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2.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6" r:id="rId3"/>
  </p:sldMasterIdLst>
  <p:notesMasterIdLst>
    <p:notesMasterId r:id="rId65"/>
  </p:notesMasterIdLst>
  <p:handoutMasterIdLst>
    <p:handoutMasterId r:id="rId66"/>
  </p:handoutMasterIdLst>
  <p:sldIdLst>
    <p:sldId id="256" r:id="rId4"/>
    <p:sldId id="360" r:id="rId5"/>
    <p:sldId id="363" r:id="rId6"/>
    <p:sldId id="361" r:id="rId7"/>
    <p:sldId id="339" r:id="rId8"/>
    <p:sldId id="364" r:id="rId9"/>
    <p:sldId id="452"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395" r:id="rId23"/>
    <p:sldId id="420" r:id="rId24"/>
    <p:sldId id="404" r:id="rId25"/>
    <p:sldId id="398" r:id="rId26"/>
    <p:sldId id="399" r:id="rId27"/>
    <p:sldId id="400" r:id="rId28"/>
    <p:sldId id="453" r:id="rId29"/>
    <p:sldId id="454" r:id="rId30"/>
    <p:sldId id="455" r:id="rId31"/>
    <p:sldId id="456" r:id="rId32"/>
    <p:sldId id="396" r:id="rId33"/>
    <p:sldId id="401" r:id="rId34"/>
    <p:sldId id="402" r:id="rId35"/>
    <p:sldId id="403" r:id="rId36"/>
    <p:sldId id="416" r:id="rId37"/>
    <p:sldId id="460" r:id="rId38"/>
    <p:sldId id="461" r:id="rId39"/>
    <p:sldId id="462" r:id="rId40"/>
    <p:sldId id="421" r:id="rId41"/>
    <p:sldId id="409" r:id="rId42"/>
    <p:sldId id="422" r:id="rId43"/>
    <p:sldId id="419" r:id="rId44"/>
    <p:sldId id="424" r:id="rId45"/>
    <p:sldId id="426" r:id="rId46"/>
    <p:sldId id="425" r:id="rId47"/>
    <p:sldId id="438" r:id="rId48"/>
    <p:sldId id="440" r:id="rId49"/>
    <p:sldId id="439" r:id="rId50"/>
    <p:sldId id="463" r:id="rId51"/>
    <p:sldId id="443" r:id="rId52"/>
    <p:sldId id="464" r:id="rId53"/>
    <p:sldId id="465" r:id="rId54"/>
    <p:sldId id="428" r:id="rId55"/>
    <p:sldId id="429" r:id="rId56"/>
    <p:sldId id="433" r:id="rId57"/>
    <p:sldId id="430" r:id="rId58"/>
    <p:sldId id="431" r:id="rId59"/>
    <p:sldId id="432" r:id="rId60"/>
    <p:sldId id="444" r:id="rId61"/>
    <p:sldId id="445" r:id="rId62"/>
    <p:sldId id="423" r:id="rId63"/>
    <p:sldId id="411" r:id="rId6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00u4737" initials="AA"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D9723"/>
    <a:srgbClr val="0066FF"/>
    <a:srgbClr val="0000CC"/>
    <a:srgbClr val="4F81BD"/>
    <a:srgbClr val="808080"/>
    <a:srgbClr val="FC0404"/>
    <a:srgbClr val="313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31" autoAdjust="0"/>
    <p:restoredTop sz="86594" autoAdjust="0"/>
  </p:normalViewPr>
  <p:slideViewPr>
    <p:cSldViewPr snapToObjects="1">
      <p:cViewPr>
        <p:scale>
          <a:sx n="100" d="100"/>
          <a:sy n="100" d="100"/>
        </p:scale>
        <p:origin x="-1944" y="-654"/>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67" d="100"/>
          <a:sy n="67" d="100"/>
        </p:scale>
        <p:origin x="-316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1-03T09:32:32.622" idx="1">
    <p:pos x="10" y="10"/>
    <p:text>
Please change the fill color for Tester 
and Test Lead icons to "white" as
 shown in this page in all pages. 
This will help to distinguish in black
 and white printout between dev and
 test team icons.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1-03T08:51:35.595" idx="5">
    <p:pos x="10" y="10"/>
    <p:text>Please explain and provide information for each item in the menu bar for DAMS Viewer. As an example explain what "Get Logs" is used for and next show how someone will use the "Get Log" feature. Please repeat the above process for all the items in menu bar.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CEDCD5C3-C1DA-48CE-B3AB-B25FD3C1AD4F}" type="datetimeFigureOut">
              <a:rPr lang="en-US"/>
              <a:pPr/>
              <a:t>7/3/2015</a:t>
            </a:fld>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9AD79126-0B93-435B-9A4E-EF224FCD4F33}" type="slidenum">
              <a:rPr lang="en-US"/>
              <a:pPr/>
              <a:t>‹#›</a:t>
            </a:fld>
            <a:endParaRPr lang="en-US" dirty="0"/>
          </a:p>
        </p:txBody>
      </p:sp>
    </p:spTree>
    <p:extLst>
      <p:ext uri="{BB962C8B-B14F-4D97-AF65-F5344CB8AC3E}">
        <p14:creationId xmlns:p14="http://schemas.microsoft.com/office/powerpoint/2010/main" val="2848751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ECB4FB7D-90FC-4AF9-AFAB-0C1EB55A20D7}" type="datetimeFigureOut">
              <a:rPr lang="en-US"/>
              <a:pPr/>
              <a:t>7/3/2015</a:t>
            </a:fld>
            <a:endParaRPr lang="en-US" dirty="0"/>
          </a:p>
        </p:txBody>
      </p:sp>
      <p:sp>
        <p:nvSpPr>
          <p:cNvPr id="655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6DCB247-CE97-43FD-A313-F8AB8B3F4C4C}" type="slidenum">
              <a:rPr lang="en-US"/>
              <a:pPr/>
              <a:t>‹#›</a:t>
            </a:fld>
            <a:endParaRPr lang="en-US" dirty="0"/>
          </a:p>
        </p:txBody>
      </p:sp>
    </p:spTree>
    <p:extLst>
      <p:ext uri="{BB962C8B-B14F-4D97-AF65-F5344CB8AC3E}">
        <p14:creationId xmlns:p14="http://schemas.microsoft.com/office/powerpoint/2010/main" val="1847650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confluence.atlassian.com/display/JIRA/Changing+the+Look+and+Behavior+of+a+Gadge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lvl="1" eaLnBrk="1" hangingPunct="1"/>
            <a:r>
              <a:rPr lang="en-US" altLang="en-US" sz="800" dirty="0" smtClean="0"/>
              <a:t>1.Develop Lead creates a “Test Request”. Status issue is “Open”.</a:t>
            </a:r>
          </a:p>
          <a:p>
            <a:pPr lvl="1" eaLnBrk="1" hangingPunct="1"/>
            <a:r>
              <a:rPr lang="en-US" altLang="en-US" sz="800" dirty="0" smtClean="0"/>
              <a:t>2.Develop Lead can change the status to “In Progress” then assign the ticket to Test Lead.</a:t>
            </a:r>
          </a:p>
          <a:p>
            <a:pPr lvl="1" eaLnBrk="1" hangingPunct="1"/>
            <a:r>
              <a:rPr lang="en-US" altLang="en-US" sz="800" dirty="0" smtClean="0"/>
              <a:t>3.Test Team performs the test. When the test is done, Test Lead/Tester attaches test results to the ticket and informs Development Team that the test in completed. Test Lead then changes the status to “Resolved”, and assigns the issue to Reporter.</a:t>
            </a:r>
          </a:p>
          <a:p>
            <a:pPr lvl="1" eaLnBrk="1" hangingPunct="1"/>
            <a:r>
              <a:rPr lang="en-US" altLang="en-US" sz="800" dirty="0" smtClean="0"/>
              <a:t>4.The Reporter closes the ticket.</a:t>
            </a:r>
          </a:p>
          <a:p>
            <a:pPr lvl="1" eaLnBrk="1" hangingPunct="1"/>
            <a:r>
              <a:rPr lang="en-US" altLang="en-US" sz="800" dirty="0" smtClean="0"/>
              <a:t>5.After creating the Test Request, Developer Team decide to skip the testing, they can change the status to “Resolve” with resolution “Won’t Fix”.</a:t>
            </a:r>
          </a:p>
          <a:p>
            <a:pPr lvl="1" eaLnBrk="1" hangingPunct="1"/>
            <a:r>
              <a:rPr lang="en-US" altLang="en-US" sz="800" dirty="0" smtClean="0"/>
              <a:t>6.After creating the Test Request, Developer Team can cancel the request by change the status to “Close” with resolution “Won’t Fix” if they decide to discard the change they request to test.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altLang="en-US" dirty="0" smtClean="0"/>
              <a:t>The </a:t>
            </a:r>
            <a:r>
              <a:rPr lang="en-US" altLang="en-US" b="1" dirty="0" smtClean="0"/>
              <a:t>JIRA Dashboards</a:t>
            </a:r>
            <a:r>
              <a:rPr lang="en-US" altLang="en-US" dirty="0" smtClean="0"/>
              <a:t> is the first screen you see when you log in to JIRA. </a:t>
            </a:r>
          </a:p>
          <a:p>
            <a:pPr eaLnBrk="1" hangingPunct="1"/>
            <a:r>
              <a:rPr lang="en-US" altLang="en-US" dirty="0" smtClean="0"/>
              <a:t>It can be configured to display many different types of information, depending on your areas of interest. </a:t>
            </a:r>
          </a:p>
          <a:p>
            <a:pPr eaLnBrk="1" hangingPunct="1"/>
            <a:r>
              <a:rPr lang="en-US" altLang="en-US" dirty="0" smtClean="0"/>
              <a:t>The information boxes on the dashboard are called </a:t>
            </a:r>
            <a:r>
              <a:rPr lang="en-US" altLang="en-US" b="1" dirty="0" smtClean="0"/>
              <a:t>Gadgets</a:t>
            </a:r>
            <a:r>
              <a:rPr lang="en-US" altLang="en-US" dirty="0"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r>
              <a:rPr lang="en-US" altLang="en-US" dirty="0" smtClean="0"/>
              <a:t>Here I click on “Create New Dashboard”</a:t>
            </a:r>
          </a:p>
          <a:p>
            <a:pPr eaLnBrk="1" hangingPunct="1"/>
            <a:r>
              <a:rPr lang="en-US" altLang="en-US" dirty="0" smtClean="0"/>
              <a:t>I name the Dashboard “my first dashboard”-&gt;Start From Blank dashboard -&gt;Select Favorite-&gt;Shares : Not shared so only I can see and use this dashboard. </a:t>
            </a:r>
          </a:p>
          <a:p>
            <a:pPr eaLnBrk="1" hangingPunct="1"/>
            <a:r>
              <a:rPr lang="en-US" altLang="en-US" dirty="0" smtClean="0"/>
              <a:t>Then click Add.</a:t>
            </a:r>
          </a:p>
          <a:p>
            <a:pPr eaLnBrk="1" hangingPunct="1"/>
            <a:r>
              <a:rPr lang="en-US" altLang="en-US" dirty="0" smtClean="0"/>
              <a:t>Now select the “blank dashboard” I just created.</a:t>
            </a:r>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en-US" altLang="en-US" dirty="0" smtClean="0"/>
              <a:t>Click on “add new gadget”</a:t>
            </a:r>
          </a:p>
          <a:p>
            <a:r>
              <a:rPr lang="en-US" altLang="en-US" dirty="0" smtClean="0"/>
              <a:t>Then select the “Gadget</a:t>
            </a:r>
            <a:br>
              <a:rPr lang="en-US" altLang="en-US" dirty="0" smtClean="0"/>
            </a:br>
            <a:r>
              <a:rPr lang="en-US" altLang="en-US" dirty="0" smtClean="0"/>
              <a:t>You can easily customize your dashboard by choosing a different layout, adding more gadgets, dragging the gadgets into different positions, and </a:t>
            </a:r>
            <a:r>
              <a:rPr lang="en-US" altLang="en-US" dirty="0" smtClean="0">
                <a:hlinkClick r:id="rId3"/>
              </a:rPr>
              <a:t>changing the look</a:t>
            </a:r>
            <a:r>
              <a:rPr lang="en-US" altLang="en-US" dirty="0" smtClean="0"/>
              <a:t> of individual gadgets.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ltLang="en-US" dirty="0" smtClean="0"/>
              <a:t>Both Testers and Developers must familiar with this type of issue. </a:t>
            </a:r>
          </a:p>
          <a:p>
            <a:pPr eaLnBrk="1" hangingPunct="1"/>
            <a:r>
              <a:rPr lang="en-US" altLang="en-US" dirty="0" smtClean="0"/>
              <a:t>Testers are the one who usually creating this type of issue.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dirty="0" smtClean="0"/>
          </a:p>
        </p:txBody>
      </p:sp>
      <p:sp>
        <p:nvSpPr>
          <p:cNvPr id="70660" name="Slide Number Placeholder 3"/>
          <p:cNvSpPr>
            <a:spLocks noGrp="1"/>
          </p:cNvSpPr>
          <p:nvPr>
            <p:ph type="sldNum" sz="quarter" idx="5"/>
          </p:nvPr>
        </p:nvSpPr>
        <p:spPr>
          <a:noFill/>
        </p:spPr>
        <p:txBody>
          <a:bodyPr/>
          <a:lstStyle/>
          <a:p>
            <a:fld id="{D5DD9AC3-C69D-4D1E-93AA-DEC00E02EB95}" type="slidenum">
              <a:rPr lang="en-US"/>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742950" lvl="1" indent="-285750"/>
            <a:r>
              <a:rPr lang="en-US" altLang="en-US" dirty="0" smtClean="0"/>
              <a:t>1.Development Team creates an issue type Test Build then adds Patches to it. The issue first is in “Open” status. </a:t>
            </a:r>
          </a:p>
          <a:p>
            <a:pPr marL="742950" lvl="1" indent="-285750"/>
            <a:r>
              <a:rPr lang="en-US" altLang="en-US" dirty="0" smtClean="0"/>
              <a:t>2.Development Lead clicks on “Submit For Testing” button, the issue status will be changed to “In-Testing”. It will be automatically assigned to Test Team for testing.</a:t>
            </a:r>
          </a:p>
          <a:p>
            <a:pPr marL="742950" lvl="1" indent="-285750"/>
            <a:r>
              <a:rPr lang="en-US" altLang="en-US" dirty="0" smtClean="0"/>
              <a:t>3.When the test is done, Test Lead attaches the test results to this issue and changes the status to “Test Completed”. The ticket is automatically assigned to Development Team.</a:t>
            </a:r>
          </a:p>
          <a:p>
            <a:pPr marL="742950" lvl="1" indent="-285750"/>
            <a:r>
              <a:rPr lang="en-US" altLang="en-US" dirty="0" smtClean="0"/>
              <a:t>4.If the test is passed, Development Team marks the Test Build as to be included in the next CM build by clicking on the “Submit for next CM Build” and changes the issue to “Build Ready” status.</a:t>
            </a:r>
          </a:p>
          <a:p>
            <a:pPr marL="742950" lvl="1" indent="-285750"/>
            <a:r>
              <a:rPr lang="en-US" altLang="en-US" dirty="0" smtClean="0"/>
              <a:t>5.When the requested build is resolved, Development Team will close the issue.</a:t>
            </a:r>
          </a:p>
          <a:p>
            <a:pPr marL="742950" lvl="1" indent="-285750"/>
            <a:r>
              <a:rPr lang="en-US" altLang="en-US" dirty="0" smtClean="0"/>
              <a:t>6.If there is problem during testing such as critical bugs that prevent the testing, the build will be discarded, and closed. </a:t>
            </a:r>
          </a:p>
          <a:p>
            <a:pPr marL="742950" lvl="1" indent="-285750"/>
            <a:r>
              <a:rPr lang="en-US" altLang="en-US" dirty="0" smtClean="0"/>
              <a:t>7.After testing is completed, if the build is no longer needed, Development Team can also close the issue</a:t>
            </a:r>
          </a:p>
          <a:p>
            <a:pPr marL="742950" lvl="1" indent="-285750"/>
            <a:r>
              <a:rPr lang="en-US" altLang="en-US" dirty="0" smtClean="0"/>
              <a:t>8.If the developer wants to fix issues, add issues, or rollback issues, then she/he should click the “Resubmit for Testing” link. A new Test Build ticket will be generated. It will copy all existing links for "based on" and "build contains" to the new issue. The original issue will be closed and linked to the new ones.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57454"/>
            <a:ext cx="5638800" cy="800099"/>
          </a:xfrm>
        </p:spPr>
        <p:txBody>
          <a:bodyPr/>
          <a:lstStyle>
            <a:lvl1pPr algn="l">
              <a:defRPr sz="3600">
                <a:solidFill>
                  <a:schemeClr val="accent6">
                    <a:lumMod val="75000"/>
                  </a:schemeClr>
                </a:solidFill>
              </a:defRPr>
            </a:lvl1pPr>
          </a:lstStyle>
          <a:p>
            <a:r>
              <a:rPr lang="en-US"/>
              <a:t>Click to edit Master title style</a:t>
            </a:r>
          </a:p>
        </p:txBody>
      </p:sp>
      <p:sp>
        <p:nvSpPr>
          <p:cNvPr id="3" name="Subtitle 2"/>
          <p:cNvSpPr>
            <a:spLocks noGrp="1"/>
          </p:cNvSpPr>
          <p:nvPr>
            <p:ph type="subTitle" idx="1"/>
          </p:nvPr>
        </p:nvSpPr>
        <p:spPr>
          <a:xfrm>
            <a:off x="1066800" y="3200400"/>
            <a:ext cx="4724400" cy="571500"/>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CD2740C-7410-4CC0-BF6A-7B3EFF48D14E}"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738E6F47-E99B-48B6-8F63-B7BD146B6FBE}"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4E9F890-8719-45E8-904D-4CA5A4CB56F4}"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6D42E2EF-F5EB-4C09-8E41-864539D609C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9219E0-66DE-40A3-A390-6577856CC279}"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F9714BCD-FD60-4F9D-9125-E3399A0FDA89}"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094B7B4-BC23-47DA-BC40-64B2035BAAAE}" type="datetime1">
              <a:rPr lang="en-US" smtClean="0"/>
              <a:t>7/3/2015</a:t>
            </a:fld>
            <a:endParaRPr lang="en-US" dirty="0"/>
          </a:p>
        </p:txBody>
      </p:sp>
      <p:sp>
        <p:nvSpPr>
          <p:cNvPr id="6"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7" name="Slide Number Placeholder 5"/>
          <p:cNvSpPr>
            <a:spLocks noGrp="1"/>
          </p:cNvSpPr>
          <p:nvPr>
            <p:ph type="sldNum" sz="quarter" idx="12"/>
          </p:nvPr>
        </p:nvSpPr>
        <p:spPr/>
        <p:txBody>
          <a:bodyPr/>
          <a:lstStyle>
            <a:lvl1pPr>
              <a:defRPr/>
            </a:lvl1pPr>
          </a:lstStyle>
          <a:p>
            <a:fld id="{CD09083D-3B7F-4A3B-93E0-B12082D117B6}"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E4BCB53-1C09-4739-9BE2-EBEBA529ADF4}" type="datetime1">
              <a:rPr lang="en-US" smtClean="0"/>
              <a:t>7/3/2015</a:t>
            </a:fld>
            <a:endParaRPr lang="en-US" dirty="0"/>
          </a:p>
        </p:txBody>
      </p:sp>
      <p:sp>
        <p:nvSpPr>
          <p:cNvPr id="8"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9" name="Slide Number Placeholder 5"/>
          <p:cNvSpPr>
            <a:spLocks noGrp="1"/>
          </p:cNvSpPr>
          <p:nvPr>
            <p:ph type="sldNum" sz="quarter" idx="12"/>
          </p:nvPr>
        </p:nvSpPr>
        <p:spPr/>
        <p:txBody>
          <a:bodyPr/>
          <a:lstStyle>
            <a:lvl1pPr>
              <a:defRPr/>
            </a:lvl1pPr>
          </a:lstStyle>
          <a:p>
            <a:fld id="{19F2CB1E-3416-4BBA-A259-57CA5B1148E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D07FC85-453C-4D97-9940-FF5F84519625}"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DBA9C5D4-029D-4B81-8E28-B0F11B3C0CE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BFA442E-401C-4F35-AE2A-4E51A6C88E1A}"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A80BB444-8548-42E7-B8F3-FCFF8035633C}"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04800" y="-19050"/>
            <a:ext cx="8610600" cy="473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304800" y="606425"/>
            <a:ext cx="8610600" cy="356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Bullet 1 – Initial Caps</a:t>
            </a:r>
          </a:p>
          <a:p>
            <a:pPr lvl="1"/>
            <a:r>
              <a:rPr lang="en-US" altLang="en-US" smtClean="0"/>
              <a:t>Level 2 – Cap &amp; lower case</a:t>
            </a:r>
          </a:p>
          <a:p>
            <a:pPr lvl="2"/>
            <a:r>
              <a:rPr lang="en-US" altLang="en-US" smtClean="0"/>
              <a:t>Level 3 – Cap &amp; lower case	</a:t>
            </a:r>
          </a:p>
          <a:p>
            <a:pPr lvl="3"/>
            <a:r>
              <a:rPr lang="en-US" altLang="en-US" smtClean="0"/>
              <a:t>Level 4 – Cap &amp; lower case</a:t>
            </a:r>
          </a:p>
          <a:p>
            <a:pPr lvl="4"/>
            <a:r>
              <a:rPr lang="en-US" altLang="en-US" smtClean="0"/>
              <a:t>Level 5 – Cap &amp; lower case</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38A85A2-F45A-4F31-A459-C8E671A4E9BF}"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A563D82-ABDE-419C-8522-888F678BB1E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800" b="1" kern="1200">
          <a:solidFill>
            <a:schemeClr val="bg1"/>
          </a:solidFill>
          <a:latin typeface="+mj-lt"/>
          <a:ea typeface="MS PGothic" pitchFamily="34" charset="-128"/>
          <a:cs typeface="ＭＳ Ｐゴシック" pitchFamily="-106" charset="-128"/>
        </a:defRPr>
      </a:lvl1pPr>
      <a:lvl2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2pPr>
      <a:lvl3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3pPr>
      <a:lvl4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4pPr>
      <a:lvl5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7"/>
        </a:buBlip>
        <a:defRPr lang="en-US" sz="2400" b="1">
          <a:solidFill>
            <a:srgbClr val="262626"/>
          </a:solidFill>
          <a:latin typeface="+mn-lt"/>
          <a:ea typeface="MS PGothic" pitchFamily="34" charset="-128"/>
          <a:cs typeface="ＭＳ Ｐゴシック" pitchFamily="-106" charset="-128"/>
        </a:defRPr>
      </a:lvl1pPr>
      <a:lvl2pPr marL="739775" indent="-277813" algn="l" rtl="0" eaLnBrk="0" fontAlgn="base" hangingPunct="0">
        <a:spcBef>
          <a:spcPct val="20000"/>
        </a:spcBef>
        <a:spcAft>
          <a:spcPct val="0"/>
        </a:spcAft>
        <a:buBlip>
          <a:blip r:embed="rId8"/>
        </a:buBlip>
        <a:defRPr lang="en-US" sz="2200">
          <a:solidFill>
            <a:srgbClr val="262626"/>
          </a:solidFill>
          <a:latin typeface="+mn-lt"/>
          <a:ea typeface="MS PGothic" pitchFamily="34" charset="-128"/>
          <a:cs typeface="+mn-cs"/>
        </a:defRPr>
      </a:lvl2pPr>
      <a:lvl3pPr marL="1082675" indent="-228600" algn="l" rtl="0" eaLnBrk="0" fontAlgn="base" hangingPunct="0">
        <a:spcBef>
          <a:spcPct val="20000"/>
        </a:spcBef>
        <a:spcAft>
          <a:spcPct val="0"/>
        </a:spcAft>
        <a:buBlip>
          <a:blip r:embed="rId7"/>
        </a:buBlip>
        <a:defRPr lang="en-US" sz="2000">
          <a:solidFill>
            <a:srgbClr val="262626"/>
          </a:solidFill>
          <a:latin typeface="+mn-lt"/>
          <a:ea typeface="MS PGothic" pitchFamily="34" charset="-128"/>
          <a:cs typeface="+mn-cs"/>
        </a:defRPr>
      </a:lvl3pPr>
      <a:lvl4pPr marL="1425575" indent="-228600" algn="l" rtl="0" eaLnBrk="0" fontAlgn="base" hangingPunct="0">
        <a:spcBef>
          <a:spcPct val="20000"/>
        </a:spcBef>
        <a:spcAft>
          <a:spcPct val="0"/>
        </a:spcAft>
        <a:buBlip>
          <a:blip r:embed="rId8"/>
        </a:buBlip>
        <a:defRPr lang="en-US" sz="1600">
          <a:solidFill>
            <a:srgbClr val="262626"/>
          </a:solidFill>
          <a:latin typeface="+mn-lt"/>
          <a:ea typeface="MS PGothic" pitchFamily="34" charset="-128"/>
          <a:cs typeface="+mn-cs"/>
        </a:defRPr>
      </a:lvl4pPr>
      <a:lvl5pPr marL="1719263" indent="-179388" algn="l" rtl="0" eaLnBrk="0" fontAlgn="base" hangingPunct="0">
        <a:spcBef>
          <a:spcPct val="20000"/>
        </a:spcBef>
        <a:spcAft>
          <a:spcPct val="0"/>
        </a:spcAft>
        <a:buClr>
          <a:srgbClr val="FF9900"/>
        </a:buClr>
        <a:buFont typeface="Arial" pitchFamily="34" charset="0"/>
        <a:buBlip>
          <a:blip r:embed="rId7"/>
        </a:buBlip>
        <a:defRPr lang="en-US" sz="1400">
          <a:solidFill>
            <a:srgbClr val="262626"/>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172.31.59.94/jir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62.jpe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7"/>
          <p:cNvSpPr txBox="1">
            <a:spLocks noChangeArrowheads="1"/>
          </p:cNvSpPr>
          <p:nvPr/>
        </p:nvSpPr>
        <p:spPr bwMode="auto">
          <a:xfrm>
            <a:off x="2057400" y="3208338"/>
            <a:ext cx="2286000" cy="430212"/>
          </a:xfrm>
          <a:prstGeom prst="rect">
            <a:avLst/>
          </a:prstGeom>
          <a:noFill/>
          <a:ln w="9525">
            <a:noFill/>
            <a:miter lim="800000"/>
            <a:headEnd/>
            <a:tailEnd/>
          </a:ln>
          <a:effectLst/>
        </p:spPr>
        <p:txBody>
          <a:bodyPr>
            <a:spAutoFit/>
          </a:bodyPr>
          <a:lstStyle/>
          <a:p>
            <a:pPr defTabSz="914400">
              <a:spcBef>
                <a:spcPct val="50000"/>
              </a:spcBef>
              <a:defRPr/>
            </a:pPr>
            <a:r>
              <a:rPr lang="en-US" altLang="en-US" sz="2200" b="1" dirty="0" smtClean="0">
                <a:solidFill>
                  <a:schemeClr val="accent1">
                    <a:lumMod val="75000"/>
                  </a:schemeClr>
                </a:solidFill>
                <a:latin typeface="Arial" charset="0"/>
                <a:ea typeface="ＭＳ Ｐゴシック" pitchFamily="34" charset="-128"/>
              </a:rPr>
              <a:t>Leader Roles</a:t>
            </a:r>
            <a:endParaRPr lang="en-US" altLang="en-US" sz="2200" b="1" dirty="0">
              <a:solidFill>
                <a:schemeClr val="accent1">
                  <a:lumMod val="75000"/>
                </a:schemeClr>
              </a:solidFill>
              <a:latin typeface="Arial" charset="0"/>
              <a:ea typeface="ＭＳ Ｐゴシック" pitchFamily="34" charset="-128"/>
            </a:endParaRPr>
          </a:p>
        </p:txBody>
      </p:sp>
      <p:pic>
        <p:nvPicPr>
          <p:cNvPr id="3075" name="Picture 6" descr="http://mmcneil.com/wp-content/uploads/2012/05/LOGO_JIRA.png"/>
          <p:cNvPicPr>
            <a:picLocks noChangeAspect="1" noChangeArrowheads="1"/>
          </p:cNvPicPr>
          <p:nvPr/>
        </p:nvPicPr>
        <p:blipFill>
          <a:blip r:embed="rId2"/>
          <a:srcRect/>
          <a:stretch>
            <a:fillRect/>
          </a:stretch>
        </p:blipFill>
        <p:spPr bwMode="auto">
          <a:xfrm>
            <a:off x="1066800" y="1036638"/>
            <a:ext cx="3657600" cy="1592262"/>
          </a:xfrm>
          <a:prstGeom prst="rect">
            <a:avLst/>
          </a:prstGeom>
          <a:noFill/>
          <a:ln w="9525">
            <a:noFill/>
            <a:miter lim="800000"/>
            <a:headEnd/>
            <a:tailEnd/>
          </a:ln>
        </p:spPr>
      </p:pic>
      <p:sp>
        <p:nvSpPr>
          <p:cNvPr id="6" name="Title 5"/>
          <p:cNvSpPr>
            <a:spLocks noGrp="1"/>
          </p:cNvSpPr>
          <p:nvPr>
            <p:ph type="ctrTitle"/>
          </p:nvPr>
        </p:nvSpPr>
        <p:spPr>
          <a:xfrm>
            <a:off x="1447800" y="2570163"/>
            <a:ext cx="3657600" cy="638175"/>
          </a:xfrm>
        </p:spPr>
        <p:txBody>
          <a:bodyPr/>
          <a:lstStyle/>
          <a:p>
            <a:pPr>
              <a:defRPr/>
            </a:pPr>
            <a:r>
              <a:rPr lang="en-US" b="1" dirty="0" smtClean="0">
                <a:ea typeface="ＭＳ Ｐゴシック" pitchFamily="-106" charset="-128"/>
              </a:rPr>
              <a:t>Guide to Use JIRA</a:t>
            </a:r>
            <a:endParaRPr lang="en-US" b="1" dirty="0">
              <a:ea typeface="ＭＳ Ｐゴシック" pitchFamily="-106"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Bug – review and set severity (cont.)</a:t>
            </a:r>
          </a:p>
        </p:txBody>
      </p:sp>
      <p:sp>
        <p:nvSpPr>
          <p:cNvPr id="12291" name="Content Placeholder 2"/>
          <p:cNvSpPr>
            <a:spLocks noGrp="1"/>
          </p:cNvSpPr>
          <p:nvPr>
            <p:ph idx="1"/>
          </p:nvPr>
        </p:nvSpPr>
        <p:spPr>
          <a:xfrm>
            <a:off x="228600" y="682625"/>
            <a:ext cx="8915400" cy="3565525"/>
          </a:xfrm>
        </p:spPr>
        <p:txBody>
          <a:bodyPr/>
          <a:lstStyle/>
          <a:p>
            <a:r>
              <a:rPr altLang="en-US" sz="1800" dirty="0" smtClean="0"/>
              <a:t>P3:</a:t>
            </a:r>
            <a:r>
              <a:rPr altLang="en-US" sz="1800" b="0" dirty="0" smtClean="0"/>
              <a:t> </a:t>
            </a:r>
            <a:r>
              <a:rPr altLang="en-US" sz="1800" dirty="0" smtClean="0"/>
              <a:t>A problem that results in a major reduction in product quality or functionality  </a:t>
            </a:r>
            <a:r>
              <a:rPr altLang="en-US" sz="1800" i="1" dirty="0" smtClean="0"/>
              <a:t>with</a:t>
            </a:r>
            <a:r>
              <a:rPr altLang="en-US" sz="1800" dirty="0" smtClean="0"/>
              <a:t> reasonable workaround</a:t>
            </a:r>
            <a:r>
              <a:rPr altLang="en-US" sz="1800" b="0" dirty="0" smtClean="0"/>
              <a:t>.</a:t>
            </a:r>
          </a:p>
          <a:p>
            <a:pPr>
              <a:buFontTx/>
              <a:buNone/>
            </a:pPr>
            <a:r>
              <a:rPr altLang="en-US" sz="1800" b="0" u="sng" dirty="0" smtClean="0"/>
              <a:t>Examples: </a:t>
            </a:r>
          </a:p>
          <a:p>
            <a:pPr lvl="1"/>
            <a:r>
              <a:rPr altLang="en-US" sz="1600" dirty="0" smtClean="0"/>
              <a:t>Impaired non critical functionality with satisfactory workaround</a:t>
            </a:r>
          </a:p>
          <a:p>
            <a:pPr lvl="1"/>
            <a:r>
              <a:rPr altLang="en-US" sz="1600" dirty="0" smtClean="0"/>
              <a:t>Impaired critical functionality during low occurrence edge cases</a:t>
            </a:r>
          </a:p>
          <a:p>
            <a:pPr lvl="1"/>
            <a:r>
              <a:rPr altLang="en-US" sz="1600" dirty="0" smtClean="0"/>
              <a:t>High impact spelling errors</a:t>
            </a:r>
          </a:p>
          <a:p>
            <a:pPr lvl="1"/>
            <a:r>
              <a:rPr altLang="en-US" sz="1600" dirty="0" smtClean="0"/>
              <a:t>Non critical functionality error handling failure.</a:t>
            </a:r>
          </a:p>
          <a:p>
            <a:pPr lvl="1">
              <a:buFontTx/>
              <a:buNone/>
            </a:pPr>
            <a:endParaRPr altLang="en-US" sz="1600" dirty="0" smtClean="0"/>
          </a:p>
          <a:p>
            <a:r>
              <a:rPr altLang="en-US" sz="1800" dirty="0" smtClean="0"/>
              <a:t>P4:</a:t>
            </a:r>
            <a:r>
              <a:rPr altLang="en-US" sz="1800" b="0" dirty="0" smtClean="0"/>
              <a:t> </a:t>
            </a:r>
            <a:r>
              <a:rPr altLang="en-US" sz="1800" dirty="0" smtClean="0"/>
              <a:t>Partial loss of a function or feature set. </a:t>
            </a:r>
            <a:endParaRPr altLang="en-US" sz="1800" b="0" dirty="0" smtClean="0"/>
          </a:p>
          <a:p>
            <a:pPr>
              <a:buFontTx/>
              <a:buNone/>
            </a:pPr>
            <a:r>
              <a:rPr altLang="en-US" sz="1800" b="0" u="sng" dirty="0" smtClean="0"/>
              <a:t>Examples: </a:t>
            </a:r>
          </a:p>
          <a:p>
            <a:pPr lvl="1"/>
            <a:r>
              <a:rPr altLang="en-US" sz="1600" dirty="0" smtClean="0"/>
              <a:t>Rare occurrence </a:t>
            </a:r>
          </a:p>
          <a:p>
            <a:pPr lvl="1"/>
            <a:r>
              <a:rPr altLang="en-US" sz="1600" dirty="0" smtClean="0"/>
              <a:t>Low customer impact feature failure</a:t>
            </a:r>
          </a:p>
          <a:p>
            <a:pPr lvl="1"/>
            <a:r>
              <a:rPr altLang="en-US" sz="1600" dirty="0" smtClean="0"/>
              <a:t>UI layout or low impact spelling </a:t>
            </a:r>
            <a:r>
              <a:rPr altLang="en-US" sz="1400" dirty="0" smtClean="0"/>
              <a:t>errors</a:t>
            </a:r>
            <a:endParaRPr altLang="en-US" sz="160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10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 calcmode="lin" valueType="num">
                                      <p:cBhvr additive="base">
                                        <p:cTn id="25" dur="10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 calcmode="lin" valueType="num">
                                      <p:cBhvr additive="base">
                                        <p:cTn id="31" dur="10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 calcmode="lin" valueType="num">
                                      <p:cBhvr additive="base">
                                        <p:cTn id="37" dur="1000" fill="hold"/>
                                        <p:tgtEl>
                                          <p:spTgt spid="12291">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2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2291">
                                            <p:txEl>
                                              <p:pRg st="8" end="8"/>
                                            </p:txEl>
                                          </p:spTgt>
                                        </p:tgtEl>
                                        <p:attrNameLst>
                                          <p:attrName>style.visibility</p:attrName>
                                        </p:attrNameLst>
                                      </p:cBhvr>
                                      <p:to>
                                        <p:strVal val="visible"/>
                                      </p:to>
                                    </p:set>
                                    <p:anim calcmode="lin" valueType="num">
                                      <p:cBhvr additive="base">
                                        <p:cTn id="43" dur="1000" fill="hold"/>
                                        <p:tgtEl>
                                          <p:spTgt spid="12291">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22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291">
                                            <p:txEl>
                                              <p:pRg st="9" end="9"/>
                                            </p:txEl>
                                          </p:spTgt>
                                        </p:tgtEl>
                                        <p:attrNameLst>
                                          <p:attrName>style.visibility</p:attrName>
                                        </p:attrNameLst>
                                      </p:cBhvr>
                                      <p:to>
                                        <p:strVal val="visible"/>
                                      </p:to>
                                    </p:set>
                                    <p:anim calcmode="lin" valueType="num">
                                      <p:cBhvr additive="base">
                                        <p:cTn id="49" dur="1000" fill="hold"/>
                                        <p:tgtEl>
                                          <p:spTgt spid="12291">
                                            <p:txEl>
                                              <p:pRg st="9" end="9"/>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22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2291">
                                            <p:txEl>
                                              <p:pRg st="10" end="10"/>
                                            </p:txEl>
                                          </p:spTgt>
                                        </p:tgtEl>
                                        <p:attrNameLst>
                                          <p:attrName>style.visibility</p:attrName>
                                        </p:attrNameLst>
                                      </p:cBhvr>
                                      <p:to>
                                        <p:strVal val="visible"/>
                                      </p:to>
                                    </p:set>
                                    <p:anim calcmode="lin" valueType="num">
                                      <p:cBhvr additive="base">
                                        <p:cTn id="55" dur="1000" fill="hold"/>
                                        <p:tgtEl>
                                          <p:spTgt spid="12291">
                                            <p:txEl>
                                              <p:pRg st="10" end="10"/>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122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2291">
                                            <p:txEl>
                                              <p:pRg st="11" end="11"/>
                                            </p:txEl>
                                          </p:spTgt>
                                        </p:tgtEl>
                                        <p:attrNameLst>
                                          <p:attrName>style.visibility</p:attrName>
                                        </p:attrNameLst>
                                      </p:cBhvr>
                                      <p:to>
                                        <p:strVal val="visible"/>
                                      </p:to>
                                    </p:set>
                                    <p:anim calcmode="lin" valueType="num">
                                      <p:cBhvr additive="base">
                                        <p:cTn id="61" dur="1000" fill="hold"/>
                                        <p:tgtEl>
                                          <p:spTgt spid="12291">
                                            <p:txEl>
                                              <p:pRg st="11" end="11"/>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122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marL="609600" indent="-609600"/>
            <a:r>
              <a:rPr lang="en-US" altLang="en-US" sz="3200" dirty="0" smtClean="0"/>
              <a:t>Issue types</a:t>
            </a:r>
          </a:p>
        </p:txBody>
      </p:sp>
      <p:sp>
        <p:nvSpPr>
          <p:cNvPr id="13315" name="Content Placeholder 2"/>
          <p:cNvSpPr>
            <a:spLocks/>
          </p:cNvSpPr>
          <p:nvPr/>
        </p:nvSpPr>
        <p:spPr bwMode="auto">
          <a:xfrm>
            <a:off x="228600" y="43815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Bug</a:t>
            </a:r>
          </a:p>
          <a:p>
            <a:pPr marL="533400" indent="-533400" algn="ctr" defTabSz="914400" eaLnBrk="0" hangingPunct="0">
              <a:spcBef>
                <a:spcPct val="20000"/>
              </a:spcBef>
            </a:pPr>
            <a:r>
              <a:rPr lang="en-US" altLang="ja-JP" sz="3200" b="1" dirty="0">
                <a:solidFill>
                  <a:srgbClr val="4F81BD"/>
                </a:solidFill>
                <a:latin typeface="Calibri" pitchFamily="34" charset="0"/>
              </a:rPr>
              <a:t>Test Build</a:t>
            </a:r>
          </a:p>
          <a:p>
            <a:pPr marL="533400" indent="-533400" algn="ctr" defTabSz="914400" eaLnBrk="0" hangingPunct="0">
              <a:spcBef>
                <a:spcPct val="20000"/>
              </a:spcBef>
            </a:pPr>
            <a:r>
              <a:rPr lang="en-US" altLang="ja-JP" sz="3200" b="1" dirty="0">
                <a:solidFill>
                  <a:srgbClr val="808080"/>
                </a:solidFill>
                <a:latin typeface="Calibri" pitchFamily="34" charset="0"/>
              </a:rPr>
              <a:t>Test Request</a:t>
            </a:r>
          </a:p>
          <a:p>
            <a:pPr marL="533400" indent="-533400" algn="ctr" defTabSz="914400" eaLnBrk="0" hangingPunct="0">
              <a:spcBef>
                <a:spcPct val="20000"/>
              </a:spcBef>
            </a:pPr>
            <a:r>
              <a:rPr lang="en-US" altLang="ja-JP" sz="3200" b="1" dirty="0">
                <a:solidFill>
                  <a:srgbClr val="808080"/>
                </a:solidFill>
                <a:latin typeface="Calibri" pitchFamily="34" charset="0"/>
              </a:rPr>
              <a:t>New Feature</a:t>
            </a:r>
          </a:p>
          <a:p>
            <a:pPr marL="533400" indent="-533400" algn="ctr" defTabSz="914400" eaLnBrk="0" hangingPunct="0">
              <a:spcBef>
                <a:spcPct val="20000"/>
              </a:spcBef>
            </a:pPr>
            <a:r>
              <a:rPr lang="en-US" altLang="ja-JP" sz="3200" b="1" dirty="0">
                <a:solidFill>
                  <a:srgbClr val="808080"/>
                </a:solidFill>
                <a:latin typeface="Calibri" pitchFamily="34" charset="0"/>
              </a:rPr>
              <a:t>Improvement</a:t>
            </a:r>
            <a:endParaRPr lang="en-US" altLang="en-US" sz="3200" b="1" dirty="0">
              <a:solidFill>
                <a:srgbClr val="808080"/>
              </a:solidFill>
              <a:latin typeface="Calibri" pitchFamily="34" charset="0"/>
            </a:endParaRPr>
          </a:p>
        </p:txBody>
      </p:sp>
      <p:pic>
        <p:nvPicPr>
          <p:cNvPr id="13316"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13317"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dirty="0"/>
              <a:t>Developer</a:t>
            </a:r>
          </a:p>
        </p:txBody>
      </p:sp>
      <p:pic>
        <p:nvPicPr>
          <p:cNvPr id="13318"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13319" name="Text Box 7"/>
          <p:cNvSpPr txBox="1">
            <a:spLocks noChangeArrowheads="1"/>
          </p:cNvSpPr>
          <p:nvPr/>
        </p:nvSpPr>
        <p:spPr bwMode="auto">
          <a:xfrm>
            <a:off x="1600200" y="4400550"/>
            <a:ext cx="2438400" cy="369888"/>
          </a:xfrm>
          <a:prstGeom prst="rect">
            <a:avLst/>
          </a:prstGeom>
          <a:noFill/>
          <a:ln w="9525">
            <a:noFill/>
            <a:miter lim="800000"/>
            <a:headEnd/>
            <a:tailEnd/>
          </a:ln>
        </p:spPr>
        <p:txBody>
          <a:bodyPr>
            <a:spAutoFit/>
          </a:bodyPr>
          <a:lstStyle/>
          <a:p>
            <a:pPr>
              <a:spcBef>
                <a:spcPct val="50000"/>
              </a:spcBef>
            </a:pPr>
            <a:r>
              <a:rPr lang="en-US" altLang="en-US" dirty="0"/>
              <a:t>Development Lead</a:t>
            </a:r>
          </a:p>
        </p:txBody>
      </p:sp>
      <p:pic>
        <p:nvPicPr>
          <p:cNvPr id="13320"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13321"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13322"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dirty="0"/>
              <a:t>Tester</a:t>
            </a:r>
          </a:p>
        </p:txBody>
      </p:sp>
      <p:sp>
        <p:nvSpPr>
          <p:cNvPr id="13323"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dirty="0"/>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5410200" y="660400"/>
            <a:ext cx="3581400" cy="2901950"/>
          </a:xfrm>
          <a:prstGeom prst="rect">
            <a:avLst/>
          </a:prstGeom>
          <a:noFill/>
          <a:ln w="9525">
            <a:noFill/>
            <a:miter lim="800000"/>
            <a:headEnd/>
            <a:tailEnd/>
          </a:ln>
        </p:spPr>
      </p:pic>
      <p:sp>
        <p:nvSpPr>
          <p:cNvPr id="14339" name="Title 1"/>
          <p:cNvSpPr>
            <a:spLocks noGrp="1"/>
          </p:cNvSpPr>
          <p:nvPr>
            <p:ph type="title" idx="4294967295"/>
          </p:nvPr>
        </p:nvSpPr>
        <p:spPr>
          <a:xfrm>
            <a:off x="381000" y="-95250"/>
            <a:ext cx="8458200" cy="668338"/>
          </a:xfrm>
        </p:spPr>
        <p:txBody>
          <a:bodyPr/>
          <a:lstStyle/>
          <a:p>
            <a:pPr marL="609600" indent="-609600"/>
            <a:r>
              <a:rPr lang="en-US" altLang="en-US" sz="3200" dirty="0" smtClean="0"/>
              <a:t>Test Build – Create new issue</a:t>
            </a:r>
          </a:p>
        </p:txBody>
      </p:sp>
      <p:sp>
        <p:nvSpPr>
          <p:cNvPr id="2" name="Content Placeholder 2">
            <a:hlinkClick r:id="" action="ppaction://hlinkshowjump?jump=nextslide" highlightClick="1"/>
          </p:cNvPr>
          <p:cNvSpPr>
            <a:spLocks/>
          </p:cNvSpPr>
          <p:nvPr/>
        </p:nvSpPr>
        <p:spPr bwMode="auto">
          <a:xfrm>
            <a:off x="0" y="628650"/>
            <a:ext cx="4648200" cy="3771900"/>
          </a:xfrm>
          <a:prstGeom prst="actionButtonForwardNext">
            <a:avLst/>
          </a:prstGeom>
          <a:noFill/>
          <a:ln w="9525">
            <a:noFill/>
            <a:miter lim="800000"/>
            <a:headEnd/>
            <a:tailEnd/>
          </a:ln>
        </p:spPr>
        <p:txBody>
          <a:bodyPr/>
          <a:lstStyle/>
          <a:p>
            <a:pPr marL="533400" indent="-533400" defTabSz="914400" eaLnBrk="0" hangingPunct="0">
              <a:spcBef>
                <a:spcPct val="20000"/>
              </a:spcBef>
            </a:pPr>
            <a:r>
              <a:rPr lang="en-US" altLang="ja-JP" sz="1600" b="1" dirty="0">
                <a:solidFill>
                  <a:srgbClr val="262626"/>
                </a:solidFill>
                <a:latin typeface="Calibri" pitchFamily="34" charset="0"/>
              </a:rPr>
              <a:t>Development Lead creates a test build to manage multiple patches. </a:t>
            </a:r>
          </a:p>
          <a:p>
            <a:pPr marL="533400" indent="-533400" defTabSz="914400" eaLnBrk="0" hangingPunct="0">
              <a:spcBef>
                <a:spcPct val="20000"/>
              </a:spcBef>
            </a:pPr>
            <a:r>
              <a:rPr lang="en-US" altLang="ja-JP" sz="1600" u="sng" dirty="0">
                <a:solidFill>
                  <a:srgbClr val="262626"/>
                </a:solidFill>
                <a:latin typeface="Calibri" pitchFamily="34" charset="0"/>
              </a:rPr>
              <a:t>The fields:</a:t>
            </a:r>
          </a:p>
          <a:p>
            <a:pPr marL="533400" indent="-533400" defTabSz="914400" eaLnBrk="0" hangingPunct="0">
              <a:buFontTx/>
              <a:buBlip>
                <a:blip r:embed="rId4"/>
              </a:buBlip>
            </a:pPr>
            <a:r>
              <a:rPr lang="en-US" altLang="ja-JP" sz="1600" b="1" dirty="0">
                <a:solidFill>
                  <a:srgbClr val="0070C0"/>
                </a:solidFill>
                <a:latin typeface="Calibri" pitchFamily="34" charset="0"/>
              </a:rPr>
              <a:t>Summary</a:t>
            </a:r>
            <a:r>
              <a:rPr lang="en-US" altLang="ja-JP" sz="1600" dirty="0">
                <a:solidFill>
                  <a:srgbClr val="0070C0"/>
                </a:solidFill>
                <a:latin typeface="Calibri" pitchFamily="34" charset="0"/>
              </a:rPr>
              <a:t>:</a:t>
            </a:r>
            <a:r>
              <a:rPr lang="en-US" altLang="ja-JP" sz="1600" dirty="0">
                <a:solidFill>
                  <a:srgbClr val="262626"/>
                </a:solidFill>
                <a:latin typeface="Calibri" pitchFamily="34" charset="0"/>
              </a:rPr>
              <a:t> mention the build test.</a:t>
            </a:r>
          </a:p>
          <a:p>
            <a:pPr marL="533400" indent="-533400" defTabSz="914400" eaLnBrk="0" hangingPunct="0">
              <a:buFontTx/>
              <a:buBlip>
                <a:blip r:embed="rId4"/>
              </a:buBlip>
            </a:pPr>
            <a:r>
              <a:rPr lang="en-US" altLang="ja-JP" sz="1600" b="1" dirty="0">
                <a:solidFill>
                  <a:srgbClr val="0070C0"/>
                </a:solidFill>
                <a:latin typeface="Calibri" pitchFamily="34" charset="0"/>
              </a:rPr>
              <a:t>Affected Version: </a:t>
            </a:r>
            <a:r>
              <a:rPr lang="en-US" altLang="ja-JP" sz="1600" dirty="0">
                <a:solidFill>
                  <a:srgbClr val="262626"/>
                </a:solidFill>
                <a:latin typeface="Calibri" pitchFamily="34" charset="0"/>
              </a:rPr>
              <a:t>should correspond to the most recent CM build ancestor.</a:t>
            </a:r>
          </a:p>
          <a:p>
            <a:pPr marL="533400" indent="-533400" defTabSz="914400" eaLnBrk="0" hangingPunct="0">
              <a:buFontTx/>
              <a:buBlip>
                <a:blip r:embed="rId4"/>
              </a:buBlip>
            </a:pPr>
            <a:r>
              <a:rPr lang="en-US" altLang="ja-JP" sz="1600" b="1" dirty="0">
                <a:solidFill>
                  <a:srgbClr val="0070C0"/>
                </a:solidFill>
                <a:latin typeface="Calibri" pitchFamily="34" charset="0"/>
              </a:rPr>
              <a:t>Description</a:t>
            </a:r>
            <a:r>
              <a:rPr lang="en-US" altLang="ja-JP" sz="1600" dirty="0">
                <a:solidFill>
                  <a:srgbClr val="0070C0"/>
                </a:solidFill>
                <a:latin typeface="Calibri" pitchFamily="34" charset="0"/>
              </a:rPr>
              <a:t>:</a:t>
            </a:r>
            <a:r>
              <a:rPr lang="en-US" altLang="ja-JP" sz="1600" dirty="0">
                <a:solidFill>
                  <a:srgbClr val="262626"/>
                </a:solidFill>
                <a:latin typeface="Calibri" pitchFamily="34" charset="0"/>
              </a:rPr>
              <a:t> provide important notes of the test  build.</a:t>
            </a:r>
          </a:p>
          <a:p>
            <a:pPr marL="533400" indent="-533400" defTabSz="914400" eaLnBrk="0" hangingPunct="0">
              <a:spcBef>
                <a:spcPct val="20000"/>
              </a:spcBef>
            </a:pPr>
            <a:r>
              <a:rPr lang="en-US" altLang="ja-JP" sz="1600" u="sng" dirty="0">
                <a:solidFill>
                  <a:srgbClr val="262626"/>
                </a:solidFill>
                <a:latin typeface="Calibri" pitchFamily="34" charset="0"/>
              </a:rPr>
              <a:t>Some notes:</a:t>
            </a:r>
          </a:p>
          <a:p>
            <a:pPr marL="533400" indent="-533400" defTabSz="914400" eaLnBrk="0" hangingPunct="0">
              <a:buFontTx/>
              <a:buBlip>
                <a:blip r:embed="rId4"/>
              </a:buBlip>
            </a:pPr>
            <a:r>
              <a:rPr lang="en-US" altLang="ja-JP" sz="1600" dirty="0">
                <a:solidFill>
                  <a:srgbClr val="262626"/>
                </a:solidFill>
                <a:latin typeface="Calibri" pitchFamily="34" charset="0"/>
              </a:rPr>
              <a:t>After creating the Test Build, developer will add patches to the ticket by the “</a:t>
            </a:r>
            <a:r>
              <a:rPr lang="en-US" altLang="ja-JP" sz="1600" dirty="0">
                <a:solidFill>
                  <a:srgbClr val="0000FF"/>
                </a:solidFill>
                <a:latin typeface="Calibri" pitchFamily="34" charset="0"/>
              </a:rPr>
              <a:t>Add Patches</a:t>
            </a:r>
            <a:r>
              <a:rPr lang="en-US" altLang="ja-JP" sz="1600" dirty="0">
                <a:solidFill>
                  <a:srgbClr val="262626"/>
                </a:solidFill>
                <a:latin typeface="Calibri" pitchFamily="34" charset="0"/>
              </a:rPr>
              <a:t>” button. </a:t>
            </a:r>
          </a:p>
          <a:p>
            <a:pPr marL="533400" indent="-533400" defTabSz="914400" eaLnBrk="0" hangingPunct="0">
              <a:buFontTx/>
              <a:buBlip>
                <a:blip r:embed="rId4"/>
              </a:buBlip>
            </a:pPr>
            <a:r>
              <a:rPr lang="en-US" altLang="ja-JP" sz="1600" dirty="0">
                <a:solidFill>
                  <a:srgbClr val="262626"/>
                </a:solidFill>
                <a:latin typeface="Calibri" pitchFamily="34" charset="0"/>
              </a:rPr>
              <a:t> Only Patches in </a:t>
            </a:r>
            <a:r>
              <a:rPr lang="en-US" altLang="ja-JP" sz="1600" b="1" i="1" dirty="0">
                <a:solidFill>
                  <a:srgbClr val="262626"/>
                </a:solidFill>
                <a:latin typeface="Calibri" pitchFamily="34" charset="0"/>
              </a:rPr>
              <a:t>Patch Reviewed</a:t>
            </a:r>
            <a:r>
              <a:rPr lang="en-US" altLang="ja-JP" sz="1600" i="1" dirty="0">
                <a:solidFill>
                  <a:srgbClr val="262626"/>
                </a:solidFill>
                <a:latin typeface="Calibri" pitchFamily="34" charset="0"/>
              </a:rPr>
              <a:t> </a:t>
            </a:r>
            <a:r>
              <a:rPr lang="en-US" altLang="ja-JP" sz="1600" dirty="0">
                <a:solidFill>
                  <a:srgbClr val="262626"/>
                </a:solidFill>
                <a:latin typeface="Calibri" pitchFamily="34" charset="0"/>
              </a:rPr>
              <a:t>and </a:t>
            </a:r>
            <a:r>
              <a:rPr lang="en-US" altLang="ja-JP" sz="1600" b="1" i="1" dirty="0">
                <a:solidFill>
                  <a:srgbClr val="262626"/>
                </a:solidFill>
                <a:latin typeface="Calibri" pitchFamily="34" charset="0"/>
              </a:rPr>
              <a:t>In Testing</a:t>
            </a:r>
            <a:r>
              <a:rPr lang="en-US" altLang="ja-JP" sz="1600" i="1" dirty="0">
                <a:solidFill>
                  <a:srgbClr val="262626"/>
                </a:solidFill>
                <a:latin typeface="Calibri" pitchFamily="34" charset="0"/>
              </a:rPr>
              <a:t> </a:t>
            </a:r>
            <a:r>
              <a:rPr lang="en-US" altLang="ja-JP" sz="1600" dirty="0">
                <a:solidFill>
                  <a:srgbClr val="262626"/>
                </a:solidFill>
                <a:latin typeface="Calibri" pitchFamily="34" charset="0"/>
              </a:rPr>
              <a:t>should be allowed to be added to Test Build. Patch that hasn't been reviewed yet, is not allowed to be added to Test Build.</a:t>
            </a:r>
            <a:endParaRPr lang="en-US" altLang="ja-JP" sz="1600" b="1" dirty="0">
              <a:solidFill>
                <a:srgbClr val="262626"/>
              </a:solidFill>
              <a:latin typeface="Calibri" pitchFamily="34" charset="0"/>
            </a:endParaRPr>
          </a:p>
          <a:p>
            <a:pPr marL="533400" indent="-533400" defTabSz="914400" eaLnBrk="0" hangingPunct="0">
              <a:spcBef>
                <a:spcPct val="20000"/>
              </a:spcBef>
            </a:pPr>
            <a:r>
              <a:rPr lang="en-US" altLang="ja-JP" sz="1400" b="1" dirty="0">
                <a:solidFill>
                  <a:srgbClr val="262626"/>
                </a:solidFill>
                <a:latin typeface="Calibri" pitchFamily="34" charset="0"/>
              </a:rPr>
              <a:t>             </a:t>
            </a:r>
          </a:p>
          <a:p>
            <a:pPr marL="914400" lvl="1" indent="-457200" defTabSz="914400" eaLnBrk="0" hangingPunct="0">
              <a:spcBef>
                <a:spcPct val="20000"/>
              </a:spcBef>
            </a:pPr>
            <a:endParaRPr lang="en-US" altLang="ja-JP" sz="1200" dirty="0">
              <a:solidFill>
                <a:srgbClr val="262626"/>
              </a:solidFill>
              <a:latin typeface="Calibri" pitchFamily="34" charset="0"/>
            </a:endParaRPr>
          </a:p>
        </p:txBody>
      </p:sp>
      <p:pic>
        <p:nvPicPr>
          <p:cNvPr id="14341" name="Picture 6"/>
          <p:cNvPicPr>
            <a:picLocks noChangeAspect="1" noChangeArrowheads="1"/>
          </p:cNvPicPr>
          <p:nvPr/>
        </p:nvPicPr>
        <p:blipFill>
          <a:blip r:embed="rId5"/>
          <a:srcRect/>
          <a:stretch>
            <a:fillRect/>
          </a:stretch>
        </p:blipFill>
        <p:spPr bwMode="auto">
          <a:xfrm>
            <a:off x="4495800" y="573088"/>
            <a:ext cx="536575" cy="457200"/>
          </a:xfrm>
          <a:prstGeom prst="rect">
            <a:avLst/>
          </a:prstGeom>
          <a:noFill/>
          <a:ln w="9525">
            <a:noFill/>
            <a:miter lim="800000"/>
            <a:headEnd/>
            <a:tailEnd/>
          </a:ln>
        </p:spPr>
      </p:pic>
      <p:sp>
        <p:nvSpPr>
          <p:cNvPr id="14342" name="Text Box 7"/>
          <p:cNvSpPr txBox="1">
            <a:spLocks noChangeArrowheads="1"/>
          </p:cNvSpPr>
          <p:nvPr/>
        </p:nvSpPr>
        <p:spPr bwMode="auto">
          <a:xfrm>
            <a:off x="3962400" y="1030288"/>
            <a:ext cx="2438400" cy="369887"/>
          </a:xfrm>
          <a:prstGeom prst="rect">
            <a:avLst/>
          </a:prstGeom>
          <a:noFill/>
          <a:ln w="9525">
            <a:noFill/>
            <a:miter lim="800000"/>
            <a:headEnd/>
            <a:tailEnd/>
          </a:ln>
        </p:spPr>
        <p:txBody>
          <a:bodyPr>
            <a:spAutoFit/>
          </a:bodyPr>
          <a:lstStyle/>
          <a:p>
            <a:pPr>
              <a:spcBef>
                <a:spcPct val="50000"/>
              </a:spcBef>
            </a:pPr>
            <a:r>
              <a:rPr lang="en-US" altLang="en-US" dirty="0"/>
              <a:t>Development Lead</a:t>
            </a:r>
          </a:p>
        </p:txBody>
      </p:sp>
      <p:pic>
        <p:nvPicPr>
          <p:cNvPr id="14343" name="Picture 8"/>
          <p:cNvPicPr>
            <a:picLocks noChangeAspect="1" noChangeArrowheads="1"/>
          </p:cNvPicPr>
          <p:nvPr/>
        </p:nvPicPr>
        <p:blipFill>
          <a:blip r:embed="rId6"/>
          <a:srcRect/>
          <a:stretch>
            <a:fillRect/>
          </a:stretch>
        </p:blipFill>
        <p:spPr bwMode="auto">
          <a:xfrm>
            <a:off x="4724400" y="3257550"/>
            <a:ext cx="3448050" cy="1828800"/>
          </a:xfrm>
          <a:prstGeom prst="rect">
            <a:avLst/>
          </a:prstGeom>
          <a:noFill/>
          <a:ln w="9525">
            <a:noFill/>
            <a:miter lim="800000"/>
            <a:headEnd/>
            <a:tailEnd/>
          </a:ln>
        </p:spPr>
      </p:pic>
      <p:sp>
        <p:nvSpPr>
          <p:cNvPr id="8" name="Oval 7"/>
          <p:cNvSpPr/>
          <p:nvPr/>
        </p:nvSpPr>
        <p:spPr>
          <a:xfrm>
            <a:off x="5257800" y="3867150"/>
            <a:ext cx="685800" cy="30480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3" name="Footer Placeholder 2"/>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p:cNvSpPr>
          <p:nvPr/>
        </p:nvSpPr>
        <p:spPr bwMode="auto">
          <a:xfrm>
            <a:off x="381000" y="-66675"/>
            <a:ext cx="8229600" cy="582613"/>
          </a:xfrm>
          <a:prstGeom prst="rect">
            <a:avLst/>
          </a:prstGeom>
          <a:noFill/>
          <a:ln w="9525">
            <a:noFill/>
            <a:miter lim="800000"/>
            <a:headEnd/>
            <a:tailEnd/>
          </a:ln>
        </p:spPr>
        <p:txBody>
          <a:bodyPr anchor="ctr"/>
          <a:lstStyle/>
          <a:p>
            <a:pPr marL="609600" indent="-609600" eaLnBrk="0" hangingPunct="0"/>
            <a:r>
              <a:rPr lang="en-US" altLang="en-US" sz="3200" b="1" dirty="0">
                <a:solidFill>
                  <a:schemeClr val="bg1"/>
                </a:solidFill>
                <a:latin typeface="Calibri" pitchFamily="34" charset="0"/>
              </a:rPr>
              <a:t>Test Build Workflow</a:t>
            </a:r>
          </a:p>
        </p:txBody>
      </p:sp>
      <p:grpSp>
        <p:nvGrpSpPr>
          <p:cNvPr id="2" name="Group 124"/>
          <p:cNvGrpSpPr>
            <a:grpSpLocks/>
          </p:cNvGrpSpPr>
          <p:nvPr/>
        </p:nvGrpSpPr>
        <p:grpSpPr bwMode="auto">
          <a:xfrm>
            <a:off x="2393950" y="685800"/>
            <a:ext cx="2541588" cy="539750"/>
            <a:chOff x="1508" y="576"/>
            <a:chExt cx="1601" cy="453"/>
          </a:xfrm>
        </p:grpSpPr>
        <p:sp>
          <p:nvSpPr>
            <p:cNvPr id="15407" name="Rectangle 6"/>
            <p:cNvSpPr>
              <a:spLocks noChangeArrowheads="1"/>
            </p:cNvSpPr>
            <p:nvPr/>
          </p:nvSpPr>
          <p:spPr bwMode="auto">
            <a:xfrm>
              <a:off x="2485" y="844"/>
              <a:ext cx="624" cy="185"/>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dirty="0"/>
            </a:p>
          </p:txBody>
        </p:sp>
        <p:sp>
          <p:nvSpPr>
            <p:cNvPr id="15408" name="Rectangle 7"/>
            <p:cNvSpPr>
              <a:spLocks noChangeArrowheads="1"/>
            </p:cNvSpPr>
            <p:nvPr/>
          </p:nvSpPr>
          <p:spPr bwMode="auto">
            <a:xfrm>
              <a:off x="2605" y="854"/>
              <a:ext cx="296" cy="148"/>
            </a:xfrm>
            <a:prstGeom prst="rect">
              <a:avLst/>
            </a:prstGeom>
            <a:noFill/>
            <a:ln w="9525">
              <a:noFill/>
              <a:miter lim="800000"/>
              <a:headEnd/>
              <a:tailEnd/>
            </a:ln>
          </p:spPr>
          <p:txBody>
            <a:bodyPr wrap="none" anchor="ctr"/>
            <a:lstStyle/>
            <a:p>
              <a:pPr algn="ctr"/>
              <a:r>
                <a:rPr lang="en-US" altLang="en-US" sz="1400" dirty="0"/>
                <a:t>Open</a:t>
              </a:r>
            </a:p>
          </p:txBody>
        </p:sp>
        <p:sp>
          <p:nvSpPr>
            <p:cNvPr id="15409" name="Rectangle 7"/>
            <p:cNvSpPr>
              <a:spLocks noChangeArrowheads="1"/>
            </p:cNvSpPr>
            <p:nvPr/>
          </p:nvSpPr>
          <p:spPr bwMode="auto">
            <a:xfrm>
              <a:off x="1652" y="816"/>
              <a:ext cx="296" cy="148"/>
            </a:xfrm>
            <a:prstGeom prst="rect">
              <a:avLst/>
            </a:prstGeom>
            <a:noFill/>
            <a:ln w="9525">
              <a:noFill/>
              <a:miter lim="800000"/>
              <a:headEnd/>
              <a:tailEnd/>
            </a:ln>
          </p:spPr>
          <p:txBody>
            <a:bodyPr wrap="none" anchor="ctr"/>
            <a:lstStyle/>
            <a:p>
              <a:pPr algn="ctr"/>
              <a:r>
                <a:rPr lang="en-US" altLang="en-US" sz="1400" dirty="0"/>
                <a:t>Create</a:t>
              </a:r>
            </a:p>
          </p:txBody>
        </p:sp>
        <p:sp>
          <p:nvSpPr>
            <p:cNvPr id="15410" name="Oval 60"/>
            <p:cNvSpPr>
              <a:spLocks noChangeArrowheads="1"/>
            </p:cNvSpPr>
            <p:nvPr/>
          </p:nvSpPr>
          <p:spPr bwMode="auto">
            <a:xfrm>
              <a:off x="1508" y="768"/>
              <a:ext cx="556" cy="261"/>
            </a:xfrm>
            <a:prstGeom prst="ellipse">
              <a:avLst/>
            </a:prstGeom>
            <a:noFill/>
            <a:ln w="38100">
              <a:solidFill>
                <a:srgbClr val="FF9900"/>
              </a:solidFill>
              <a:round/>
              <a:headEnd/>
              <a:tailEnd/>
            </a:ln>
          </p:spPr>
          <p:txBody>
            <a:bodyPr wrap="none" anchor="ctr"/>
            <a:lstStyle/>
            <a:p>
              <a:endParaRPr lang="en-US" altLang="en-US" dirty="0"/>
            </a:p>
          </p:txBody>
        </p:sp>
        <p:sp>
          <p:nvSpPr>
            <p:cNvPr id="15411" name="Line 61"/>
            <p:cNvSpPr>
              <a:spLocks noChangeShapeType="1"/>
            </p:cNvSpPr>
            <p:nvPr/>
          </p:nvSpPr>
          <p:spPr bwMode="auto">
            <a:xfrm flipV="1">
              <a:off x="2064" y="912"/>
              <a:ext cx="384" cy="0"/>
            </a:xfrm>
            <a:prstGeom prst="line">
              <a:avLst/>
            </a:prstGeom>
            <a:noFill/>
            <a:ln w="25400">
              <a:solidFill>
                <a:srgbClr val="3366FF"/>
              </a:solidFill>
              <a:round/>
              <a:headEnd/>
              <a:tailEnd type="arrow" w="med" len="med"/>
            </a:ln>
          </p:spPr>
          <p:txBody>
            <a:bodyPr/>
            <a:lstStyle/>
            <a:p>
              <a:endParaRPr lang="en-US" dirty="0"/>
            </a:p>
          </p:txBody>
        </p:sp>
        <p:pic>
          <p:nvPicPr>
            <p:cNvPr id="15412" name="Picture 70"/>
            <p:cNvPicPr>
              <a:picLocks noChangeAspect="1" noChangeArrowheads="1"/>
            </p:cNvPicPr>
            <p:nvPr/>
          </p:nvPicPr>
          <p:blipFill>
            <a:blip r:embed="rId3"/>
            <a:srcRect/>
            <a:stretch>
              <a:fillRect/>
            </a:stretch>
          </p:blipFill>
          <p:spPr bwMode="auto">
            <a:xfrm>
              <a:off x="2817" y="576"/>
              <a:ext cx="207" cy="246"/>
            </a:xfrm>
            <a:prstGeom prst="rect">
              <a:avLst/>
            </a:prstGeom>
            <a:noFill/>
            <a:ln w="9525">
              <a:noFill/>
              <a:miter lim="800000"/>
              <a:headEnd/>
              <a:tailEnd/>
            </a:ln>
          </p:spPr>
        </p:pic>
        <p:pic>
          <p:nvPicPr>
            <p:cNvPr id="15413" name="Picture 97"/>
            <p:cNvPicPr>
              <a:picLocks noChangeAspect="1" noChangeArrowheads="1"/>
            </p:cNvPicPr>
            <p:nvPr/>
          </p:nvPicPr>
          <p:blipFill>
            <a:blip r:embed="rId4"/>
            <a:srcRect/>
            <a:stretch>
              <a:fillRect/>
            </a:stretch>
          </p:blipFill>
          <p:spPr bwMode="auto">
            <a:xfrm>
              <a:off x="2634" y="576"/>
              <a:ext cx="198" cy="237"/>
            </a:xfrm>
            <a:prstGeom prst="rect">
              <a:avLst/>
            </a:prstGeom>
            <a:noFill/>
            <a:ln w="9525">
              <a:noFill/>
              <a:miter lim="800000"/>
              <a:headEnd/>
              <a:tailEnd/>
            </a:ln>
          </p:spPr>
        </p:pic>
      </p:grpSp>
      <p:grpSp>
        <p:nvGrpSpPr>
          <p:cNvPr id="3" name="Group 130"/>
          <p:cNvGrpSpPr>
            <a:grpSpLocks/>
          </p:cNvGrpSpPr>
          <p:nvPr/>
        </p:nvGrpSpPr>
        <p:grpSpPr bwMode="auto">
          <a:xfrm>
            <a:off x="4967288" y="1147763"/>
            <a:ext cx="3756025" cy="2592387"/>
            <a:chOff x="3129" y="964"/>
            <a:chExt cx="2366" cy="2177"/>
          </a:xfrm>
        </p:grpSpPr>
        <p:sp>
          <p:nvSpPr>
            <p:cNvPr id="15405" name="Line 61"/>
            <p:cNvSpPr>
              <a:spLocks noChangeShapeType="1"/>
            </p:cNvSpPr>
            <p:nvPr/>
          </p:nvSpPr>
          <p:spPr bwMode="auto">
            <a:xfrm>
              <a:off x="3129" y="964"/>
              <a:ext cx="1719" cy="2177"/>
            </a:xfrm>
            <a:custGeom>
              <a:avLst/>
              <a:gdLst>
                <a:gd name="T0" fmla="*/ 4204 w 1486"/>
                <a:gd name="T1" fmla="*/ 2176 h 2177"/>
                <a:gd name="T2" fmla="*/ 4997 w 1486"/>
                <a:gd name="T3" fmla="*/ 2177 h 2177"/>
                <a:gd name="T4" fmla="*/ 4858 w 1486"/>
                <a:gd name="T5" fmla="*/ 0 h 2177"/>
                <a:gd name="T6" fmla="*/ 0 w 1486"/>
                <a:gd name="T7" fmla="*/ 1 h 2177"/>
                <a:gd name="T8" fmla="*/ 0 60000 65536"/>
                <a:gd name="T9" fmla="*/ 0 60000 65536"/>
                <a:gd name="T10" fmla="*/ 0 60000 65536"/>
                <a:gd name="T11" fmla="*/ 0 60000 65536"/>
                <a:gd name="T12" fmla="*/ 0 w 1486"/>
                <a:gd name="T13" fmla="*/ 0 h 2177"/>
                <a:gd name="T14" fmla="*/ 1486 w 1486"/>
                <a:gd name="T15" fmla="*/ 2177 h 2177"/>
              </a:gdLst>
              <a:ahLst/>
              <a:cxnLst>
                <a:cxn ang="T8">
                  <a:pos x="T0" y="T1"/>
                </a:cxn>
                <a:cxn ang="T9">
                  <a:pos x="T2" y="T3"/>
                </a:cxn>
                <a:cxn ang="T10">
                  <a:pos x="T4" y="T5"/>
                </a:cxn>
                <a:cxn ang="T11">
                  <a:pos x="T6" y="T7"/>
                </a:cxn>
              </a:cxnLst>
              <a:rect l="T12" t="T13" r="T14" b="T15"/>
              <a:pathLst>
                <a:path w="1486" h="2177">
                  <a:moveTo>
                    <a:pt x="1251" y="2176"/>
                  </a:moveTo>
                  <a:lnTo>
                    <a:pt x="1486" y="2177"/>
                  </a:lnTo>
                  <a:lnTo>
                    <a:pt x="1444" y="0"/>
                  </a:lnTo>
                  <a:lnTo>
                    <a:pt x="0" y="1"/>
                  </a:lnTo>
                </a:path>
              </a:pathLst>
            </a:custGeom>
            <a:noFill/>
            <a:ln w="25400">
              <a:solidFill>
                <a:srgbClr val="3366FF"/>
              </a:solidFill>
              <a:round/>
              <a:headEnd/>
              <a:tailEnd type="arrow" w="med" len="med"/>
            </a:ln>
          </p:spPr>
          <p:txBody>
            <a:bodyPr/>
            <a:lstStyle/>
            <a:p>
              <a:endParaRPr lang="en-US" dirty="0"/>
            </a:p>
          </p:txBody>
        </p:sp>
        <p:sp>
          <p:nvSpPr>
            <p:cNvPr id="15406" name="Text Box 111"/>
            <p:cNvSpPr txBox="1">
              <a:spLocks noChangeArrowheads="1"/>
            </p:cNvSpPr>
            <p:nvPr/>
          </p:nvSpPr>
          <p:spPr bwMode="auto">
            <a:xfrm>
              <a:off x="4775" y="2186"/>
              <a:ext cx="720" cy="465"/>
            </a:xfrm>
            <a:prstGeom prst="rect">
              <a:avLst/>
            </a:prstGeom>
            <a:noFill/>
            <a:ln w="9525">
              <a:noFill/>
              <a:miter lim="800000"/>
              <a:headEnd/>
              <a:tailEnd/>
            </a:ln>
          </p:spPr>
          <p:txBody>
            <a:bodyPr>
              <a:spAutoFit/>
            </a:bodyPr>
            <a:lstStyle/>
            <a:p>
              <a:pPr>
                <a:spcBef>
                  <a:spcPct val="50000"/>
                </a:spcBef>
              </a:pPr>
              <a:r>
                <a:rPr lang="en-US" altLang="en-US" sz="1200" b="1" dirty="0">
                  <a:solidFill>
                    <a:srgbClr val="0066FF"/>
                  </a:solidFill>
                </a:rPr>
                <a:t>Resubmit for</a:t>
              </a:r>
            </a:p>
            <a:p>
              <a:pPr>
                <a:spcBef>
                  <a:spcPct val="50000"/>
                </a:spcBef>
              </a:pPr>
              <a:r>
                <a:rPr lang="en-US" altLang="en-US" sz="1200" b="1" dirty="0">
                  <a:solidFill>
                    <a:srgbClr val="0066FF"/>
                  </a:solidFill>
                </a:rPr>
                <a:t> testing</a:t>
              </a:r>
            </a:p>
          </p:txBody>
        </p:sp>
      </p:grpSp>
      <p:grpSp>
        <p:nvGrpSpPr>
          <p:cNvPr id="4" name="Group 135"/>
          <p:cNvGrpSpPr>
            <a:grpSpLocks/>
          </p:cNvGrpSpPr>
          <p:nvPr/>
        </p:nvGrpSpPr>
        <p:grpSpPr bwMode="auto">
          <a:xfrm>
            <a:off x="1658938" y="2457450"/>
            <a:ext cx="2074862" cy="2309813"/>
            <a:chOff x="1045" y="2064"/>
            <a:chExt cx="1307" cy="1940"/>
          </a:xfrm>
        </p:grpSpPr>
        <p:sp>
          <p:nvSpPr>
            <p:cNvPr id="15402" name="Text Box 89"/>
            <p:cNvSpPr txBox="1">
              <a:spLocks noChangeArrowheads="1"/>
            </p:cNvSpPr>
            <p:nvPr/>
          </p:nvSpPr>
          <p:spPr bwMode="auto">
            <a:xfrm>
              <a:off x="1045" y="2596"/>
              <a:ext cx="576" cy="439"/>
            </a:xfrm>
            <a:prstGeom prst="rect">
              <a:avLst/>
            </a:prstGeom>
            <a:noFill/>
            <a:ln w="9525">
              <a:noFill/>
              <a:miter lim="800000"/>
              <a:headEnd/>
              <a:tailEnd/>
            </a:ln>
          </p:spPr>
          <p:txBody>
            <a:bodyPr>
              <a:spAutoFit/>
            </a:bodyPr>
            <a:lstStyle/>
            <a:p>
              <a:pPr>
                <a:spcBef>
                  <a:spcPct val="50000"/>
                </a:spcBef>
              </a:pPr>
              <a:r>
                <a:rPr lang="en-US" altLang="en-US" sz="1400" b="1" dirty="0">
                  <a:solidFill>
                    <a:srgbClr val="FC0404"/>
                  </a:solidFill>
                </a:rPr>
                <a:t>Discard Build</a:t>
              </a:r>
            </a:p>
          </p:txBody>
        </p:sp>
        <p:sp>
          <p:nvSpPr>
            <p:cNvPr id="15403" name="Line 61"/>
            <p:cNvSpPr>
              <a:spLocks noChangeShapeType="1"/>
            </p:cNvSpPr>
            <p:nvPr/>
          </p:nvSpPr>
          <p:spPr bwMode="auto">
            <a:xfrm>
              <a:off x="1632" y="2064"/>
              <a:ext cx="720" cy="1940"/>
            </a:xfrm>
            <a:custGeom>
              <a:avLst/>
              <a:gdLst>
                <a:gd name="T0" fmla="*/ 576 w 720"/>
                <a:gd name="T1" fmla="*/ 172 h 1556"/>
                <a:gd name="T2" fmla="*/ 0 w 720"/>
                <a:gd name="T3" fmla="*/ 0 h 1556"/>
                <a:gd name="T4" fmla="*/ 11 w 720"/>
                <a:gd name="T5" fmla="*/ 21896 h 1556"/>
                <a:gd name="T6" fmla="*/ 720 w 720"/>
                <a:gd name="T7" fmla="*/ 21952 h 1556"/>
                <a:gd name="T8" fmla="*/ 0 60000 65536"/>
                <a:gd name="T9" fmla="*/ 0 60000 65536"/>
                <a:gd name="T10" fmla="*/ 0 60000 65536"/>
                <a:gd name="T11" fmla="*/ 0 60000 65536"/>
                <a:gd name="T12" fmla="*/ 0 w 720"/>
                <a:gd name="T13" fmla="*/ 0 h 1556"/>
                <a:gd name="T14" fmla="*/ 720 w 720"/>
                <a:gd name="T15" fmla="*/ 1556 h 1556"/>
              </a:gdLst>
              <a:ahLst/>
              <a:cxnLst>
                <a:cxn ang="T8">
                  <a:pos x="T0" y="T1"/>
                </a:cxn>
                <a:cxn ang="T9">
                  <a:pos x="T2" y="T3"/>
                </a:cxn>
                <a:cxn ang="T10">
                  <a:pos x="T4" y="T5"/>
                </a:cxn>
                <a:cxn ang="T11">
                  <a:pos x="T6" y="T7"/>
                </a:cxn>
              </a:cxnLst>
              <a:rect l="T12" t="T13" r="T14" b="T15"/>
              <a:pathLst>
                <a:path w="720" h="1556">
                  <a:moveTo>
                    <a:pt x="576" y="12"/>
                  </a:moveTo>
                  <a:lnTo>
                    <a:pt x="0" y="0"/>
                  </a:lnTo>
                  <a:lnTo>
                    <a:pt x="11" y="1552"/>
                  </a:lnTo>
                  <a:lnTo>
                    <a:pt x="720" y="1556"/>
                  </a:lnTo>
                </a:path>
              </a:pathLst>
            </a:custGeom>
            <a:noFill/>
            <a:ln w="25400">
              <a:solidFill>
                <a:srgbClr val="3366FF"/>
              </a:solidFill>
              <a:round/>
              <a:headEnd/>
              <a:tailEnd type="arrow" w="med" len="med"/>
            </a:ln>
          </p:spPr>
          <p:txBody>
            <a:bodyPr/>
            <a:lstStyle/>
            <a:p>
              <a:endParaRPr lang="en-US" dirty="0"/>
            </a:p>
          </p:txBody>
        </p:sp>
        <p:pic>
          <p:nvPicPr>
            <p:cNvPr id="15404" name="Picture 70"/>
            <p:cNvPicPr>
              <a:picLocks noChangeAspect="1" noChangeArrowheads="1"/>
            </p:cNvPicPr>
            <p:nvPr/>
          </p:nvPicPr>
          <p:blipFill>
            <a:blip r:embed="rId3"/>
            <a:srcRect/>
            <a:stretch>
              <a:fillRect/>
            </a:stretch>
          </p:blipFill>
          <p:spPr bwMode="auto">
            <a:xfrm>
              <a:off x="1301" y="2367"/>
              <a:ext cx="207" cy="246"/>
            </a:xfrm>
            <a:prstGeom prst="rect">
              <a:avLst/>
            </a:prstGeom>
            <a:noFill/>
            <a:ln w="9525">
              <a:noFill/>
              <a:miter lim="800000"/>
              <a:headEnd/>
              <a:tailEnd/>
            </a:ln>
          </p:spPr>
        </p:pic>
      </p:grpSp>
      <p:grpSp>
        <p:nvGrpSpPr>
          <p:cNvPr id="5" name="Group 133"/>
          <p:cNvGrpSpPr>
            <a:grpSpLocks/>
          </p:cNvGrpSpPr>
          <p:nvPr/>
        </p:nvGrpSpPr>
        <p:grpSpPr bwMode="auto">
          <a:xfrm>
            <a:off x="3733800" y="4457700"/>
            <a:ext cx="1524000" cy="400050"/>
            <a:chOff x="2352" y="3758"/>
            <a:chExt cx="960" cy="336"/>
          </a:xfrm>
        </p:grpSpPr>
        <p:sp>
          <p:nvSpPr>
            <p:cNvPr id="15399" name="Rectangle 62"/>
            <p:cNvSpPr>
              <a:spLocks noChangeArrowheads="1"/>
            </p:cNvSpPr>
            <p:nvPr/>
          </p:nvSpPr>
          <p:spPr bwMode="auto">
            <a:xfrm>
              <a:off x="2352" y="3902"/>
              <a:ext cx="960" cy="192"/>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dirty="0"/>
            </a:p>
          </p:txBody>
        </p:sp>
        <p:sp>
          <p:nvSpPr>
            <p:cNvPr id="15400" name="Rectangle 13"/>
            <p:cNvSpPr>
              <a:spLocks noChangeArrowheads="1"/>
            </p:cNvSpPr>
            <p:nvPr/>
          </p:nvSpPr>
          <p:spPr bwMode="auto">
            <a:xfrm>
              <a:off x="2640" y="3933"/>
              <a:ext cx="296" cy="150"/>
            </a:xfrm>
            <a:prstGeom prst="rect">
              <a:avLst/>
            </a:prstGeom>
            <a:noFill/>
            <a:ln w="9525">
              <a:noFill/>
              <a:miter lim="800000"/>
              <a:headEnd/>
              <a:tailEnd/>
            </a:ln>
          </p:spPr>
          <p:txBody>
            <a:bodyPr wrap="none" anchor="ctr"/>
            <a:lstStyle/>
            <a:p>
              <a:pPr algn="ctr"/>
              <a:r>
                <a:rPr lang="en-US" altLang="en-US" sz="1400" dirty="0"/>
                <a:t>Closed </a:t>
              </a:r>
            </a:p>
          </p:txBody>
        </p:sp>
        <p:sp>
          <p:nvSpPr>
            <p:cNvPr id="15401" name="Line 61"/>
            <p:cNvSpPr>
              <a:spLocks noChangeShapeType="1"/>
            </p:cNvSpPr>
            <p:nvPr/>
          </p:nvSpPr>
          <p:spPr bwMode="auto">
            <a:xfrm flipH="1">
              <a:off x="2784" y="3758"/>
              <a:ext cx="0" cy="160"/>
            </a:xfrm>
            <a:prstGeom prst="line">
              <a:avLst/>
            </a:prstGeom>
            <a:noFill/>
            <a:ln w="25400">
              <a:solidFill>
                <a:srgbClr val="3366FF"/>
              </a:solidFill>
              <a:round/>
              <a:headEnd/>
              <a:tailEnd type="arrow" w="med" len="med"/>
            </a:ln>
          </p:spPr>
          <p:txBody>
            <a:bodyPr/>
            <a:lstStyle/>
            <a:p>
              <a:endParaRPr lang="en-US" dirty="0"/>
            </a:p>
          </p:txBody>
        </p:sp>
      </p:grpSp>
      <p:grpSp>
        <p:nvGrpSpPr>
          <p:cNvPr id="11" name="Group 10"/>
          <p:cNvGrpSpPr/>
          <p:nvPr/>
        </p:nvGrpSpPr>
        <p:grpSpPr>
          <a:xfrm>
            <a:off x="2971800" y="2965450"/>
            <a:ext cx="2271713" cy="1452563"/>
            <a:chOff x="2971800" y="2965450"/>
            <a:chExt cx="2271713" cy="1452563"/>
          </a:xfrm>
        </p:grpSpPr>
        <p:pic>
          <p:nvPicPr>
            <p:cNvPr id="15375" name="Picture 70"/>
            <p:cNvPicPr>
              <a:picLocks noChangeAspect="1" noChangeArrowheads="1"/>
            </p:cNvPicPr>
            <p:nvPr/>
          </p:nvPicPr>
          <p:blipFill>
            <a:blip r:embed="rId3"/>
            <a:srcRect/>
            <a:stretch>
              <a:fillRect/>
            </a:stretch>
          </p:blipFill>
          <p:spPr bwMode="auto">
            <a:xfrm>
              <a:off x="3276600" y="2965450"/>
              <a:ext cx="328613" cy="292100"/>
            </a:xfrm>
            <a:prstGeom prst="rect">
              <a:avLst/>
            </a:prstGeom>
            <a:noFill/>
            <a:ln w="9525">
              <a:noFill/>
              <a:miter lim="800000"/>
              <a:headEnd/>
              <a:tailEnd/>
            </a:ln>
          </p:spPr>
        </p:pic>
        <p:grpSp>
          <p:nvGrpSpPr>
            <p:cNvPr id="10" name="Group 9"/>
            <p:cNvGrpSpPr/>
            <p:nvPr/>
          </p:nvGrpSpPr>
          <p:grpSpPr>
            <a:xfrm>
              <a:off x="2971800" y="2965450"/>
              <a:ext cx="2271713" cy="1452563"/>
              <a:chOff x="2971800" y="2965450"/>
              <a:chExt cx="2271713" cy="1452563"/>
            </a:xfrm>
          </p:grpSpPr>
          <p:pic>
            <p:nvPicPr>
              <p:cNvPr id="15376" name="Picture 97"/>
              <p:cNvPicPr>
                <a:picLocks noChangeAspect="1" noChangeArrowheads="1"/>
              </p:cNvPicPr>
              <p:nvPr/>
            </p:nvPicPr>
            <p:blipFill>
              <a:blip r:embed="rId4"/>
              <a:srcRect/>
              <a:stretch>
                <a:fillRect/>
              </a:stretch>
            </p:blipFill>
            <p:spPr bwMode="auto">
              <a:xfrm>
                <a:off x="2971800" y="2965450"/>
                <a:ext cx="325438" cy="292100"/>
              </a:xfrm>
              <a:prstGeom prst="rect">
                <a:avLst/>
              </a:prstGeom>
              <a:noFill/>
              <a:ln w="9525">
                <a:noFill/>
                <a:miter lim="800000"/>
                <a:headEnd/>
                <a:tailEnd/>
              </a:ln>
            </p:spPr>
          </p:pic>
          <p:grpSp>
            <p:nvGrpSpPr>
              <p:cNvPr id="6" name="Group 127"/>
              <p:cNvGrpSpPr>
                <a:grpSpLocks/>
              </p:cNvGrpSpPr>
              <p:nvPr/>
            </p:nvGrpSpPr>
            <p:grpSpPr bwMode="auto">
              <a:xfrm>
                <a:off x="3719513" y="3194050"/>
                <a:ext cx="1524000" cy="1223963"/>
                <a:chOff x="2343" y="2682"/>
                <a:chExt cx="960" cy="1028"/>
              </a:xfrm>
            </p:grpSpPr>
            <p:sp>
              <p:nvSpPr>
                <p:cNvPr id="15392" name="AutoShape 70"/>
                <p:cNvSpPr>
                  <a:spLocks noChangeArrowheads="1"/>
                </p:cNvSpPr>
                <p:nvPr/>
              </p:nvSpPr>
              <p:spPr bwMode="auto">
                <a:xfrm>
                  <a:off x="2376" y="2927"/>
                  <a:ext cx="816" cy="402"/>
                </a:xfrm>
                <a:prstGeom prst="flowChartDecision">
                  <a:avLst/>
                </a:prstGeom>
                <a:solidFill>
                  <a:srgbClr val="FFCC99"/>
                </a:solidFill>
                <a:ln w="9525">
                  <a:solidFill>
                    <a:schemeClr val="tx1"/>
                  </a:solidFill>
                  <a:miter lim="800000"/>
                  <a:headEnd/>
                  <a:tailEnd/>
                </a:ln>
              </p:spPr>
              <p:txBody>
                <a:bodyPr wrap="none" anchor="ctr"/>
                <a:lstStyle/>
                <a:p>
                  <a:endParaRPr lang="en-US" altLang="en-US" dirty="0"/>
                </a:p>
              </p:txBody>
            </p:sp>
            <p:sp>
              <p:nvSpPr>
                <p:cNvPr id="15393" name="Rectangle 23"/>
                <p:cNvSpPr>
                  <a:spLocks noChangeArrowheads="1"/>
                </p:cNvSpPr>
                <p:nvPr/>
              </p:nvSpPr>
              <p:spPr bwMode="auto">
                <a:xfrm>
                  <a:off x="2653" y="2959"/>
                  <a:ext cx="296" cy="148"/>
                </a:xfrm>
                <a:prstGeom prst="rect">
                  <a:avLst/>
                </a:prstGeom>
                <a:noFill/>
                <a:ln w="9525">
                  <a:noFill/>
                  <a:miter lim="800000"/>
                  <a:headEnd/>
                  <a:tailEnd/>
                </a:ln>
              </p:spPr>
              <p:txBody>
                <a:bodyPr wrap="none" anchor="ctr"/>
                <a:lstStyle/>
                <a:p>
                  <a:pPr algn="ctr"/>
                  <a:r>
                    <a:rPr lang="en-US" altLang="en-US" sz="1200" dirty="0"/>
                    <a:t> </a:t>
                  </a:r>
                  <a:endParaRPr lang="en-US" altLang="en-US" sz="1200" dirty="0" smtClean="0"/>
                </a:p>
                <a:p>
                  <a:pPr algn="ctr"/>
                  <a:r>
                    <a:rPr lang="en-US" altLang="en-US" sz="1000" dirty="0" smtClean="0"/>
                    <a:t>Submit </a:t>
                  </a:r>
                  <a:r>
                    <a:rPr lang="en-US" altLang="en-US" sz="1000" dirty="0"/>
                    <a:t>for</a:t>
                  </a:r>
                  <a:br>
                    <a:rPr lang="en-US" altLang="en-US" sz="1000" dirty="0"/>
                  </a:br>
                  <a:r>
                    <a:rPr lang="en-US" altLang="en-US" sz="1000" dirty="0"/>
                    <a:t> next CM </a:t>
                  </a:r>
                  <a:r>
                    <a:rPr lang="en-US" altLang="en-US" sz="1000" dirty="0" smtClean="0"/>
                    <a:t>build?</a:t>
                  </a:r>
                  <a:endParaRPr lang="en-US" altLang="en-US" sz="1000" dirty="0"/>
                </a:p>
              </p:txBody>
            </p:sp>
            <p:sp>
              <p:nvSpPr>
                <p:cNvPr id="15394" name="Rectangle 62"/>
                <p:cNvSpPr>
                  <a:spLocks noChangeArrowheads="1"/>
                </p:cNvSpPr>
                <p:nvPr/>
              </p:nvSpPr>
              <p:spPr bwMode="auto">
                <a:xfrm>
                  <a:off x="2343" y="3518"/>
                  <a:ext cx="960" cy="192"/>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dirty="0"/>
                </a:p>
              </p:txBody>
            </p:sp>
            <p:sp>
              <p:nvSpPr>
                <p:cNvPr id="15395" name="Rectangle 13"/>
                <p:cNvSpPr>
                  <a:spLocks noChangeArrowheads="1"/>
                </p:cNvSpPr>
                <p:nvPr/>
              </p:nvSpPr>
              <p:spPr bwMode="auto">
                <a:xfrm>
                  <a:off x="2631" y="3549"/>
                  <a:ext cx="296" cy="150"/>
                </a:xfrm>
                <a:prstGeom prst="rect">
                  <a:avLst/>
                </a:prstGeom>
                <a:noFill/>
                <a:ln w="9525">
                  <a:noFill/>
                  <a:miter lim="800000"/>
                  <a:headEnd/>
                  <a:tailEnd/>
                </a:ln>
              </p:spPr>
              <p:txBody>
                <a:bodyPr wrap="none" anchor="ctr"/>
                <a:lstStyle/>
                <a:p>
                  <a:pPr algn="ctr"/>
                  <a:r>
                    <a:rPr lang="en-US" altLang="en-US" sz="1400" dirty="0"/>
                    <a:t>Build Ready </a:t>
                  </a:r>
                </a:p>
              </p:txBody>
            </p:sp>
            <p:sp>
              <p:nvSpPr>
                <p:cNvPr id="15396" name="Line 61"/>
                <p:cNvSpPr>
                  <a:spLocks noChangeShapeType="1"/>
                </p:cNvSpPr>
                <p:nvPr/>
              </p:nvSpPr>
              <p:spPr bwMode="auto">
                <a:xfrm>
                  <a:off x="2786" y="3344"/>
                  <a:ext cx="2" cy="180"/>
                </a:xfrm>
                <a:prstGeom prst="line">
                  <a:avLst/>
                </a:prstGeom>
                <a:noFill/>
                <a:ln w="25400">
                  <a:solidFill>
                    <a:srgbClr val="3366FF"/>
                  </a:solidFill>
                  <a:round/>
                  <a:headEnd/>
                  <a:tailEnd type="arrow" w="med" len="med"/>
                </a:ln>
              </p:spPr>
              <p:txBody>
                <a:bodyPr/>
                <a:lstStyle/>
                <a:p>
                  <a:endParaRPr lang="en-US" dirty="0"/>
                </a:p>
              </p:txBody>
            </p:sp>
            <p:sp>
              <p:nvSpPr>
                <p:cNvPr id="15397" name="Text Box 83"/>
                <p:cNvSpPr txBox="1">
                  <a:spLocks noChangeArrowheads="1"/>
                </p:cNvSpPr>
                <p:nvPr/>
              </p:nvSpPr>
              <p:spPr bwMode="auto">
                <a:xfrm>
                  <a:off x="2448" y="3247"/>
                  <a:ext cx="336" cy="284"/>
                </a:xfrm>
                <a:prstGeom prst="rect">
                  <a:avLst/>
                </a:prstGeom>
                <a:noFill/>
                <a:ln w="9525">
                  <a:noFill/>
                  <a:miter lim="800000"/>
                  <a:headEnd/>
                  <a:tailEnd/>
                </a:ln>
              </p:spPr>
              <p:txBody>
                <a:bodyPr>
                  <a:spAutoFit/>
                </a:bodyPr>
                <a:lstStyle/>
                <a:p>
                  <a:pPr>
                    <a:spcBef>
                      <a:spcPct val="50000"/>
                    </a:spcBef>
                  </a:pPr>
                  <a:r>
                    <a:rPr lang="en-US" altLang="en-US" sz="1600" b="1" dirty="0">
                      <a:solidFill>
                        <a:srgbClr val="0066FF"/>
                      </a:solidFill>
                    </a:rPr>
                    <a:t>yes</a:t>
                  </a:r>
                </a:p>
              </p:txBody>
            </p:sp>
            <p:sp>
              <p:nvSpPr>
                <p:cNvPr id="15398" name="Line 61"/>
                <p:cNvSpPr>
                  <a:spLocks noChangeShapeType="1"/>
                </p:cNvSpPr>
                <p:nvPr/>
              </p:nvSpPr>
              <p:spPr bwMode="auto">
                <a:xfrm>
                  <a:off x="2786" y="2682"/>
                  <a:ext cx="0" cy="246"/>
                </a:xfrm>
                <a:prstGeom prst="line">
                  <a:avLst/>
                </a:prstGeom>
                <a:noFill/>
                <a:ln w="25400">
                  <a:solidFill>
                    <a:srgbClr val="3366FF"/>
                  </a:solidFill>
                  <a:round/>
                  <a:headEnd/>
                  <a:tailEnd type="arrow" w="med" len="med"/>
                </a:ln>
              </p:spPr>
              <p:txBody>
                <a:bodyPr/>
                <a:lstStyle/>
                <a:p>
                  <a:endParaRPr lang="en-US" dirty="0"/>
                </a:p>
              </p:txBody>
            </p:sp>
          </p:grpSp>
        </p:grpSp>
      </p:grpSp>
      <p:grpSp>
        <p:nvGrpSpPr>
          <p:cNvPr id="7" name="Group 134"/>
          <p:cNvGrpSpPr>
            <a:grpSpLocks/>
          </p:cNvGrpSpPr>
          <p:nvPr/>
        </p:nvGrpSpPr>
        <p:grpSpPr bwMode="auto">
          <a:xfrm>
            <a:off x="4953002" y="3486150"/>
            <a:ext cx="2438400" cy="1379538"/>
            <a:chOff x="3120" y="2928"/>
            <a:chExt cx="1536" cy="1159"/>
          </a:xfrm>
        </p:grpSpPr>
        <p:sp>
          <p:nvSpPr>
            <p:cNvPr id="15385" name="Line 61"/>
            <p:cNvSpPr>
              <a:spLocks noChangeShapeType="1"/>
            </p:cNvSpPr>
            <p:nvPr/>
          </p:nvSpPr>
          <p:spPr bwMode="auto">
            <a:xfrm flipV="1">
              <a:off x="3192" y="3140"/>
              <a:ext cx="259" cy="3"/>
            </a:xfrm>
            <a:prstGeom prst="line">
              <a:avLst/>
            </a:prstGeom>
            <a:noFill/>
            <a:ln w="25400">
              <a:solidFill>
                <a:srgbClr val="3366FF"/>
              </a:solidFill>
              <a:round/>
              <a:headEnd/>
              <a:tailEnd type="arrow" w="med" len="med"/>
            </a:ln>
          </p:spPr>
          <p:txBody>
            <a:bodyPr/>
            <a:lstStyle/>
            <a:p>
              <a:endParaRPr lang="en-US" dirty="0"/>
            </a:p>
          </p:txBody>
        </p:sp>
        <p:sp>
          <p:nvSpPr>
            <p:cNvPr id="15386" name="AutoShape 68"/>
            <p:cNvSpPr>
              <a:spLocks noChangeArrowheads="1"/>
            </p:cNvSpPr>
            <p:nvPr/>
          </p:nvSpPr>
          <p:spPr bwMode="auto">
            <a:xfrm>
              <a:off x="3451" y="2928"/>
              <a:ext cx="1205" cy="448"/>
            </a:xfrm>
            <a:prstGeom prst="flowChartDecision">
              <a:avLst/>
            </a:prstGeom>
            <a:solidFill>
              <a:srgbClr val="FFCC99"/>
            </a:solidFill>
            <a:ln w="9525">
              <a:solidFill>
                <a:schemeClr val="tx1"/>
              </a:solidFill>
              <a:miter lim="800000"/>
              <a:headEnd/>
              <a:tailEnd/>
            </a:ln>
          </p:spPr>
          <p:txBody>
            <a:bodyPr wrap="none" anchor="ctr"/>
            <a:lstStyle/>
            <a:p>
              <a:endParaRPr lang="en-US" altLang="en-US" dirty="0"/>
            </a:p>
          </p:txBody>
        </p:sp>
        <p:sp>
          <p:nvSpPr>
            <p:cNvPr id="15387" name="Rectangle 23"/>
            <p:cNvSpPr>
              <a:spLocks noChangeArrowheads="1"/>
            </p:cNvSpPr>
            <p:nvPr/>
          </p:nvSpPr>
          <p:spPr bwMode="auto">
            <a:xfrm>
              <a:off x="3928" y="3028"/>
              <a:ext cx="296" cy="148"/>
            </a:xfrm>
            <a:prstGeom prst="rect">
              <a:avLst/>
            </a:prstGeom>
            <a:noFill/>
            <a:ln w="9525">
              <a:noFill/>
              <a:miter lim="800000"/>
              <a:headEnd/>
              <a:tailEnd/>
            </a:ln>
          </p:spPr>
          <p:txBody>
            <a:bodyPr wrap="none" anchor="ctr"/>
            <a:lstStyle/>
            <a:p>
              <a:pPr algn="ctr"/>
              <a:r>
                <a:rPr lang="en-US" altLang="en-US" sz="1200" dirty="0"/>
                <a:t> </a:t>
              </a:r>
            </a:p>
            <a:p>
              <a:pPr algn="ctr"/>
              <a:r>
                <a:rPr lang="en-US" altLang="en-US" sz="1000" dirty="0"/>
                <a:t>Resubmit for testing </a:t>
              </a:r>
            </a:p>
            <a:p>
              <a:pPr algn="ctr"/>
              <a:r>
                <a:rPr lang="en-US" altLang="en-US" sz="1000" dirty="0"/>
                <a:t>or Discard build?</a:t>
              </a:r>
            </a:p>
          </p:txBody>
        </p:sp>
        <p:sp>
          <p:nvSpPr>
            <p:cNvPr id="15388" name="Text Box 81"/>
            <p:cNvSpPr txBox="1">
              <a:spLocks noChangeArrowheads="1"/>
            </p:cNvSpPr>
            <p:nvPr/>
          </p:nvSpPr>
          <p:spPr bwMode="auto">
            <a:xfrm>
              <a:off x="3120" y="2928"/>
              <a:ext cx="288" cy="259"/>
            </a:xfrm>
            <a:prstGeom prst="rect">
              <a:avLst/>
            </a:prstGeom>
            <a:noFill/>
            <a:ln w="9525">
              <a:noFill/>
              <a:miter lim="800000"/>
              <a:headEnd/>
              <a:tailEnd/>
            </a:ln>
          </p:spPr>
          <p:txBody>
            <a:bodyPr>
              <a:spAutoFit/>
            </a:bodyPr>
            <a:lstStyle/>
            <a:p>
              <a:pPr>
                <a:spcBef>
                  <a:spcPct val="50000"/>
                </a:spcBef>
              </a:pPr>
              <a:r>
                <a:rPr lang="en-US" altLang="en-US" sz="1400" b="1" dirty="0">
                  <a:solidFill>
                    <a:srgbClr val="FC0404"/>
                  </a:solidFill>
                </a:rPr>
                <a:t>No</a:t>
              </a:r>
            </a:p>
          </p:txBody>
        </p:sp>
        <p:sp>
          <p:nvSpPr>
            <p:cNvPr id="15389" name="Line 61"/>
            <p:cNvSpPr>
              <a:spLocks noChangeShapeType="1"/>
            </p:cNvSpPr>
            <p:nvPr/>
          </p:nvSpPr>
          <p:spPr bwMode="auto">
            <a:xfrm flipH="1">
              <a:off x="3337" y="3376"/>
              <a:ext cx="717" cy="608"/>
            </a:xfrm>
            <a:prstGeom prst="line">
              <a:avLst/>
            </a:prstGeom>
            <a:noFill/>
            <a:ln w="25400">
              <a:solidFill>
                <a:srgbClr val="3366FF"/>
              </a:solidFill>
              <a:round/>
              <a:headEnd/>
              <a:tailEnd type="arrow" w="med" len="med"/>
            </a:ln>
          </p:spPr>
          <p:txBody>
            <a:bodyPr/>
            <a:lstStyle/>
            <a:p>
              <a:endParaRPr lang="en-US" dirty="0"/>
            </a:p>
          </p:txBody>
        </p:sp>
        <p:sp>
          <p:nvSpPr>
            <p:cNvPr id="15390" name="Text Box 110"/>
            <p:cNvSpPr txBox="1">
              <a:spLocks noChangeArrowheads="1"/>
            </p:cNvSpPr>
            <p:nvPr/>
          </p:nvSpPr>
          <p:spPr bwMode="auto">
            <a:xfrm>
              <a:off x="3648" y="3648"/>
              <a:ext cx="576" cy="439"/>
            </a:xfrm>
            <a:prstGeom prst="rect">
              <a:avLst/>
            </a:prstGeom>
            <a:noFill/>
            <a:ln w="9525">
              <a:noFill/>
              <a:miter lim="800000"/>
              <a:headEnd/>
              <a:tailEnd/>
            </a:ln>
          </p:spPr>
          <p:txBody>
            <a:bodyPr>
              <a:spAutoFit/>
            </a:bodyPr>
            <a:lstStyle/>
            <a:p>
              <a:pPr>
                <a:spcBef>
                  <a:spcPct val="50000"/>
                </a:spcBef>
              </a:pPr>
              <a:r>
                <a:rPr lang="en-US" altLang="en-US" sz="1400" b="1" dirty="0">
                  <a:solidFill>
                    <a:srgbClr val="FC0404"/>
                  </a:solidFill>
                </a:rPr>
                <a:t>Discard Build</a:t>
              </a:r>
            </a:p>
          </p:txBody>
        </p:sp>
        <p:pic>
          <p:nvPicPr>
            <p:cNvPr id="15391" name="Picture 70"/>
            <p:cNvPicPr>
              <a:picLocks noChangeAspect="1" noChangeArrowheads="1"/>
            </p:cNvPicPr>
            <p:nvPr/>
          </p:nvPicPr>
          <p:blipFill>
            <a:blip r:embed="rId3"/>
            <a:srcRect/>
            <a:stretch>
              <a:fillRect/>
            </a:stretch>
          </p:blipFill>
          <p:spPr bwMode="auto">
            <a:xfrm>
              <a:off x="4123" y="3728"/>
              <a:ext cx="207" cy="246"/>
            </a:xfrm>
            <a:prstGeom prst="rect">
              <a:avLst/>
            </a:prstGeom>
            <a:noFill/>
            <a:ln w="9525">
              <a:noFill/>
              <a:miter lim="800000"/>
              <a:headEnd/>
              <a:tailEnd/>
            </a:ln>
          </p:spPr>
        </p:pic>
      </p:grpSp>
      <p:grpSp>
        <p:nvGrpSpPr>
          <p:cNvPr id="8" name="Group 7"/>
          <p:cNvGrpSpPr/>
          <p:nvPr/>
        </p:nvGrpSpPr>
        <p:grpSpPr>
          <a:xfrm>
            <a:off x="3106738" y="1257300"/>
            <a:ext cx="2763837" cy="771525"/>
            <a:chOff x="3106738" y="1257300"/>
            <a:chExt cx="2763837" cy="771525"/>
          </a:xfrm>
        </p:grpSpPr>
        <p:sp>
          <p:nvSpPr>
            <p:cNvPr id="15364" name="Rectangle 62"/>
            <p:cNvSpPr>
              <a:spLocks noChangeArrowheads="1"/>
            </p:cNvSpPr>
            <p:nvPr/>
          </p:nvSpPr>
          <p:spPr bwMode="auto">
            <a:xfrm>
              <a:off x="3868738" y="1709738"/>
              <a:ext cx="1098550" cy="250825"/>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dirty="0"/>
            </a:p>
          </p:txBody>
        </p:sp>
        <p:sp>
          <p:nvSpPr>
            <p:cNvPr id="15365" name="Rectangle 65"/>
            <p:cNvSpPr>
              <a:spLocks noChangeArrowheads="1"/>
            </p:cNvSpPr>
            <p:nvPr/>
          </p:nvSpPr>
          <p:spPr bwMode="auto">
            <a:xfrm>
              <a:off x="4173538" y="1766888"/>
              <a:ext cx="469900" cy="176212"/>
            </a:xfrm>
            <a:prstGeom prst="rect">
              <a:avLst/>
            </a:prstGeom>
            <a:noFill/>
            <a:ln w="9525">
              <a:noFill/>
              <a:miter lim="800000"/>
              <a:headEnd/>
              <a:tailEnd/>
            </a:ln>
          </p:spPr>
          <p:txBody>
            <a:bodyPr wrap="none" anchor="ctr"/>
            <a:lstStyle/>
            <a:p>
              <a:pPr algn="ctr"/>
              <a:r>
                <a:rPr lang="en-US" altLang="en-US" sz="1400" dirty="0"/>
                <a:t>In Testing</a:t>
              </a:r>
            </a:p>
          </p:txBody>
        </p:sp>
        <p:sp>
          <p:nvSpPr>
            <p:cNvPr id="15366" name="Line 61"/>
            <p:cNvSpPr>
              <a:spLocks noChangeShapeType="1"/>
            </p:cNvSpPr>
            <p:nvPr/>
          </p:nvSpPr>
          <p:spPr bwMode="auto">
            <a:xfrm>
              <a:off x="4419600" y="1257300"/>
              <a:ext cx="3175" cy="428625"/>
            </a:xfrm>
            <a:prstGeom prst="line">
              <a:avLst/>
            </a:prstGeom>
            <a:noFill/>
            <a:ln w="25400">
              <a:solidFill>
                <a:srgbClr val="3366FF"/>
              </a:solidFill>
              <a:round/>
              <a:headEnd/>
              <a:tailEnd type="arrow" w="med" len="med"/>
            </a:ln>
          </p:spPr>
          <p:txBody>
            <a:bodyPr/>
            <a:lstStyle/>
            <a:p>
              <a:endParaRPr lang="en-US" dirty="0"/>
            </a:p>
          </p:txBody>
        </p:sp>
        <p:sp>
          <p:nvSpPr>
            <p:cNvPr id="15367" name="Text Box 105"/>
            <p:cNvSpPr txBox="1">
              <a:spLocks noChangeArrowheads="1"/>
            </p:cNvSpPr>
            <p:nvPr/>
          </p:nvSpPr>
          <p:spPr bwMode="auto">
            <a:xfrm>
              <a:off x="3106738" y="1349375"/>
              <a:ext cx="1252537" cy="246063"/>
            </a:xfrm>
            <a:prstGeom prst="rect">
              <a:avLst/>
            </a:prstGeom>
            <a:noFill/>
            <a:ln w="9525">
              <a:noFill/>
              <a:miter lim="800000"/>
              <a:headEnd/>
              <a:tailEnd/>
            </a:ln>
          </p:spPr>
          <p:txBody>
            <a:bodyPr>
              <a:spAutoFit/>
            </a:bodyPr>
            <a:lstStyle/>
            <a:p>
              <a:pPr defTabSz="914400">
                <a:spcBef>
                  <a:spcPct val="50000"/>
                </a:spcBef>
              </a:pPr>
              <a:r>
                <a:rPr lang="en-US" altLang="en-US" sz="1000" i="1" dirty="0"/>
                <a:t>Submit For Testing</a:t>
              </a:r>
            </a:p>
          </p:txBody>
        </p:sp>
        <p:pic>
          <p:nvPicPr>
            <p:cNvPr id="15382" name="Picture 39"/>
            <p:cNvPicPr>
              <a:picLocks noChangeAspect="1" noChangeArrowheads="1"/>
            </p:cNvPicPr>
            <p:nvPr/>
          </p:nvPicPr>
          <p:blipFill>
            <a:blip r:embed="rId5">
              <a:grayscl/>
              <a:biLevel thresh="50000"/>
            </a:blip>
            <a:srcRect/>
            <a:stretch>
              <a:fillRect/>
            </a:stretch>
          </p:blipFill>
          <p:spPr bwMode="auto">
            <a:xfrm>
              <a:off x="5106988" y="1674813"/>
              <a:ext cx="346075" cy="354012"/>
            </a:xfrm>
            <a:prstGeom prst="rect">
              <a:avLst/>
            </a:prstGeom>
            <a:noFill/>
            <a:ln w="9525">
              <a:noFill/>
              <a:miter lim="800000"/>
              <a:headEnd/>
              <a:tailEnd/>
            </a:ln>
          </p:spPr>
        </p:pic>
        <p:pic>
          <p:nvPicPr>
            <p:cNvPr id="15383" name="Picture 40"/>
            <p:cNvPicPr>
              <a:picLocks noChangeAspect="1" noChangeArrowheads="1"/>
            </p:cNvPicPr>
            <p:nvPr/>
          </p:nvPicPr>
          <p:blipFill>
            <a:blip r:embed="rId6">
              <a:grayscl/>
              <a:biLevel thresh="50000"/>
            </a:blip>
            <a:srcRect/>
            <a:stretch>
              <a:fillRect/>
            </a:stretch>
          </p:blipFill>
          <p:spPr bwMode="auto">
            <a:xfrm>
              <a:off x="5478463" y="1685925"/>
              <a:ext cx="392112" cy="342900"/>
            </a:xfrm>
            <a:prstGeom prst="rect">
              <a:avLst/>
            </a:prstGeom>
            <a:noFill/>
            <a:ln w="9525">
              <a:noFill/>
              <a:miter lim="800000"/>
              <a:headEnd/>
              <a:tailEnd/>
            </a:ln>
          </p:spPr>
        </p:pic>
      </p:grpSp>
      <p:grpSp>
        <p:nvGrpSpPr>
          <p:cNvPr id="9" name="Group 8"/>
          <p:cNvGrpSpPr/>
          <p:nvPr/>
        </p:nvGrpSpPr>
        <p:grpSpPr>
          <a:xfrm>
            <a:off x="3508375" y="2000250"/>
            <a:ext cx="2906713" cy="1193800"/>
            <a:chOff x="3508375" y="2000250"/>
            <a:chExt cx="2906713" cy="1193800"/>
          </a:xfrm>
        </p:grpSpPr>
        <p:sp>
          <p:nvSpPr>
            <p:cNvPr id="15369" name="AutoShape 2"/>
            <p:cNvSpPr>
              <a:spLocks noChangeArrowheads="1"/>
            </p:cNvSpPr>
            <p:nvPr/>
          </p:nvSpPr>
          <p:spPr bwMode="auto">
            <a:xfrm>
              <a:off x="3508375" y="2220913"/>
              <a:ext cx="1828800" cy="514350"/>
            </a:xfrm>
            <a:prstGeom prst="flowChartDecision">
              <a:avLst/>
            </a:prstGeom>
            <a:solidFill>
              <a:srgbClr val="FFCC99"/>
            </a:solidFill>
            <a:ln w="9525">
              <a:solidFill>
                <a:schemeClr val="tx1"/>
              </a:solidFill>
              <a:miter lim="800000"/>
              <a:headEnd/>
              <a:tailEnd/>
            </a:ln>
          </p:spPr>
          <p:txBody>
            <a:bodyPr wrap="none" anchor="ctr"/>
            <a:lstStyle/>
            <a:p>
              <a:endParaRPr lang="en-US" altLang="en-US" dirty="0"/>
            </a:p>
          </p:txBody>
        </p:sp>
        <p:sp>
          <p:nvSpPr>
            <p:cNvPr id="15370" name="Rectangle 62"/>
            <p:cNvSpPr>
              <a:spLocks noChangeArrowheads="1"/>
            </p:cNvSpPr>
            <p:nvPr/>
          </p:nvSpPr>
          <p:spPr bwMode="auto">
            <a:xfrm>
              <a:off x="3719513" y="2963863"/>
              <a:ext cx="1524000" cy="228600"/>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dirty="0"/>
            </a:p>
          </p:txBody>
        </p:sp>
        <p:sp>
          <p:nvSpPr>
            <p:cNvPr id="15371" name="Rectangle 13"/>
            <p:cNvSpPr>
              <a:spLocks noChangeArrowheads="1"/>
            </p:cNvSpPr>
            <p:nvPr/>
          </p:nvSpPr>
          <p:spPr bwMode="auto">
            <a:xfrm>
              <a:off x="4267200" y="3014663"/>
              <a:ext cx="469900" cy="179387"/>
            </a:xfrm>
            <a:prstGeom prst="rect">
              <a:avLst/>
            </a:prstGeom>
            <a:noFill/>
            <a:ln w="9525">
              <a:noFill/>
              <a:miter lim="800000"/>
              <a:headEnd/>
              <a:tailEnd/>
            </a:ln>
          </p:spPr>
          <p:txBody>
            <a:bodyPr wrap="none" anchor="ctr"/>
            <a:lstStyle/>
            <a:p>
              <a:pPr algn="ctr"/>
              <a:r>
                <a:rPr lang="en-US" altLang="en-US" sz="1400" dirty="0"/>
                <a:t>Test Completed </a:t>
              </a:r>
            </a:p>
          </p:txBody>
        </p:sp>
        <p:sp>
          <p:nvSpPr>
            <p:cNvPr id="15372" name="Rectangle 23"/>
            <p:cNvSpPr>
              <a:spLocks noChangeArrowheads="1"/>
            </p:cNvSpPr>
            <p:nvPr/>
          </p:nvSpPr>
          <p:spPr bwMode="auto">
            <a:xfrm>
              <a:off x="4224338" y="2370138"/>
              <a:ext cx="469900" cy="176212"/>
            </a:xfrm>
            <a:prstGeom prst="rect">
              <a:avLst/>
            </a:prstGeom>
            <a:noFill/>
            <a:ln w="9525">
              <a:noFill/>
              <a:miter lim="800000"/>
              <a:headEnd/>
              <a:tailEnd/>
            </a:ln>
          </p:spPr>
          <p:txBody>
            <a:bodyPr wrap="none" anchor="ctr"/>
            <a:lstStyle/>
            <a:p>
              <a:pPr algn="ctr"/>
              <a:r>
                <a:rPr lang="en-US" altLang="en-US" sz="1000" dirty="0"/>
                <a:t> </a:t>
              </a:r>
            </a:p>
            <a:p>
              <a:pPr algn="ctr"/>
              <a:r>
                <a:rPr lang="en-US" altLang="en-US" sz="1000" dirty="0"/>
                <a:t>Testing completed or </a:t>
              </a:r>
            </a:p>
            <a:p>
              <a:pPr algn="ctr"/>
              <a:r>
                <a:rPr lang="en-US" altLang="en-US" sz="1000" dirty="0"/>
                <a:t>Discard build?</a:t>
              </a:r>
            </a:p>
          </p:txBody>
        </p:sp>
        <p:sp>
          <p:nvSpPr>
            <p:cNvPr id="15373" name="Line 61"/>
            <p:cNvSpPr>
              <a:spLocks noChangeShapeType="1"/>
            </p:cNvSpPr>
            <p:nvPr/>
          </p:nvSpPr>
          <p:spPr bwMode="auto">
            <a:xfrm>
              <a:off x="4419600" y="2735263"/>
              <a:ext cx="0" cy="228600"/>
            </a:xfrm>
            <a:prstGeom prst="line">
              <a:avLst/>
            </a:prstGeom>
            <a:noFill/>
            <a:ln w="25400">
              <a:solidFill>
                <a:srgbClr val="3366FF"/>
              </a:solidFill>
              <a:round/>
              <a:headEnd/>
              <a:tailEnd type="arrow" w="med" len="med"/>
            </a:ln>
          </p:spPr>
          <p:txBody>
            <a:bodyPr/>
            <a:lstStyle/>
            <a:p>
              <a:endParaRPr lang="en-US" dirty="0"/>
            </a:p>
          </p:txBody>
        </p:sp>
        <p:sp>
          <p:nvSpPr>
            <p:cNvPr id="15374" name="Text Box 88"/>
            <p:cNvSpPr txBox="1">
              <a:spLocks noChangeArrowheads="1"/>
            </p:cNvSpPr>
            <p:nvPr/>
          </p:nvSpPr>
          <p:spPr bwMode="auto">
            <a:xfrm>
              <a:off x="4537075" y="2714625"/>
              <a:ext cx="1598613" cy="276225"/>
            </a:xfrm>
            <a:prstGeom prst="rect">
              <a:avLst/>
            </a:prstGeom>
            <a:noFill/>
            <a:ln w="9525">
              <a:noFill/>
              <a:miter lim="800000"/>
              <a:headEnd/>
              <a:tailEnd/>
            </a:ln>
          </p:spPr>
          <p:txBody>
            <a:bodyPr>
              <a:spAutoFit/>
            </a:bodyPr>
            <a:lstStyle/>
            <a:p>
              <a:pPr>
                <a:spcBef>
                  <a:spcPct val="50000"/>
                </a:spcBef>
              </a:pPr>
              <a:r>
                <a:rPr lang="en-US" altLang="en-US" sz="1200" b="1" dirty="0">
                  <a:solidFill>
                    <a:srgbClr val="0066FF"/>
                  </a:solidFill>
                </a:rPr>
                <a:t>Testing completed</a:t>
              </a:r>
            </a:p>
          </p:txBody>
        </p:sp>
        <p:sp>
          <p:nvSpPr>
            <p:cNvPr id="15377" name="Line 61"/>
            <p:cNvSpPr>
              <a:spLocks noChangeShapeType="1"/>
            </p:cNvSpPr>
            <p:nvPr/>
          </p:nvSpPr>
          <p:spPr bwMode="auto">
            <a:xfrm>
              <a:off x="4419600" y="2000250"/>
              <a:ext cx="3175" cy="222250"/>
            </a:xfrm>
            <a:prstGeom prst="line">
              <a:avLst/>
            </a:prstGeom>
            <a:noFill/>
            <a:ln w="25400">
              <a:solidFill>
                <a:srgbClr val="3366FF"/>
              </a:solidFill>
              <a:round/>
              <a:headEnd/>
              <a:tailEnd type="arrow" w="med" len="med"/>
            </a:ln>
          </p:spPr>
          <p:txBody>
            <a:bodyPr/>
            <a:lstStyle/>
            <a:p>
              <a:endParaRPr lang="en-US" dirty="0"/>
            </a:p>
          </p:txBody>
        </p:sp>
        <p:pic>
          <p:nvPicPr>
            <p:cNvPr id="15384" name="Picture 40"/>
            <p:cNvPicPr>
              <a:picLocks noChangeAspect="1" noChangeArrowheads="1"/>
            </p:cNvPicPr>
            <p:nvPr/>
          </p:nvPicPr>
          <p:blipFill>
            <a:blip r:embed="rId6">
              <a:grayscl/>
              <a:biLevel thresh="50000"/>
            </a:blip>
            <a:srcRect/>
            <a:stretch>
              <a:fillRect/>
            </a:stretch>
          </p:blipFill>
          <p:spPr bwMode="auto">
            <a:xfrm>
              <a:off x="6022975" y="2601913"/>
              <a:ext cx="392113" cy="342900"/>
            </a:xfrm>
            <a:prstGeom prst="rect">
              <a:avLst/>
            </a:prstGeom>
            <a:noFill/>
            <a:ln w="9525">
              <a:noFill/>
              <a:miter lim="800000"/>
              <a:headEnd/>
              <a:tailEnd/>
            </a:ln>
          </p:spPr>
        </p:pic>
      </p:grpSp>
      <p:sp>
        <p:nvSpPr>
          <p:cNvPr id="12" name="Footer Placeholder 1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marL="609600" indent="-609600"/>
            <a:r>
              <a:rPr lang="en-US" altLang="en-US" sz="3200" dirty="0" smtClean="0"/>
              <a:t>Issue types</a:t>
            </a:r>
          </a:p>
        </p:txBody>
      </p:sp>
      <p:sp>
        <p:nvSpPr>
          <p:cNvPr id="16387" name="Content Placeholder 2"/>
          <p:cNvSpPr>
            <a:spLocks/>
          </p:cNvSpPr>
          <p:nvPr/>
        </p:nvSpPr>
        <p:spPr bwMode="auto">
          <a:xfrm>
            <a:off x="228600" y="30480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Bug</a:t>
            </a:r>
          </a:p>
          <a:p>
            <a:pPr marL="533400" indent="-533400" algn="ctr" defTabSz="914400" eaLnBrk="0" hangingPunct="0">
              <a:spcBef>
                <a:spcPct val="20000"/>
              </a:spcBef>
            </a:pPr>
            <a:r>
              <a:rPr lang="en-US" altLang="ja-JP" sz="3200" b="1" dirty="0">
                <a:solidFill>
                  <a:srgbClr val="808080"/>
                </a:solidFill>
                <a:latin typeface="Calibri" pitchFamily="34" charset="0"/>
              </a:rPr>
              <a:t>Test Build</a:t>
            </a:r>
          </a:p>
          <a:p>
            <a:pPr marL="533400" indent="-533400" algn="ctr" defTabSz="914400" eaLnBrk="0" hangingPunct="0">
              <a:spcBef>
                <a:spcPct val="20000"/>
              </a:spcBef>
            </a:pPr>
            <a:r>
              <a:rPr lang="en-US" altLang="ja-JP" sz="3200" b="1" dirty="0">
                <a:solidFill>
                  <a:srgbClr val="4F81BD"/>
                </a:solidFill>
                <a:latin typeface="Calibri" pitchFamily="34" charset="0"/>
              </a:rPr>
              <a:t>Test Request</a:t>
            </a:r>
          </a:p>
          <a:p>
            <a:pPr marL="533400" indent="-533400" algn="ctr" defTabSz="914400" eaLnBrk="0" hangingPunct="0">
              <a:spcBef>
                <a:spcPct val="20000"/>
              </a:spcBef>
            </a:pPr>
            <a:r>
              <a:rPr lang="en-US" altLang="ja-JP" sz="3200" b="1" dirty="0">
                <a:solidFill>
                  <a:srgbClr val="808080"/>
                </a:solidFill>
                <a:latin typeface="Calibri" pitchFamily="34" charset="0"/>
              </a:rPr>
              <a:t>New Feature</a:t>
            </a:r>
          </a:p>
          <a:p>
            <a:pPr marL="533400" indent="-533400" algn="ctr" defTabSz="914400" eaLnBrk="0" hangingPunct="0">
              <a:spcBef>
                <a:spcPct val="20000"/>
              </a:spcBef>
            </a:pPr>
            <a:r>
              <a:rPr lang="en-US" altLang="ja-JP" sz="3200" b="1" dirty="0">
                <a:solidFill>
                  <a:srgbClr val="808080"/>
                </a:solidFill>
                <a:latin typeface="Calibri" pitchFamily="34" charset="0"/>
              </a:rPr>
              <a:t>Improvement</a:t>
            </a:r>
            <a:endParaRPr lang="en-US" altLang="en-US" sz="3200" b="1" dirty="0">
              <a:solidFill>
                <a:srgbClr val="808080"/>
              </a:solidFill>
              <a:latin typeface="Calibri" pitchFamily="34" charset="0"/>
            </a:endParaRPr>
          </a:p>
        </p:txBody>
      </p:sp>
      <p:pic>
        <p:nvPicPr>
          <p:cNvPr id="16388"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16389"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dirty="0"/>
              <a:t>Developer</a:t>
            </a:r>
          </a:p>
        </p:txBody>
      </p:sp>
      <p:pic>
        <p:nvPicPr>
          <p:cNvPr id="16390"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16391" name="Text Box 7"/>
          <p:cNvSpPr txBox="1">
            <a:spLocks noChangeArrowheads="1"/>
          </p:cNvSpPr>
          <p:nvPr/>
        </p:nvSpPr>
        <p:spPr bwMode="auto">
          <a:xfrm>
            <a:off x="1600200" y="4400550"/>
            <a:ext cx="2590800" cy="369888"/>
          </a:xfrm>
          <a:prstGeom prst="rect">
            <a:avLst/>
          </a:prstGeom>
          <a:noFill/>
          <a:ln w="9525">
            <a:noFill/>
            <a:miter lim="800000"/>
            <a:headEnd/>
            <a:tailEnd/>
          </a:ln>
        </p:spPr>
        <p:txBody>
          <a:bodyPr>
            <a:spAutoFit/>
          </a:bodyPr>
          <a:lstStyle/>
          <a:p>
            <a:pPr>
              <a:spcBef>
                <a:spcPct val="50000"/>
              </a:spcBef>
            </a:pPr>
            <a:r>
              <a:rPr lang="en-US" altLang="en-US" dirty="0"/>
              <a:t>Development Lead</a:t>
            </a:r>
          </a:p>
        </p:txBody>
      </p:sp>
      <p:pic>
        <p:nvPicPr>
          <p:cNvPr id="16392"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16393"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16394"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dirty="0"/>
              <a:t>Tester</a:t>
            </a:r>
          </a:p>
        </p:txBody>
      </p:sp>
      <p:sp>
        <p:nvSpPr>
          <p:cNvPr id="16395"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dirty="0"/>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304800" y="-95250"/>
            <a:ext cx="8458200" cy="685800"/>
          </a:xfrm>
        </p:spPr>
        <p:txBody>
          <a:bodyPr/>
          <a:lstStyle/>
          <a:p>
            <a:pPr marL="609600" indent="-609600"/>
            <a:r>
              <a:rPr lang="en-US" altLang="en-US" sz="3200" dirty="0" smtClean="0"/>
              <a:t>Test Request - Create new issue</a:t>
            </a:r>
          </a:p>
        </p:txBody>
      </p:sp>
      <p:sp>
        <p:nvSpPr>
          <p:cNvPr id="17411" name="Content Placeholder 2">
            <a:hlinkClick r:id="" action="ppaction://hlinkshowjump?jump=nextslide" highlightClick="1"/>
          </p:cNvPr>
          <p:cNvSpPr>
            <a:spLocks/>
          </p:cNvSpPr>
          <p:nvPr/>
        </p:nvSpPr>
        <p:spPr bwMode="auto">
          <a:xfrm>
            <a:off x="76200" y="361950"/>
            <a:ext cx="5638800" cy="3771900"/>
          </a:xfrm>
          <a:prstGeom prst="actionButtonForwardNext">
            <a:avLst/>
          </a:prstGeom>
          <a:noFill/>
          <a:ln w="9525">
            <a:noFill/>
            <a:miter lim="800000"/>
            <a:headEnd/>
            <a:tailEnd/>
          </a:ln>
        </p:spPr>
        <p:txBody>
          <a:bodyPr/>
          <a:lstStyle/>
          <a:p>
            <a:pPr marL="533400" indent="-533400" defTabSz="914400" eaLnBrk="0" hangingPunct="0">
              <a:spcBef>
                <a:spcPct val="20000"/>
              </a:spcBef>
            </a:pPr>
            <a:r>
              <a:rPr lang="en-US" altLang="ja-JP" dirty="0">
                <a:solidFill>
                  <a:srgbClr val="262626"/>
                </a:solidFill>
                <a:latin typeface="Calibri" pitchFamily="34" charset="0"/>
              </a:rPr>
              <a:t>* Development Lead creates this task to request Test Team performs test on specific build.</a:t>
            </a:r>
          </a:p>
          <a:p>
            <a:pPr marL="533400" indent="-533400" defTabSz="914400" eaLnBrk="0" hangingPunct="0">
              <a:spcBef>
                <a:spcPct val="20000"/>
              </a:spcBef>
            </a:pPr>
            <a:r>
              <a:rPr lang="en-US" altLang="ja-JP" dirty="0">
                <a:solidFill>
                  <a:srgbClr val="262626"/>
                </a:solidFill>
                <a:latin typeface="Calibri" pitchFamily="34" charset="0"/>
              </a:rPr>
              <a:t>* There are </a:t>
            </a:r>
            <a:r>
              <a:rPr lang="en-US" altLang="ja-JP" dirty="0">
                <a:solidFill>
                  <a:srgbClr val="0000FF"/>
                </a:solidFill>
                <a:latin typeface="Calibri" pitchFamily="34" charset="0"/>
              </a:rPr>
              <a:t>build test request</a:t>
            </a:r>
            <a:r>
              <a:rPr lang="en-US" altLang="ja-JP" dirty="0">
                <a:solidFill>
                  <a:srgbClr val="262626"/>
                </a:solidFill>
                <a:latin typeface="Calibri" pitchFamily="34" charset="0"/>
              </a:rPr>
              <a:t> and </a:t>
            </a:r>
            <a:r>
              <a:rPr lang="en-US" altLang="ja-JP" dirty="0">
                <a:solidFill>
                  <a:srgbClr val="0000FF"/>
                </a:solidFill>
                <a:latin typeface="Calibri" pitchFamily="34" charset="0"/>
              </a:rPr>
              <a:t>special test request</a:t>
            </a:r>
            <a:r>
              <a:rPr lang="en-US" altLang="ja-JP" dirty="0">
                <a:solidFill>
                  <a:srgbClr val="262626"/>
                </a:solidFill>
                <a:latin typeface="Calibri" pitchFamily="34" charset="0"/>
              </a:rPr>
              <a:t>.</a:t>
            </a:r>
            <a:endParaRPr lang="en-US" altLang="ja-JP" u="sng" dirty="0">
              <a:solidFill>
                <a:srgbClr val="262626"/>
              </a:solidFill>
              <a:latin typeface="Calibri" pitchFamily="34" charset="0"/>
            </a:endParaRPr>
          </a:p>
          <a:p>
            <a:pPr marL="533400" indent="-533400" defTabSz="914400" eaLnBrk="0" hangingPunct="0">
              <a:spcBef>
                <a:spcPct val="20000"/>
              </a:spcBef>
            </a:pPr>
            <a:r>
              <a:rPr lang="en-US" altLang="ja-JP" u="sng" dirty="0">
                <a:solidFill>
                  <a:srgbClr val="262626"/>
                </a:solidFill>
                <a:latin typeface="Calibri" pitchFamily="34" charset="0"/>
              </a:rPr>
              <a:t>The fields:</a:t>
            </a:r>
          </a:p>
          <a:p>
            <a:pPr marL="533400" indent="-533400" defTabSz="914400" eaLnBrk="0" hangingPunct="0">
              <a:spcBef>
                <a:spcPct val="20000"/>
              </a:spcBef>
              <a:buFontTx/>
              <a:buBlip>
                <a:blip r:embed="rId3"/>
              </a:buBlip>
            </a:pPr>
            <a:r>
              <a:rPr lang="en-US" altLang="ja-JP" sz="1600" b="1" dirty="0">
                <a:solidFill>
                  <a:srgbClr val="262626"/>
                </a:solidFill>
                <a:latin typeface="Calibri" pitchFamily="34" charset="0"/>
              </a:rPr>
              <a:t>Summary</a:t>
            </a:r>
            <a:r>
              <a:rPr lang="en-US" altLang="ja-JP" sz="1600" dirty="0">
                <a:solidFill>
                  <a:srgbClr val="262626"/>
                </a:solidFill>
                <a:latin typeface="Calibri" pitchFamily="34" charset="0"/>
              </a:rPr>
              <a:t>: mention the build for build test request, or specify the functions needed testing for special test request.</a:t>
            </a:r>
          </a:p>
          <a:p>
            <a:pPr marL="533400" indent="-533400" defTabSz="914400" eaLnBrk="0" hangingPunct="0">
              <a:spcBef>
                <a:spcPct val="20000"/>
              </a:spcBef>
              <a:buFontTx/>
              <a:buBlip>
                <a:blip r:embed="rId3"/>
              </a:buBlip>
            </a:pPr>
            <a:r>
              <a:rPr lang="en-US" altLang="ja-JP" sz="1600" b="1" dirty="0">
                <a:solidFill>
                  <a:srgbClr val="262626"/>
                </a:solidFill>
                <a:latin typeface="Calibri" pitchFamily="34" charset="0"/>
              </a:rPr>
              <a:t>Assignee: </a:t>
            </a:r>
            <a:r>
              <a:rPr lang="en-US" altLang="ja-JP" sz="1600" dirty="0">
                <a:solidFill>
                  <a:srgbClr val="262626"/>
                </a:solidFill>
                <a:latin typeface="Calibri" pitchFamily="34" charset="0"/>
              </a:rPr>
              <a:t>test lead.</a:t>
            </a:r>
          </a:p>
          <a:p>
            <a:pPr marL="533400" indent="-533400" defTabSz="914400" eaLnBrk="0" hangingPunct="0">
              <a:spcBef>
                <a:spcPct val="20000"/>
              </a:spcBef>
              <a:buFontTx/>
              <a:buBlip>
                <a:blip r:embed="rId3"/>
              </a:buBlip>
            </a:pPr>
            <a:r>
              <a:rPr lang="en-US" altLang="ja-JP" sz="1600" b="1" dirty="0">
                <a:solidFill>
                  <a:srgbClr val="262626"/>
                </a:solidFill>
                <a:latin typeface="Calibri" pitchFamily="34" charset="0"/>
              </a:rPr>
              <a:t>Priority</a:t>
            </a:r>
            <a:r>
              <a:rPr lang="en-US" altLang="ja-JP" sz="1600" dirty="0">
                <a:solidFill>
                  <a:srgbClr val="262626"/>
                </a:solidFill>
                <a:latin typeface="Calibri" pitchFamily="34" charset="0"/>
              </a:rPr>
              <a:t>: default is “Need Review”.</a:t>
            </a:r>
          </a:p>
          <a:p>
            <a:pPr marL="533400" indent="-533400" defTabSz="914400" eaLnBrk="0" hangingPunct="0">
              <a:spcBef>
                <a:spcPct val="20000"/>
              </a:spcBef>
              <a:buFontTx/>
              <a:buBlip>
                <a:blip r:embed="rId3"/>
              </a:buBlip>
            </a:pPr>
            <a:r>
              <a:rPr lang="en-US" altLang="ja-JP" sz="1600" b="1" dirty="0">
                <a:solidFill>
                  <a:srgbClr val="262626"/>
                </a:solidFill>
                <a:latin typeface="Calibri" pitchFamily="34" charset="0"/>
              </a:rPr>
              <a:t>Platform</a:t>
            </a:r>
            <a:r>
              <a:rPr lang="en-US" altLang="ja-JP" sz="1600" dirty="0">
                <a:solidFill>
                  <a:srgbClr val="262626"/>
                </a:solidFill>
                <a:latin typeface="Calibri" pitchFamily="34" charset="0"/>
              </a:rPr>
              <a:t>: list all the needed platforms.</a:t>
            </a:r>
          </a:p>
          <a:p>
            <a:pPr marL="533400" indent="-533400" defTabSz="914400" eaLnBrk="0" hangingPunct="0">
              <a:spcBef>
                <a:spcPct val="20000"/>
              </a:spcBef>
              <a:buFontTx/>
              <a:buBlip>
                <a:blip r:embed="rId3"/>
              </a:buBlip>
            </a:pPr>
            <a:r>
              <a:rPr lang="en-US" altLang="ja-JP" sz="1600" b="1" dirty="0">
                <a:solidFill>
                  <a:srgbClr val="262626"/>
                </a:solidFill>
                <a:latin typeface="Calibri" pitchFamily="34" charset="0"/>
              </a:rPr>
              <a:t>Description </a:t>
            </a:r>
            <a:r>
              <a:rPr lang="en-US" altLang="ja-JP" sz="1600" dirty="0">
                <a:solidFill>
                  <a:srgbClr val="262626"/>
                </a:solidFill>
                <a:latin typeface="Calibri" pitchFamily="34" charset="0"/>
              </a:rPr>
              <a:t>must provide: build location, bugs need to be verified (if any), build test request( must indicate the Quick tests and/or Full Regression or Sanity tests, and the major change in the build. For special test request, must provide the test steps)</a:t>
            </a:r>
          </a:p>
          <a:p>
            <a:pPr marL="914400" lvl="1" indent="-457200" defTabSz="914400" eaLnBrk="0" hangingPunct="0">
              <a:spcBef>
                <a:spcPct val="20000"/>
              </a:spcBef>
            </a:pPr>
            <a:endParaRPr lang="en-US" altLang="ja-JP" dirty="0">
              <a:solidFill>
                <a:srgbClr val="262626"/>
              </a:solidFill>
              <a:latin typeface="Calibri" pitchFamily="34" charset="0"/>
            </a:endParaRPr>
          </a:p>
        </p:txBody>
      </p:sp>
      <p:pic>
        <p:nvPicPr>
          <p:cNvPr id="17412" name="Picture 6"/>
          <p:cNvPicPr>
            <a:picLocks noChangeAspect="1" noChangeArrowheads="1"/>
          </p:cNvPicPr>
          <p:nvPr/>
        </p:nvPicPr>
        <p:blipFill>
          <a:blip r:embed="rId4"/>
          <a:srcRect/>
          <a:stretch>
            <a:fillRect/>
          </a:stretch>
        </p:blipFill>
        <p:spPr bwMode="auto">
          <a:xfrm>
            <a:off x="5715000" y="1047750"/>
            <a:ext cx="3397250" cy="33670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15925" y="-209550"/>
            <a:ext cx="8229600" cy="857250"/>
          </a:xfrm>
        </p:spPr>
        <p:txBody>
          <a:bodyPr/>
          <a:lstStyle/>
          <a:p>
            <a:pPr marL="609600" indent="-609600"/>
            <a:r>
              <a:rPr lang="en-US" altLang="en-US" sz="3200" dirty="0" smtClean="0"/>
              <a:t>Test Request Workflow</a:t>
            </a:r>
          </a:p>
        </p:txBody>
      </p:sp>
      <p:grpSp>
        <p:nvGrpSpPr>
          <p:cNvPr id="2" name="Group 37"/>
          <p:cNvGrpSpPr>
            <a:grpSpLocks/>
          </p:cNvGrpSpPr>
          <p:nvPr/>
        </p:nvGrpSpPr>
        <p:grpSpPr bwMode="auto">
          <a:xfrm>
            <a:off x="2887664" y="1973664"/>
            <a:ext cx="1811338" cy="944883"/>
            <a:chOff x="1819" y="1657"/>
            <a:chExt cx="1141" cy="794"/>
          </a:xfrm>
        </p:grpSpPr>
        <p:sp>
          <p:nvSpPr>
            <p:cNvPr id="18463" name="Text Box 86"/>
            <p:cNvSpPr txBox="1">
              <a:spLocks noChangeArrowheads="1"/>
            </p:cNvSpPr>
            <p:nvPr/>
          </p:nvSpPr>
          <p:spPr bwMode="auto">
            <a:xfrm rot="1784668">
              <a:off x="1962" y="2015"/>
              <a:ext cx="912" cy="259"/>
            </a:xfrm>
            <a:prstGeom prst="rect">
              <a:avLst/>
            </a:prstGeom>
            <a:noFill/>
            <a:ln w="9525">
              <a:noFill/>
              <a:miter lim="800000"/>
              <a:headEnd/>
              <a:tailEnd/>
            </a:ln>
          </p:spPr>
          <p:txBody>
            <a:bodyPr>
              <a:spAutoFit/>
            </a:bodyPr>
            <a:lstStyle/>
            <a:p>
              <a:pPr>
                <a:spcBef>
                  <a:spcPct val="50000"/>
                </a:spcBef>
              </a:pPr>
              <a:r>
                <a:rPr lang="en-US" altLang="en-US" sz="1400" dirty="0">
                  <a:solidFill>
                    <a:schemeClr val="hlink"/>
                  </a:solidFill>
                </a:rPr>
                <a:t>Resolve Ticket</a:t>
              </a:r>
            </a:p>
          </p:txBody>
        </p:sp>
        <p:cxnSp>
          <p:nvCxnSpPr>
            <p:cNvPr id="18464" name="Straight Arrow Connector 35"/>
            <p:cNvCxnSpPr>
              <a:cxnSpLocks noChangeShapeType="1"/>
              <a:endCxn id="18455" idx="5"/>
            </p:cNvCxnSpPr>
            <p:nvPr/>
          </p:nvCxnSpPr>
          <p:spPr bwMode="auto">
            <a:xfrm flipH="1" flipV="1">
              <a:off x="1819" y="1657"/>
              <a:ext cx="1141" cy="794"/>
            </a:xfrm>
            <a:prstGeom prst="straightConnector1">
              <a:avLst/>
            </a:prstGeom>
            <a:noFill/>
            <a:ln w="19050" algn="ctr">
              <a:solidFill>
                <a:schemeClr val="tx1"/>
              </a:solidFill>
              <a:round/>
              <a:headEnd/>
              <a:tailEnd type="arrow" w="med" len="med"/>
            </a:ln>
          </p:spPr>
        </p:cxnSp>
      </p:grpSp>
      <p:grpSp>
        <p:nvGrpSpPr>
          <p:cNvPr id="3" name="Group 38"/>
          <p:cNvGrpSpPr>
            <a:grpSpLocks/>
          </p:cNvGrpSpPr>
          <p:nvPr/>
        </p:nvGrpSpPr>
        <p:grpSpPr bwMode="auto">
          <a:xfrm>
            <a:off x="2411413" y="2089150"/>
            <a:ext cx="847725" cy="1970088"/>
            <a:chOff x="1519" y="1755"/>
            <a:chExt cx="534" cy="1655"/>
          </a:xfrm>
        </p:grpSpPr>
        <p:sp>
          <p:nvSpPr>
            <p:cNvPr id="18461" name="Text Box 91"/>
            <p:cNvSpPr txBox="1">
              <a:spLocks noChangeArrowheads="1"/>
            </p:cNvSpPr>
            <p:nvPr/>
          </p:nvSpPr>
          <p:spPr bwMode="auto">
            <a:xfrm rot="4427894">
              <a:off x="1208" y="2482"/>
              <a:ext cx="951" cy="330"/>
            </a:xfrm>
            <a:prstGeom prst="rect">
              <a:avLst/>
            </a:prstGeom>
            <a:noFill/>
            <a:ln w="9525">
              <a:noFill/>
              <a:miter lim="800000"/>
              <a:headEnd/>
              <a:tailEnd/>
            </a:ln>
          </p:spPr>
          <p:txBody>
            <a:bodyPr wrap="square">
              <a:spAutoFit/>
            </a:bodyPr>
            <a:lstStyle/>
            <a:p>
              <a:pPr>
                <a:spcBef>
                  <a:spcPct val="50000"/>
                </a:spcBef>
              </a:pPr>
              <a:r>
                <a:rPr lang="en-US" altLang="en-US" sz="1400" dirty="0">
                  <a:solidFill>
                    <a:schemeClr val="hlink"/>
                  </a:solidFill>
                </a:rPr>
                <a:t>Close Ticket</a:t>
              </a:r>
            </a:p>
          </p:txBody>
        </p:sp>
        <p:cxnSp>
          <p:nvCxnSpPr>
            <p:cNvPr id="18462" name="Straight Arrow Connector 38"/>
            <p:cNvCxnSpPr>
              <a:cxnSpLocks noChangeShapeType="1"/>
              <a:stCxn id="18455" idx="4"/>
              <a:endCxn id="18450" idx="1"/>
            </p:cNvCxnSpPr>
            <p:nvPr/>
          </p:nvCxnSpPr>
          <p:spPr bwMode="auto">
            <a:xfrm>
              <a:off x="1593" y="1755"/>
              <a:ext cx="460" cy="1655"/>
            </a:xfrm>
            <a:prstGeom prst="straightConnector1">
              <a:avLst/>
            </a:prstGeom>
            <a:noFill/>
            <a:ln w="19050" algn="ctr">
              <a:solidFill>
                <a:schemeClr val="tx1"/>
              </a:solidFill>
              <a:round/>
              <a:headEnd/>
              <a:tailEnd type="arrow" w="med" len="med"/>
            </a:ln>
          </p:spPr>
        </p:cxnSp>
      </p:grpSp>
      <p:grpSp>
        <p:nvGrpSpPr>
          <p:cNvPr id="5" name="Group 33"/>
          <p:cNvGrpSpPr>
            <a:grpSpLocks/>
          </p:cNvGrpSpPr>
          <p:nvPr/>
        </p:nvGrpSpPr>
        <p:grpSpPr bwMode="auto">
          <a:xfrm>
            <a:off x="1612900" y="1357313"/>
            <a:ext cx="1422400" cy="722312"/>
            <a:chOff x="1016" y="1140"/>
            <a:chExt cx="896" cy="606"/>
          </a:xfrm>
        </p:grpSpPr>
        <p:sp>
          <p:nvSpPr>
            <p:cNvPr id="18452" name="Text Box 9"/>
            <p:cNvSpPr txBox="1">
              <a:spLocks noChangeArrowheads="1"/>
            </p:cNvSpPr>
            <p:nvPr/>
          </p:nvSpPr>
          <p:spPr bwMode="auto">
            <a:xfrm>
              <a:off x="1394" y="1316"/>
              <a:ext cx="404" cy="259"/>
            </a:xfrm>
            <a:prstGeom prst="rect">
              <a:avLst/>
            </a:prstGeom>
            <a:noFill/>
            <a:ln w="9525">
              <a:noFill/>
              <a:miter lim="800000"/>
              <a:headEnd/>
              <a:tailEnd/>
            </a:ln>
          </p:spPr>
          <p:txBody>
            <a:bodyPr wrap="none">
              <a:spAutoFit/>
            </a:bodyPr>
            <a:lstStyle/>
            <a:p>
              <a:r>
                <a:rPr lang="en-US" altLang="en-US" sz="1400" b="1" dirty="0"/>
                <a:t>Open</a:t>
              </a:r>
            </a:p>
          </p:txBody>
        </p:sp>
        <p:sp>
          <p:nvSpPr>
            <p:cNvPr id="18453" name="Oval 54"/>
            <p:cNvSpPr>
              <a:spLocks noChangeArrowheads="1"/>
            </p:cNvSpPr>
            <p:nvPr/>
          </p:nvSpPr>
          <p:spPr bwMode="auto">
            <a:xfrm>
              <a:off x="1335" y="1193"/>
              <a:ext cx="520" cy="487"/>
            </a:xfrm>
            <a:prstGeom prst="ellipse">
              <a:avLst/>
            </a:prstGeom>
            <a:noFill/>
            <a:ln w="28575">
              <a:solidFill>
                <a:schemeClr val="tx1"/>
              </a:solidFill>
              <a:round/>
              <a:headEnd/>
              <a:tailEnd/>
            </a:ln>
          </p:spPr>
          <p:txBody>
            <a:bodyPr wrap="none" anchor="ctr"/>
            <a:lstStyle/>
            <a:p>
              <a:endParaRPr lang="en-US" altLang="en-US" dirty="0"/>
            </a:p>
          </p:txBody>
        </p:sp>
        <p:pic>
          <p:nvPicPr>
            <p:cNvPr id="18454" name="Picture 89"/>
            <p:cNvPicPr>
              <a:picLocks noChangeAspect="1" noChangeArrowheads="1"/>
            </p:cNvPicPr>
            <p:nvPr/>
          </p:nvPicPr>
          <p:blipFill>
            <a:blip r:embed="rId3"/>
            <a:srcRect/>
            <a:stretch>
              <a:fillRect/>
            </a:stretch>
          </p:blipFill>
          <p:spPr bwMode="auto">
            <a:xfrm>
              <a:off x="1016" y="1293"/>
              <a:ext cx="207" cy="245"/>
            </a:xfrm>
            <a:prstGeom prst="rect">
              <a:avLst/>
            </a:prstGeom>
            <a:noFill/>
            <a:ln w="9525">
              <a:noFill/>
              <a:miter lim="800000"/>
              <a:headEnd/>
              <a:tailEnd/>
            </a:ln>
          </p:spPr>
        </p:pic>
        <p:sp>
          <p:nvSpPr>
            <p:cNvPr id="18455" name="Oval 7"/>
            <p:cNvSpPr>
              <a:spLocks noChangeArrowheads="1"/>
            </p:cNvSpPr>
            <p:nvPr/>
          </p:nvSpPr>
          <p:spPr bwMode="auto">
            <a:xfrm>
              <a:off x="1274" y="1140"/>
              <a:ext cx="638" cy="606"/>
            </a:xfrm>
            <a:prstGeom prst="ellipse">
              <a:avLst/>
            </a:prstGeom>
            <a:noFill/>
            <a:ln w="28575">
              <a:solidFill>
                <a:schemeClr val="tx1"/>
              </a:solidFill>
              <a:round/>
              <a:headEnd/>
              <a:tailEnd/>
            </a:ln>
          </p:spPr>
          <p:txBody>
            <a:bodyPr wrap="none" anchor="ctr"/>
            <a:lstStyle/>
            <a:p>
              <a:endParaRPr lang="en-US" altLang="en-US" dirty="0"/>
            </a:p>
          </p:txBody>
        </p:sp>
      </p:grpSp>
      <p:grpSp>
        <p:nvGrpSpPr>
          <p:cNvPr id="6" name="Group 36"/>
          <p:cNvGrpSpPr>
            <a:grpSpLocks/>
          </p:cNvGrpSpPr>
          <p:nvPr/>
        </p:nvGrpSpPr>
        <p:grpSpPr bwMode="auto">
          <a:xfrm>
            <a:off x="3111501" y="3964783"/>
            <a:ext cx="1395413" cy="721519"/>
            <a:chOff x="1960" y="3330"/>
            <a:chExt cx="879" cy="606"/>
          </a:xfrm>
        </p:grpSpPr>
        <p:sp>
          <p:nvSpPr>
            <p:cNvPr id="18447" name="Text Box 57"/>
            <p:cNvSpPr txBox="1">
              <a:spLocks noChangeArrowheads="1"/>
            </p:cNvSpPr>
            <p:nvPr/>
          </p:nvSpPr>
          <p:spPr bwMode="auto">
            <a:xfrm>
              <a:off x="2029" y="3522"/>
              <a:ext cx="492" cy="259"/>
            </a:xfrm>
            <a:prstGeom prst="rect">
              <a:avLst/>
            </a:prstGeom>
            <a:noFill/>
            <a:ln w="9525">
              <a:noFill/>
              <a:miter lim="800000"/>
              <a:headEnd/>
              <a:tailEnd/>
            </a:ln>
          </p:spPr>
          <p:txBody>
            <a:bodyPr wrap="none">
              <a:spAutoFit/>
            </a:bodyPr>
            <a:lstStyle/>
            <a:p>
              <a:pPr algn="ctr"/>
              <a:r>
                <a:rPr lang="en-US" altLang="en-US" sz="1400" b="1" dirty="0"/>
                <a:t>Closed</a:t>
              </a:r>
            </a:p>
          </p:txBody>
        </p:sp>
        <p:pic>
          <p:nvPicPr>
            <p:cNvPr id="18448" name="Picture 92"/>
            <p:cNvPicPr>
              <a:picLocks noChangeAspect="1" noChangeArrowheads="1"/>
            </p:cNvPicPr>
            <p:nvPr/>
          </p:nvPicPr>
          <p:blipFill>
            <a:blip r:embed="rId3"/>
            <a:srcRect/>
            <a:stretch>
              <a:fillRect/>
            </a:stretch>
          </p:blipFill>
          <p:spPr bwMode="auto">
            <a:xfrm>
              <a:off x="2632" y="3517"/>
              <a:ext cx="207" cy="245"/>
            </a:xfrm>
            <a:prstGeom prst="rect">
              <a:avLst/>
            </a:prstGeom>
            <a:noFill/>
            <a:ln w="9525">
              <a:noFill/>
              <a:miter lim="800000"/>
              <a:headEnd/>
              <a:tailEnd/>
            </a:ln>
          </p:spPr>
        </p:pic>
        <p:sp>
          <p:nvSpPr>
            <p:cNvPr id="18450" name="Oval 7"/>
            <p:cNvSpPr>
              <a:spLocks noChangeArrowheads="1"/>
            </p:cNvSpPr>
            <p:nvPr/>
          </p:nvSpPr>
          <p:spPr bwMode="auto">
            <a:xfrm>
              <a:off x="1960" y="3330"/>
              <a:ext cx="638" cy="606"/>
            </a:xfrm>
            <a:prstGeom prst="ellipse">
              <a:avLst/>
            </a:prstGeom>
            <a:noFill/>
            <a:ln w="28575">
              <a:solidFill>
                <a:schemeClr val="tx1"/>
              </a:solidFill>
              <a:round/>
              <a:headEnd/>
              <a:tailEnd/>
            </a:ln>
          </p:spPr>
          <p:txBody>
            <a:bodyPr wrap="none" anchor="ctr"/>
            <a:lstStyle/>
            <a:p>
              <a:endParaRPr lang="en-US" altLang="en-US" dirty="0"/>
            </a:p>
          </p:txBody>
        </p:sp>
      </p:grpSp>
      <p:grpSp>
        <p:nvGrpSpPr>
          <p:cNvPr id="12" name="Group 11"/>
          <p:cNvGrpSpPr/>
          <p:nvPr/>
        </p:nvGrpSpPr>
        <p:grpSpPr>
          <a:xfrm>
            <a:off x="3035300" y="1439863"/>
            <a:ext cx="4450557" cy="2076019"/>
            <a:chOff x="3035300" y="1439863"/>
            <a:chExt cx="4450557" cy="2076019"/>
          </a:xfrm>
        </p:grpSpPr>
        <p:pic>
          <p:nvPicPr>
            <p:cNvPr id="18445" name="Picture 39"/>
            <p:cNvPicPr>
              <a:picLocks noChangeAspect="1" noChangeArrowheads="1"/>
            </p:cNvPicPr>
            <p:nvPr/>
          </p:nvPicPr>
          <p:blipFill>
            <a:blip r:embed="rId4">
              <a:grayscl/>
              <a:biLevel thresh="50000"/>
            </a:blip>
            <a:srcRect/>
            <a:stretch>
              <a:fillRect/>
            </a:stretch>
          </p:blipFill>
          <p:spPr bwMode="auto">
            <a:xfrm>
              <a:off x="6103938" y="3163457"/>
              <a:ext cx="347662" cy="352425"/>
            </a:xfrm>
            <a:prstGeom prst="rect">
              <a:avLst/>
            </a:prstGeom>
            <a:noFill/>
            <a:ln w="9525">
              <a:noFill/>
              <a:miter lim="800000"/>
              <a:headEnd/>
              <a:tailEnd/>
            </a:ln>
          </p:spPr>
        </p:pic>
        <p:pic>
          <p:nvPicPr>
            <p:cNvPr id="18446" name="Picture 40"/>
            <p:cNvPicPr>
              <a:picLocks noChangeAspect="1" noChangeArrowheads="1"/>
            </p:cNvPicPr>
            <p:nvPr/>
          </p:nvPicPr>
          <p:blipFill>
            <a:blip r:embed="rId5">
              <a:grayscl/>
              <a:biLevel thresh="50000"/>
            </a:blip>
            <a:srcRect/>
            <a:stretch>
              <a:fillRect/>
            </a:stretch>
          </p:blipFill>
          <p:spPr bwMode="auto">
            <a:xfrm>
              <a:off x="5711826" y="3158116"/>
              <a:ext cx="392112" cy="342900"/>
            </a:xfrm>
            <a:prstGeom prst="rect">
              <a:avLst/>
            </a:prstGeom>
            <a:noFill/>
            <a:ln w="9525">
              <a:noFill/>
              <a:miter lim="800000"/>
              <a:headEnd/>
              <a:tailEnd/>
            </a:ln>
          </p:spPr>
        </p:pic>
        <p:grpSp>
          <p:nvGrpSpPr>
            <p:cNvPr id="11" name="Group 10"/>
            <p:cNvGrpSpPr/>
            <p:nvPr/>
          </p:nvGrpSpPr>
          <p:grpSpPr>
            <a:xfrm>
              <a:off x="3035300" y="1439863"/>
              <a:ext cx="4450557" cy="1976241"/>
              <a:chOff x="3035300" y="1439863"/>
              <a:chExt cx="4450557" cy="1976241"/>
            </a:xfrm>
          </p:grpSpPr>
          <p:grpSp>
            <p:nvGrpSpPr>
              <p:cNvPr id="4" name="Group 39"/>
              <p:cNvGrpSpPr>
                <a:grpSpLocks/>
              </p:cNvGrpSpPr>
              <p:nvPr/>
            </p:nvGrpSpPr>
            <p:grpSpPr bwMode="auto">
              <a:xfrm>
                <a:off x="4678363" y="1947667"/>
                <a:ext cx="1660525" cy="1468437"/>
                <a:chOff x="2928" y="1626"/>
                <a:chExt cx="1046" cy="1233"/>
              </a:xfrm>
            </p:grpSpPr>
            <p:sp>
              <p:nvSpPr>
                <p:cNvPr id="18456" name="Rectangle 39"/>
                <p:cNvSpPr>
                  <a:spLocks noChangeArrowheads="1"/>
                </p:cNvSpPr>
                <p:nvPr/>
              </p:nvSpPr>
              <p:spPr bwMode="auto">
                <a:xfrm>
                  <a:off x="2941" y="2441"/>
                  <a:ext cx="720" cy="259"/>
                </a:xfrm>
                <a:prstGeom prst="rect">
                  <a:avLst/>
                </a:prstGeom>
                <a:noFill/>
                <a:ln w="9525">
                  <a:noFill/>
                  <a:miter lim="800000"/>
                  <a:headEnd/>
                  <a:tailEnd/>
                </a:ln>
              </p:spPr>
              <p:txBody>
                <a:bodyPr>
                  <a:spAutoFit/>
                </a:bodyPr>
                <a:lstStyle/>
                <a:p>
                  <a:r>
                    <a:rPr lang="en-US" altLang="en-US" sz="1400" b="1" dirty="0"/>
                    <a:t>Resolved</a:t>
                  </a:r>
                </a:p>
              </p:txBody>
            </p:sp>
            <p:sp>
              <p:nvSpPr>
                <p:cNvPr id="18458" name="Text Box 85"/>
                <p:cNvSpPr txBox="1">
                  <a:spLocks noChangeArrowheads="1"/>
                </p:cNvSpPr>
                <p:nvPr/>
              </p:nvSpPr>
              <p:spPr bwMode="auto">
                <a:xfrm rot="-3156838">
                  <a:off x="3353" y="1917"/>
                  <a:ext cx="912" cy="330"/>
                </a:xfrm>
                <a:prstGeom prst="rect">
                  <a:avLst/>
                </a:prstGeom>
                <a:noFill/>
                <a:ln w="9525">
                  <a:noFill/>
                  <a:miter lim="800000"/>
                  <a:headEnd/>
                  <a:tailEnd/>
                </a:ln>
              </p:spPr>
              <p:txBody>
                <a:bodyPr>
                  <a:spAutoFit/>
                </a:bodyPr>
                <a:lstStyle/>
                <a:p>
                  <a:pPr>
                    <a:spcBef>
                      <a:spcPct val="50000"/>
                    </a:spcBef>
                  </a:pPr>
                  <a:r>
                    <a:rPr lang="en-US" altLang="en-US" sz="1400" dirty="0">
                      <a:solidFill>
                        <a:schemeClr val="hlink"/>
                      </a:solidFill>
                    </a:rPr>
                    <a:t>Resolve Ticket</a:t>
                  </a:r>
                </a:p>
              </p:txBody>
            </p:sp>
            <p:cxnSp>
              <p:nvCxnSpPr>
                <p:cNvPr id="18459" name="Straight Arrow Connector 33"/>
                <p:cNvCxnSpPr>
                  <a:cxnSpLocks noChangeShapeType="1"/>
                  <a:stCxn id="18442" idx="3"/>
                  <a:endCxn id="18460" idx="7"/>
                </p:cNvCxnSpPr>
                <p:nvPr/>
              </p:nvCxnSpPr>
              <p:spPr bwMode="auto">
                <a:xfrm flipH="1">
                  <a:off x="3473" y="1735"/>
                  <a:ext cx="459" cy="598"/>
                </a:xfrm>
                <a:prstGeom prst="straightConnector1">
                  <a:avLst/>
                </a:prstGeom>
                <a:noFill/>
                <a:ln w="19050" algn="ctr">
                  <a:solidFill>
                    <a:schemeClr val="tx1"/>
                  </a:solidFill>
                  <a:round/>
                  <a:headEnd/>
                  <a:tailEnd type="arrow" w="med" len="med"/>
                </a:ln>
              </p:spPr>
            </p:cxnSp>
            <p:sp>
              <p:nvSpPr>
                <p:cNvPr id="18460" name="Oval 7"/>
                <p:cNvSpPr>
                  <a:spLocks noChangeArrowheads="1"/>
                </p:cNvSpPr>
                <p:nvPr/>
              </p:nvSpPr>
              <p:spPr bwMode="auto">
                <a:xfrm>
                  <a:off x="2928" y="2253"/>
                  <a:ext cx="638" cy="606"/>
                </a:xfrm>
                <a:prstGeom prst="ellipse">
                  <a:avLst/>
                </a:prstGeom>
                <a:noFill/>
                <a:ln w="28575">
                  <a:solidFill>
                    <a:schemeClr val="tx1"/>
                  </a:solidFill>
                  <a:round/>
                  <a:headEnd/>
                  <a:tailEnd/>
                </a:ln>
              </p:spPr>
              <p:txBody>
                <a:bodyPr wrap="none" anchor="ctr"/>
                <a:lstStyle/>
                <a:p>
                  <a:endParaRPr lang="en-US" altLang="en-US" dirty="0"/>
                </a:p>
              </p:txBody>
            </p:sp>
          </p:grpSp>
          <p:grpSp>
            <p:nvGrpSpPr>
              <p:cNvPr id="10" name="Group 9"/>
              <p:cNvGrpSpPr/>
              <p:nvPr/>
            </p:nvGrpSpPr>
            <p:grpSpPr>
              <a:xfrm>
                <a:off x="3035300" y="1439863"/>
                <a:ext cx="4450557" cy="720725"/>
                <a:chOff x="3035300" y="1439863"/>
                <a:chExt cx="4450557" cy="720725"/>
              </a:xfrm>
            </p:grpSpPr>
            <p:sp>
              <p:nvSpPr>
                <p:cNvPr id="18435" name="Line 21"/>
                <p:cNvSpPr>
                  <a:spLocks noChangeShapeType="1"/>
                </p:cNvSpPr>
                <p:nvPr/>
              </p:nvSpPr>
              <p:spPr bwMode="auto">
                <a:xfrm>
                  <a:off x="5529263" y="1792288"/>
                  <a:ext cx="0" cy="0"/>
                </a:xfrm>
                <a:prstGeom prst="line">
                  <a:avLst/>
                </a:prstGeom>
                <a:noFill/>
                <a:ln w="9525">
                  <a:solidFill>
                    <a:schemeClr val="tx1"/>
                  </a:solidFill>
                  <a:round/>
                  <a:headEnd/>
                  <a:tailEnd type="triangle" w="med" len="med"/>
                </a:ln>
              </p:spPr>
              <p:txBody>
                <a:bodyPr/>
                <a:lstStyle/>
                <a:p>
                  <a:endParaRPr lang="en-US" dirty="0"/>
                </a:p>
              </p:txBody>
            </p:sp>
            <p:sp>
              <p:nvSpPr>
                <p:cNvPr id="18439" name="Text Box 10"/>
                <p:cNvSpPr txBox="1">
                  <a:spLocks noChangeArrowheads="1"/>
                </p:cNvSpPr>
                <p:nvPr/>
              </p:nvSpPr>
              <p:spPr bwMode="auto">
                <a:xfrm>
                  <a:off x="6099175" y="1517650"/>
                  <a:ext cx="963613" cy="554038"/>
                </a:xfrm>
                <a:prstGeom prst="rect">
                  <a:avLst/>
                </a:prstGeom>
                <a:noFill/>
                <a:ln w="9525">
                  <a:noFill/>
                  <a:miter lim="800000"/>
                  <a:headEnd/>
                  <a:tailEnd/>
                </a:ln>
              </p:spPr>
              <p:txBody>
                <a:bodyPr wrap="none">
                  <a:spAutoFit/>
                </a:bodyPr>
                <a:lstStyle/>
                <a:p>
                  <a:pPr algn="ctr"/>
                  <a:r>
                    <a:rPr lang="en-US" altLang="en-US" sz="1400" b="1" dirty="0"/>
                    <a:t>In</a:t>
                  </a:r>
                  <a:r>
                    <a:rPr lang="en-US" altLang="en-US" sz="1600" b="1" dirty="0"/>
                    <a:t> </a:t>
                  </a:r>
                </a:p>
                <a:p>
                  <a:pPr algn="ctr"/>
                  <a:r>
                    <a:rPr lang="en-US" altLang="en-US" sz="1400" b="1" dirty="0"/>
                    <a:t>Progress</a:t>
                  </a:r>
                </a:p>
              </p:txBody>
            </p:sp>
            <p:sp>
              <p:nvSpPr>
                <p:cNvPr id="18440" name="Text Box 56"/>
                <p:cNvSpPr txBox="1">
                  <a:spLocks noChangeArrowheads="1"/>
                </p:cNvSpPr>
                <p:nvPr/>
              </p:nvSpPr>
              <p:spPr bwMode="auto">
                <a:xfrm>
                  <a:off x="3689350" y="1439863"/>
                  <a:ext cx="1939925" cy="307975"/>
                </a:xfrm>
                <a:prstGeom prst="rect">
                  <a:avLst/>
                </a:prstGeom>
                <a:noFill/>
                <a:ln w="9525">
                  <a:noFill/>
                  <a:miter lim="800000"/>
                  <a:headEnd/>
                  <a:tailEnd/>
                </a:ln>
              </p:spPr>
              <p:txBody>
                <a:bodyPr>
                  <a:spAutoFit/>
                </a:bodyPr>
                <a:lstStyle/>
                <a:p>
                  <a:pPr algn="ctr">
                    <a:spcBef>
                      <a:spcPct val="50000"/>
                    </a:spcBef>
                  </a:pPr>
                  <a:r>
                    <a:rPr lang="en-US" altLang="en-US" sz="1400" dirty="0">
                      <a:solidFill>
                        <a:schemeClr val="hlink"/>
                      </a:solidFill>
                    </a:rPr>
                    <a:t>Request For Testing</a:t>
                  </a:r>
                </a:p>
              </p:txBody>
            </p:sp>
            <p:cxnSp>
              <p:nvCxnSpPr>
                <p:cNvPr id="18441" name="Straight Arrow Connector 30"/>
                <p:cNvCxnSpPr>
                  <a:cxnSpLocks noChangeShapeType="1"/>
                  <a:stCxn id="18455" idx="6"/>
                  <a:endCxn id="18439" idx="1"/>
                </p:cNvCxnSpPr>
                <p:nvPr/>
              </p:nvCxnSpPr>
              <p:spPr bwMode="auto">
                <a:xfrm>
                  <a:off x="3035300" y="1717675"/>
                  <a:ext cx="3063875" cy="77788"/>
                </a:xfrm>
                <a:prstGeom prst="straightConnector1">
                  <a:avLst/>
                </a:prstGeom>
                <a:noFill/>
                <a:ln w="19050" algn="ctr">
                  <a:solidFill>
                    <a:schemeClr val="tx1"/>
                  </a:solidFill>
                  <a:round/>
                  <a:headEnd/>
                  <a:tailEnd type="arrow" w="med" len="med"/>
                </a:ln>
              </p:spPr>
            </p:cxnSp>
            <p:sp>
              <p:nvSpPr>
                <p:cNvPr id="18442" name="Oval 7"/>
                <p:cNvSpPr>
                  <a:spLocks noChangeArrowheads="1"/>
                </p:cNvSpPr>
                <p:nvPr/>
              </p:nvSpPr>
              <p:spPr bwMode="auto">
                <a:xfrm>
                  <a:off x="6094413" y="1439863"/>
                  <a:ext cx="1012825" cy="720725"/>
                </a:xfrm>
                <a:prstGeom prst="ellipse">
                  <a:avLst/>
                </a:prstGeom>
                <a:noFill/>
                <a:ln w="28575">
                  <a:solidFill>
                    <a:schemeClr val="tx1"/>
                  </a:solidFill>
                  <a:round/>
                  <a:headEnd/>
                  <a:tailEnd/>
                </a:ln>
              </p:spPr>
              <p:txBody>
                <a:bodyPr wrap="none" anchor="ctr"/>
                <a:lstStyle/>
                <a:p>
                  <a:endParaRPr lang="en-US" altLang="en-US" dirty="0"/>
                </a:p>
              </p:txBody>
            </p:sp>
            <p:pic>
              <p:nvPicPr>
                <p:cNvPr id="33" name="Picture 89"/>
                <p:cNvPicPr>
                  <a:picLocks noChangeAspect="1" noChangeArrowheads="1"/>
                </p:cNvPicPr>
                <p:nvPr/>
              </p:nvPicPr>
              <p:blipFill>
                <a:blip r:embed="rId3"/>
                <a:srcRect/>
                <a:stretch>
                  <a:fillRect/>
                </a:stretch>
              </p:blipFill>
              <p:spPr bwMode="auto">
                <a:xfrm>
                  <a:off x="7157244" y="1575436"/>
                  <a:ext cx="328613" cy="292024"/>
                </a:xfrm>
                <a:prstGeom prst="rect">
                  <a:avLst/>
                </a:prstGeom>
                <a:noFill/>
                <a:ln w="9525">
                  <a:noFill/>
                  <a:miter lim="800000"/>
                  <a:headEnd/>
                  <a:tailEnd/>
                </a:ln>
              </p:spPr>
            </p:pic>
          </p:grpSp>
        </p:grpSp>
      </p:grpSp>
      <p:sp>
        <p:nvSpPr>
          <p:cNvPr id="7" name="Footer Placeholder 6"/>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pPr marL="609600" indent="-609600"/>
            <a:r>
              <a:rPr lang="en-US" altLang="en-US" sz="3200" dirty="0" smtClean="0"/>
              <a:t>Issue types</a:t>
            </a:r>
          </a:p>
        </p:txBody>
      </p:sp>
      <p:sp>
        <p:nvSpPr>
          <p:cNvPr id="19459" name="Content Placeholder 2"/>
          <p:cNvSpPr>
            <a:spLocks/>
          </p:cNvSpPr>
          <p:nvPr/>
        </p:nvSpPr>
        <p:spPr bwMode="auto">
          <a:xfrm>
            <a:off x="228600" y="20955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Bug</a:t>
            </a:r>
          </a:p>
          <a:p>
            <a:pPr marL="533400" indent="-533400" algn="ctr" defTabSz="914400" eaLnBrk="0" hangingPunct="0">
              <a:spcBef>
                <a:spcPct val="20000"/>
              </a:spcBef>
            </a:pPr>
            <a:r>
              <a:rPr lang="en-US" altLang="ja-JP" sz="3200" b="1" dirty="0">
                <a:solidFill>
                  <a:srgbClr val="808080"/>
                </a:solidFill>
                <a:latin typeface="Calibri" pitchFamily="34" charset="0"/>
              </a:rPr>
              <a:t>Test Build</a:t>
            </a:r>
          </a:p>
          <a:p>
            <a:pPr marL="533400" indent="-533400" algn="ctr" defTabSz="914400" eaLnBrk="0" hangingPunct="0">
              <a:spcBef>
                <a:spcPct val="20000"/>
              </a:spcBef>
            </a:pPr>
            <a:r>
              <a:rPr lang="en-US" altLang="ja-JP" sz="3200" b="1" dirty="0">
                <a:solidFill>
                  <a:srgbClr val="808080"/>
                </a:solidFill>
                <a:latin typeface="Calibri" pitchFamily="34" charset="0"/>
              </a:rPr>
              <a:t>Test Request</a:t>
            </a:r>
          </a:p>
          <a:p>
            <a:pPr marL="533400" indent="-533400" algn="ctr" defTabSz="914400" eaLnBrk="0" hangingPunct="0">
              <a:spcBef>
                <a:spcPct val="20000"/>
              </a:spcBef>
            </a:pPr>
            <a:r>
              <a:rPr lang="en-US" altLang="ja-JP" sz="3200" b="1" dirty="0">
                <a:solidFill>
                  <a:srgbClr val="4F81BD"/>
                </a:solidFill>
                <a:latin typeface="Calibri" pitchFamily="34" charset="0"/>
              </a:rPr>
              <a:t>New Feature</a:t>
            </a:r>
          </a:p>
          <a:p>
            <a:pPr marL="533400" indent="-533400" algn="ctr" defTabSz="914400" eaLnBrk="0" hangingPunct="0">
              <a:spcBef>
                <a:spcPct val="20000"/>
              </a:spcBef>
            </a:pPr>
            <a:r>
              <a:rPr lang="en-US" altLang="ja-JP" sz="3200" b="1" dirty="0">
                <a:solidFill>
                  <a:srgbClr val="808080"/>
                </a:solidFill>
                <a:latin typeface="Calibri" pitchFamily="34" charset="0"/>
              </a:rPr>
              <a:t>Improvement</a:t>
            </a:r>
            <a:endParaRPr lang="en-US" altLang="en-US" sz="3200" b="1" dirty="0">
              <a:solidFill>
                <a:srgbClr val="808080"/>
              </a:solidFill>
              <a:latin typeface="Calibri" pitchFamily="34" charset="0"/>
            </a:endParaRPr>
          </a:p>
        </p:txBody>
      </p:sp>
      <p:pic>
        <p:nvPicPr>
          <p:cNvPr id="19460"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19461"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dirty="0"/>
              <a:t>Developer</a:t>
            </a:r>
          </a:p>
        </p:txBody>
      </p:sp>
      <p:pic>
        <p:nvPicPr>
          <p:cNvPr id="19462"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19463" name="Text Box 7"/>
          <p:cNvSpPr txBox="1">
            <a:spLocks noChangeArrowheads="1"/>
          </p:cNvSpPr>
          <p:nvPr/>
        </p:nvSpPr>
        <p:spPr bwMode="auto">
          <a:xfrm>
            <a:off x="1600200" y="4400550"/>
            <a:ext cx="2514600" cy="369888"/>
          </a:xfrm>
          <a:prstGeom prst="rect">
            <a:avLst/>
          </a:prstGeom>
          <a:noFill/>
          <a:ln w="9525">
            <a:noFill/>
            <a:miter lim="800000"/>
            <a:headEnd/>
            <a:tailEnd/>
          </a:ln>
        </p:spPr>
        <p:txBody>
          <a:bodyPr>
            <a:spAutoFit/>
          </a:bodyPr>
          <a:lstStyle/>
          <a:p>
            <a:pPr>
              <a:spcBef>
                <a:spcPct val="50000"/>
              </a:spcBef>
            </a:pPr>
            <a:r>
              <a:rPr lang="en-US" altLang="en-US" dirty="0"/>
              <a:t>Development Lead</a:t>
            </a:r>
          </a:p>
        </p:txBody>
      </p:sp>
      <p:pic>
        <p:nvPicPr>
          <p:cNvPr id="19464"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19465"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19466"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dirty="0"/>
              <a:t>Tester</a:t>
            </a:r>
          </a:p>
        </p:txBody>
      </p:sp>
      <p:sp>
        <p:nvSpPr>
          <p:cNvPr id="19467"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dirty="0"/>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81000" y="-95250"/>
            <a:ext cx="8458200" cy="685800"/>
          </a:xfrm>
        </p:spPr>
        <p:txBody>
          <a:bodyPr/>
          <a:lstStyle/>
          <a:p>
            <a:pPr marL="609600" indent="-609600"/>
            <a:r>
              <a:rPr lang="en-US" altLang="en-US" sz="3200" dirty="0" smtClean="0"/>
              <a:t>New Feature - Create new issue</a:t>
            </a:r>
          </a:p>
        </p:txBody>
      </p:sp>
      <p:sp>
        <p:nvSpPr>
          <p:cNvPr id="20483" name="Content Placeholder 2"/>
          <p:cNvSpPr>
            <a:spLocks/>
          </p:cNvSpPr>
          <p:nvPr/>
        </p:nvSpPr>
        <p:spPr bwMode="auto">
          <a:xfrm>
            <a:off x="76200" y="704850"/>
            <a:ext cx="5257800" cy="40767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dirty="0">
                <a:solidFill>
                  <a:srgbClr val="262626"/>
                </a:solidFill>
                <a:latin typeface="Calibri" pitchFamily="34" charset="0"/>
              </a:rPr>
              <a:t>When a new feature is implemented, we need a ticket type New Feature. This ticket to track works on the new feature until it is resolved/closed.</a:t>
            </a:r>
          </a:p>
          <a:p>
            <a:pPr marL="273050" indent="-273050" defTabSz="914400" eaLnBrk="0" hangingPunct="0">
              <a:spcBef>
                <a:spcPts val="25"/>
              </a:spcBef>
              <a:buFontTx/>
              <a:buBlip>
                <a:blip r:embed="rId3"/>
              </a:buBlip>
            </a:pPr>
            <a:r>
              <a:rPr lang="en-US" altLang="ja-JP" dirty="0">
                <a:solidFill>
                  <a:srgbClr val="262626"/>
                </a:solidFill>
                <a:latin typeface="Calibri" pitchFamily="34" charset="0"/>
              </a:rPr>
              <a:t>A New Feature is normally created by Development Team.</a:t>
            </a:r>
          </a:p>
          <a:p>
            <a:pPr marL="273050" indent="-273050" defTabSz="914400" eaLnBrk="0" hangingPunct="0">
              <a:spcBef>
                <a:spcPts val="25"/>
              </a:spcBef>
              <a:buFontTx/>
              <a:buBlip>
                <a:blip r:embed="rId3"/>
              </a:buBlip>
            </a:pPr>
            <a:r>
              <a:rPr lang="en-US" altLang="ja-JP" dirty="0">
                <a:solidFill>
                  <a:srgbClr val="262626"/>
                </a:solidFill>
                <a:latin typeface="Calibri" pitchFamily="34" charset="0"/>
              </a:rPr>
              <a:t>Creating a New Feature is the same as creating a Bug and the meaning of New Feature’s fields is the same as Bug’s.</a:t>
            </a:r>
          </a:p>
          <a:p>
            <a:pPr marL="273050" indent="-273050" defTabSz="914400" eaLnBrk="0" hangingPunct="0">
              <a:spcBef>
                <a:spcPts val="25"/>
              </a:spcBef>
              <a:buFontTx/>
              <a:buBlip>
                <a:blip r:embed="rId3"/>
              </a:buBlip>
            </a:pPr>
            <a:r>
              <a:rPr lang="en-US" altLang="ja-JP" dirty="0">
                <a:solidFill>
                  <a:srgbClr val="262626"/>
                </a:solidFill>
                <a:latin typeface="Calibri" pitchFamily="34" charset="0"/>
              </a:rPr>
              <a:t>A New Feature has the same workflow as a Bug.</a:t>
            </a:r>
          </a:p>
          <a:p>
            <a:pPr marL="273050" indent="-273050" defTabSz="914400" eaLnBrk="0" hangingPunct="0">
              <a:spcBef>
                <a:spcPts val="25"/>
              </a:spcBef>
              <a:buFontTx/>
              <a:buBlip>
                <a:blip r:embed="rId3"/>
              </a:buBlip>
            </a:pPr>
            <a:r>
              <a:rPr lang="en-US" altLang="en-US" dirty="0">
                <a:solidFill>
                  <a:srgbClr val="262626"/>
                </a:solidFill>
                <a:latin typeface="Calibri" pitchFamily="34" charset="0"/>
              </a:rPr>
              <a:t>The New Feature‘s description should provide </a:t>
            </a:r>
            <a:r>
              <a:rPr lang="en-US" altLang="en-US" dirty="0">
                <a:latin typeface="Calibri" pitchFamily="34" charset="0"/>
              </a:rPr>
              <a:t>clearly requirements</a:t>
            </a:r>
            <a:r>
              <a:rPr lang="en-US" altLang="en-US" dirty="0">
                <a:solidFill>
                  <a:srgbClr val="262626"/>
                </a:solidFill>
                <a:latin typeface="Calibri" pitchFamily="34" charset="0"/>
              </a:rPr>
              <a:t> of the new feature.</a:t>
            </a:r>
          </a:p>
          <a:p>
            <a:pPr marL="273050" indent="-273050" defTabSz="914400" eaLnBrk="0" hangingPunct="0">
              <a:spcBef>
                <a:spcPts val="25"/>
              </a:spcBef>
              <a:buFontTx/>
              <a:buBlip>
                <a:blip r:embed="rId3"/>
              </a:buBlip>
            </a:pPr>
            <a:r>
              <a:rPr lang="en-US" altLang="ja-JP" dirty="0">
                <a:solidFill>
                  <a:srgbClr val="262626"/>
                </a:solidFill>
                <a:latin typeface="Calibri" pitchFamily="34" charset="0"/>
              </a:rPr>
              <a:t>A New Feature sometimes has many sub-tasks.</a:t>
            </a:r>
          </a:p>
          <a:p>
            <a:pPr marL="273050" indent="-273050" defTabSz="914400" eaLnBrk="0" hangingPunct="0">
              <a:spcBef>
                <a:spcPts val="25"/>
              </a:spcBef>
              <a:buFontTx/>
              <a:buBlip>
                <a:blip r:embed="rId3"/>
              </a:buBlip>
            </a:pPr>
            <a:r>
              <a:rPr lang="en-US" altLang="en-US" dirty="0">
                <a:solidFill>
                  <a:srgbClr val="262626"/>
                </a:solidFill>
                <a:latin typeface="Calibri" pitchFamily="34" charset="0"/>
              </a:rPr>
              <a:t>When create a New Feature, the field “</a:t>
            </a:r>
            <a:r>
              <a:rPr lang="en-US" altLang="en-US" dirty="0">
                <a:solidFill>
                  <a:srgbClr val="0000FF"/>
                </a:solidFill>
                <a:latin typeface="Calibri" pitchFamily="34" charset="0"/>
              </a:rPr>
              <a:t>Due Date</a:t>
            </a:r>
            <a:r>
              <a:rPr lang="en-US" altLang="en-US" dirty="0">
                <a:solidFill>
                  <a:srgbClr val="262626"/>
                </a:solidFill>
                <a:latin typeface="Calibri" pitchFamily="34" charset="0"/>
              </a:rPr>
              <a:t>” and “</a:t>
            </a:r>
            <a:r>
              <a:rPr lang="en-US" altLang="en-US" dirty="0">
                <a:solidFill>
                  <a:srgbClr val="0000FF"/>
                </a:solidFill>
                <a:latin typeface="Calibri" pitchFamily="34" charset="0"/>
              </a:rPr>
              <a:t>Original Estimate</a:t>
            </a:r>
            <a:r>
              <a:rPr lang="en-US" altLang="en-US" dirty="0">
                <a:solidFill>
                  <a:srgbClr val="262626"/>
                </a:solidFill>
                <a:latin typeface="Calibri" pitchFamily="34" charset="0"/>
              </a:rPr>
              <a:t>” should also be filled.</a:t>
            </a:r>
            <a:endParaRPr lang="en-US" altLang="ja-JP" dirty="0">
              <a:solidFill>
                <a:srgbClr val="262626"/>
              </a:solidFill>
              <a:latin typeface="Calibri" pitchFamily="34" charset="0"/>
            </a:endParaRPr>
          </a:p>
          <a:p>
            <a:pPr marL="273050" indent="-273050" defTabSz="914400" eaLnBrk="0" hangingPunct="0">
              <a:spcBef>
                <a:spcPct val="20000"/>
              </a:spcBef>
            </a:pPr>
            <a:r>
              <a:rPr lang="en-US" altLang="ja-JP" b="1" dirty="0">
                <a:solidFill>
                  <a:srgbClr val="262626"/>
                </a:solidFill>
                <a:latin typeface="Calibri" pitchFamily="34" charset="0"/>
              </a:rPr>
              <a:t>	</a:t>
            </a:r>
            <a:endParaRPr lang="en-US" altLang="en-US" dirty="0">
              <a:solidFill>
                <a:srgbClr val="808080"/>
              </a:solidFill>
              <a:latin typeface="Calibri" pitchFamily="34" charset="0"/>
            </a:endParaRPr>
          </a:p>
          <a:p>
            <a:pPr marL="273050" indent="-273050" defTabSz="914400" eaLnBrk="0" hangingPunct="0">
              <a:spcBef>
                <a:spcPct val="20000"/>
              </a:spcBef>
            </a:pPr>
            <a:endParaRPr lang="en-US" altLang="en-US" b="1" dirty="0">
              <a:solidFill>
                <a:srgbClr val="262626"/>
              </a:solidFill>
              <a:latin typeface="Calibri" pitchFamily="34" charset="0"/>
            </a:endParaRPr>
          </a:p>
        </p:txBody>
      </p:sp>
      <p:pic>
        <p:nvPicPr>
          <p:cNvPr id="20484" name="Picture 4" descr="New Feature 3.png"/>
          <p:cNvPicPr>
            <a:picLocks noChangeAspect="1"/>
          </p:cNvPicPr>
          <p:nvPr/>
        </p:nvPicPr>
        <p:blipFill>
          <a:blip r:embed="rId4"/>
          <a:srcRect/>
          <a:stretch>
            <a:fillRect/>
          </a:stretch>
        </p:blipFill>
        <p:spPr bwMode="auto">
          <a:xfrm>
            <a:off x="5334000" y="819150"/>
            <a:ext cx="3581400" cy="399573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1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10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10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10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additive="base">
                                        <p:cTn id="31" dur="1000" fill="hold"/>
                                        <p:tgtEl>
                                          <p:spTgt spid="2048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0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anim calcmode="lin" valueType="num">
                                      <p:cBhvr additive="base">
                                        <p:cTn id="37" dur="1000" fill="hold"/>
                                        <p:tgtEl>
                                          <p:spTgt spid="2048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0483">
                                            <p:txEl>
                                              <p:pRg st="6" end="6"/>
                                            </p:txEl>
                                          </p:spTgt>
                                        </p:tgtEl>
                                        <p:attrNameLst>
                                          <p:attrName>style.visibility</p:attrName>
                                        </p:attrNameLst>
                                      </p:cBhvr>
                                      <p:to>
                                        <p:strVal val="visible"/>
                                      </p:to>
                                    </p:set>
                                    <p:anim calcmode="lin" valueType="num">
                                      <p:cBhvr additive="base">
                                        <p:cTn id="43" dur="1000" fill="hold"/>
                                        <p:tgtEl>
                                          <p:spTgt spid="2048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04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marL="609600" indent="-609600"/>
            <a:r>
              <a:rPr lang="en-US" altLang="en-US" sz="3200" dirty="0" smtClean="0"/>
              <a:t>Issue types</a:t>
            </a:r>
          </a:p>
        </p:txBody>
      </p:sp>
      <p:sp>
        <p:nvSpPr>
          <p:cNvPr id="21507" name="Content Placeholder 2"/>
          <p:cNvSpPr>
            <a:spLocks/>
          </p:cNvSpPr>
          <p:nvPr/>
        </p:nvSpPr>
        <p:spPr bwMode="auto">
          <a:xfrm>
            <a:off x="228600" y="13335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Bug</a:t>
            </a:r>
          </a:p>
          <a:p>
            <a:pPr marL="533400" indent="-533400" algn="ctr" defTabSz="914400" eaLnBrk="0" hangingPunct="0">
              <a:spcBef>
                <a:spcPct val="20000"/>
              </a:spcBef>
            </a:pPr>
            <a:r>
              <a:rPr lang="en-US" altLang="ja-JP" sz="3200" b="1" dirty="0">
                <a:solidFill>
                  <a:srgbClr val="808080"/>
                </a:solidFill>
                <a:latin typeface="Calibri" pitchFamily="34" charset="0"/>
              </a:rPr>
              <a:t>Task</a:t>
            </a:r>
          </a:p>
          <a:p>
            <a:pPr marL="533400" indent="-533400" algn="ctr" defTabSz="914400" eaLnBrk="0" hangingPunct="0">
              <a:spcBef>
                <a:spcPct val="20000"/>
              </a:spcBef>
            </a:pPr>
            <a:r>
              <a:rPr lang="en-US" altLang="ja-JP" sz="3200" b="1" dirty="0">
                <a:solidFill>
                  <a:srgbClr val="808080"/>
                </a:solidFill>
                <a:latin typeface="Calibri" pitchFamily="34" charset="0"/>
              </a:rPr>
              <a:t>Test Build</a:t>
            </a:r>
          </a:p>
          <a:p>
            <a:pPr marL="533400" indent="-533400" algn="ctr" defTabSz="914400" eaLnBrk="0" hangingPunct="0">
              <a:spcBef>
                <a:spcPct val="20000"/>
              </a:spcBef>
            </a:pPr>
            <a:r>
              <a:rPr lang="en-US" altLang="ja-JP" sz="3200" b="1" dirty="0">
                <a:solidFill>
                  <a:srgbClr val="808080"/>
                </a:solidFill>
                <a:latin typeface="Calibri" pitchFamily="34" charset="0"/>
              </a:rPr>
              <a:t>Test Request</a:t>
            </a:r>
          </a:p>
          <a:p>
            <a:pPr marL="533400" indent="-533400" algn="ctr" defTabSz="914400" eaLnBrk="0" hangingPunct="0">
              <a:spcBef>
                <a:spcPct val="20000"/>
              </a:spcBef>
            </a:pPr>
            <a:r>
              <a:rPr lang="en-US" altLang="ja-JP" sz="3200" b="1" dirty="0">
                <a:solidFill>
                  <a:srgbClr val="808080"/>
                </a:solidFill>
                <a:latin typeface="Calibri" pitchFamily="34" charset="0"/>
              </a:rPr>
              <a:t>New Feature</a:t>
            </a:r>
          </a:p>
          <a:p>
            <a:pPr marL="533400" indent="-533400" algn="ctr" defTabSz="914400" eaLnBrk="0" hangingPunct="0">
              <a:spcBef>
                <a:spcPct val="20000"/>
              </a:spcBef>
            </a:pPr>
            <a:r>
              <a:rPr lang="en-US" altLang="ja-JP" sz="3200" b="1" dirty="0">
                <a:solidFill>
                  <a:srgbClr val="4F81BD"/>
                </a:solidFill>
                <a:latin typeface="Calibri" pitchFamily="34" charset="0"/>
              </a:rPr>
              <a:t>Improvement</a:t>
            </a:r>
            <a:endParaRPr lang="en-US" altLang="en-US" sz="3200" b="1" dirty="0">
              <a:solidFill>
                <a:srgbClr val="4F81BD"/>
              </a:solidFill>
              <a:latin typeface="Calibri" pitchFamily="34" charset="0"/>
            </a:endParaRPr>
          </a:p>
        </p:txBody>
      </p:sp>
      <p:pic>
        <p:nvPicPr>
          <p:cNvPr id="21508"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21509"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dirty="0"/>
              <a:t>Developer</a:t>
            </a:r>
          </a:p>
        </p:txBody>
      </p:sp>
      <p:pic>
        <p:nvPicPr>
          <p:cNvPr id="21510"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21511" name="Text Box 7"/>
          <p:cNvSpPr txBox="1">
            <a:spLocks noChangeArrowheads="1"/>
          </p:cNvSpPr>
          <p:nvPr/>
        </p:nvSpPr>
        <p:spPr bwMode="auto">
          <a:xfrm>
            <a:off x="1600200" y="4400550"/>
            <a:ext cx="2590800" cy="369888"/>
          </a:xfrm>
          <a:prstGeom prst="rect">
            <a:avLst/>
          </a:prstGeom>
          <a:noFill/>
          <a:ln w="9525">
            <a:noFill/>
            <a:miter lim="800000"/>
            <a:headEnd/>
            <a:tailEnd/>
          </a:ln>
        </p:spPr>
        <p:txBody>
          <a:bodyPr>
            <a:spAutoFit/>
          </a:bodyPr>
          <a:lstStyle/>
          <a:p>
            <a:pPr>
              <a:spcBef>
                <a:spcPct val="50000"/>
              </a:spcBef>
            </a:pPr>
            <a:r>
              <a:rPr lang="en-US" altLang="en-US" dirty="0"/>
              <a:t>Development Lead</a:t>
            </a:r>
          </a:p>
        </p:txBody>
      </p:sp>
      <p:pic>
        <p:nvPicPr>
          <p:cNvPr id="21512"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21513"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21514"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dirty="0"/>
              <a:t>Tester</a:t>
            </a:r>
          </a:p>
        </p:txBody>
      </p:sp>
      <p:sp>
        <p:nvSpPr>
          <p:cNvPr id="21515"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dirty="0"/>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srcRect/>
          <a:stretch>
            <a:fillRect/>
          </a:stretch>
        </p:blipFill>
        <p:spPr bwMode="auto">
          <a:xfrm>
            <a:off x="4800600" y="3571875"/>
            <a:ext cx="2133600" cy="1571625"/>
          </a:xfrm>
          <a:prstGeom prst="rect">
            <a:avLst/>
          </a:prstGeom>
          <a:noFill/>
          <a:ln w="9525">
            <a:noFill/>
            <a:miter lim="800000"/>
            <a:headEnd/>
            <a:tailEnd/>
          </a:ln>
        </p:spPr>
      </p:pic>
      <p:sp>
        <p:nvSpPr>
          <p:cNvPr id="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Access to JIRA</a:t>
            </a:r>
            <a:endParaRPr lang="en-US" altLang="en-US" sz="2000" b="1" dirty="0">
              <a:solidFill>
                <a:srgbClr val="558ED5"/>
              </a:solidFill>
              <a:latin typeface="Calibri" pitchFamily="34" charset="0"/>
            </a:endParaRP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Create a new issue &amp; getter utilities.</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Search for issues and issue filters</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Watch an issue</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JIRA Dashboard</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DAMS Viewer &amp; Logs attaching.</a:t>
            </a:r>
          </a:p>
        </p:txBody>
      </p:sp>
      <p:sp>
        <p:nvSpPr>
          <p:cNvPr id="4100" name="Rectangle 10"/>
          <p:cNvSpPr>
            <a:spLocks noGrp="1"/>
          </p:cNvSpPr>
          <p:nvPr>
            <p:ph type="title" idx="4294967295"/>
          </p:nvPr>
        </p:nvSpPr>
        <p:spPr>
          <a:xfrm>
            <a:off x="457200" y="514350"/>
            <a:ext cx="8229600" cy="857250"/>
          </a:xfrm>
        </p:spPr>
        <p:txBody>
          <a:bodyPr/>
          <a:lstStyle/>
          <a:p>
            <a:pPr algn="l"/>
            <a:r>
              <a:rPr lang="en-US" altLang="en-US" b="1" dirty="0" smtClean="0">
                <a:solidFill>
                  <a:schemeClr val="accent1"/>
                </a:solidFill>
              </a:rPr>
              <a:t>Overview</a:t>
            </a:r>
          </a:p>
        </p:txBody>
      </p:sp>
      <p:sp>
        <p:nvSpPr>
          <p:cNvPr id="3" name="Footer Placeholder 2"/>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609600" indent="-609600"/>
            <a:r>
              <a:rPr lang="en-US" altLang="en-US" sz="3200" dirty="0" smtClean="0"/>
              <a:t>Create New Issue – Improvement</a:t>
            </a:r>
          </a:p>
        </p:txBody>
      </p:sp>
      <p:sp>
        <p:nvSpPr>
          <p:cNvPr id="22531" name="Content Placeholder 4"/>
          <p:cNvSpPr>
            <a:spLocks noGrp="1"/>
          </p:cNvSpPr>
          <p:nvPr>
            <p:ph idx="1"/>
          </p:nvPr>
        </p:nvSpPr>
        <p:spPr>
          <a:xfrm>
            <a:off x="228600" y="971550"/>
            <a:ext cx="5257800" cy="3962400"/>
          </a:xfrm>
        </p:spPr>
        <p:txBody>
          <a:bodyPr/>
          <a:lstStyle/>
          <a:p>
            <a:r>
              <a:rPr sz="1800" b="0" dirty="0" smtClean="0"/>
              <a:t>When an existing feature needs to be improved, we create a ticket type </a:t>
            </a:r>
            <a:r>
              <a:rPr sz="1800" b="0" dirty="0" smtClean="0">
                <a:solidFill>
                  <a:srgbClr val="0000CC"/>
                </a:solidFill>
              </a:rPr>
              <a:t>Improvement</a:t>
            </a:r>
            <a:r>
              <a:rPr sz="1800" b="0" dirty="0" smtClean="0"/>
              <a:t>. We use this ticket to track works on the improvement until it is resolved/closed.</a:t>
            </a:r>
          </a:p>
          <a:p>
            <a:r>
              <a:rPr sz="1800" b="0" dirty="0" smtClean="0"/>
              <a:t>Creating an </a:t>
            </a:r>
            <a:r>
              <a:rPr sz="1800" b="0" dirty="0" smtClean="0">
                <a:solidFill>
                  <a:srgbClr val="0000CC"/>
                </a:solidFill>
              </a:rPr>
              <a:t>Improvement</a:t>
            </a:r>
            <a:r>
              <a:rPr sz="1800" b="0" dirty="0" smtClean="0"/>
              <a:t> is the same as creating a </a:t>
            </a:r>
            <a:r>
              <a:rPr sz="1800" b="0" dirty="0" smtClean="0">
                <a:solidFill>
                  <a:srgbClr val="1D9723"/>
                </a:solidFill>
              </a:rPr>
              <a:t>Bug</a:t>
            </a:r>
            <a:r>
              <a:rPr sz="1800" b="0" dirty="0" smtClean="0"/>
              <a:t> and </a:t>
            </a:r>
            <a:r>
              <a:rPr sz="1800" b="0" u="sng" dirty="0" smtClean="0"/>
              <a:t>the meaning of Improvement’s fields is the same as Bug’s</a:t>
            </a:r>
            <a:r>
              <a:rPr sz="1800" b="0" dirty="0" smtClean="0"/>
              <a:t>.</a:t>
            </a:r>
          </a:p>
          <a:p>
            <a:r>
              <a:rPr sz="1800" b="0" dirty="0" smtClean="0"/>
              <a:t> An </a:t>
            </a:r>
            <a:r>
              <a:rPr sz="1800" b="0" dirty="0" smtClean="0">
                <a:solidFill>
                  <a:srgbClr val="0000CC"/>
                </a:solidFill>
              </a:rPr>
              <a:t>Improvement</a:t>
            </a:r>
            <a:r>
              <a:rPr sz="1800" b="0" dirty="0" smtClean="0"/>
              <a:t> has the same workflow as a </a:t>
            </a:r>
            <a:r>
              <a:rPr sz="1800" b="0" dirty="0" smtClean="0">
                <a:solidFill>
                  <a:srgbClr val="1D9723"/>
                </a:solidFill>
              </a:rPr>
              <a:t>Bug</a:t>
            </a:r>
          </a:p>
          <a:p>
            <a:r>
              <a:rPr sz="1800" b="0" dirty="0" smtClean="0"/>
              <a:t> An </a:t>
            </a:r>
            <a:r>
              <a:rPr sz="1800" b="0" dirty="0" smtClean="0">
                <a:solidFill>
                  <a:srgbClr val="0000CC"/>
                </a:solidFill>
              </a:rPr>
              <a:t>Improvement</a:t>
            </a:r>
            <a:r>
              <a:rPr sz="1800" b="0" dirty="0" smtClean="0"/>
              <a:t> sometimes has many sub-tasks.</a:t>
            </a:r>
          </a:p>
          <a:p>
            <a:endParaRPr sz="2000" b="0" dirty="0" smtClean="0"/>
          </a:p>
        </p:txBody>
      </p:sp>
      <p:pic>
        <p:nvPicPr>
          <p:cNvPr id="22532" name="Picture 5" descr="Improvement 3.png"/>
          <p:cNvPicPr>
            <a:picLocks noChangeAspect="1"/>
          </p:cNvPicPr>
          <p:nvPr/>
        </p:nvPicPr>
        <p:blipFill>
          <a:blip r:embed="rId3"/>
          <a:srcRect/>
          <a:stretch>
            <a:fillRect/>
          </a:stretch>
        </p:blipFill>
        <p:spPr bwMode="auto">
          <a:xfrm>
            <a:off x="5562600" y="1014413"/>
            <a:ext cx="3429000" cy="39957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Create a new issue</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Search for issues and issue filters</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 an issue</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DAMS Viewer and logs attaching</a:t>
            </a:r>
          </a:p>
        </p:txBody>
      </p:sp>
      <p:sp>
        <p:nvSpPr>
          <p:cNvPr id="23555" name="Rectangle 10"/>
          <p:cNvSpPr>
            <a:spLocks noGrp="1"/>
          </p:cNvSpPr>
          <p:nvPr>
            <p:ph type="title" idx="4294967295"/>
          </p:nvPr>
        </p:nvSpPr>
        <p:spPr>
          <a:xfrm>
            <a:off x="457200" y="514350"/>
            <a:ext cx="8229600" cy="857250"/>
          </a:xfrm>
        </p:spPr>
        <p:txBody>
          <a:bodyPr/>
          <a:lstStyle/>
          <a:p>
            <a:r>
              <a:rPr lang="en-US" altLang="en-US"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81000" y="-152400"/>
            <a:ext cx="8229600" cy="685800"/>
          </a:xfrm>
        </p:spPr>
        <p:txBody>
          <a:bodyPr/>
          <a:lstStyle/>
          <a:p>
            <a:pPr marL="342900" indent="-342900"/>
            <a:r>
              <a:rPr lang="en-US" altLang="en-US" sz="3200" dirty="0" smtClean="0"/>
              <a:t>Searching Issues </a:t>
            </a:r>
          </a:p>
        </p:txBody>
      </p:sp>
      <p:sp>
        <p:nvSpPr>
          <p:cNvPr id="24579"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24580"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4F81BD"/>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marL="342900" indent="-342900"/>
            <a:r>
              <a:rPr lang="en-US" altLang="en-US" sz="3200" dirty="0" smtClean="0"/>
              <a:t>Searching issues – Quick Search </a:t>
            </a:r>
          </a:p>
        </p:txBody>
      </p:sp>
      <p:sp>
        <p:nvSpPr>
          <p:cNvPr id="25603" name="Content Placeholder 4"/>
          <p:cNvSpPr>
            <a:spLocks noGrp="1"/>
          </p:cNvSpPr>
          <p:nvPr>
            <p:ph idx="1"/>
          </p:nvPr>
        </p:nvSpPr>
        <p:spPr>
          <a:xfrm>
            <a:off x="101600" y="666750"/>
            <a:ext cx="9118600" cy="3565525"/>
          </a:xfrm>
        </p:spPr>
        <p:txBody>
          <a:bodyPr/>
          <a:lstStyle/>
          <a:p>
            <a:pPr>
              <a:buFontTx/>
              <a:buNone/>
            </a:pPr>
            <a:r>
              <a:rPr sz="2000" dirty="0" smtClean="0"/>
              <a:t>      </a:t>
            </a:r>
            <a:r>
              <a:rPr sz="2000" b="0" dirty="0" smtClean="0"/>
              <a:t>Quick Search supports to go directly to an issue by typing the issue key or run a free-text search.</a:t>
            </a:r>
          </a:p>
          <a:p>
            <a:endParaRPr sz="1800" b="0" dirty="0" smtClean="0"/>
          </a:p>
          <a:p>
            <a:pPr>
              <a:buFontTx/>
              <a:buNone/>
            </a:pPr>
            <a:r>
              <a:rPr sz="2000" b="0" dirty="0" smtClean="0"/>
              <a:t>	</a:t>
            </a:r>
            <a:r>
              <a:rPr sz="2000" dirty="0" smtClean="0"/>
              <a:t>Jump to an Issue: </a:t>
            </a:r>
          </a:p>
          <a:p>
            <a:r>
              <a:rPr sz="1800" b="0" dirty="0" smtClean="0"/>
              <a:t>The Quick Search box is located at the top right of any JIRA screen. If we type in a correct ID of an issue, we will jump straight to that issue</a:t>
            </a:r>
          </a:p>
          <a:p>
            <a:r>
              <a:rPr sz="1800" b="0" dirty="0" smtClean="0"/>
              <a:t>Ex: type in “</a:t>
            </a:r>
            <a:r>
              <a:rPr sz="1800" b="0" dirty="0" smtClean="0">
                <a:solidFill>
                  <a:srgbClr val="0000CC"/>
                </a:solidFill>
              </a:rPr>
              <a:t>HDGHMC-43335</a:t>
            </a:r>
            <a:r>
              <a:rPr sz="1800" b="0" dirty="0" smtClean="0"/>
              <a:t>” and press Enter, you will be redirected to the JIRA  issue with ID = “</a:t>
            </a:r>
            <a:r>
              <a:rPr sz="1800" b="0" dirty="0" smtClean="0">
                <a:solidFill>
                  <a:srgbClr val="0000CC"/>
                </a:solidFill>
              </a:rPr>
              <a:t>HDGHMC-43335</a:t>
            </a:r>
            <a:r>
              <a:rPr sz="1800" b="0" dirty="0" smtClean="0"/>
              <a:t>“</a:t>
            </a:r>
          </a:p>
          <a:p>
            <a:endParaRPr sz="1800" b="0" dirty="0" smtClean="0"/>
          </a:p>
        </p:txBody>
      </p:sp>
      <p:pic>
        <p:nvPicPr>
          <p:cNvPr id="25604" name="Picture 6" descr="Quick_Search_Issue_ID.bmp"/>
          <p:cNvPicPr>
            <a:picLocks noChangeAspect="1"/>
          </p:cNvPicPr>
          <p:nvPr/>
        </p:nvPicPr>
        <p:blipFill>
          <a:blip r:embed="rId3"/>
          <a:srcRect/>
          <a:stretch>
            <a:fillRect/>
          </a:stretch>
        </p:blipFill>
        <p:spPr bwMode="auto">
          <a:xfrm>
            <a:off x="84138" y="3562350"/>
            <a:ext cx="8958262" cy="914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marL="342900" indent="-342900"/>
            <a:r>
              <a:rPr lang="en-US" altLang="en-US" sz="3200" dirty="0" smtClean="0"/>
              <a:t>Quick Search – Free text searching</a:t>
            </a:r>
          </a:p>
        </p:txBody>
      </p:sp>
      <p:sp>
        <p:nvSpPr>
          <p:cNvPr id="26627" name="Content Placeholder 4"/>
          <p:cNvSpPr>
            <a:spLocks noGrp="1"/>
          </p:cNvSpPr>
          <p:nvPr>
            <p:ph idx="1"/>
          </p:nvPr>
        </p:nvSpPr>
        <p:spPr/>
        <p:txBody>
          <a:bodyPr/>
          <a:lstStyle/>
          <a:p>
            <a:r>
              <a:rPr sz="2000" b="0" dirty="0" smtClean="0"/>
              <a:t>We can search for any word within the issue(s) we are looking for, provided the word is in one of the following fields. </a:t>
            </a:r>
          </a:p>
          <a:p>
            <a:pPr lvl="1"/>
            <a:r>
              <a:rPr sz="1800" dirty="0" smtClean="0"/>
              <a:t>Summary.</a:t>
            </a:r>
          </a:p>
          <a:p>
            <a:pPr lvl="1"/>
            <a:r>
              <a:rPr sz="1800" dirty="0" smtClean="0"/>
              <a:t>Description.</a:t>
            </a:r>
          </a:p>
          <a:p>
            <a:pPr lvl="1"/>
            <a:r>
              <a:rPr sz="1800" dirty="0" smtClean="0"/>
              <a:t>Comments.</a:t>
            </a:r>
          </a:p>
          <a:p>
            <a:r>
              <a:rPr sz="2000" b="0" dirty="0" smtClean="0"/>
              <a:t>Ex: type the string “</a:t>
            </a:r>
            <a:r>
              <a:rPr sz="2000" b="0" dirty="0" smtClean="0">
                <a:solidFill>
                  <a:srgbClr val="C00000"/>
                </a:solidFill>
              </a:rPr>
              <a:t>lost signal</a:t>
            </a:r>
            <a:r>
              <a:rPr sz="2000" b="0" dirty="0" smtClean="0"/>
              <a:t>” and click Enter, all the issues which contain “</a:t>
            </a:r>
            <a:r>
              <a:rPr sz="2000" b="0" dirty="0" smtClean="0">
                <a:solidFill>
                  <a:srgbClr val="0000CC"/>
                </a:solidFill>
              </a:rPr>
              <a:t>lost</a:t>
            </a:r>
            <a:r>
              <a:rPr sz="2000" b="0" dirty="0" smtClean="0"/>
              <a:t>”, “</a:t>
            </a:r>
            <a:r>
              <a:rPr sz="2000" b="0" dirty="0" smtClean="0">
                <a:solidFill>
                  <a:srgbClr val="0000CC"/>
                </a:solidFill>
              </a:rPr>
              <a:t>signal</a:t>
            </a:r>
            <a:r>
              <a:rPr sz="2000" b="0" dirty="0" smtClean="0"/>
              <a:t>”, “</a:t>
            </a:r>
            <a:r>
              <a:rPr sz="2000" b="0" dirty="0" smtClean="0">
                <a:solidFill>
                  <a:srgbClr val="0000CC"/>
                </a:solidFill>
              </a:rPr>
              <a:t>lost signal</a:t>
            </a:r>
            <a:r>
              <a:rPr sz="2000" b="0" dirty="0" smtClean="0"/>
              <a:t>” are listed on the right hand side of the screen as the search results</a:t>
            </a:r>
          </a:p>
        </p:txBody>
      </p:sp>
      <p:pic>
        <p:nvPicPr>
          <p:cNvPr id="26628" name="Picture 5" descr="Quick_Search_Issue_Text.bmp"/>
          <p:cNvPicPr>
            <a:picLocks noChangeAspect="1"/>
          </p:cNvPicPr>
          <p:nvPr/>
        </p:nvPicPr>
        <p:blipFill>
          <a:blip r:embed="rId3"/>
          <a:srcRect/>
          <a:stretch>
            <a:fillRect/>
          </a:stretch>
        </p:blipFill>
        <p:spPr bwMode="auto">
          <a:xfrm>
            <a:off x="98425" y="3905250"/>
            <a:ext cx="8915400" cy="952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342900" indent="-342900"/>
            <a:r>
              <a:rPr lang="en-US" altLang="en-US" sz="3200" dirty="0" smtClean="0"/>
              <a:t>Quick Search – Smart querying</a:t>
            </a:r>
          </a:p>
        </p:txBody>
      </p:sp>
      <p:sp>
        <p:nvSpPr>
          <p:cNvPr id="27651" name="Content Placeholder 6"/>
          <p:cNvSpPr>
            <a:spLocks noGrp="1"/>
          </p:cNvSpPr>
          <p:nvPr>
            <p:ph idx="1"/>
          </p:nvPr>
        </p:nvSpPr>
        <p:spPr>
          <a:xfrm>
            <a:off x="76200" y="647700"/>
            <a:ext cx="8610600" cy="628650"/>
          </a:xfrm>
        </p:spPr>
        <p:txBody>
          <a:bodyPr/>
          <a:lstStyle/>
          <a:p>
            <a:r>
              <a:rPr sz="1800" b="0" dirty="0" smtClean="0"/>
              <a:t>Quick Search also let users perform “</a:t>
            </a:r>
            <a:r>
              <a:rPr sz="1800" b="0" dirty="0" smtClean="0">
                <a:solidFill>
                  <a:srgbClr val="0000CC"/>
                </a:solidFill>
              </a:rPr>
              <a:t>smart</a:t>
            </a:r>
            <a:r>
              <a:rPr sz="1800" b="0" dirty="0" smtClean="0"/>
              <a:t>” searches with minimal typing, called “</a:t>
            </a:r>
            <a:r>
              <a:rPr sz="1800" b="0" dirty="0" smtClean="0">
                <a:solidFill>
                  <a:srgbClr val="0000CC"/>
                </a:solidFill>
              </a:rPr>
              <a:t>Smart Querying</a:t>
            </a:r>
            <a:r>
              <a:rPr sz="1800" b="0" dirty="0" smtClean="0"/>
              <a:t>”.  The following table lists some search terms that Quick Search support:</a:t>
            </a:r>
          </a:p>
        </p:txBody>
      </p:sp>
      <p:graphicFrame>
        <p:nvGraphicFramePr>
          <p:cNvPr id="6" name="Table 5"/>
          <p:cNvGraphicFramePr>
            <a:graphicFrameLocks noGrp="1"/>
          </p:cNvGraphicFramePr>
          <p:nvPr/>
        </p:nvGraphicFramePr>
        <p:xfrm>
          <a:off x="228600" y="1581150"/>
          <a:ext cx="8796337" cy="2080135"/>
        </p:xfrm>
        <a:graphic>
          <a:graphicData uri="http://schemas.openxmlformats.org/drawingml/2006/table">
            <a:tbl>
              <a:tblPr firstRow="1" bandRow="1">
                <a:tableStyleId>{5C22544A-7EE6-4342-B048-85BDC9FD1C3A}</a:tableStyleId>
              </a:tblPr>
              <a:tblGrid>
                <a:gridCol w="1491457"/>
                <a:gridCol w="4724765"/>
                <a:gridCol w="2580115"/>
              </a:tblGrid>
              <a:tr h="502895">
                <a:tc>
                  <a:txBody>
                    <a:bodyPr/>
                    <a:lstStyle/>
                    <a:p>
                      <a:r>
                        <a:rPr lang="en-US" sz="1400" dirty="0" smtClean="0"/>
                        <a:t>Search Terms</a:t>
                      </a:r>
                      <a:endParaRPr lang="en-US" sz="1400" dirty="0"/>
                    </a:p>
                  </a:txBody>
                  <a:tcPr marL="91447" marR="91447" marT="34277" marB="34277"/>
                </a:tc>
                <a:tc>
                  <a:txBody>
                    <a:bodyPr/>
                    <a:lstStyle/>
                    <a:p>
                      <a:r>
                        <a:rPr lang="en-US" sz="1400" dirty="0" smtClean="0"/>
                        <a:t>Description</a:t>
                      </a:r>
                      <a:endParaRPr lang="en-US" sz="1400" dirty="0"/>
                    </a:p>
                  </a:txBody>
                  <a:tcPr marL="91447" marR="91447" marT="34277" marB="34277"/>
                </a:tc>
                <a:tc>
                  <a:txBody>
                    <a:bodyPr/>
                    <a:lstStyle/>
                    <a:p>
                      <a:r>
                        <a:rPr lang="en-US" sz="1400" dirty="0" smtClean="0"/>
                        <a:t>Sample</a:t>
                      </a:r>
                      <a:endParaRPr lang="en-US" sz="1400" dirty="0"/>
                    </a:p>
                  </a:txBody>
                  <a:tcPr marL="91447" marR="91447" marT="34277" marB="34277"/>
                </a:tc>
              </a:tr>
              <a:tr h="285725">
                <a:tc>
                  <a:txBody>
                    <a:bodyPr/>
                    <a:lstStyle/>
                    <a:p>
                      <a:r>
                        <a:rPr lang="en-US" sz="1400" dirty="0" smtClean="0"/>
                        <a:t>my</a:t>
                      </a:r>
                      <a:endParaRPr lang="en-US" sz="1400" dirty="0"/>
                    </a:p>
                  </a:txBody>
                  <a:tcPr marL="91447" marR="91447" marT="34277" marB="34277"/>
                </a:tc>
                <a:tc>
                  <a:txBody>
                    <a:bodyPr/>
                    <a:lstStyle/>
                    <a:p>
                      <a:r>
                        <a:rPr lang="en-US" sz="1400" dirty="0" smtClean="0"/>
                        <a:t>Find issues assigned to me.</a:t>
                      </a:r>
                      <a:endParaRPr lang="en-US" sz="1400" dirty="0"/>
                    </a:p>
                  </a:txBody>
                  <a:tcPr marL="91447" marR="91447" marT="34277" marB="34277"/>
                </a:tc>
                <a:tc>
                  <a:txBody>
                    <a:bodyPr/>
                    <a:lstStyle/>
                    <a:p>
                      <a:r>
                        <a:rPr lang="en-US" sz="1400" dirty="0" smtClean="0"/>
                        <a:t>my</a:t>
                      </a:r>
                      <a:endParaRPr lang="en-US" sz="1400" dirty="0"/>
                    </a:p>
                  </a:txBody>
                  <a:tcPr marL="91447" marR="91447" marT="34277" marB="34277"/>
                </a:tc>
              </a:tr>
              <a:tr h="720065">
                <a:tc>
                  <a:txBody>
                    <a:bodyPr/>
                    <a:lstStyle/>
                    <a:p>
                      <a:r>
                        <a:rPr lang="en-US" sz="1400" dirty="0" smtClean="0"/>
                        <a:t>r:</a:t>
                      </a:r>
                      <a:endParaRPr lang="en-US" sz="1400" dirty="0"/>
                    </a:p>
                  </a:txBody>
                  <a:tcPr marL="91447" marR="91447" marT="34277" marB="34277"/>
                </a:tc>
                <a:tc>
                  <a:txBody>
                    <a:bodyPr/>
                    <a:lstStyle/>
                    <a:p>
                      <a:r>
                        <a:rPr lang="en-US" sz="1400" dirty="0" smtClean="0"/>
                        <a:t>Find issues reported by you, another user. Using the prefix </a:t>
                      </a:r>
                      <a:r>
                        <a:rPr lang="en-US" sz="1400" i="1" dirty="0" smtClean="0"/>
                        <a:t>r:</a:t>
                      </a:r>
                      <a:r>
                        <a:rPr lang="en-US" sz="1400" dirty="0" smtClean="0"/>
                        <a:t> followed by a specific reporter term such as </a:t>
                      </a:r>
                      <a:r>
                        <a:rPr lang="en-US" sz="1400" i="0" dirty="0" smtClean="0"/>
                        <a:t>me</a:t>
                      </a:r>
                      <a:r>
                        <a:rPr lang="en-US" sz="1400" dirty="0" smtClean="0"/>
                        <a:t>, username.</a:t>
                      </a:r>
                      <a:endParaRPr lang="en-US" sz="1400" dirty="0"/>
                    </a:p>
                  </a:txBody>
                  <a:tcPr marL="91447" marR="91447" marT="34277" marB="34277"/>
                </a:tc>
                <a:tc>
                  <a:txBody>
                    <a:bodyPr/>
                    <a:lstStyle/>
                    <a:p>
                      <a:r>
                        <a:rPr lang="en-US" sz="1400" dirty="0" smtClean="0"/>
                        <a:t>r:me – your issues</a:t>
                      </a:r>
                    </a:p>
                    <a:p>
                      <a:r>
                        <a:rPr lang="en-US" sz="1400" dirty="0" smtClean="0"/>
                        <a:t>r:lantt – “lantt” issues</a:t>
                      </a:r>
                      <a:endParaRPr lang="en-US" sz="1400" dirty="0"/>
                    </a:p>
                  </a:txBody>
                  <a:tcPr marL="91447" marR="91447" marT="34277" marB="34277"/>
                </a:tc>
              </a:tr>
              <a:tr h="285725">
                <a:tc>
                  <a:txBody>
                    <a:bodyPr/>
                    <a:lstStyle/>
                    <a:p>
                      <a:r>
                        <a:rPr lang="en-US" sz="1400" dirty="0" smtClean="0"/>
                        <a:t>&lt;priority&gt;</a:t>
                      </a:r>
                      <a:endParaRPr lang="en-US" sz="1400" dirty="0"/>
                    </a:p>
                  </a:txBody>
                  <a:tcPr marL="91447" marR="91447" marT="34277" marB="34277"/>
                </a:tc>
                <a:tc>
                  <a:txBody>
                    <a:bodyPr/>
                    <a:lstStyle/>
                    <a:p>
                      <a:r>
                        <a:rPr lang="en-US" sz="1400" dirty="0" smtClean="0"/>
                        <a:t>Find issues with a particular Priority.</a:t>
                      </a:r>
                      <a:endParaRPr lang="en-US" sz="1400" dirty="0"/>
                    </a:p>
                  </a:txBody>
                  <a:tcPr marL="91447" marR="91447" marT="34277" marB="34277"/>
                </a:tc>
                <a:tc>
                  <a:txBody>
                    <a:bodyPr/>
                    <a:lstStyle/>
                    <a:p>
                      <a:r>
                        <a:rPr lang="en-US" sz="1400" dirty="0" smtClean="0"/>
                        <a:t>Blocker, Low, Critical</a:t>
                      </a:r>
                      <a:endParaRPr lang="en-US" sz="1400" dirty="0"/>
                    </a:p>
                  </a:txBody>
                  <a:tcPr marL="91447" marR="91447" marT="34277" marB="34277"/>
                </a:tc>
              </a:tr>
              <a:tr h="285725">
                <a:tc>
                  <a:txBody>
                    <a:bodyPr/>
                    <a:lstStyle/>
                    <a:p>
                      <a:r>
                        <a:rPr lang="en-US" sz="1400" dirty="0" smtClean="0"/>
                        <a:t>&lt;issue type&gt;</a:t>
                      </a:r>
                      <a:endParaRPr lang="en-US" sz="1400" dirty="0"/>
                    </a:p>
                  </a:txBody>
                  <a:tcPr marL="91447" marR="91447" marT="34277" marB="34277"/>
                </a:tc>
                <a:tc>
                  <a:txBody>
                    <a:bodyPr/>
                    <a:lstStyle/>
                    <a:p>
                      <a:r>
                        <a:rPr lang="en-US" sz="1400" dirty="0" smtClean="0"/>
                        <a:t>Find issues with a particular Issue</a:t>
                      </a:r>
                      <a:r>
                        <a:rPr lang="en-US" sz="1400" baseline="0" dirty="0" smtClean="0"/>
                        <a:t> Type.</a:t>
                      </a:r>
                      <a:endParaRPr lang="en-US" sz="1400" dirty="0"/>
                    </a:p>
                  </a:txBody>
                  <a:tcPr marL="91447" marR="91447" marT="34277" marB="34277"/>
                </a:tc>
                <a:tc>
                  <a:txBody>
                    <a:bodyPr/>
                    <a:lstStyle/>
                    <a:p>
                      <a:r>
                        <a:rPr lang="en-US" sz="1400" dirty="0" smtClean="0"/>
                        <a:t>Bug, Task, New</a:t>
                      </a:r>
                      <a:r>
                        <a:rPr lang="en-US" sz="1400" baseline="0" dirty="0" smtClean="0"/>
                        <a:t> Feature</a:t>
                      </a:r>
                      <a:endParaRPr lang="en-US" sz="1400" dirty="0"/>
                    </a:p>
                  </a:txBody>
                  <a:tcPr marL="91447" marR="91447" marT="34277" marB="34277"/>
                </a:tc>
              </a:tr>
            </a:tbl>
          </a:graphicData>
        </a:graphic>
      </p:graphicFrame>
      <p:pic>
        <p:nvPicPr>
          <p:cNvPr id="27678" name="Picture 7" descr="Quick_Search_Issue_Query.bmp"/>
          <p:cNvPicPr>
            <a:picLocks noChangeAspect="1"/>
          </p:cNvPicPr>
          <p:nvPr/>
        </p:nvPicPr>
        <p:blipFill>
          <a:blip r:embed="rId3"/>
          <a:srcRect/>
          <a:stretch>
            <a:fillRect/>
          </a:stretch>
        </p:blipFill>
        <p:spPr bwMode="auto">
          <a:xfrm>
            <a:off x="152400" y="4229100"/>
            <a:ext cx="8915400" cy="857250"/>
          </a:xfrm>
          <a:prstGeom prst="rect">
            <a:avLst/>
          </a:prstGeom>
          <a:noFill/>
          <a:ln w="9525">
            <a:noFill/>
            <a:miter lim="800000"/>
            <a:headEnd/>
            <a:tailEnd/>
          </a:ln>
        </p:spPr>
      </p:pic>
      <p:sp>
        <p:nvSpPr>
          <p:cNvPr id="27679" name="Content Placeholder 6"/>
          <p:cNvSpPr txBox="1">
            <a:spLocks/>
          </p:cNvSpPr>
          <p:nvPr/>
        </p:nvSpPr>
        <p:spPr bwMode="auto">
          <a:xfrm>
            <a:off x="185738" y="3543300"/>
            <a:ext cx="8610600" cy="685800"/>
          </a:xfrm>
          <a:prstGeom prst="rect">
            <a:avLst/>
          </a:prstGeom>
          <a:noFill/>
          <a:ln w="9525">
            <a:noFill/>
            <a:miter lim="800000"/>
            <a:headEnd/>
            <a:tailEnd/>
          </a:ln>
        </p:spPr>
        <p:txBody>
          <a:bodyPr/>
          <a:lstStyle/>
          <a:p>
            <a:pPr marL="347663" indent="-347663" defTabSz="914400" eaLnBrk="0" hangingPunct="0">
              <a:spcBef>
                <a:spcPct val="20000"/>
              </a:spcBef>
              <a:buFontTx/>
              <a:buBlip>
                <a:blip r:embed="rId4"/>
              </a:buBlip>
            </a:pPr>
            <a:r>
              <a:rPr lang="en-US" dirty="0">
                <a:solidFill>
                  <a:srgbClr val="262626"/>
                </a:solidFill>
                <a:latin typeface="Calibri" pitchFamily="34" charset="0"/>
              </a:rPr>
              <a:t>Type “</a:t>
            </a:r>
            <a:r>
              <a:rPr lang="en-US" dirty="0">
                <a:solidFill>
                  <a:srgbClr val="C00000"/>
                </a:solidFill>
                <a:latin typeface="Calibri" pitchFamily="34" charset="0"/>
              </a:rPr>
              <a:t>r:me</a:t>
            </a:r>
            <a:r>
              <a:rPr lang="en-US" dirty="0">
                <a:solidFill>
                  <a:srgbClr val="262626"/>
                </a:solidFill>
                <a:latin typeface="Calibri" pitchFamily="34" charset="0"/>
              </a:rPr>
              <a:t>” text and press Enter, all the issues created by “</a:t>
            </a:r>
            <a:r>
              <a:rPr lang="en-US" dirty="0">
                <a:solidFill>
                  <a:srgbClr val="C00000"/>
                </a:solidFill>
                <a:latin typeface="Calibri" pitchFamily="34" charset="0"/>
              </a:rPr>
              <a:t>me</a:t>
            </a:r>
            <a:r>
              <a:rPr lang="en-US" dirty="0">
                <a:solidFill>
                  <a:srgbClr val="262626"/>
                </a:solidFill>
                <a:latin typeface="Calibri" pitchFamily="34" charset="0"/>
              </a:rPr>
              <a:t>” (current user) will be listed in search results.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381000" y="-123825"/>
            <a:ext cx="8229600" cy="685800"/>
          </a:xfrm>
        </p:spPr>
        <p:txBody>
          <a:bodyPr/>
          <a:lstStyle/>
          <a:p>
            <a:pPr marL="342900" indent="-342900"/>
            <a:r>
              <a:rPr lang="en-US" altLang="en-US" sz="3200" dirty="0" smtClean="0"/>
              <a:t>Searching issues </a:t>
            </a:r>
          </a:p>
        </p:txBody>
      </p:sp>
      <p:sp>
        <p:nvSpPr>
          <p:cNvPr id="28675"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28676"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4F81BD"/>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342900" indent="-342900"/>
            <a:r>
              <a:rPr lang="en-US" altLang="en-US" sz="3200" dirty="0" smtClean="0"/>
              <a:t>Searching issues – Simple Search</a:t>
            </a:r>
          </a:p>
        </p:txBody>
      </p:sp>
      <p:sp>
        <p:nvSpPr>
          <p:cNvPr id="29699" name="Content Placeholder 4"/>
          <p:cNvSpPr>
            <a:spLocks noGrp="1"/>
          </p:cNvSpPr>
          <p:nvPr>
            <p:ph idx="1"/>
          </p:nvPr>
        </p:nvSpPr>
        <p:spPr>
          <a:xfrm>
            <a:off x="152400" y="666750"/>
            <a:ext cx="5638800" cy="3565525"/>
          </a:xfrm>
        </p:spPr>
        <p:txBody>
          <a:bodyPr/>
          <a:lstStyle/>
          <a:p>
            <a:pPr>
              <a:buFontTx/>
              <a:buNone/>
            </a:pPr>
            <a:r>
              <a:rPr sz="1800" dirty="0" smtClean="0"/>
              <a:t>	JIRA has a powerful search capability in the simple mode. We can search for issues across projects, versions and components using a range of filter criteria.</a:t>
            </a:r>
            <a:endParaRPr sz="1800" b="0" dirty="0" smtClean="0"/>
          </a:p>
          <a:p>
            <a:pPr>
              <a:buFontTx/>
              <a:buNone/>
            </a:pPr>
            <a:r>
              <a:rPr sz="1800" b="0" u="sng" dirty="0" smtClean="0"/>
              <a:t>How to perform a search:</a:t>
            </a:r>
          </a:p>
          <a:p>
            <a:r>
              <a:rPr sz="1800" b="0" dirty="0" smtClean="0"/>
              <a:t>On the top navigation bar, click the </a:t>
            </a:r>
            <a:r>
              <a:rPr sz="1800" dirty="0" smtClean="0">
                <a:solidFill>
                  <a:srgbClr val="1D9723"/>
                </a:solidFill>
              </a:rPr>
              <a:t>'Issues</a:t>
            </a:r>
            <a:r>
              <a:rPr sz="1800" b="0" dirty="0" smtClean="0"/>
              <a:t>' tab  =&gt; the Issues Filter form is displayed on the left hand side of the screen.</a:t>
            </a:r>
          </a:p>
          <a:p>
            <a:r>
              <a:rPr sz="1800" b="0" dirty="0" smtClean="0"/>
              <a:t>Type your search term into the </a:t>
            </a:r>
            <a:r>
              <a:rPr sz="1800" dirty="0" smtClean="0">
                <a:solidFill>
                  <a:srgbClr val="1D9723"/>
                </a:solidFill>
              </a:rPr>
              <a:t>'Query</a:t>
            </a:r>
            <a:r>
              <a:rPr sz="1800" b="0" dirty="0" smtClean="0"/>
              <a:t>' box, and/or select other criteria from the drop-down boxes and check-boxes.</a:t>
            </a:r>
          </a:p>
          <a:p>
            <a:r>
              <a:rPr sz="1800" b="0" dirty="0" smtClean="0"/>
              <a:t>Click  on the </a:t>
            </a:r>
            <a:r>
              <a:rPr sz="1800" dirty="0" smtClean="0">
                <a:solidFill>
                  <a:srgbClr val="1D9723"/>
                </a:solidFill>
              </a:rPr>
              <a:t>'Search</a:t>
            </a:r>
            <a:r>
              <a:rPr sz="1800" b="0" dirty="0" smtClean="0"/>
              <a:t>' button to perform the search =&gt; your search results will be displayed in the right hand side of the screen. </a:t>
            </a:r>
          </a:p>
          <a:p>
            <a:endParaRPr sz="1800" b="0" dirty="0" smtClean="0"/>
          </a:p>
          <a:p>
            <a:endParaRPr sz="1800" b="0" dirty="0" smtClean="0"/>
          </a:p>
          <a:p>
            <a:endParaRPr sz="1800" b="0" dirty="0" smtClean="0"/>
          </a:p>
          <a:p>
            <a:endParaRPr sz="1800" b="0" dirty="0" smtClean="0"/>
          </a:p>
        </p:txBody>
      </p:sp>
      <p:pic>
        <p:nvPicPr>
          <p:cNvPr id="28676" name="Picture 5" descr="Filter_2.bmp"/>
          <p:cNvPicPr>
            <a:picLocks noChangeAspect="1"/>
          </p:cNvPicPr>
          <p:nvPr/>
        </p:nvPicPr>
        <p:blipFill>
          <a:blip r:embed="rId3"/>
          <a:srcRect t="10229"/>
          <a:stretch>
            <a:fillRect/>
          </a:stretch>
        </p:blipFill>
        <p:spPr bwMode="auto">
          <a:xfrm>
            <a:off x="5943600" y="787400"/>
            <a:ext cx="2971800" cy="3917950"/>
          </a:xfrm>
          <a:prstGeom prst="rect">
            <a:avLst/>
          </a:prstGeom>
          <a:ln>
            <a:noFill/>
          </a:ln>
          <a:effectLst>
            <a:outerShdw blurRad="190500" algn="tl" rotWithShape="0">
              <a:srgbClr val="000000">
                <a:alpha val="70000"/>
              </a:srgbClr>
            </a:outerShdw>
          </a:effectLst>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marL="342900" indent="-342900"/>
            <a:r>
              <a:rPr lang="en-US" altLang="en-US" sz="3200" dirty="0" smtClean="0"/>
              <a:t>Simple search – example</a:t>
            </a:r>
          </a:p>
        </p:txBody>
      </p:sp>
      <p:sp>
        <p:nvSpPr>
          <p:cNvPr id="30723" name="Content Placeholder 4"/>
          <p:cNvSpPr>
            <a:spLocks noGrp="1"/>
          </p:cNvSpPr>
          <p:nvPr>
            <p:ph idx="1"/>
          </p:nvPr>
        </p:nvSpPr>
        <p:spPr>
          <a:xfrm>
            <a:off x="228600" y="590550"/>
            <a:ext cx="6248400" cy="3565525"/>
          </a:xfrm>
        </p:spPr>
        <p:txBody>
          <a:bodyPr/>
          <a:lstStyle/>
          <a:p>
            <a:pPr>
              <a:buFontTx/>
              <a:buNone/>
            </a:pPr>
            <a:r>
              <a:rPr sz="2000" b="0" u="sng" dirty="0" smtClean="0"/>
              <a:t>Simple search example</a:t>
            </a:r>
            <a:r>
              <a:rPr sz="2000" b="0" dirty="0" smtClean="0"/>
              <a:t>:</a:t>
            </a:r>
          </a:p>
          <a:p>
            <a:pPr>
              <a:buFontTx/>
              <a:buNone/>
            </a:pPr>
            <a:r>
              <a:rPr sz="2000" b="0" dirty="0" smtClean="0"/>
              <a:t>	To search for all bugs opened by user “lantt”, in “HD Graphics – HMC” project, with “Open” status and contain “stuck” text in their Summary, Comments or Description, the filter should be:</a:t>
            </a:r>
          </a:p>
          <a:p>
            <a:pPr lvl="1"/>
            <a:r>
              <a:rPr sz="1800" dirty="0" smtClean="0"/>
              <a:t>Query string: </a:t>
            </a:r>
            <a:r>
              <a:rPr sz="1800" dirty="0" smtClean="0">
                <a:solidFill>
                  <a:srgbClr val="C00000"/>
                </a:solidFill>
              </a:rPr>
              <a:t>stuck</a:t>
            </a:r>
          </a:p>
          <a:p>
            <a:pPr lvl="1"/>
            <a:r>
              <a:rPr sz="1800" dirty="0" smtClean="0">
                <a:solidFill>
                  <a:schemeClr val="tx1"/>
                </a:solidFill>
              </a:rPr>
              <a:t>Check  the boxes: </a:t>
            </a:r>
            <a:r>
              <a:rPr sz="1800" dirty="0" smtClean="0"/>
              <a:t>Summary, Comments, Description</a:t>
            </a:r>
          </a:p>
          <a:p>
            <a:pPr lvl="1"/>
            <a:r>
              <a:rPr sz="1800" dirty="0" smtClean="0"/>
              <a:t>Project: </a:t>
            </a:r>
            <a:r>
              <a:rPr sz="1800" dirty="0" smtClean="0">
                <a:solidFill>
                  <a:srgbClr val="C00000"/>
                </a:solidFill>
              </a:rPr>
              <a:t>HD Graphics – HMC</a:t>
            </a:r>
          </a:p>
          <a:p>
            <a:pPr lvl="1"/>
            <a:r>
              <a:rPr sz="1800" dirty="0" smtClean="0"/>
              <a:t>Issue Type: </a:t>
            </a:r>
            <a:r>
              <a:rPr sz="1800" dirty="0" smtClean="0">
                <a:solidFill>
                  <a:srgbClr val="C00000"/>
                </a:solidFill>
              </a:rPr>
              <a:t>Bug</a:t>
            </a:r>
            <a:endParaRPr sz="1800" dirty="0" smtClean="0"/>
          </a:p>
          <a:p>
            <a:pPr lvl="1"/>
            <a:r>
              <a:rPr sz="1800" dirty="0" smtClean="0"/>
              <a:t>Reporter: </a:t>
            </a:r>
            <a:r>
              <a:rPr sz="1800" dirty="0" smtClean="0">
                <a:solidFill>
                  <a:srgbClr val="C00000"/>
                </a:solidFill>
              </a:rPr>
              <a:t>lantt</a:t>
            </a:r>
          </a:p>
          <a:p>
            <a:pPr lvl="1"/>
            <a:r>
              <a:rPr sz="1800" dirty="0" smtClean="0"/>
              <a:t>Status: </a:t>
            </a:r>
            <a:r>
              <a:rPr sz="1800" dirty="0" smtClean="0">
                <a:solidFill>
                  <a:srgbClr val="C00000"/>
                </a:solidFill>
              </a:rPr>
              <a:t>Open</a:t>
            </a:r>
          </a:p>
          <a:p>
            <a:pPr>
              <a:buFontTx/>
              <a:buNone/>
            </a:pPr>
            <a:r>
              <a:rPr sz="2000" b="0" dirty="0" smtClean="0"/>
              <a:t>Click  on the 'Search' button =&gt; the search results will be displayed in the right hand side of the screen. </a:t>
            </a:r>
          </a:p>
          <a:p>
            <a:endParaRPr sz="2000" b="0" dirty="0" smtClean="0"/>
          </a:p>
          <a:p>
            <a:endParaRPr sz="2000" b="0" dirty="0" smtClean="0"/>
          </a:p>
          <a:p>
            <a:endParaRPr sz="2000" b="0" dirty="0" smtClean="0"/>
          </a:p>
        </p:txBody>
      </p:sp>
      <p:pic>
        <p:nvPicPr>
          <p:cNvPr id="30724" name="Picture 4" descr="Filter_3.png"/>
          <p:cNvPicPr>
            <a:picLocks noChangeAspect="1"/>
          </p:cNvPicPr>
          <p:nvPr/>
        </p:nvPicPr>
        <p:blipFill>
          <a:blip r:embed="rId3"/>
          <a:srcRect/>
          <a:stretch>
            <a:fillRect/>
          </a:stretch>
        </p:blipFill>
        <p:spPr bwMode="auto">
          <a:xfrm>
            <a:off x="6553200" y="742950"/>
            <a:ext cx="2209800" cy="41671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marL="342900" indent="-342900"/>
            <a:r>
              <a:rPr lang="en-US" altLang="en-US" sz="3200" dirty="0" smtClean="0"/>
              <a:t>Simple search – criteria groups</a:t>
            </a:r>
          </a:p>
        </p:txBody>
      </p:sp>
      <p:sp>
        <p:nvSpPr>
          <p:cNvPr id="31747" name="Content Placeholder 4"/>
          <p:cNvSpPr>
            <a:spLocks noGrp="1"/>
          </p:cNvSpPr>
          <p:nvPr>
            <p:ph idx="1"/>
          </p:nvPr>
        </p:nvSpPr>
        <p:spPr>
          <a:xfrm>
            <a:off x="228600" y="666750"/>
            <a:ext cx="6019800" cy="3565525"/>
          </a:xfrm>
        </p:spPr>
        <p:txBody>
          <a:bodyPr/>
          <a:lstStyle/>
          <a:p>
            <a:pPr>
              <a:buFontTx/>
              <a:buNone/>
            </a:pPr>
            <a:r>
              <a:rPr sz="1800" b="0" dirty="0" smtClean="0"/>
              <a:t>	</a:t>
            </a:r>
            <a:r>
              <a:rPr sz="1800" dirty="0" smtClean="0"/>
              <a:t>In simple search mode, there are many criteria groups to narrow your search:</a:t>
            </a:r>
            <a:endParaRPr sz="1800" b="0" dirty="0" smtClean="0"/>
          </a:p>
          <a:p>
            <a:r>
              <a:rPr sz="1800" b="0" dirty="0" smtClean="0"/>
              <a:t>Simple filter with Query, Project, Issue Type criteria.</a:t>
            </a:r>
          </a:p>
          <a:p>
            <a:r>
              <a:rPr sz="1800" dirty="0" smtClean="0">
                <a:solidFill>
                  <a:srgbClr val="0070C0"/>
                </a:solidFill>
              </a:rPr>
              <a:t>Issue Attributes</a:t>
            </a:r>
            <a:r>
              <a:rPr sz="1800" dirty="0" smtClean="0"/>
              <a:t>: </a:t>
            </a:r>
            <a:r>
              <a:rPr sz="1800" b="0" dirty="0" smtClean="0"/>
              <a:t>we can filter for Reporter, Assignee, Status, Resolutions, Priorities, Label.</a:t>
            </a:r>
          </a:p>
          <a:p>
            <a:r>
              <a:rPr sz="1800" dirty="0" smtClean="0">
                <a:solidFill>
                  <a:srgbClr val="0070C0"/>
                </a:solidFill>
              </a:rPr>
              <a:t>Date and Times: </a:t>
            </a:r>
            <a:r>
              <a:rPr sz="1800" b="0" dirty="0" smtClean="0"/>
              <a:t>we can filter for Created After, Created Before, Created, Updated After, Updated Before, Updated, Due After, Due Before, Due Date, Resolved After, Resolved Before, Resolved.</a:t>
            </a:r>
          </a:p>
          <a:p>
            <a:r>
              <a:rPr sz="1800" dirty="0" smtClean="0">
                <a:solidFill>
                  <a:srgbClr val="0070C0"/>
                </a:solidFill>
              </a:rPr>
              <a:t>Work Ratio</a:t>
            </a:r>
            <a:r>
              <a:rPr sz="1800" b="0" dirty="0" smtClean="0"/>
              <a:t>: we can filter for % done of issues (% Limits).</a:t>
            </a:r>
          </a:p>
          <a:p>
            <a:r>
              <a:rPr sz="1800" dirty="0" smtClean="0">
                <a:solidFill>
                  <a:srgbClr val="0070C0"/>
                </a:solidFill>
              </a:rPr>
              <a:t>Custom Fields</a:t>
            </a:r>
            <a:r>
              <a:rPr sz="1800" b="0" dirty="0" smtClean="0"/>
              <a:t>: we can filter for Assignee History, Date of First Response (after), Date of First Response (before), Date of First Response, Executive Visibility, Platform/s, Time in Status.</a:t>
            </a:r>
          </a:p>
          <a:p>
            <a:endParaRPr sz="1800" b="0" dirty="0" smtClean="0"/>
          </a:p>
          <a:p>
            <a:endParaRPr sz="1800" b="0" dirty="0" smtClean="0"/>
          </a:p>
          <a:p>
            <a:endParaRPr sz="1800" b="0" dirty="0" smtClean="0"/>
          </a:p>
          <a:p>
            <a:endParaRPr sz="1800" b="0" dirty="0" smtClean="0"/>
          </a:p>
          <a:p>
            <a:endParaRPr sz="1800" b="0" dirty="0" smtClean="0"/>
          </a:p>
          <a:p>
            <a:endParaRPr sz="1800" b="0" dirty="0" smtClean="0"/>
          </a:p>
        </p:txBody>
      </p:sp>
      <p:pic>
        <p:nvPicPr>
          <p:cNvPr id="31748" name="Picture 4" descr="Filter_1.bmp"/>
          <p:cNvPicPr>
            <a:picLocks noChangeAspect="1"/>
          </p:cNvPicPr>
          <p:nvPr/>
        </p:nvPicPr>
        <p:blipFill>
          <a:blip r:embed="rId3"/>
          <a:srcRect/>
          <a:stretch>
            <a:fillRect/>
          </a:stretch>
        </p:blipFill>
        <p:spPr bwMode="auto">
          <a:xfrm>
            <a:off x="6553200" y="685800"/>
            <a:ext cx="2438400" cy="438626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200" dirty="0" smtClean="0"/>
              <a:t>Access to JIRA</a:t>
            </a:r>
          </a:p>
        </p:txBody>
      </p:sp>
      <p:sp>
        <p:nvSpPr>
          <p:cNvPr id="5123" name="Content Placeholder 4"/>
          <p:cNvSpPr>
            <a:spLocks noGrp="1"/>
          </p:cNvSpPr>
          <p:nvPr>
            <p:ph idx="1"/>
          </p:nvPr>
        </p:nvSpPr>
        <p:spPr>
          <a:xfrm>
            <a:off x="304800" y="666750"/>
            <a:ext cx="8077200" cy="3565525"/>
          </a:xfrm>
        </p:spPr>
        <p:txBody>
          <a:bodyPr/>
          <a:lstStyle/>
          <a:p>
            <a:r>
              <a:rPr altLang="en-US" sz="2000" b="0" dirty="0" smtClean="0"/>
              <a:t>Use your web browser to access JIRA at: </a:t>
            </a:r>
            <a:r>
              <a:rPr altLang="en-US" sz="2000" b="0" dirty="0" smtClean="0">
                <a:hlinkClick r:id="rId3"/>
              </a:rPr>
              <a:t>http://172.31.59.94/jira/</a:t>
            </a:r>
            <a:endParaRPr altLang="en-US" sz="2000" b="0" dirty="0" smtClean="0"/>
          </a:p>
          <a:p>
            <a:r>
              <a:rPr altLang="en-US" sz="2000" b="0" dirty="0" smtClean="0"/>
              <a:t>Login with your username and password to continue</a:t>
            </a:r>
          </a:p>
          <a:p>
            <a:endParaRPr dirty="0" smtClean="0"/>
          </a:p>
        </p:txBody>
      </p:sp>
      <p:pic>
        <p:nvPicPr>
          <p:cNvPr id="5124" name="Picture 5"/>
          <p:cNvPicPr>
            <a:picLocks noChangeAspect="1" noChangeArrowheads="1"/>
          </p:cNvPicPr>
          <p:nvPr/>
        </p:nvPicPr>
        <p:blipFill>
          <a:blip r:embed="rId4"/>
          <a:srcRect/>
          <a:stretch>
            <a:fillRect/>
          </a:stretch>
        </p:blipFill>
        <p:spPr bwMode="auto">
          <a:xfrm>
            <a:off x="1600200" y="1581150"/>
            <a:ext cx="4572000" cy="30861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381000" y="-161925"/>
            <a:ext cx="8229600" cy="685800"/>
          </a:xfrm>
        </p:spPr>
        <p:txBody>
          <a:bodyPr/>
          <a:lstStyle/>
          <a:p>
            <a:pPr marL="342900" indent="-342900"/>
            <a:r>
              <a:rPr lang="en-US" altLang="en-US" sz="3200" dirty="0" smtClean="0"/>
              <a:t>Searching issues </a:t>
            </a:r>
          </a:p>
        </p:txBody>
      </p:sp>
      <p:sp>
        <p:nvSpPr>
          <p:cNvPr id="32771"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32772"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4F81BD"/>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endParaRPr lang="en-US" altLang="ja-JP" sz="3200" b="1" dirty="0">
              <a:solidFill>
                <a:srgbClr val="4F81BD"/>
              </a:solidFill>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marL="342900" indent="-342900"/>
            <a:r>
              <a:rPr lang="en-US" altLang="en-US" sz="3200" dirty="0" smtClean="0"/>
              <a:t>Searching issues </a:t>
            </a:r>
            <a:r>
              <a:rPr lang="en-US" altLang="en-US" dirty="0" smtClean="0"/>
              <a:t>– </a:t>
            </a:r>
            <a:r>
              <a:rPr lang="en-US" altLang="en-US" sz="3200" dirty="0" smtClean="0"/>
              <a:t>Advanced Search</a:t>
            </a:r>
          </a:p>
        </p:txBody>
      </p:sp>
      <p:sp>
        <p:nvSpPr>
          <p:cNvPr id="33795" name="Content Placeholder 6"/>
          <p:cNvSpPr>
            <a:spLocks noGrp="1"/>
          </p:cNvSpPr>
          <p:nvPr>
            <p:ph idx="1"/>
          </p:nvPr>
        </p:nvSpPr>
        <p:spPr/>
        <p:txBody>
          <a:bodyPr/>
          <a:lstStyle/>
          <a:p>
            <a:pPr>
              <a:buFontTx/>
              <a:buNone/>
            </a:pPr>
            <a:r>
              <a:rPr sz="2000" dirty="0" smtClean="0"/>
              <a:t>An advanced search allows you to use structured queries to search for issues.</a:t>
            </a:r>
          </a:p>
          <a:p>
            <a:endParaRPr dirty="0" smtClean="0"/>
          </a:p>
        </p:txBody>
      </p:sp>
      <p:sp>
        <p:nvSpPr>
          <p:cNvPr id="33796" name="Content Placeholder 2"/>
          <p:cNvSpPr>
            <a:spLocks/>
          </p:cNvSpPr>
          <p:nvPr/>
        </p:nvSpPr>
        <p:spPr bwMode="auto">
          <a:xfrm>
            <a:off x="228600" y="1504950"/>
            <a:ext cx="4800600" cy="2732088"/>
          </a:xfrm>
          <a:prstGeom prst="rect">
            <a:avLst/>
          </a:prstGeom>
          <a:noFill/>
          <a:ln w="9525">
            <a:noFill/>
            <a:miter lim="800000"/>
            <a:headEnd/>
            <a:tailEnd/>
          </a:ln>
        </p:spPr>
        <p:txBody>
          <a:bodyPr/>
          <a:lstStyle/>
          <a:p>
            <a:pPr marL="990600" lvl="1" indent="-533400" defTabSz="914400" eaLnBrk="0" hangingPunct="0">
              <a:spcBef>
                <a:spcPct val="20000"/>
              </a:spcBef>
            </a:pPr>
            <a:r>
              <a:rPr lang="en-US" altLang="ja-JP" u="sng" dirty="0">
                <a:solidFill>
                  <a:srgbClr val="262626"/>
                </a:solidFill>
                <a:latin typeface="Calibri" pitchFamily="34" charset="0"/>
              </a:rPr>
              <a:t>To perform an Advanced Search: </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On the top navigation bar, click the "</a:t>
            </a:r>
            <a:r>
              <a:rPr lang="en-US" altLang="ja-JP" b="1" dirty="0">
                <a:solidFill>
                  <a:srgbClr val="1D9723"/>
                </a:solidFill>
                <a:latin typeface="Calibri" pitchFamily="34" charset="0"/>
              </a:rPr>
              <a:t>Issues</a:t>
            </a:r>
            <a:r>
              <a:rPr lang="en-US" altLang="ja-JP" dirty="0">
                <a:solidFill>
                  <a:srgbClr val="262626"/>
                </a:solidFill>
                <a:latin typeface="Calibri" pitchFamily="34" charset="0"/>
              </a:rPr>
              <a:t>" tab =&gt; This will display the Simple Search panel on the left hand side of the screen.</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on "</a:t>
            </a:r>
            <a:r>
              <a:rPr lang="en-US" altLang="ja-JP" b="1" dirty="0">
                <a:solidFill>
                  <a:srgbClr val="1D9723"/>
                </a:solidFill>
                <a:latin typeface="Calibri" pitchFamily="34" charset="0"/>
              </a:rPr>
              <a:t>advanced</a:t>
            </a:r>
            <a:r>
              <a:rPr lang="en-US" altLang="ja-JP" dirty="0">
                <a:solidFill>
                  <a:srgbClr val="262626"/>
                </a:solidFill>
                <a:latin typeface="Calibri" pitchFamily="34" charset="0"/>
              </a:rPr>
              <a:t>“=&gt; This will display the "Query" box.</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Type your query using the fields, operators and  field values/functions.</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the "</a:t>
            </a:r>
            <a:r>
              <a:rPr lang="en-US" altLang="ja-JP" b="1" dirty="0">
                <a:solidFill>
                  <a:srgbClr val="1D9723"/>
                </a:solidFill>
                <a:latin typeface="Calibri" pitchFamily="34" charset="0"/>
              </a:rPr>
              <a:t>Search</a:t>
            </a:r>
            <a:r>
              <a:rPr lang="en-US" altLang="ja-JP" dirty="0">
                <a:solidFill>
                  <a:srgbClr val="262626"/>
                </a:solidFill>
                <a:latin typeface="Calibri" pitchFamily="34" charset="0"/>
              </a:rPr>
              <a:t>" button to run your query =&gt; The search results will be displayed below the query.</a:t>
            </a:r>
          </a:p>
          <a:p>
            <a:pPr marL="457200" indent="-457200" defTabSz="914400" eaLnBrk="0" hangingPunct="0">
              <a:spcBef>
                <a:spcPct val="20000"/>
              </a:spcBef>
            </a:pPr>
            <a:endParaRPr lang="en-US" altLang="ja-JP" dirty="0">
              <a:solidFill>
                <a:srgbClr val="262626"/>
              </a:solidFill>
            </a:endParaRPr>
          </a:p>
        </p:txBody>
      </p:sp>
      <p:pic>
        <p:nvPicPr>
          <p:cNvPr id="33797" name="Picture 6" descr="Advance_Search_1.bmp"/>
          <p:cNvPicPr>
            <a:picLocks noChangeAspect="1"/>
          </p:cNvPicPr>
          <p:nvPr/>
        </p:nvPicPr>
        <p:blipFill>
          <a:blip r:embed="rId4"/>
          <a:srcRect/>
          <a:stretch>
            <a:fillRect/>
          </a:stretch>
        </p:blipFill>
        <p:spPr bwMode="auto">
          <a:xfrm>
            <a:off x="5638800" y="1535113"/>
            <a:ext cx="3200400" cy="30178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marL="342900" indent="-342900"/>
            <a:r>
              <a:rPr lang="en-US" altLang="en-US" sz="3200" dirty="0" smtClean="0"/>
              <a:t>Advanced Search</a:t>
            </a:r>
            <a:r>
              <a:rPr lang="en-US" altLang="en-US" dirty="0" smtClean="0"/>
              <a:t> – Example</a:t>
            </a:r>
          </a:p>
        </p:txBody>
      </p:sp>
      <p:sp>
        <p:nvSpPr>
          <p:cNvPr id="34819" name="Content Placeholder 4"/>
          <p:cNvSpPr>
            <a:spLocks noGrp="1"/>
          </p:cNvSpPr>
          <p:nvPr>
            <p:ph idx="1"/>
          </p:nvPr>
        </p:nvSpPr>
        <p:spPr/>
        <p:txBody>
          <a:bodyPr/>
          <a:lstStyle/>
          <a:p>
            <a:pPr>
              <a:buFontTx/>
              <a:buNone/>
            </a:pPr>
            <a:r>
              <a:rPr sz="1800" dirty="0" smtClean="0"/>
              <a:t>Example: </a:t>
            </a:r>
          </a:p>
          <a:p>
            <a:pPr>
              <a:buFontTx/>
              <a:buNone/>
            </a:pPr>
            <a:r>
              <a:rPr sz="1800" b="0" dirty="0" smtClean="0"/>
              <a:t>If you want to search for all bugs which belong to “</a:t>
            </a:r>
            <a:r>
              <a:rPr sz="1800" b="0" dirty="0" smtClean="0">
                <a:solidFill>
                  <a:srgbClr val="0000CC"/>
                </a:solidFill>
              </a:rPr>
              <a:t>HD Graphics – HMC</a:t>
            </a:r>
            <a:r>
              <a:rPr sz="1800" b="0" dirty="0" smtClean="0"/>
              <a:t>” project and their priority are “</a:t>
            </a:r>
            <a:r>
              <a:rPr sz="1800" b="0" dirty="0" smtClean="0">
                <a:solidFill>
                  <a:srgbClr val="0000CC"/>
                </a:solidFill>
              </a:rPr>
              <a:t>Blocker</a:t>
            </a:r>
            <a:r>
              <a:rPr sz="1800" b="0" dirty="0" smtClean="0"/>
              <a:t>” or “</a:t>
            </a:r>
            <a:r>
              <a:rPr sz="1800" b="0" dirty="0" smtClean="0">
                <a:solidFill>
                  <a:srgbClr val="0000CC"/>
                </a:solidFill>
              </a:rPr>
              <a:t>Critical</a:t>
            </a:r>
            <a:r>
              <a:rPr sz="1800" b="0" dirty="0" smtClean="0"/>
              <a:t>”, type the following string into the query box:</a:t>
            </a:r>
          </a:p>
          <a:p>
            <a:pPr>
              <a:buFontTx/>
              <a:buNone/>
            </a:pPr>
            <a:endParaRPr sz="1800" b="0" dirty="0" smtClean="0"/>
          </a:p>
          <a:p>
            <a:pPr>
              <a:buFontTx/>
              <a:buNone/>
            </a:pPr>
            <a:r>
              <a:rPr sz="1800" b="0" dirty="0" smtClean="0">
                <a:solidFill>
                  <a:srgbClr val="C00000"/>
                </a:solidFill>
              </a:rPr>
              <a:t>	Project =  “HD Graphics – HMC” AND (priority = Blocker OR priority =  Critical) AND type = Bug</a:t>
            </a:r>
          </a:p>
          <a:p>
            <a:pPr>
              <a:buFontTx/>
              <a:buNone/>
            </a:pPr>
            <a:endParaRPr sz="1800" dirty="0" smtClean="0"/>
          </a:p>
          <a:p>
            <a:pPr>
              <a:buFontTx/>
              <a:buNone/>
            </a:pPr>
            <a:r>
              <a:rPr sz="1800" b="0" dirty="0" smtClean="0"/>
              <a:t>Click "</a:t>
            </a:r>
            <a:r>
              <a:rPr sz="1800" b="0" dirty="0" smtClean="0">
                <a:solidFill>
                  <a:srgbClr val="0000CC"/>
                </a:solidFill>
              </a:rPr>
              <a:t>Search</a:t>
            </a:r>
            <a:r>
              <a:rPr sz="1800" b="0" dirty="0" smtClean="0"/>
              <a:t>" button, and see the result</a:t>
            </a:r>
          </a:p>
        </p:txBody>
      </p:sp>
      <p:pic>
        <p:nvPicPr>
          <p:cNvPr id="34820" name="Picture 7" descr="Advance_Search_2.bmp"/>
          <p:cNvPicPr>
            <a:picLocks noChangeAspect="1"/>
          </p:cNvPicPr>
          <p:nvPr/>
        </p:nvPicPr>
        <p:blipFill>
          <a:blip r:embed="rId3"/>
          <a:srcRect/>
          <a:stretch>
            <a:fillRect/>
          </a:stretch>
        </p:blipFill>
        <p:spPr bwMode="auto">
          <a:xfrm>
            <a:off x="76200" y="3114675"/>
            <a:ext cx="8967788" cy="14573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marL="342900" indent="-342900"/>
            <a:r>
              <a:rPr lang="en-US" altLang="en-US" sz="3200" dirty="0" smtClean="0"/>
              <a:t>Advanced Search </a:t>
            </a:r>
            <a:r>
              <a:rPr lang="en-US" altLang="en-US" dirty="0" smtClean="0"/>
              <a:t>– keywords and syntax</a:t>
            </a:r>
          </a:p>
        </p:txBody>
      </p:sp>
      <p:sp>
        <p:nvSpPr>
          <p:cNvPr id="35843" name="Content Placeholder 3"/>
          <p:cNvSpPr>
            <a:spLocks noGrp="1"/>
          </p:cNvSpPr>
          <p:nvPr>
            <p:ph idx="1"/>
          </p:nvPr>
        </p:nvSpPr>
        <p:spPr>
          <a:xfrm>
            <a:off x="76200" y="666750"/>
            <a:ext cx="8610600" cy="3565525"/>
          </a:xfrm>
        </p:spPr>
        <p:txBody>
          <a:bodyPr/>
          <a:lstStyle/>
          <a:p>
            <a:pPr marL="533400" indent="-533400"/>
            <a:r>
              <a:rPr altLang="ja-JP" sz="1800" b="0" dirty="0" smtClean="0"/>
              <a:t>Supported keywords, operators, fields, functions (refer to JIRA online help for a complete list)</a:t>
            </a:r>
          </a:p>
          <a:p>
            <a:pPr marL="923925" lvl="1" indent="-533400"/>
            <a:r>
              <a:rPr altLang="ja-JP" sz="1800" dirty="0" smtClean="0">
                <a:solidFill>
                  <a:srgbClr val="0066FF"/>
                </a:solidFill>
              </a:rPr>
              <a:t>Keywords: </a:t>
            </a:r>
            <a:r>
              <a:rPr altLang="ja-JP" sz="1800" dirty="0" smtClean="0"/>
              <a:t>	OR, AND, NOT, EMPTY, NULL, ORDER BY</a:t>
            </a:r>
          </a:p>
          <a:p>
            <a:pPr marL="923925" lvl="1" indent="-533400"/>
            <a:r>
              <a:rPr altLang="ja-JP" sz="1800" dirty="0" smtClean="0">
                <a:solidFill>
                  <a:srgbClr val="0066FF"/>
                </a:solidFill>
              </a:rPr>
              <a:t>Operators:</a:t>
            </a:r>
            <a:r>
              <a:rPr altLang="ja-JP" sz="1800" dirty="0" smtClean="0"/>
              <a:t>	 =, !=, &gt;, &lt;, &gt;=, &lt;=, IN, NOT IN, ~ (contain), !~,…</a:t>
            </a:r>
          </a:p>
          <a:p>
            <a:pPr marL="923925" lvl="1" indent="-533400"/>
            <a:r>
              <a:rPr altLang="ja-JP" sz="1800" dirty="0" smtClean="0">
                <a:solidFill>
                  <a:srgbClr val="0066FF"/>
                </a:solidFill>
              </a:rPr>
              <a:t>Fields: </a:t>
            </a:r>
            <a:r>
              <a:rPr altLang="ja-JP" sz="1800" dirty="0" smtClean="0"/>
              <a:t>	assignee, created, category, project, priority, reporter, status, text, type, updated, description, watcher, resolution,…</a:t>
            </a:r>
          </a:p>
          <a:p>
            <a:pPr marL="923925" lvl="1" indent="-533400"/>
            <a:r>
              <a:rPr altLang="ja-JP" sz="1800" dirty="0" smtClean="0">
                <a:solidFill>
                  <a:srgbClr val="0066FF"/>
                </a:solidFill>
              </a:rPr>
              <a:t>Functions: </a:t>
            </a:r>
            <a:r>
              <a:rPr altLang="ja-JP" sz="1800" dirty="0" smtClean="0"/>
              <a:t>membersOf(), currentUser(), currentLogin(), lastLogin(), startOfDay(), endOfDay(), startOfWeek(), endOfWeek(), startOfMonth(), endOfMonth(), releasedVersions(), unreleasedVersions(), latestReleasedVersion(), earliestUnreleasedVersion()…</a:t>
            </a:r>
          </a:p>
          <a:p>
            <a:pPr marL="533400" indent="-533400"/>
            <a:r>
              <a:rPr altLang="ja-JP" sz="1800" b="0" dirty="0" smtClean="0"/>
              <a:t>JIRA supports Auto-complete function: As you type your query, JIRA will recognize the context and offer a list of "auto-complete" suggestions for you. </a:t>
            </a:r>
          </a:p>
          <a:p>
            <a:pPr marL="533400" indent="-533400"/>
            <a:r>
              <a:rPr altLang="ja-JP" sz="1800" b="0" dirty="0" smtClean="0"/>
              <a:t>We can save the query for future use. We can also share the query with Group, Project or Everyone to utilize it.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marL="342900" indent="-342900"/>
            <a:r>
              <a:rPr lang="en-US" altLang="en-US" dirty="0" smtClean="0"/>
              <a:t>Switching between Advanced and Simple Search</a:t>
            </a:r>
          </a:p>
        </p:txBody>
      </p:sp>
      <p:sp>
        <p:nvSpPr>
          <p:cNvPr id="36867" name="Content Placeholder 4"/>
          <p:cNvSpPr>
            <a:spLocks noGrp="1"/>
          </p:cNvSpPr>
          <p:nvPr>
            <p:ph idx="1"/>
          </p:nvPr>
        </p:nvSpPr>
        <p:spPr>
          <a:xfrm>
            <a:off x="76200" y="590550"/>
            <a:ext cx="8610600" cy="2286000"/>
          </a:xfrm>
        </p:spPr>
        <p:txBody>
          <a:bodyPr/>
          <a:lstStyle/>
          <a:p>
            <a:r>
              <a:rPr sz="1800" b="0" dirty="0" smtClean="0"/>
              <a:t>On the top navigation bar, click the "</a:t>
            </a:r>
            <a:r>
              <a:rPr sz="1800" b="0" dirty="0" smtClean="0">
                <a:solidFill>
                  <a:srgbClr val="0000FF"/>
                </a:solidFill>
              </a:rPr>
              <a:t>Issues</a:t>
            </a:r>
            <a:r>
              <a:rPr sz="1800" b="0" dirty="0" smtClean="0"/>
              <a:t>" tab. This will display the Search panel, this is also Simple Search page. On this, click "</a:t>
            </a:r>
            <a:r>
              <a:rPr sz="1800" b="0" dirty="0" smtClean="0">
                <a:solidFill>
                  <a:srgbClr val="0000FF"/>
                </a:solidFill>
              </a:rPr>
              <a:t>advanced</a:t>
            </a:r>
            <a:r>
              <a:rPr sz="1800" b="0" dirty="0" smtClean="0"/>
              <a:t>". This will display the "</a:t>
            </a:r>
            <a:r>
              <a:rPr sz="1800" b="0" dirty="0" smtClean="0">
                <a:solidFill>
                  <a:srgbClr val="0000FF"/>
                </a:solidFill>
              </a:rPr>
              <a:t>Query</a:t>
            </a:r>
            <a:r>
              <a:rPr sz="1800" b="0" dirty="0" smtClean="0"/>
              <a:t>" box of Advanced Search.</a:t>
            </a:r>
          </a:p>
          <a:p>
            <a:r>
              <a:rPr sz="1800" b="0" dirty="0" smtClean="0"/>
              <a:t>The same, on Advanced Search page, click on “</a:t>
            </a:r>
            <a:r>
              <a:rPr sz="1800" b="0" dirty="0" smtClean="0">
                <a:solidFill>
                  <a:srgbClr val="0000FF"/>
                </a:solidFill>
              </a:rPr>
              <a:t>simple</a:t>
            </a:r>
            <a:r>
              <a:rPr sz="1800" b="0" dirty="0" smtClean="0"/>
              <a:t>” to switch back to Simple Search.</a:t>
            </a:r>
          </a:p>
          <a:p>
            <a:r>
              <a:rPr sz="1800" b="0" dirty="0" smtClean="0"/>
              <a:t>In general, a query created using </a:t>
            </a:r>
            <a:r>
              <a:rPr sz="1800" b="0" dirty="0" smtClean="0">
                <a:solidFill>
                  <a:srgbClr val="0000FF"/>
                </a:solidFill>
              </a:rPr>
              <a:t>'Simple Search</a:t>
            </a:r>
            <a:r>
              <a:rPr sz="1800" b="0" dirty="0" smtClean="0"/>
              <a:t>' will be able to be translated to </a:t>
            </a:r>
            <a:r>
              <a:rPr sz="1800" b="0" dirty="0" smtClean="0">
                <a:solidFill>
                  <a:srgbClr val="0000FF"/>
                </a:solidFill>
              </a:rPr>
              <a:t>'Advanced Search</a:t>
            </a:r>
            <a:r>
              <a:rPr sz="1800" b="0" dirty="0" smtClean="0"/>
              <a:t>‘, and back again. However, a query created using </a:t>
            </a:r>
            <a:r>
              <a:rPr sz="1800" b="0" dirty="0" smtClean="0">
                <a:solidFill>
                  <a:srgbClr val="0000FF"/>
                </a:solidFill>
              </a:rPr>
              <a:t>'Advanced Search</a:t>
            </a:r>
            <a:r>
              <a:rPr sz="1800" b="0" dirty="0" smtClean="0"/>
              <a:t>' may not be able to be translated to </a:t>
            </a:r>
            <a:r>
              <a:rPr sz="1800" b="0" dirty="0" smtClean="0">
                <a:solidFill>
                  <a:srgbClr val="0000FF"/>
                </a:solidFill>
              </a:rPr>
              <a:t>'Simple Search</a:t>
            </a:r>
            <a:r>
              <a:rPr sz="1800" b="0" dirty="0" smtClean="0"/>
              <a:t>‘, particular if the query contains  one of below operator: OR, NOT, EMPTY, !=, IS, IS NOT, &gt;, &gt;=, &lt;, &lt;=, or the query specifies a field and value that is related to a project.</a:t>
            </a:r>
          </a:p>
          <a:p>
            <a:endParaRPr sz="1800" b="0" dirty="0" smtClean="0"/>
          </a:p>
        </p:txBody>
      </p:sp>
      <p:sp>
        <p:nvSpPr>
          <p:cNvPr id="8" name="Left-Right Arrow 7"/>
          <p:cNvSpPr/>
          <p:nvPr/>
        </p:nvSpPr>
        <p:spPr>
          <a:xfrm>
            <a:off x="4267200" y="3987800"/>
            <a:ext cx="609600" cy="171450"/>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pic>
        <p:nvPicPr>
          <p:cNvPr id="36869" name="Picture 8"/>
          <p:cNvPicPr>
            <a:picLocks noChangeAspect="1" noChangeArrowheads="1"/>
          </p:cNvPicPr>
          <p:nvPr/>
        </p:nvPicPr>
        <p:blipFill>
          <a:blip r:embed="rId3"/>
          <a:srcRect/>
          <a:stretch>
            <a:fillRect/>
          </a:stretch>
        </p:blipFill>
        <p:spPr bwMode="auto">
          <a:xfrm>
            <a:off x="400050" y="3638550"/>
            <a:ext cx="3638550" cy="1206500"/>
          </a:xfrm>
          <a:prstGeom prst="rect">
            <a:avLst/>
          </a:prstGeom>
          <a:noFill/>
          <a:ln w="9525">
            <a:noFill/>
            <a:miter lim="800000"/>
            <a:headEnd/>
            <a:tailEnd/>
          </a:ln>
        </p:spPr>
      </p:pic>
      <p:pic>
        <p:nvPicPr>
          <p:cNvPr id="36870" name="Picture 9"/>
          <p:cNvPicPr>
            <a:picLocks noChangeAspect="1" noChangeArrowheads="1"/>
          </p:cNvPicPr>
          <p:nvPr/>
        </p:nvPicPr>
        <p:blipFill>
          <a:blip r:embed="rId4"/>
          <a:srcRect/>
          <a:stretch>
            <a:fillRect/>
          </a:stretch>
        </p:blipFill>
        <p:spPr bwMode="auto">
          <a:xfrm>
            <a:off x="5086350" y="3667125"/>
            <a:ext cx="3752850" cy="1147763"/>
          </a:xfrm>
          <a:prstGeom prst="rect">
            <a:avLst/>
          </a:prstGeom>
          <a:noFill/>
          <a:ln w="9525">
            <a:noFill/>
            <a:miter lim="800000"/>
            <a:headEnd/>
            <a:tailEnd/>
          </a:ln>
        </p:spPr>
      </p:pic>
      <p:sp>
        <p:nvSpPr>
          <p:cNvPr id="11" name="Oval 10"/>
          <p:cNvSpPr/>
          <p:nvPr/>
        </p:nvSpPr>
        <p:spPr>
          <a:xfrm>
            <a:off x="838200" y="41036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12" name="Oval 11"/>
          <p:cNvSpPr/>
          <p:nvPr/>
        </p:nvSpPr>
        <p:spPr>
          <a:xfrm>
            <a:off x="5410200" y="41544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381000" y="-142875"/>
            <a:ext cx="8229600" cy="685800"/>
          </a:xfrm>
        </p:spPr>
        <p:txBody>
          <a:bodyPr/>
          <a:lstStyle/>
          <a:p>
            <a:pPr marL="342900" indent="-342900"/>
            <a:r>
              <a:rPr lang="en-US" altLang="en-US" sz="3200" dirty="0" smtClean="0"/>
              <a:t>Searching issues </a:t>
            </a:r>
          </a:p>
        </p:txBody>
      </p:sp>
      <p:sp>
        <p:nvSpPr>
          <p:cNvPr id="37891" name="Content Placeholder 2"/>
          <p:cNvSpPr>
            <a:spLocks/>
          </p:cNvSpPr>
          <p:nvPr/>
        </p:nvSpPr>
        <p:spPr bwMode="auto">
          <a:xfrm>
            <a:off x="381000" y="6667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4F81BD"/>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p:cNvSpPr>
          <p:nvPr/>
        </p:nvSpPr>
        <p:spPr bwMode="auto">
          <a:xfrm>
            <a:off x="152400" y="0"/>
            <a:ext cx="7848600" cy="438150"/>
          </a:xfrm>
          <a:prstGeom prst="rect">
            <a:avLst/>
          </a:prstGeom>
          <a:noFill/>
          <a:ln w="9525">
            <a:noFill/>
            <a:miter lim="800000"/>
            <a:headEnd/>
            <a:tailEnd/>
          </a:ln>
        </p:spPr>
        <p:txBody>
          <a:bodyPr anchor="ctr"/>
          <a:lstStyle/>
          <a:p>
            <a:pPr eaLnBrk="0" hangingPunct="0"/>
            <a:r>
              <a:rPr lang="en-US" sz="2800" b="1" dirty="0">
                <a:solidFill>
                  <a:schemeClr val="bg1"/>
                </a:solidFill>
                <a:latin typeface="Calibri" pitchFamily="34" charset="0"/>
              </a:rPr>
              <a:t>Issue Filters - Saving Searches</a:t>
            </a:r>
            <a:r>
              <a:rPr lang="en-US" sz="2800" dirty="0">
                <a:solidFill>
                  <a:schemeClr val="bg1"/>
                </a:solidFill>
                <a:latin typeface="Calibri" pitchFamily="34" charset="0"/>
              </a:rPr>
              <a:t> </a:t>
            </a:r>
          </a:p>
        </p:txBody>
      </p:sp>
      <p:sp>
        <p:nvSpPr>
          <p:cNvPr id="38915" name="Content Placeholder 2"/>
          <p:cNvSpPr>
            <a:spLocks/>
          </p:cNvSpPr>
          <p:nvPr/>
        </p:nvSpPr>
        <p:spPr bwMode="auto">
          <a:xfrm>
            <a:off x="0" y="762000"/>
            <a:ext cx="4572000" cy="1428750"/>
          </a:xfrm>
          <a:prstGeom prst="rect">
            <a:avLst/>
          </a:prstGeom>
          <a:noFill/>
          <a:ln w="9525">
            <a:noFill/>
            <a:miter lim="800000"/>
            <a:headEnd/>
            <a:tailEnd/>
          </a:ln>
        </p:spPr>
        <p:txBody>
          <a:bodyPr/>
          <a:lstStyle/>
          <a:p>
            <a:pPr marL="347663" indent="-347663" defTabSz="914400" eaLnBrk="0" hangingPunct="0">
              <a:spcBef>
                <a:spcPct val="20000"/>
              </a:spcBef>
              <a:buFontTx/>
              <a:buBlip>
                <a:blip r:embed="rId2"/>
              </a:buBlip>
            </a:pPr>
            <a:r>
              <a:rPr lang="en-US" sz="2000" dirty="0">
                <a:solidFill>
                  <a:srgbClr val="262626"/>
                </a:solidFill>
                <a:latin typeface="Calibri" pitchFamily="34" charset="0"/>
              </a:rPr>
              <a:t>A saved search is called an </a:t>
            </a:r>
            <a:r>
              <a:rPr lang="en-US" sz="2000" dirty="0">
                <a:solidFill>
                  <a:srgbClr val="0000FF"/>
                </a:solidFill>
                <a:latin typeface="Calibri" pitchFamily="34" charset="0"/>
              </a:rPr>
              <a:t>'issue filter</a:t>
            </a:r>
            <a:r>
              <a:rPr lang="en-US" sz="2000" dirty="0">
                <a:solidFill>
                  <a:srgbClr val="262626"/>
                </a:solidFill>
                <a:latin typeface="Calibri" pitchFamily="34" charset="0"/>
              </a:rPr>
              <a:t>'.</a:t>
            </a:r>
          </a:p>
          <a:p>
            <a:pPr marL="347663" indent="-347663" defTabSz="914400" eaLnBrk="0" hangingPunct="0">
              <a:spcBef>
                <a:spcPct val="20000"/>
              </a:spcBef>
              <a:buFontTx/>
              <a:buBlip>
                <a:blip r:embed="rId2"/>
              </a:buBlip>
            </a:pPr>
            <a:r>
              <a:rPr lang="en-US" sz="2000" dirty="0">
                <a:solidFill>
                  <a:srgbClr val="262626"/>
                </a:solidFill>
                <a:latin typeface="Calibri" pitchFamily="34" charset="0"/>
              </a:rPr>
              <a:t>After doing your search, click the ‘</a:t>
            </a:r>
            <a:r>
              <a:rPr lang="en-US" sz="2000" dirty="0">
                <a:solidFill>
                  <a:srgbClr val="0000FF"/>
                </a:solidFill>
                <a:latin typeface="Calibri" pitchFamily="34" charset="0"/>
              </a:rPr>
              <a:t>Save it as a filter</a:t>
            </a:r>
            <a:r>
              <a:rPr lang="en-US" sz="2000" dirty="0">
                <a:solidFill>
                  <a:srgbClr val="262626"/>
                </a:solidFill>
                <a:latin typeface="Calibri" pitchFamily="34" charset="0"/>
              </a:rPr>
              <a:t>’ link in the left-hand column of the Issue Navigator.</a:t>
            </a:r>
          </a:p>
          <a:p>
            <a:pPr marL="347663" indent="-347663" defTabSz="914400" eaLnBrk="0" hangingPunct="0">
              <a:spcBef>
                <a:spcPct val="20000"/>
              </a:spcBef>
            </a:pPr>
            <a:endParaRPr lang="en-US" sz="2000" dirty="0">
              <a:solidFill>
                <a:srgbClr val="262626"/>
              </a:solidFill>
              <a:latin typeface="Calibri" pitchFamily="34" charset="0"/>
            </a:endParaRPr>
          </a:p>
          <a:p>
            <a:pPr marL="347663" indent="-347663" defTabSz="914400" eaLnBrk="0" hangingPunct="0">
              <a:spcBef>
                <a:spcPct val="20000"/>
              </a:spcBef>
            </a:pPr>
            <a:endParaRPr lang="en-US" sz="2000" dirty="0">
              <a:solidFill>
                <a:srgbClr val="262626"/>
              </a:solidFill>
              <a:latin typeface="Calibri" pitchFamily="34" charset="0"/>
            </a:endParaRPr>
          </a:p>
          <a:p>
            <a:pPr marL="347663" indent="-347663" defTabSz="914400" eaLnBrk="0" hangingPunct="0">
              <a:spcBef>
                <a:spcPct val="20000"/>
              </a:spcBef>
              <a:buFontTx/>
              <a:buBlip>
                <a:blip r:embed="rId2"/>
              </a:buBlip>
            </a:pPr>
            <a:r>
              <a:rPr lang="en-US" sz="2000" dirty="0">
                <a:solidFill>
                  <a:srgbClr val="262626"/>
                </a:solidFill>
                <a:latin typeface="Calibri" pitchFamily="34" charset="0"/>
              </a:rPr>
              <a:t>Provide a name, description, favorite, share or not, then save your filter. </a:t>
            </a:r>
          </a:p>
        </p:txBody>
      </p:sp>
      <p:pic>
        <p:nvPicPr>
          <p:cNvPr id="38916" name="Picture 2"/>
          <p:cNvPicPr>
            <a:picLocks noChangeAspect="1" noChangeArrowheads="1"/>
          </p:cNvPicPr>
          <p:nvPr/>
        </p:nvPicPr>
        <p:blipFill>
          <a:blip r:embed="rId3"/>
          <a:srcRect/>
          <a:stretch>
            <a:fillRect/>
          </a:stretch>
        </p:blipFill>
        <p:spPr bwMode="auto">
          <a:xfrm>
            <a:off x="4876800" y="2724150"/>
            <a:ext cx="4267200" cy="2203450"/>
          </a:xfrm>
          <a:prstGeom prst="rect">
            <a:avLst/>
          </a:prstGeom>
          <a:noFill/>
          <a:ln w="9525">
            <a:noFill/>
            <a:miter lim="800000"/>
            <a:headEnd/>
            <a:tailEnd/>
          </a:ln>
        </p:spPr>
      </p:pic>
      <p:pic>
        <p:nvPicPr>
          <p:cNvPr id="38917" name="Picture 8"/>
          <p:cNvPicPr>
            <a:picLocks noChangeAspect="1" noChangeArrowheads="1"/>
          </p:cNvPicPr>
          <p:nvPr/>
        </p:nvPicPr>
        <p:blipFill>
          <a:blip r:embed="rId4"/>
          <a:srcRect/>
          <a:stretch>
            <a:fillRect/>
          </a:stretch>
        </p:blipFill>
        <p:spPr bwMode="auto">
          <a:xfrm>
            <a:off x="4876800" y="895350"/>
            <a:ext cx="3638550" cy="1206500"/>
          </a:xfrm>
          <a:prstGeom prst="rect">
            <a:avLst/>
          </a:prstGeom>
          <a:noFill/>
          <a:ln w="9525">
            <a:noFill/>
            <a:miter lim="800000"/>
            <a:headEnd/>
            <a:tailEnd/>
          </a:ln>
        </p:spPr>
      </p:pic>
      <p:sp>
        <p:nvSpPr>
          <p:cNvPr id="11" name="Oval 10"/>
          <p:cNvSpPr/>
          <p:nvPr/>
        </p:nvSpPr>
        <p:spPr>
          <a:xfrm>
            <a:off x="4876800" y="1517650"/>
            <a:ext cx="1676400" cy="5207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200" dirty="0" smtClean="0"/>
              <a:t>Issue Filters </a:t>
            </a:r>
            <a:r>
              <a:rPr lang="en-US" dirty="0" smtClean="0"/>
              <a:t>– Manage Filter</a:t>
            </a:r>
          </a:p>
        </p:txBody>
      </p:sp>
      <p:sp>
        <p:nvSpPr>
          <p:cNvPr id="36867" name="Content Placeholder 2"/>
          <p:cNvSpPr>
            <a:spLocks noGrp="1"/>
          </p:cNvSpPr>
          <p:nvPr>
            <p:ph sz="half" idx="1"/>
          </p:nvPr>
        </p:nvSpPr>
        <p:spPr>
          <a:xfrm>
            <a:off x="381000" y="742950"/>
            <a:ext cx="8305800" cy="3394075"/>
          </a:xfrm>
        </p:spPr>
        <p:txBody>
          <a:bodyPr/>
          <a:lstStyle/>
          <a:p>
            <a:r>
              <a:rPr b="0" dirty="0" smtClean="0"/>
              <a:t>On the top navigation bar, click the '</a:t>
            </a:r>
            <a:r>
              <a:rPr b="0" dirty="0" smtClean="0">
                <a:solidFill>
                  <a:srgbClr val="0000FF"/>
                </a:solidFill>
              </a:rPr>
              <a:t>Issues</a:t>
            </a:r>
            <a:r>
              <a:rPr b="0" dirty="0" smtClean="0"/>
              <a:t>' dropdown and select </a:t>
            </a:r>
            <a:r>
              <a:rPr b="0" dirty="0" smtClean="0">
                <a:solidFill>
                  <a:srgbClr val="0000FF"/>
                </a:solidFill>
              </a:rPr>
              <a:t>'Manage Filters</a:t>
            </a:r>
            <a:r>
              <a:rPr b="0" dirty="0" smtClean="0"/>
              <a:t>' from the list.</a:t>
            </a:r>
          </a:p>
          <a:p>
            <a:r>
              <a:rPr b="0" dirty="0" smtClean="0"/>
              <a:t>The </a:t>
            </a:r>
            <a:r>
              <a:rPr b="0" dirty="0" smtClean="0">
                <a:solidFill>
                  <a:srgbClr val="0000FF"/>
                </a:solidFill>
              </a:rPr>
              <a:t>'Manage Filters</a:t>
            </a:r>
            <a:r>
              <a:rPr b="0" dirty="0" smtClean="0"/>
              <a:t>' page will display. From this page, you can perform the functions listed below:</a:t>
            </a:r>
          </a:p>
          <a:p>
            <a:pPr lvl="1"/>
            <a:r>
              <a:rPr dirty="0" smtClean="0"/>
              <a:t>Create a new search to be saved as a filter.</a:t>
            </a:r>
          </a:p>
          <a:p>
            <a:pPr lvl="1"/>
            <a:r>
              <a:rPr dirty="0" smtClean="0"/>
              <a:t>Add a filter as a favorite.</a:t>
            </a:r>
          </a:p>
          <a:p>
            <a:pPr lvl="1"/>
            <a:r>
              <a:rPr dirty="0" smtClean="0"/>
              <a:t>Share a filter that you have created with other users.</a:t>
            </a:r>
          </a:p>
          <a:p>
            <a:pPr lvl="1"/>
            <a:r>
              <a:rPr dirty="0" smtClean="0"/>
              <a:t>Search for filters that has been created by you or shared with you by other users.</a:t>
            </a:r>
          </a:p>
          <a:p>
            <a:pPr lvl="1"/>
            <a:r>
              <a:rPr dirty="0" smtClean="0"/>
              <a:t>Update an existing filter's details or edit a filter's search criteria for a filter that you have created.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10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10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10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10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additive="base">
                                        <p:cTn id="31" dur="10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Create a new issue</a:t>
            </a: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Searching for issues and issue filter.</a:t>
            </a:r>
            <a:endParaRPr lang="en-US" altLang="en-US" b="1" dirty="0">
              <a:solidFill>
                <a:schemeClr val="accent1"/>
              </a:solidFill>
              <a:cs typeface="Arial" pitchFamily="34" charset="0"/>
            </a:endParaRP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Watching an issue</a:t>
            </a:r>
            <a:endParaRPr lang="en-US" altLang="en-US" b="1" dirty="0">
              <a:solidFill>
                <a:schemeClr val="bg2"/>
              </a:solidFill>
              <a:cs typeface="Arial"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DAMS Viewer and logs attaching</a:t>
            </a:r>
          </a:p>
          <a:p>
            <a:pPr marL="990600" lvl="1" indent="-533400" defTabSz="914400" eaLnBrk="0" hangingPunct="0">
              <a:spcBef>
                <a:spcPct val="20000"/>
              </a:spcBef>
              <a:buFontTx/>
              <a:buAutoNum type="arabicPeriod"/>
            </a:pPr>
            <a:endParaRPr lang="en-US" altLang="en-US" b="1" dirty="0">
              <a:solidFill>
                <a:schemeClr val="bg2"/>
              </a:solidFill>
              <a:cs typeface="Arial" pitchFamily="34" charset="0"/>
            </a:endParaRPr>
          </a:p>
          <a:p>
            <a:pPr marL="990600" lvl="1" indent="-533400" defTabSz="914400" eaLnBrk="0" hangingPunct="0">
              <a:spcBef>
                <a:spcPct val="20000"/>
              </a:spcBef>
            </a:pPr>
            <a:endParaRPr lang="en-US" altLang="en-US" b="1" dirty="0">
              <a:solidFill>
                <a:schemeClr val="bg2"/>
              </a:solidFill>
              <a:latin typeface="Calibri" pitchFamily="34" charset="0"/>
            </a:endParaRPr>
          </a:p>
        </p:txBody>
      </p:sp>
      <p:sp>
        <p:nvSpPr>
          <p:cNvPr id="40963"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Watch_Edit.png"/>
          <p:cNvPicPr>
            <a:picLocks noChangeAspect="1"/>
          </p:cNvPicPr>
          <p:nvPr/>
        </p:nvPicPr>
        <p:blipFill>
          <a:blip r:embed="rId3"/>
          <a:srcRect/>
          <a:stretch>
            <a:fillRect/>
          </a:stretch>
        </p:blipFill>
        <p:spPr bwMode="auto">
          <a:xfrm>
            <a:off x="381000" y="1962150"/>
            <a:ext cx="8153400" cy="2544763"/>
          </a:xfrm>
          <a:prstGeom prst="rect">
            <a:avLst/>
          </a:prstGeom>
          <a:noFill/>
          <a:ln w="9525">
            <a:noFill/>
            <a:miter lim="800000"/>
            <a:headEnd/>
            <a:tailEnd/>
          </a:ln>
        </p:spPr>
      </p:pic>
      <p:sp>
        <p:nvSpPr>
          <p:cNvPr id="41987" name="Title 7"/>
          <p:cNvSpPr>
            <a:spLocks noGrp="1"/>
          </p:cNvSpPr>
          <p:nvPr>
            <p:ph type="title"/>
          </p:nvPr>
        </p:nvSpPr>
        <p:spPr/>
        <p:txBody>
          <a:bodyPr/>
          <a:lstStyle/>
          <a:p>
            <a:r>
              <a:rPr lang="en-US" sz="3200" dirty="0" smtClean="0"/>
              <a:t>Watching Issues </a:t>
            </a:r>
          </a:p>
        </p:txBody>
      </p:sp>
      <p:sp>
        <p:nvSpPr>
          <p:cNvPr id="41988" name="Content Placeholder 8"/>
          <p:cNvSpPr>
            <a:spLocks noGrp="1"/>
          </p:cNvSpPr>
          <p:nvPr>
            <p:ph idx="1"/>
          </p:nvPr>
        </p:nvSpPr>
        <p:spPr>
          <a:xfrm>
            <a:off x="0" y="606425"/>
            <a:ext cx="8610600" cy="3565525"/>
          </a:xfrm>
        </p:spPr>
        <p:txBody>
          <a:bodyPr/>
          <a:lstStyle/>
          <a:p>
            <a:r>
              <a:rPr sz="1800" b="0" dirty="0" smtClean="0"/>
              <a:t>JIRA allows users to watch for a particular issue, all watchers will be notified by email for any updates or comments on that issue. </a:t>
            </a:r>
          </a:p>
          <a:p>
            <a:r>
              <a:rPr sz="1800" b="0" dirty="0" smtClean="0"/>
              <a:t>Click on the “</a:t>
            </a:r>
            <a:r>
              <a:rPr sz="1800" b="0" dirty="0" smtClean="0">
                <a:solidFill>
                  <a:srgbClr val="0000FF"/>
                </a:solidFill>
              </a:rPr>
              <a:t>Watch</a:t>
            </a:r>
            <a:r>
              <a:rPr sz="1800" b="0" dirty="0" smtClean="0"/>
              <a:t>” icon to become a watcher of the issue.</a:t>
            </a:r>
          </a:p>
          <a:p>
            <a:r>
              <a:rPr sz="1800" b="0" dirty="0" smtClean="0"/>
              <a:t>Click on the “</a:t>
            </a:r>
            <a:r>
              <a:rPr sz="1800" b="0" dirty="0" smtClean="0">
                <a:solidFill>
                  <a:srgbClr val="0000FF"/>
                </a:solidFill>
              </a:rPr>
              <a:t>Watch</a:t>
            </a:r>
            <a:r>
              <a:rPr sz="1800" b="0" dirty="0" smtClean="0"/>
              <a:t>” icon again to stop watching the issue.</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3200" dirty="0" smtClean="0"/>
              <a:t>Create new issue</a:t>
            </a:r>
          </a:p>
        </p:txBody>
      </p:sp>
      <p:sp>
        <p:nvSpPr>
          <p:cNvPr id="6147" name="Content Placeholder 6"/>
          <p:cNvSpPr>
            <a:spLocks noGrp="1"/>
          </p:cNvSpPr>
          <p:nvPr>
            <p:ph idx="1"/>
          </p:nvPr>
        </p:nvSpPr>
        <p:spPr>
          <a:xfrm>
            <a:off x="228600" y="742950"/>
            <a:ext cx="8610600" cy="1466850"/>
          </a:xfrm>
        </p:spPr>
        <p:txBody>
          <a:bodyPr/>
          <a:lstStyle/>
          <a:p>
            <a:r>
              <a:rPr sz="2000" b="0" dirty="0" smtClean="0"/>
              <a:t>You can quickly create new issue on JIRA by:</a:t>
            </a:r>
          </a:p>
          <a:p>
            <a:pPr lvl="1"/>
            <a:r>
              <a:rPr sz="1800" dirty="0" smtClean="0"/>
              <a:t>Click “</a:t>
            </a:r>
            <a:r>
              <a:rPr sz="1800" b="1" dirty="0" smtClean="0">
                <a:solidFill>
                  <a:srgbClr val="1D9723"/>
                </a:solidFill>
              </a:rPr>
              <a:t>Create Issue</a:t>
            </a:r>
            <a:r>
              <a:rPr sz="1800" dirty="0" smtClean="0"/>
              <a:t>” link at right corner on navigation bar</a:t>
            </a:r>
          </a:p>
          <a:p>
            <a:pPr lvl="1"/>
            <a:r>
              <a:rPr sz="1800" dirty="0" smtClean="0"/>
              <a:t>Or select “</a:t>
            </a:r>
            <a:r>
              <a:rPr sz="1800" b="1" dirty="0" smtClean="0">
                <a:solidFill>
                  <a:srgbClr val="1D9723"/>
                </a:solidFill>
              </a:rPr>
              <a:t>Issue</a:t>
            </a:r>
            <a:r>
              <a:rPr sz="1800" dirty="0" smtClean="0"/>
              <a:t>” on menu bar then “</a:t>
            </a:r>
            <a:r>
              <a:rPr sz="1800" b="1" dirty="0" smtClean="0">
                <a:solidFill>
                  <a:srgbClr val="1D9723"/>
                </a:solidFill>
              </a:rPr>
              <a:t>Create Issue</a:t>
            </a:r>
            <a:r>
              <a:rPr sz="1800" dirty="0" smtClean="0"/>
              <a:t>”</a:t>
            </a:r>
          </a:p>
          <a:p>
            <a:r>
              <a:rPr sz="2000" b="0" dirty="0" smtClean="0"/>
              <a:t>Select the Project and the Issue type then “</a:t>
            </a:r>
            <a:r>
              <a:rPr sz="2000" b="0" dirty="0" smtClean="0">
                <a:solidFill>
                  <a:srgbClr val="1D9723"/>
                </a:solidFill>
              </a:rPr>
              <a:t>Next</a:t>
            </a:r>
            <a:r>
              <a:rPr sz="2000" b="0" dirty="0" smtClean="0"/>
              <a:t>”.</a:t>
            </a:r>
          </a:p>
          <a:p>
            <a:endParaRPr sz="2000" b="0" dirty="0" smtClean="0"/>
          </a:p>
        </p:txBody>
      </p:sp>
      <p:pic>
        <p:nvPicPr>
          <p:cNvPr id="6148" name="Picture 9"/>
          <p:cNvPicPr>
            <a:picLocks noChangeAspect="1" noChangeArrowheads="1"/>
          </p:cNvPicPr>
          <p:nvPr/>
        </p:nvPicPr>
        <p:blipFill>
          <a:blip r:embed="rId3"/>
          <a:srcRect/>
          <a:stretch>
            <a:fillRect/>
          </a:stretch>
        </p:blipFill>
        <p:spPr bwMode="auto">
          <a:xfrm>
            <a:off x="838200" y="2495550"/>
            <a:ext cx="3505200" cy="2476500"/>
          </a:xfrm>
          <a:prstGeom prst="rect">
            <a:avLst/>
          </a:prstGeom>
          <a:noFill/>
          <a:ln w="9525">
            <a:noFill/>
            <a:miter lim="800000"/>
            <a:headEnd/>
            <a:tailEnd/>
          </a:ln>
        </p:spPr>
      </p:pic>
      <p:pic>
        <p:nvPicPr>
          <p:cNvPr id="6149" name="Picture 10"/>
          <p:cNvPicPr>
            <a:picLocks noChangeAspect="1" noChangeArrowheads="1"/>
          </p:cNvPicPr>
          <p:nvPr/>
        </p:nvPicPr>
        <p:blipFill>
          <a:blip r:embed="rId4"/>
          <a:srcRect/>
          <a:stretch>
            <a:fillRect/>
          </a:stretch>
        </p:blipFill>
        <p:spPr bwMode="auto">
          <a:xfrm>
            <a:off x="4956175" y="2495550"/>
            <a:ext cx="3578225" cy="2476500"/>
          </a:xfrm>
          <a:prstGeom prst="rect">
            <a:avLst/>
          </a:prstGeom>
          <a:noFill/>
          <a:ln w="9525">
            <a:noFill/>
            <a:miter lim="800000"/>
            <a:headEnd/>
            <a:tailEnd/>
          </a:ln>
        </p:spPr>
      </p:pic>
      <p:sp>
        <p:nvSpPr>
          <p:cNvPr id="6150" name="AutoShape 12"/>
          <p:cNvSpPr>
            <a:spLocks noChangeArrowheads="1"/>
          </p:cNvSpPr>
          <p:nvPr/>
        </p:nvSpPr>
        <p:spPr bwMode="auto">
          <a:xfrm>
            <a:off x="4495800" y="3086100"/>
            <a:ext cx="3048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chemeClr val="bg2"/>
                </a:solidFill>
                <a:cs typeface="Arial" pitchFamily="34" charset="0"/>
              </a:rPr>
              <a:t>Access to JIRA.</a:t>
            </a:r>
            <a:endParaRPr lang="en-US" altLang="en-US" b="1" dirty="0">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Creating new issue on different issue types, actions required when there is update on issue and assigning issue.</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Searching issues and issues filter.</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Dashboard, DAMS Viewer, and logs attaching.</a:t>
            </a:r>
          </a:p>
          <a:p>
            <a:pPr marL="990600" lvl="1" indent="-533400" defTabSz="914400" eaLnBrk="0" hangingPunct="0">
              <a:spcBef>
                <a:spcPct val="20000"/>
              </a:spcBef>
            </a:pPr>
            <a:endParaRPr lang="en-US" altLang="en-US" b="1" dirty="0">
              <a:solidFill>
                <a:schemeClr val="bg2"/>
              </a:solidFill>
              <a:cs typeface="Arial" pitchFamily="34" charset="0"/>
            </a:endParaRPr>
          </a:p>
        </p:txBody>
      </p:sp>
      <p:sp>
        <p:nvSpPr>
          <p:cNvPr id="43011"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pic>
        <p:nvPicPr>
          <p:cNvPr id="44035" name="Picture 7"/>
          <p:cNvPicPr>
            <a:picLocks noChangeAspect="1" noChangeArrowheads="1"/>
          </p:cNvPicPr>
          <p:nvPr/>
        </p:nvPicPr>
        <p:blipFill>
          <a:blip r:embed="rId3"/>
          <a:srcRect/>
          <a:stretch>
            <a:fillRect/>
          </a:stretch>
        </p:blipFill>
        <p:spPr bwMode="auto">
          <a:xfrm>
            <a:off x="1120775" y="2343150"/>
            <a:ext cx="6651625" cy="2598738"/>
          </a:xfrm>
          <a:prstGeom prst="rect">
            <a:avLst/>
          </a:prstGeom>
          <a:noFill/>
          <a:ln w="9525">
            <a:noFill/>
            <a:miter lim="800000"/>
            <a:headEnd/>
            <a:tailEnd/>
          </a:ln>
        </p:spPr>
      </p:pic>
      <p:sp>
        <p:nvSpPr>
          <p:cNvPr id="44036" name="Title 7"/>
          <p:cNvSpPr>
            <a:spLocks noGrp="1"/>
          </p:cNvSpPr>
          <p:nvPr>
            <p:ph type="title"/>
          </p:nvPr>
        </p:nvSpPr>
        <p:spPr>
          <a:xfrm>
            <a:off x="285750" y="0"/>
            <a:ext cx="8610600" cy="473075"/>
          </a:xfrm>
        </p:spPr>
        <p:txBody>
          <a:bodyPr/>
          <a:lstStyle/>
          <a:p>
            <a:r>
              <a:rPr lang="en-US" sz="3200" dirty="0" smtClean="0"/>
              <a:t>Dashboard</a:t>
            </a:r>
          </a:p>
        </p:txBody>
      </p:sp>
      <p:sp>
        <p:nvSpPr>
          <p:cNvPr id="44037" name="Content Placeholder 8"/>
          <p:cNvSpPr>
            <a:spLocks noGrp="1"/>
          </p:cNvSpPr>
          <p:nvPr>
            <p:ph idx="1"/>
          </p:nvPr>
        </p:nvSpPr>
        <p:spPr>
          <a:xfrm>
            <a:off x="152400" y="590550"/>
            <a:ext cx="8610600" cy="1371600"/>
          </a:xfrm>
        </p:spPr>
        <p:txBody>
          <a:bodyPr/>
          <a:lstStyle/>
          <a:p>
            <a:r>
              <a:rPr sz="1800" b="0" dirty="0" smtClean="0"/>
              <a:t>JIRA Dashboards is the first screen you see after you log into JIRA. </a:t>
            </a:r>
          </a:p>
          <a:p>
            <a:r>
              <a:rPr sz="1800" b="0" dirty="0" smtClean="0"/>
              <a:t>It can be configured to display many different types of information, depending on each user’s interest. </a:t>
            </a:r>
          </a:p>
          <a:p>
            <a:r>
              <a:rPr sz="1800" b="0" dirty="0" smtClean="0"/>
              <a:t>If you have not created any dashboard, you will see the system dashboard as below.</a:t>
            </a:r>
          </a:p>
          <a:p>
            <a:r>
              <a:rPr sz="1800" b="0" dirty="0" smtClean="0"/>
              <a:t>The information boxes on the dashboard are called </a:t>
            </a:r>
            <a:r>
              <a:rPr sz="1800" b="0" dirty="0" smtClean="0">
                <a:solidFill>
                  <a:srgbClr val="0070C0"/>
                </a:solidFill>
              </a:rPr>
              <a:t>Gadgets</a:t>
            </a:r>
            <a:r>
              <a:rPr sz="1800" b="0" dirty="0" smtClean="0"/>
              <a:t>.</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3"/>
          <a:srcRect/>
          <a:stretch>
            <a:fillRect/>
          </a:stretch>
        </p:blipFill>
        <p:spPr bwMode="auto">
          <a:xfrm>
            <a:off x="304800" y="1047750"/>
            <a:ext cx="8404225" cy="2263775"/>
          </a:xfrm>
          <a:prstGeom prst="rect">
            <a:avLst/>
          </a:prstGeom>
          <a:noFill/>
          <a:ln w="9525">
            <a:noFill/>
            <a:miter lim="800000"/>
            <a:headEnd/>
            <a:tailEnd/>
          </a:ln>
        </p:spPr>
      </p:pic>
      <p:grpSp>
        <p:nvGrpSpPr>
          <p:cNvPr id="45059" name="Group 8"/>
          <p:cNvGrpSpPr>
            <a:grpSpLocks/>
          </p:cNvGrpSpPr>
          <p:nvPr/>
        </p:nvGrpSpPr>
        <p:grpSpPr bwMode="auto">
          <a:xfrm>
            <a:off x="403225" y="3409950"/>
            <a:ext cx="8458200" cy="1276350"/>
            <a:chOff x="304800" y="4953000"/>
            <a:chExt cx="8458200" cy="1701800"/>
          </a:xfrm>
        </p:grpSpPr>
        <p:pic>
          <p:nvPicPr>
            <p:cNvPr id="45062" name="Picture 7"/>
            <p:cNvPicPr>
              <a:picLocks noChangeAspect="1" noChangeArrowheads="1"/>
            </p:cNvPicPr>
            <p:nvPr/>
          </p:nvPicPr>
          <p:blipFill>
            <a:blip r:embed="rId4"/>
            <a:srcRect/>
            <a:stretch>
              <a:fillRect/>
            </a:stretch>
          </p:blipFill>
          <p:spPr bwMode="auto">
            <a:xfrm>
              <a:off x="304800" y="4953000"/>
              <a:ext cx="8458200" cy="1701800"/>
            </a:xfrm>
            <a:prstGeom prst="rect">
              <a:avLst/>
            </a:prstGeom>
            <a:noFill/>
            <a:ln w="9525">
              <a:noFill/>
              <a:miter lim="800000"/>
              <a:headEnd/>
              <a:tailEnd/>
            </a:ln>
          </p:spPr>
        </p:pic>
        <p:sp>
          <p:nvSpPr>
            <p:cNvPr id="45063" name="Oval 8"/>
            <p:cNvSpPr>
              <a:spLocks noChangeArrowheads="1"/>
            </p:cNvSpPr>
            <p:nvPr/>
          </p:nvSpPr>
          <p:spPr bwMode="auto">
            <a:xfrm>
              <a:off x="1066800" y="6019800"/>
              <a:ext cx="838200" cy="228600"/>
            </a:xfrm>
            <a:prstGeom prst="ellipse">
              <a:avLst/>
            </a:prstGeom>
            <a:noFill/>
            <a:ln w="25400">
              <a:solidFill>
                <a:srgbClr val="FF0000"/>
              </a:solidFill>
              <a:round/>
              <a:headEnd/>
              <a:tailEnd/>
            </a:ln>
          </p:spPr>
          <p:txBody>
            <a:bodyPr wrap="none" anchor="ctr"/>
            <a:lstStyle/>
            <a:p>
              <a:endParaRPr lang="en-US" altLang="en-US" dirty="0"/>
            </a:p>
          </p:txBody>
        </p:sp>
      </p:grpSp>
      <p:sp>
        <p:nvSpPr>
          <p:cNvPr id="45060" name="Title 6"/>
          <p:cNvSpPr>
            <a:spLocks noGrp="1"/>
          </p:cNvSpPr>
          <p:nvPr>
            <p:ph type="title"/>
          </p:nvPr>
        </p:nvSpPr>
        <p:spPr/>
        <p:txBody>
          <a:bodyPr/>
          <a:lstStyle/>
          <a:p>
            <a:r>
              <a:rPr lang="en-US" sz="3200" dirty="0" smtClean="0"/>
              <a:t>Dashboard</a:t>
            </a:r>
            <a:r>
              <a:rPr lang="en-US" dirty="0" smtClean="0"/>
              <a:t> – Create new dashboard </a:t>
            </a:r>
          </a:p>
        </p:txBody>
      </p:sp>
      <p:sp>
        <p:nvSpPr>
          <p:cNvPr id="45061" name="Content Placeholder 7"/>
          <p:cNvSpPr>
            <a:spLocks noGrp="1"/>
          </p:cNvSpPr>
          <p:nvPr>
            <p:ph idx="1"/>
          </p:nvPr>
        </p:nvSpPr>
        <p:spPr>
          <a:xfrm>
            <a:off x="76200" y="590550"/>
            <a:ext cx="8610600" cy="479425"/>
          </a:xfrm>
        </p:spPr>
        <p:txBody>
          <a:bodyPr/>
          <a:lstStyle/>
          <a:p>
            <a:r>
              <a:rPr altLang="ja-JP" sz="1800" b="0" dirty="0" smtClean="0"/>
              <a:t>Create new dashboard from blank.</a:t>
            </a:r>
          </a:p>
          <a:p>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sz="3200" dirty="0" smtClean="0"/>
              <a:t>Dashboard</a:t>
            </a:r>
            <a:r>
              <a:rPr lang="en-US" altLang="en-US" dirty="0" smtClean="0"/>
              <a:t> – Customize Dashboard</a:t>
            </a:r>
          </a:p>
        </p:txBody>
      </p:sp>
      <p:sp>
        <p:nvSpPr>
          <p:cNvPr id="46083" name="Rectangle 3"/>
          <p:cNvSpPr>
            <a:spLocks noGrp="1"/>
          </p:cNvSpPr>
          <p:nvPr>
            <p:ph type="body" idx="1"/>
          </p:nvPr>
        </p:nvSpPr>
        <p:spPr/>
        <p:txBody>
          <a:bodyPr/>
          <a:lstStyle/>
          <a:p>
            <a:r>
              <a:rPr altLang="en-US" b="0" dirty="0" smtClean="0"/>
              <a:t>You can easily customize your dashboard by</a:t>
            </a:r>
          </a:p>
          <a:p>
            <a:pPr lvl="1"/>
            <a:r>
              <a:rPr altLang="en-US" sz="2000" dirty="0" smtClean="0"/>
              <a:t>Add more gadgets</a:t>
            </a:r>
          </a:p>
          <a:p>
            <a:pPr lvl="1"/>
            <a:r>
              <a:rPr altLang="en-US" sz="2000" dirty="0" smtClean="0"/>
              <a:t>Drag and drop to reposition the gadgets</a:t>
            </a:r>
          </a:p>
          <a:p>
            <a:pPr lvl="1"/>
            <a:r>
              <a:rPr altLang="en-US" sz="2000" dirty="0" smtClean="0"/>
              <a:t>Change the look of individual gadgets</a:t>
            </a:r>
          </a:p>
          <a:p>
            <a:pPr lvl="1"/>
            <a:r>
              <a:rPr altLang="en-US" sz="2000" dirty="0" smtClean="0"/>
              <a:t>Choosing a different layout</a:t>
            </a:r>
          </a:p>
          <a:p>
            <a:r>
              <a:rPr altLang="en-US" b="0" dirty="0" smtClean="0"/>
              <a:t>You can also</a:t>
            </a:r>
          </a:p>
          <a:p>
            <a:pPr lvl="1"/>
            <a:r>
              <a:rPr altLang="en-US" dirty="0" smtClean="0"/>
              <a:t>Create more pages for your dashboard</a:t>
            </a:r>
          </a:p>
          <a:p>
            <a:pPr lvl="1"/>
            <a:r>
              <a:rPr altLang="en-US" dirty="0" smtClean="0"/>
              <a:t>Share your pages with other people </a:t>
            </a:r>
          </a:p>
          <a:p>
            <a:pPr lvl="1"/>
            <a:r>
              <a:rPr altLang="en-US" dirty="0" smtClean="0"/>
              <a:t>Choose your favorites pages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p:cNvPicPr>
            <a:picLocks noChangeAspect="1" noChangeArrowheads="1"/>
          </p:cNvPicPr>
          <p:nvPr/>
        </p:nvPicPr>
        <p:blipFill>
          <a:blip r:embed="rId3"/>
          <a:srcRect/>
          <a:stretch>
            <a:fillRect/>
          </a:stretch>
        </p:blipFill>
        <p:spPr bwMode="auto">
          <a:xfrm>
            <a:off x="685800" y="1543050"/>
            <a:ext cx="7737475" cy="2947988"/>
          </a:xfrm>
          <a:prstGeom prst="rect">
            <a:avLst/>
          </a:prstGeom>
          <a:noFill/>
          <a:ln w="9525">
            <a:noFill/>
            <a:miter lim="800000"/>
            <a:headEnd/>
            <a:tailEnd/>
          </a:ln>
        </p:spPr>
      </p:pic>
      <p:sp>
        <p:nvSpPr>
          <p:cNvPr id="47107" name="Oval 6"/>
          <p:cNvSpPr>
            <a:spLocks noChangeArrowheads="1"/>
          </p:cNvSpPr>
          <p:nvPr/>
        </p:nvSpPr>
        <p:spPr bwMode="auto">
          <a:xfrm>
            <a:off x="5756275" y="2179638"/>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47108" name="Title 5"/>
          <p:cNvSpPr>
            <a:spLocks noGrp="1"/>
          </p:cNvSpPr>
          <p:nvPr>
            <p:ph type="title"/>
          </p:nvPr>
        </p:nvSpPr>
        <p:spPr/>
        <p:txBody>
          <a:bodyPr/>
          <a:lstStyle/>
          <a:p>
            <a:r>
              <a:rPr lang="en-US" sz="3200" dirty="0" smtClean="0"/>
              <a:t>Dashboard customization </a:t>
            </a:r>
            <a:r>
              <a:rPr lang="en-US" dirty="0" smtClean="0"/>
              <a:t>– add gadgets</a:t>
            </a:r>
          </a:p>
        </p:txBody>
      </p:sp>
      <p:sp>
        <p:nvSpPr>
          <p:cNvPr id="47109" name="Content Placeholder 7"/>
          <p:cNvSpPr>
            <a:spLocks noGrp="1"/>
          </p:cNvSpPr>
          <p:nvPr>
            <p:ph idx="1"/>
          </p:nvPr>
        </p:nvSpPr>
        <p:spPr>
          <a:xfrm>
            <a:off x="228600" y="819150"/>
            <a:ext cx="8610600" cy="400050"/>
          </a:xfrm>
        </p:spPr>
        <p:txBody>
          <a:bodyPr/>
          <a:lstStyle/>
          <a:p>
            <a:pPr>
              <a:buFontTx/>
              <a:buNone/>
            </a:pPr>
            <a:r>
              <a:rPr altLang="en-US" b="0" dirty="0" smtClean="0"/>
              <a:t>Add gadgets to dashboard.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4"/>
          <p:cNvPicPr>
            <a:picLocks noChangeAspect="1" noChangeArrowheads="1"/>
          </p:cNvPicPr>
          <p:nvPr/>
        </p:nvPicPr>
        <p:blipFill>
          <a:blip r:embed="rId2"/>
          <a:srcRect/>
          <a:stretch>
            <a:fillRect/>
          </a:stretch>
        </p:blipFill>
        <p:spPr bwMode="auto">
          <a:xfrm>
            <a:off x="838200" y="1370013"/>
            <a:ext cx="6934200" cy="3411537"/>
          </a:xfrm>
          <a:prstGeom prst="rect">
            <a:avLst/>
          </a:prstGeom>
          <a:noFill/>
          <a:ln w="9525">
            <a:noFill/>
            <a:miter lim="800000"/>
            <a:headEnd/>
            <a:tailEnd/>
          </a:ln>
        </p:spPr>
      </p:pic>
      <p:sp>
        <p:nvSpPr>
          <p:cNvPr id="48131" name="AutoShape 15"/>
          <p:cNvSpPr>
            <a:spLocks noChangeArrowheads="1"/>
          </p:cNvSpPr>
          <p:nvPr/>
        </p:nvSpPr>
        <p:spPr bwMode="auto">
          <a:xfrm rot="-1530832">
            <a:off x="6254750" y="2906713"/>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sp>
        <p:nvSpPr>
          <p:cNvPr id="48132" name="AutoShape 17"/>
          <p:cNvSpPr>
            <a:spLocks noChangeArrowheads="1"/>
          </p:cNvSpPr>
          <p:nvPr/>
        </p:nvSpPr>
        <p:spPr bwMode="auto">
          <a:xfrm rot="17388602" flipV="1">
            <a:off x="6873082" y="2588419"/>
            <a:ext cx="239712" cy="381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C0404"/>
          </a:solidFill>
          <a:ln w="9525">
            <a:noFill/>
            <a:miter lim="800000"/>
            <a:headEnd/>
            <a:tailEnd/>
          </a:ln>
        </p:spPr>
        <p:txBody>
          <a:bodyPr wrap="none" anchor="ctr"/>
          <a:lstStyle/>
          <a:p>
            <a:endParaRPr lang="en-US" dirty="0"/>
          </a:p>
        </p:txBody>
      </p:sp>
      <p:sp>
        <p:nvSpPr>
          <p:cNvPr id="48133" name="Title 6"/>
          <p:cNvSpPr>
            <a:spLocks noGrp="1"/>
          </p:cNvSpPr>
          <p:nvPr>
            <p:ph type="title"/>
          </p:nvPr>
        </p:nvSpPr>
        <p:spPr/>
        <p:txBody>
          <a:bodyPr/>
          <a:lstStyle/>
          <a:p>
            <a:r>
              <a:rPr lang="en-US" sz="3200" dirty="0" smtClean="0"/>
              <a:t>Dashboard customization </a:t>
            </a:r>
            <a:r>
              <a:rPr lang="en-US" dirty="0" smtClean="0"/>
              <a:t>– drag and drop</a:t>
            </a:r>
          </a:p>
        </p:txBody>
      </p:sp>
      <p:sp>
        <p:nvSpPr>
          <p:cNvPr id="48134" name="Content Placeholder 7"/>
          <p:cNvSpPr>
            <a:spLocks noGrp="1"/>
          </p:cNvSpPr>
          <p:nvPr>
            <p:ph idx="1"/>
          </p:nvPr>
        </p:nvSpPr>
        <p:spPr>
          <a:xfrm>
            <a:off x="152400" y="590550"/>
            <a:ext cx="8610600" cy="3565525"/>
          </a:xfrm>
        </p:spPr>
        <p:txBody>
          <a:bodyPr/>
          <a:lstStyle/>
          <a:p>
            <a:r>
              <a:rPr sz="1800" b="0" dirty="0" smtClean="0"/>
              <a:t>Click on the header of each gadget </a:t>
            </a:r>
          </a:p>
          <a:p>
            <a:r>
              <a:rPr sz="1800" b="0" dirty="0" smtClean="0"/>
              <a:t>Drag it to the desired location to reposition</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5"/>
          <p:cNvSpPr>
            <a:spLocks noChangeArrowheads="1"/>
          </p:cNvSpPr>
          <p:nvPr/>
        </p:nvSpPr>
        <p:spPr bwMode="auto">
          <a:xfrm rot="-1530832">
            <a:off x="6629400" y="3125788"/>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pic>
        <p:nvPicPr>
          <p:cNvPr id="49155" name="Picture 6"/>
          <p:cNvPicPr>
            <a:picLocks noChangeAspect="1" noChangeArrowheads="1"/>
          </p:cNvPicPr>
          <p:nvPr/>
        </p:nvPicPr>
        <p:blipFill>
          <a:blip r:embed="rId2"/>
          <a:srcRect/>
          <a:stretch>
            <a:fillRect/>
          </a:stretch>
        </p:blipFill>
        <p:spPr bwMode="auto">
          <a:xfrm>
            <a:off x="685800" y="1352550"/>
            <a:ext cx="7315200" cy="3533775"/>
          </a:xfrm>
          <a:prstGeom prst="rect">
            <a:avLst/>
          </a:prstGeom>
          <a:noFill/>
          <a:ln w="9525">
            <a:noFill/>
            <a:miter lim="800000"/>
            <a:headEnd/>
            <a:tailEnd/>
          </a:ln>
        </p:spPr>
      </p:pic>
      <p:sp>
        <p:nvSpPr>
          <p:cNvPr id="49156" name="AutoShape 8"/>
          <p:cNvSpPr>
            <a:spLocks noChangeArrowheads="1"/>
          </p:cNvSpPr>
          <p:nvPr/>
        </p:nvSpPr>
        <p:spPr bwMode="auto">
          <a:xfrm>
            <a:off x="5524500" y="2457450"/>
            <a:ext cx="190500" cy="114300"/>
          </a:xfrm>
          <a:prstGeom prst="down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en-US" altLang="en-US" dirty="0"/>
          </a:p>
        </p:txBody>
      </p:sp>
      <p:sp>
        <p:nvSpPr>
          <p:cNvPr id="49157" name="Title 6"/>
          <p:cNvSpPr>
            <a:spLocks noGrp="1"/>
          </p:cNvSpPr>
          <p:nvPr>
            <p:ph type="title"/>
          </p:nvPr>
        </p:nvSpPr>
        <p:spPr>
          <a:xfrm>
            <a:off x="76200" y="-19050"/>
            <a:ext cx="8610600" cy="473075"/>
          </a:xfrm>
        </p:spPr>
        <p:txBody>
          <a:bodyPr/>
          <a:lstStyle/>
          <a:p>
            <a:r>
              <a:rPr lang="en-US" sz="3200" dirty="0" smtClean="0"/>
              <a:t>Dashboard customization </a:t>
            </a:r>
            <a:r>
              <a:rPr lang="en-US" dirty="0" smtClean="0"/>
              <a:t>– change gadget style</a:t>
            </a:r>
          </a:p>
        </p:txBody>
      </p:sp>
      <p:sp>
        <p:nvSpPr>
          <p:cNvPr id="49158" name="Content Placeholder 7"/>
          <p:cNvSpPr>
            <a:spLocks noGrp="1"/>
          </p:cNvSpPr>
          <p:nvPr>
            <p:ph idx="1"/>
          </p:nvPr>
        </p:nvSpPr>
        <p:spPr>
          <a:xfrm>
            <a:off x="152400" y="590550"/>
            <a:ext cx="8610600" cy="3565525"/>
          </a:xfrm>
        </p:spPr>
        <p:txBody>
          <a:bodyPr/>
          <a:lstStyle/>
          <a:p>
            <a:r>
              <a:rPr sz="1800" b="0" dirty="0" smtClean="0"/>
              <a:t>You can change the individual  look of a gadget by clicking the dropdown icon from gadget header, then choose desired </a:t>
            </a:r>
            <a:r>
              <a:rPr sz="1800" b="0" dirty="0" smtClean="0">
                <a:solidFill>
                  <a:srgbClr val="0000FF"/>
                </a:solidFill>
              </a:rPr>
              <a:t>c</a:t>
            </a:r>
            <a:r>
              <a:rPr sz="1800" b="0" dirty="0" smtClean="0">
                <a:solidFill>
                  <a:srgbClr val="FF0000"/>
                </a:solidFill>
              </a:rPr>
              <a:t>o</a:t>
            </a:r>
            <a:r>
              <a:rPr sz="1800" b="0" dirty="0" smtClean="0">
                <a:solidFill>
                  <a:srgbClr val="FFC000"/>
                </a:solidFill>
              </a:rPr>
              <a:t>l</a:t>
            </a:r>
            <a:r>
              <a:rPr sz="1800" b="0" dirty="0" smtClean="0">
                <a:solidFill>
                  <a:srgbClr val="1D9723"/>
                </a:solidFill>
              </a:rPr>
              <a:t>o</a:t>
            </a:r>
            <a:r>
              <a:rPr sz="1800" b="0" dirty="0" smtClean="0"/>
              <a:t>r</a:t>
            </a:r>
          </a:p>
          <a:p>
            <a:pPr>
              <a:buFontTx/>
              <a:buNone/>
            </a:pPr>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srcRect/>
          <a:stretch>
            <a:fillRect/>
          </a:stretch>
        </p:blipFill>
        <p:spPr bwMode="auto">
          <a:xfrm>
            <a:off x="990600" y="1428750"/>
            <a:ext cx="6781800" cy="3321050"/>
          </a:xfrm>
          <a:prstGeom prst="rect">
            <a:avLst/>
          </a:prstGeom>
          <a:noFill/>
          <a:ln w="9525">
            <a:noFill/>
            <a:miter lim="800000"/>
            <a:headEnd/>
            <a:tailEnd/>
          </a:ln>
        </p:spPr>
      </p:pic>
      <p:sp>
        <p:nvSpPr>
          <p:cNvPr id="50179" name="Oval 5"/>
          <p:cNvSpPr>
            <a:spLocks noChangeArrowheads="1"/>
          </p:cNvSpPr>
          <p:nvPr/>
        </p:nvSpPr>
        <p:spPr bwMode="auto">
          <a:xfrm>
            <a:off x="6705600" y="2216150"/>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50180" name="Title 5"/>
          <p:cNvSpPr>
            <a:spLocks noGrp="1"/>
          </p:cNvSpPr>
          <p:nvPr>
            <p:ph type="title"/>
          </p:nvPr>
        </p:nvSpPr>
        <p:spPr/>
        <p:txBody>
          <a:bodyPr/>
          <a:lstStyle/>
          <a:p>
            <a:r>
              <a:rPr lang="en-US" sz="3200" dirty="0" smtClean="0"/>
              <a:t>Dashboard customization </a:t>
            </a:r>
            <a:r>
              <a:rPr lang="en-US" dirty="0" smtClean="0"/>
              <a:t>- layout</a:t>
            </a:r>
          </a:p>
        </p:txBody>
      </p:sp>
      <p:sp>
        <p:nvSpPr>
          <p:cNvPr id="50181" name="Content Placeholder 6"/>
          <p:cNvSpPr>
            <a:spLocks noGrp="1"/>
          </p:cNvSpPr>
          <p:nvPr>
            <p:ph idx="1"/>
          </p:nvPr>
        </p:nvSpPr>
        <p:spPr>
          <a:xfrm>
            <a:off x="152400" y="590550"/>
            <a:ext cx="8610600" cy="736600"/>
          </a:xfrm>
        </p:spPr>
        <p:txBody>
          <a:bodyPr/>
          <a:lstStyle/>
          <a:p>
            <a:r>
              <a:rPr sz="1800" b="0" dirty="0" smtClean="0"/>
              <a:t>You can easily customize your dashboard by choosing a different layout</a:t>
            </a:r>
          </a:p>
          <a:p>
            <a:r>
              <a:rPr sz="1800" b="0" dirty="0" smtClean="0"/>
              <a:t>Click "</a:t>
            </a:r>
            <a:r>
              <a:rPr sz="1800" b="0" dirty="0" smtClean="0">
                <a:solidFill>
                  <a:srgbClr val="0000FF"/>
                </a:solidFill>
              </a:rPr>
              <a:t>Edit Layout</a:t>
            </a:r>
            <a:r>
              <a:rPr sz="1800" b="0" dirty="0" smtClean="0"/>
              <a:t>", then choose the layout you want</a:t>
            </a:r>
          </a:p>
          <a:p>
            <a:endParaRPr sz="20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z="3200" dirty="0" smtClean="0"/>
              <a:t>Dashboard</a:t>
            </a:r>
            <a:r>
              <a:rPr lang="en-US" altLang="en-US" dirty="0" smtClean="0"/>
              <a:t> – Customize Dashboard</a:t>
            </a:r>
            <a:endParaRPr lang="en-US" dirty="0" smtClean="0"/>
          </a:p>
        </p:txBody>
      </p:sp>
      <p:sp>
        <p:nvSpPr>
          <p:cNvPr id="51203" name="Content Placeholder 2"/>
          <p:cNvSpPr>
            <a:spLocks noGrp="1"/>
          </p:cNvSpPr>
          <p:nvPr>
            <p:ph sz="half" idx="1"/>
          </p:nvPr>
        </p:nvSpPr>
        <p:spPr>
          <a:xfrm>
            <a:off x="609600" y="819150"/>
            <a:ext cx="4038600" cy="3394075"/>
          </a:xfrm>
        </p:spPr>
        <p:txBody>
          <a:bodyPr/>
          <a:lstStyle/>
          <a:p>
            <a:r>
              <a:rPr dirty="0" smtClean="0"/>
              <a:t>Copy Dashboard</a:t>
            </a:r>
          </a:p>
          <a:p>
            <a:r>
              <a:rPr dirty="0" smtClean="0"/>
              <a:t>Edit Dashboard</a:t>
            </a:r>
          </a:p>
          <a:p>
            <a:r>
              <a:rPr dirty="0" smtClean="0"/>
              <a:t>Share Dashboard</a:t>
            </a:r>
          </a:p>
          <a:p>
            <a:r>
              <a:rPr dirty="0" smtClean="0"/>
              <a:t>Delete Dashboard</a:t>
            </a:r>
          </a:p>
          <a:p>
            <a:r>
              <a:rPr dirty="0" smtClean="0"/>
              <a:t>Find Dashboard</a:t>
            </a:r>
          </a:p>
          <a:p>
            <a:r>
              <a:rPr dirty="0" smtClean="0"/>
              <a:t>Create Dashboard</a:t>
            </a:r>
          </a:p>
        </p:txBody>
      </p:sp>
      <p:pic>
        <p:nvPicPr>
          <p:cNvPr id="51204" name="Picture 2"/>
          <p:cNvPicPr>
            <a:picLocks noGrp="1" noChangeAspect="1" noChangeArrowheads="1"/>
          </p:cNvPicPr>
          <p:nvPr>
            <p:ph sz="half" idx="2"/>
          </p:nvPr>
        </p:nvPicPr>
        <p:blipFill>
          <a:blip r:embed="rId2"/>
          <a:srcRect/>
          <a:stretch>
            <a:fillRect/>
          </a:stretch>
        </p:blipFill>
        <p:spPr>
          <a:xfrm>
            <a:off x="4495800" y="933450"/>
            <a:ext cx="3019425" cy="2095500"/>
          </a:xfrm>
          <a:noFill/>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6"/>
          <p:cNvPicPr>
            <a:picLocks noChangeAspect="1" noChangeArrowheads="1"/>
          </p:cNvPicPr>
          <p:nvPr/>
        </p:nvPicPr>
        <p:blipFill>
          <a:blip r:embed="rId2"/>
          <a:srcRect/>
          <a:stretch>
            <a:fillRect/>
          </a:stretch>
        </p:blipFill>
        <p:spPr bwMode="auto">
          <a:xfrm>
            <a:off x="457200" y="1257300"/>
            <a:ext cx="7029450" cy="1714500"/>
          </a:xfrm>
          <a:prstGeom prst="rect">
            <a:avLst/>
          </a:prstGeom>
          <a:noFill/>
          <a:ln w="9525">
            <a:noFill/>
            <a:miter lim="800000"/>
            <a:headEnd/>
            <a:tailEnd/>
          </a:ln>
        </p:spPr>
      </p:pic>
      <p:sp>
        <p:nvSpPr>
          <p:cNvPr id="52227" name="Rectangle 2"/>
          <p:cNvSpPr>
            <a:spLocks noGrp="1"/>
          </p:cNvSpPr>
          <p:nvPr>
            <p:ph type="title" idx="4294967295"/>
          </p:nvPr>
        </p:nvSpPr>
        <p:spPr/>
        <p:txBody>
          <a:bodyPr/>
          <a:lstStyle/>
          <a:p>
            <a:r>
              <a:rPr lang="en-US" altLang="en-US" sz="3200" dirty="0" smtClean="0"/>
              <a:t>Dashboard</a:t>
            </a:r>
            <a:r>
              <a:rPr lang="en-US" altLang="en-US" dirty="0" smtClean="0"/>
              <a:t> – Customize Dashboard (cont.)</a:t>
            </a:r>
          </a:p>
        </p:txBody>
      </p:sp>
      <p:sp>
        <p:nvSpPr>
          <p:cNvPr id="52228" name="Rectangle 3"/>
          <p:cNvSpPr>
            <a:spLocks noGrp="1"/>
          </p:cNvSpPr>
          <p:nvPr>
            <p:ph type="body" idx="4294967295"/>
          </p:nvPr>
        </p:nvSpPr>
        <p:spPr>
          <a:xfrm>
            <a:off x="381000" y="742950"/>
            <a:ext cx="8229600" cy="342900"/>
          </a:xfrm>
        </p:spPr>
        <p:txBody>
          <a:bodyPr/>
          <a:lstStyle/>
          <a:p>
            <a:pPr>
              <a:buFontTx/>
              <a:buNone/>
            </a:pPr>
            <a:r>
              <a:rPr altLang="en-US" sz="1800" b="0" dirty="0" smtClean="0"/>
              <a:t>You can add pages to your favorite.</a:t>
            </a:r>
          </a:p>
        </p:txBody>
      </p:sp>
      <p:sp>
        <p:nvSpPr>
          <p:cNvPr id="52229" name="Oval 5"/>
          <p:cNvSpPr>
            <a:spLocks noChangeArrowheads="1"/>
          </p:cNvSpPr>
          <p:nvPr/>
        </p:nvSpPr>
        <p:spPr bwMode="auto">
          <a:xfrm>
            <a:off x="1543050" y="2171700"/>
            <a:ext cx="228600" cy="171450"/>
          </a:xfrm>
          <a:prstGeom prst="ellipse">
            <a:avLst/>
          </a:prstGeom>
          <a:noFill/>
          <a:ln w="19050">
            <a:solidFill>
              <a:srgbClr val="FF0000"/>
            </a:solidFill>
            <a:round/>
            <a:headEnd/>
            <a:tailEnd/>
          </a:ln>
        </p:spPr>
        <p:txBody>
          <a:bodyPr wrap="none" anchor="ctr"/>
          <a:lstStyle/>
          <a:p>
            <a:endParaRPr lang="en-US" altLang="en-US" dirty="0"/>
          </a:p>
        </p:txBody>
      </p:sp>
      <p:pic>
        <p:nvPicPr>
          <p:cNvPr id="52230" name="Picture 7"/>
          <p:cNvPicPr>
            <a:picLocks noChangeAspect="1" noChangeArrowheads="1"/>
          </p:cNvPicPr>
          <p:nvPr/>
        </p:nvPicPr>
        <p:blipFill>
          <a:blip r:embed="rId3"/>
          <a:srcRect/>
          <a:stretch>
            <a:fillRect/>
          </a:stretch>
        </p:blipFill>
        <p:spPr bwMode="auto">
          <a:xfrm>
            <a:off x="457200" y="3028950"/>
            <a:ext cx="7029450" cy="1828800"/>
          </a:xfrm>
          <a:prstGeom prst="rect">
            <a:avLst/>
          </a:prstGeom>
          <a:noFill/>
          <a:ln w="9525">
            <a:noFill/>
            <a:miter lim="800000"/>
            <a:headEnd/>
            <a:tailEnd/>
          </a:ln>
        </p:spPr>
      </p:pic>
      <p:sp>
        <p:nvSpPr>
          <p:cNvPr id="52231" name="Oval 8"/>
          <p:cNvSpPr>
            <a:spLocks noChangeArrowheads="1"/>
          </p:cNvSpPr>
          <p:nvPr/>
        </p:nvSpPr>
        <p:spPr bwMode="auto">
          <a:xfrm>
            <a:off x="1447800" y="4171950"/>
            <a:ext cx="1371600" cy="114300"/>
          </a:xfrm>
          <a:prstGeom prst="ellipse">
            <a:avLst/>
          </a:prstGeom>
          <a:noFill/>
          <a:ln w="15875">
            <a:solidFill>
              <a:srgbClr val="FF0000"/>
            </a:solidFill>
            <a:round/>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pPr marL="609600" indent="-609600"/>
            <a:r>
              <a:rPr lang="en-US" altLang="en-US" sz="3200" dirty="0" smtClean="0"/>
              <a:t>Create new issue </a:t>
            </a:r>
            <a:r>
              <a:rPr lang="en-US" altLang="en-US" dirty="0" smtClean="0"/>
              <a:t>- Issue types</a:t>
            </a:r>
          </a:p>
        </p:txBody>
      </p:sp>
      <p:sp>
        <p:nvSpPr>
          <p:cNvPr id="7171" name="Content Placeholder 2"/>
          <p:cNvSpPr>
            <a:spLocks/>
          </p:cNvSpPr>
          <p:nvPr/>
        </p:nvSpPr>
        <p:spPr bwMode="auto">
          <a:xfrm>
            <a:off x="304800" y="1028700"/>
            <a:ext cx="4267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914400" lvl="1" indent="-457200" defTabSz="914400" eaLnBrk="0" hangingPunct="0">
              <a:spcBef>
                <a:spcPct val="20000"/>
              </a:spcBef>
              <a:buFontTx/>
              <a:buAutoNum type="arabicPeriod"/>
            </a:pPr>
            <a:r>
              <a:rPr lang="en-US" altLang="ja-JP" sz="2400" b="1" dirty="0">
                <a:solidFill>
                  <a:srgbClr val="376092"/>
                </a:solidFill>
                <a:latin typeface="Calibri" pitchFamily="34" charset="0"/>
              </a:rPr>
              <a:t>Bug</a:t>
            </a:r>
          </a:p>
          <a:p>
            <a:pPr marL="914400" lvl="1" indent="-457200" defTabSz="914400" eaLnBrk="0" hangingPunct="0">
              <a:spcBef>
                <a:spcPct val="20000"/>
              </a:spcBef>
              <a:buFontTx/>
              <a:buAutoNum type="arabicPeriod"/>
            </a:pPr>
            <a:r>
              <a:rPr lang="en-US" altLang="ja-JP" sz="2400" b="1" dirty="0">
                <a:solidFill>
                  <a:srgbClr val="376092"/>
                </a:solidFill>
                <a:latin typeface="Calibri" pitchFamily="34" charset="0"/>
              </a:rPr>
              <a:t>Test Build</a:t>
            </a:r>
          </a:p>
          <a:p>
            <a:pPr marL="914400" lvl="1" indent="-457200" defTabSz="914400" eaLnBrk="0" hangingPunct="0">
              <a:spcBef>
                <a:spcPct val="20000"/>
              </a:spcBef>
              <a:buFontTx/>
              <a:buAutoNum type="arabicPeriod"/>
            </a:pPr>
            <a:r>
              <a:rPr lang="en-US" altLang="ja-JP" sz="2400" b="1" dirty="0">
                <a:solidFill>
                  <a:srgbClr val="376092"/>
                </a:solidFill>
                <a:latin typeface="Calibri" pitchFamily="34" charset="0"/>
              </a:rPr>
              <a:t>Test Request</a:t>
            </a:r>
          </a:p>
          <a:p>
            <a:pPr marL="914400" lvl="1" indent="-457200" defTabSz="914400" eaLnBrk="0" hangingPunct="0">
              <a:spcBef>
                <a:spcPct val="20000"/>
              </a:spcBef>
              <a:buFontTx/>
              <a:buAutoNum type="arabicPeriod"/>
            </a:pPr>
            <a:r>
              <a:rPr lang="en-US" altLang="ja-JP" sz="2400" b="1" dirty="0">
                <a:solidFill>
                  <a:srgbClr val="376092"/>
                </a:solidFill>
                <a:latin typeface="Calibri" pitchFamily="34" charset="0"/>
              </a:rPr>
              <a:t>New Feature</a:t>
            </a:r>
          </a:p>
        </p:txBody>
      </p:sp>
      <p:pic>
        <p:nvPicPr>
          <p:cNvPr id="7172" name="Picture 12"/>
          <p:cNvPicPr>
            <a:picLocks noChangeAspect="1" noChangeArrowheads="1"/>
          </p:cNvPicPr>
          <p:nvPr/>
        </p:nvPicPr>
        <p:blipFill>
          <a:blip r:embed="rId3"/>
          <a:srcRect/>
          <a:stretch>
            <a:fillRect/>
          </a:stretch>
        </p:blipFill>
        <p:spPr bwMode="auto">
          <a:xfrm>
            <a:off x="4876800" y="1200150"/>
            <a:ext cx="2819400" cy="324167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3200" dirty="0" smtClean="0"/>
              <a:t>Browsing a Project</a:t>
            </a:r>
          </a:p>
        </p:txBody>
      </p:sp>
      <p:sp>
        <p:nvSpPr>
          <p:cNvPr id="53251" name="Content Placeholder 2"/>
          <p:cNvSpPr>
            <a:spLocks noGrp="1"/>
          </p:cNvSpPr>
          <p:nvPr>
            <p:ph sz="half" idx="1"/>
          </p:nvPr>
        </p:nvSpPr>
        <p:spPr>
          <a:xfrm>
            <a:off x="76200" y="590550"/>
            <a:ext cx="8740775" cy="990600"/>
          </a:xfrm>
        </p:spPr>
        <p:txBody>
          <a:bodyPr/>
          <a:lstStyle/>
          <a:p>
            <a:r>
              <a:rPr sz="1800" dirty="0" smtClean="0"/>
              <a:t>The project browser screen: </a:t>
            </a:r>
            <a:r>
              <a:rPr sz="1800" b="0" dirty="0" smtClean="0"/>
              <a:t>provides a general overview of your project, with a variety of easily accessible reports for your project's issues, builds and source code reviews, from which you can 'dig down' into further </a:t>
            </a:r>
            <a:r>
              <a:rPr sz="1800" dirty="0" smtClean="0"/>
              <a:t>detail.</a:t>
            </a:r>
          </a:p>
        </p:txBody>
      </p:sp>
      <p:pic>
        <p:nvPicPr>
          <p:cNvPr id="53252" name="Picture 2"/>
          <p:cNvPicPr>
            <a:picLocks noChangeAspect="1" noChangeArrowheads="1"/>
          </p:cNvPicPr>
          <p:nvPr/>
        </p:nvPicPr>
        <p:blipFill>
          <a:blip r:embed="rId2"/>
          <a:srcRect/>
          <a:stretch>
            <a:fillRect/>
          </a:stretch>
        </p:blipFill>
        <p:spPr bwMode="auto">
          <a:xfrm>
            <a:off x="174625" y="1657350"/>
            <a:ext cx="8793163" cy="29479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3200" dirty="0" smtClean="0"/>
              <a:t>Browsing a Project </a:t>
            </a:r>
            <a:r>
              <a:rPr lang="en-US" dirty="0" smtClean="0"/>
              <a:t>– Project Information</a:t>
            </a:r>
          </a:p>
        </p:txBody>
      </p:sp>
      <p:sp>
        <p:nvSpPr>
          <p:cNvPr id="54275" name="Content Placeholder 2"/>
          <p:cNvSpPr>
            <a:spLocks noGrp="1"/>
          </p:cNvSpPr>
          <p:nvPr>
            <p:ph sz="half" idx="1"/>
          </p:nvPr>
        </p:nvSpPr>
        <p:spPr>
          <a:xfrm>
            <a:off x="381000" y="742950"/>
            <a:ext cx="8153400" cy="3394075"/>
          </a:xfrm>
        </p:spPr>
        <p:txBody>
          <a:bodyPr/>
          <a:lstStyle/>
          <a:p>
            <a:r>
              <a:rPr sz="1800" dirty="0" smtClean="0"/>
              <a:t>Choosing a project, then you can browse the following:</a:t>
            </a:r>
          </a:p>
          <a:p>
            <a:pPr lvl="1"/>
            <a:r>
              <a:rPr sz="1800" b="1" dirty="0" smtClean="0"/>
              <a:t>Summary</a:t>
            </a:r>
            <a:r>
              <a:rPr sz="1800" dirty="0" smtClean="0"/>
              <a:t>: Shows recent activity in your project</a:t>
            </a:r>
          </a:p>
          <a:p>
            <a:pPr lvl="1"/>
            <a:r>
              <a:rPr sz="1800" b="1" dirty="0" smtClean="0"/>
              <a:t>Issues:</a:t>
            </a:r>
            <a:r>
              <a:rPr sz="1800" dirty="0" smtClean="0"/>
              <a:t> Shows a summary of all issues in a project grouped by Status</a:t>
            </a:r>
          </a:p>
          <a:p>
            <a:pPr lvl="1"/>
            <a:r>
              <a:rPr sz="1800" b="1" dirty="0" smtClean="0"/>
              <a:t>Road Map:</a:t>
            </a:r>
            <a:r>
              <a:rPr sz="1800" dirty="0" smtClean="0"/>
              <a:t> Shows unresolved issues for upcoming versions of a project.</a:t>
            </a:r>
          </a:p>
          <a:p>
            <a:pPr lvl="1"/>
            <a:r>
              <a:rPr sz="1800" b="1" dirty="0" smtClean="0"/>
              <a:t>Change Log:</a:t>
            </a:r>
            <a:r>
              <a:rPr sz="1800" dirty="0" smtClean="0"/>
              <a:t> Shows resolved issues for previous versions of a project.</a:t>
            </a:r>
          </a:p>
          <a:p>
            <a:pPr lvl="1"/>
            <a:r>
              <a:rPr sz="1800" b="1" dirty="0" smtClean="0"/>
              <a:t>Versions:</a:t>
            </a:r>
            <a:r>
              <a:rPr sz="1800" dirty="0" smtClean="0"/>
              <a:t> Shows a summary of recent versions for a given project.</a:t>
            </a:r>
          </a:p>
          <a:p>
            <a:pPr lvl="1"/>
            <a:r>
              <a:rPr sz="1800" b="1" dirty="0" smtClean="0"/>
              <a:t>Components:</a:t>
            </a:r>
            <a:r>
              <a:rPr sz="1800" dirty="0" smtClean="0"/>
              <a:t> Shows a summary of all components for a given project.</a:t>
            </a:r>
          </a:p>
          <a:p>
            <a:pPr lvl="1"/>
            <a:r>
              <a:rPr sz="1800" b="1" dirty="0" smtClean="0"/>
              <a:t>Labels:</a:t>
            </a:r>
            <a:r>
              <a:rPr sz="1800" dirty="0" smtClean="0"/>
              <a:t> shows all the most popular labels and its associated content.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defRPr/>
            </a:pPr>
            <a:r>
              <a:rPr lang="en-US" sz="3200" b="1" dirty="0">
                <a:solidFill>
                  <a:schemeClr val="bg1"/>
                </a:solidFill>
                <a:latin typeface="+mj-lt"/>
                <a:ea typeface="ＭＳ Ｐゴシック" pitchFamily="34" charset="-128"/>
                <a:cs typeface="ＭＳ Ｐゴシック" pitchFamily="-106" charset="-128"/>
              </a:rPr>
              <a:t>DAMS Viewer </a:t>
            </a:r>
          </a:p>
        </p:txBody>
      </p:sp>
      <p:pic>
        <p:nvPicPr>
          <p:cNvPr id="55299" name="Picture 7" descr="DAMS-Project-Release.PNG"/>
          <p:cNvPicPr>
            <a:picLocks noChangeAspect="1"/>
          </p:cNvPicPr>
          <p:nvPr/>
        </p:nvPicPr>
        <p:blipFill>
          <a:blip r:embed="rId3"/>
          <a:srcRect/>
          <a:stretch>
            <a:fillRect/>
          </a:stretch>
        </p:blipFill>
        <p:spPr bwMode="auto">
          <a:xfrm>
            <a:off x="114300" y="2190750"/>
            <a:ext cx="8915400" cy="2800350"/>
          </a:xfrm>
          <a:prstGeom prst="rect">
            <a:avLst/>
          </a:prstGeom>
          <a:noFill/>
          <a:ln w="9525">
            <a:noFill/>
            <a:miter lim="800000"/>
            <a:headEnd/>
            <a:tailEnd/>
          </a:ln>
        </p:spPr>
      </p:pic>
      <p:sp>
        <p:nvSpPr>
          <p:cNvPr id="7" name="Content Placeholder 2"/>
          <p:cNvSpPr txBox="1">
            <a:spLocks/>
          </p:cNvSpPr>
          <p:nvPr/>
        </p:nvSpPr>
        <p:spPr>
          <a:xfrm>
            <a:off x="0" y="590550"/>
            <a:ext cx="8953500" cy="1219200"/>
          </a:xfrm>
          <a:prstGeom prst="rect">
            <a:avLst/>
          </a:prstGeom>
        </p:spPr>
        <p:txBody>
          <a:bodyPr/>
          <a:lstStyle/>
          <a:p>
            <a:pPr marL="347663" indent="-347663" defTabSz="914400" eaLnBrk="0" hangingPunct="0">
              <a:spcBef>
                <a:spcPct val="20000"/>
              </a:spcBef>
              <a:buFontTx/>
              <a:buBlip>
                <a:blip r:embed="rId4"/>
              </a:buBlip>
            </a:pPr>
            <a:r>
              <a:rPr lang="en-US" dirty="0">
                <a:solidFill>
                  <a:srgbClr val="0000FF"/>
                </a:solidFill>
                <a:latin typeface="Calibri" pitchFamily="34" charset="0"/>
              </a:rPr>
              <a:t>DAMS </a:t>
            </a:r>
            <a:r>
              <a:rPr lang="en-US" altLang="ja-JP" dirty="0">
                <a:solidFill>
                  <a:srgbClr val="0000FF"/>
                </a:solidFill>
                <a:latin typeface="Calibri" pitchFamily="34" charset="0"/>
              </a:rPr>
              <a:t>Viewer</a:t>
            </a:r>
            <a:r>
              <a:rPr lang="en-US" altLang="ja-JP" dirty="0">
                <a:solidFill>
                  <a:srgbClr val="262626"/>
                </a:solidFill>
                <a:latin typeface="Calibri" pitchFamily="34" charset="0"/>
              </a:rPr>
              <a:t> provides users some useful facilities to learn about projects such as their releases and fixes,  comparing the fixes between releases, attaching logs to an issue, RP List, Plug-in Manager,…</a:t>
            </a:r>
          </a:p>
          <a:p>
            <a:pPr marL="347663" indent="-347663" defTabSz="914400" eaLnBrk="0" hangingPunct="0">
              <a:spcBef>
                <a:spcPct val="20000"/>
              </a:spcBef>
              <a:buFontTx/>
              <a:buBlip>
                <a:blip r:embed="rId4"/>
              </a:buBlip>
            </a:pPr>
            <a:r>
              <a:rPr lang="en-US" altLang="en-US" dirty="0">
                <a:latin typeface="Calibri" pitchFamily="34" charset="0"/>
              </a:rPr>
              <a:t>To open the </a:t>
            </a:r>
            <a:r>
              <a:rPr lang="en-US" altLang="en-US" dirty="0">
                <a:solidFill>
                  <a:srgbClr val="0000FF"/>
                </a:solidFill>
                <a:latin typeface="Calibri" pitchFamily="34" charset="0"/>
              </a:rPr>
              <a:t>DAMS Viewer</a:t>
            </a:r>
            <a:r>
              <a:rPr lang="en-US" altLang="en-US" dirty="0">
                <a:latin typeface="Calibri" pitchFamily="34" charset="0"/>
              </a:rPr>
              <a:t>: On the top navigation bar, click the ‘</a:t>
            </a:r>
            <a:r>
              <a:rPr lang="en-US" altLang="en-US" dirty="0">
                <a:solidFill>
                  <a:srgbClr val="0000FF"/>
                </a:solidFill>
                <a:latin typeface="Calibri" pitchFamily="34" charset="0"/>
              </a:rPr>
              <a:t>BETA DAMS Viewer</a:t>
            </a:r>
            <a:r>
              <a:rPr lang="en-US" altLang="en-US" dirty="0">
                <a:latin typeface="Calibri" pitchFamily="34" charset="0"/>
              </a:rPr>
              <a:t>' tab  =&gt; the </a:t>
            </a:r>
            <a:r>
              <a:rPr lang="en-US" altLang="en-US" dirty="0">
                <a:solidFill>
                  <a:srgbClr val="0000FF"/>
                </a:solidFill>
                <a:latin typeface="Calibri" pitchFamily="34" charset="0"/>
              </a:rPr>
              <a:t>DAMS Viewer</a:t>
            </a:r>
            <a:r>
              <a:rPr lang="en-US" altLang="en-US" dirty="0">
                <a:latin typeface="Calibri" pitchFamily="34" charset="0"/>
              </a:rPr>
              <a:t> is opened with the current project’s releases listed on the left panel.</a:t>
            </a:r>
            <a:endParaRPr lang="en-US" altLang="ja-JP" dirty="0">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Detail of a release </a:t>
            </a:r>
          </a:p>
        </p:txBody>
      </p:sp>
      <p:grpSp>
        <p:nvGrpSpPr>
          <p:cNvPr id="56323" name="Group 7"/>
          <p:cNvGrpSpPr>
            <a:grpSpLocks/>
          </p:cNvGrpSpPr>
          <p:nvPr/>
        </p:nvGrpSpPr>
        <p:grpSpPr bwMode="auto">
          <a:xfrm>
            <a:off x="76200" y="1866900"/>
            <a:ext cx="8991600" cy="3143250"/>
            <a:chOff x="48" y="1592"/>
            <a:chExt cx="5664" cy="2640"/>
          </a:xfrm>
        </p:grpSpPr>
        <p:pic>
          <p:nvPicPr>
            <p:cNvPr id="56325" name="Picture 4" descr="DAMS-Project-Release-Fixes.PNG"/>
            <p:cNvPicPr>
              <a:picLocks noChangeAspect="1"/>
            </p:cNvPicPr>
            <p:nvPr/>
          </p:nvPicPr>
          <p:blipFill>
            <a:blip r:embed="rId3"/>
            <a:srcRect/>
            <a:stretch>
              <a:fillRect/>
            </a:stretch>
          </p:blipFill>
          <p:spPr bwMode="auto">
            <a:xfrm>
              <a:off x="48" y="1592"/>
              <a:ext cx="5664" cy="2640"/>
            </a:xfrm>
            <a:prstGeom prst="rect">
              <a:avLst/>
            </a:prstGeom>
            <a:noFill/>
            <a:ln w="9525">
              <a:noFill/>
              <a:miter lim="800000"/>
              <a:headEnd/>
              <a:tailEnd/>
            </a:ln>
          </p:spPr>
        </p:pic>
        <p:sp>
          <p:nvSpPr>
            <p:cNvPr id="56326" name="Oval 6"/>
            <p:cNvSpPr>
              <a:spLocks noChangeArrowheads="1"/>
            </p:cNvSpPr>
            <p:nvPr/>
          </p:nvSpPr>
          <p:spPr bwMode="auto">
            <a:xfrm>
              <a:off x="1776" y="1728"/>
              <a:ext cx="96" cy="144"/>
            </a:xfrm>
            <a:prstGeom prst="ellipse">
              <a:avLst/>
            </a:prstGeom>
            <a:noFill/>
            <a:ln w="19050">
              <a:solidFill>
                <a:srgbClr val="FF0000"/>
              </a:solidFill>
              <a:round/>
              <a:headEnd/>
              <a:tailEnd/>
            </a:ln>
          </p:spPr>
          <p:txBody>
            <a:bodyPr wrap="none" anchor="ctr"/>
            <a:lstStyle/>
            <a:p>
              <a:endParaRPr lang="en-US" altLang="en-US" dirty="0"/>
            </a:p>
          </p:txBody>
        </p:sp>
      </p:grpSp>
      <p:sp>
        <p:nvSpPr>
          <p:cNvPr id="7" name="Content Placeholder 2"/>
          <p:cNvSpPr txBox="1">
            <a:spLocks/>
          </p:cNvSpPr>
          <p:nvPr/>
        </p:nvSpPr>
        <p:spPr>
          <a:xfrm>
            <a:off x="114300" y="590550"/>
            <a:ext cx="8953500" cy="1219200"/>
          </a:xfrm>
          <a:prstGeom prst="rect">
            <a:avLst/>
          </a:prstGeom>
        </p:spPr>
        <p:txBody>
          <a:bodyPr/>
          <a:lstStyle/>
          <a:p>
            <a:pPr marL="347663" indent="-347663" defTabSz="914400" eaLnBrk="0" hangingPunct="0">
              <a:spcBef>
                <a:spcPct val="20000"/>
              </a:spcBef>
              <a:buFontTx/>
              <a:buBlip>
                <a:blip r:embed="rId4"/>
              </a:buBlip>
            </a:pPr>
            <a:r>
              <a:rPr lang="en-US" sz="1600" dirty="0">
                <a:solidFill>
                  <a:srgbClr val="262626"/>
                </a:solidFill>
                <a:latin typeface="Calibri" pitchFamily="34" charset="0"/>
              </a:rPr>
              <a:t>To </a:t>
            </a:r>
            <a:r>
              <a:rPr lang="en-US" altLang="ja-JP" sz="1600" dirty="0">
                <a:solidFill>
                  <a:srgbClr val="262626"/>
                </a:solidFill>
                <a:latin typeface="Calibri" pitchFamily="34" charset="0"/>
              </a:rPr>
              <a:t>change project:  click on the “</a:t>
            </a:r>
            <a:r>
              <a:rPr lang="en-US" altLang="ja-JP" sz="1600" dirty="0">
                <a:solidFill>
                  <a:srgbClr val="0000FF"/>
                </a:solidFill>
                <a:latin typeface="Calibri" pitchFamily="34" charset="0"/>
              </a:rPr>
              <a:t>Projects</a:t>
            </a:r>
            <a:r>
              <a:rPr lang="en-US" altLang="ja-JP" sz="1600" dirty="0">
                <a:solidFill>
                  <a:srgbClr val="262626"/>
                </a:solidFill>
                <a:latin typeface="Calibri" pitchFamily="34" charset="0"/>
              </a:rPr>
              <a:t>”</a:t>
            </a:r>
            <a:r>
              <a:rPr lang="en-US" altLang="ja-JP" sz="1600" dirty="0">
                <a:solidFill>
                  <a:srgbClr val="FF0000"/>
                </a:solidFill>
                <a:latin typeface="Calibri" pitchFamily="34" charset="0"/>
              </a:rPr>
              <a:t> </a:t>
            </a:r>
            <a:r>
              <a:rPr lang="en-US" altLang="ja-JP" sz="1600" dirty="0">
                <a:latin typeface="Calibri" pitchFamily="34" charset="0"/>
              </a:rPr>
              <a:t>drop down list arrow, </a:t>
            </a:r>
            <a:r>
              <a:rPr lang="en-US" altLang="ja-JP" sz="1600" dirty="0">
                <a:solidFill>
                  <a:srgbClr val="262626"/>
                </a:solidFill>
                <a:latin typeface="Calibri" pitchFamily="34" charset="0"/>
              </a:rPr>
              <a:t>then select your desired project =&gt; The releases list is updated accordingly to the new project</a:t>
            </a:r>
            <a:r>
              <a:rPr lang="en-US" altLang="en-US" sz="1600" dirty="0">
                <a:latin typeface="Calibri" pitchFamily="34" charset="0"/>
              </a:rPr>
              <a:t>.</a:t>
            </a:r>
          </a:p>
          <a:p>
            <a:pPr marL="347663" indent="-347663" defTabSz="914400" eaLnBrk="0" hangingPunct="0">
              <a:spcBef>
                <a:spcPct val="20000"/>
              </a:spcBef>
              <a:buFontTx/>
              <a:buBlip>
                <a:blip r:embed="rId4"/>
              </a:buBlip>
            </a:pPr>
            <a:r>
              <a:rPr lang="en-US" sz="1600" dirty="0">
                <a:solidFill>
                  <a:srgbClr val="262626"/>
                </a:solidFill>
                <a:latin typeface="Calibri" pitchFamily="34" charset="0"/>
              </a:rPr>
              <a:t> </a:t>
            </a:r>
            <a:r>
              <a:rPr lang="en-US" altLang="ja-JP" sz="1600" dirty="0">
                <a:latin typeface="Calibri" pitchFamily="34" charset="0"/>
              </a:rPr>
              <a:t>To view details information of a release, double click on the release =&gt; the fixes in detail of the release are displayed on the right panel. </a:t>
            </a:r>
          </a:p>
          <a:p>
            <a:pPr marL="347663" indent="-347663" defTabSz="914400" eaLnBrk="0" hangingPunct="0">
              <a:spcBef>
                <a:spcPct val="20000"/>
              </a:spcBef>
              <a:buFontTx/>
              <a:buBlip>
                <a:blip r:embed="rId4"/>
              </a:buBlip>
            </a:pPr>
            <a:endParaRPr lang="en-US" altLang="ja-JP" dirty="0">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r>
              <a:rPr lang="en-US" altLang="en-US" sz="3200" dirty="0" smtClean="0"/>
              <a:t>DAMS Viewer – View tags of a Release</a:t>
            </a:r>
          </a:p>
        </p:txBody>
      </p:sp>
      <p:sp>
        <p:nvSpPr>
          <p:cNvPr id="57347" name="Rectangle 3"/>
          <p:cNvSpPr>
            <a:spLocks noGrp="1"/>
          </p:cNvSpPr>
          <p:nvPr>
            <p:ph type="body" idx="1"/>
          </p:nvPr>
        </p:nvSpPr>
        <p:spPr>
          <a:xfrm>
            <a:off x="0" y="647700"/>
            <a:ext cx="8839200" cy="628650"/>
          </a:xfrm>
        </p:spPr>
        <p:txBody>
          <a:bodyPr/>
          <a:lstStyle/>
          <a:p>
            <a:pPr>
              <a:lnSpc>
                <a:spcPct val="90000"/>
              </a:lnSpc>
            </a:pPr>
            <a:r>
              <a:rPr altLang="en-US" sz="1800" b="0" dirty="0" smtClean="0"/>
              <a:t>To manage tags of a Build Release ticket, right click on a build, select Tag info, select Build Tags tab, and click on “</a:t>
            </a:r>
            <a:r>
              <a:rPr altLang="en-US" sz="1800" b="0" dirty="0" smtClean="0">
                <a:solidFill>
                  <a:srgbClr val="0000FF"/>
                </a:solidFill>
              </a:rPr>
              <a:t>Get Tag List</a:t>
            </a:r>
            <a:r>
              <a:rPr altLang="en-US" sz="1800" b="0" dirty="0" smtClean="0"/>
              <a:t>” =&gt; List of all tags belong to the Build is displayed.</a:t>
            </a:r>
          </a:p>
          <a:p>
            <a:pPr>
              <a:lnSpc>
                <a:spcPct val="90000"/>
              </a:lnSpc>
            </a:pPr>
            <a:r>
              <a:rPr altLang="en-US" sz="1800" b="0" dirty="0" smtClean="0"/>
              <a:t>If the tags of the release have been updated, select “</a:t>
            </a:r>
            <a:r>
              <a:rPr altLang="en-US" sz="1800" b="0" dirty="0" smtClean="0">
                <a:solidFill>
                  <a:srgbClr val="0000FF"/>
                </a:solidFill>
              </a:rPr>
              <a:t>Force Recompute of Tag List</a:t>
            </a:r>
            <a:r>
              <a:rPr altLang="en-US" sz="1800" b="0" dirty="0" smtClean="0"/>
              <a:t>”.</a:t>
            </a:r>
          </a:p>
          <a:p>
            <a:pPr>
              <a:lnSpc>
                <a:spcPct val="90000"/>
              </a:lnSpc>
              <a:buFontTx/>
              <a:buNone/>
            </a:pPr>
            <a:endParaRPr altLang="en-US" sz="1800" b="0" dirty="0" smtClean="0"/>
          </a:p>
        </p:txBody>
      </p:sp>
      <p:pic>
        <p:nvPicPr>
          <p:cNvPr id="57348" name="Picture 5"/>
          <p:cNvPicPr>
            <a:picLocks noChangeAspect="1" noChangeArrowheads="1"/>
          </p:cNvPicPr>
          <p:nvPr/>
        </p:nvPicPr>
        <p:blipFill>
          <a:blip r:embed="rId2"/>
          <a:srcRect/>
          <a:stretch>
            <a:fillRect/>
          </a:stretch>
        </p:blipFill>
        <p:spPr bwMode="auto">
          <a:xfrm>
            <a:off x="76200" y="2070100"/>
            <a:ext cx="4419600" cy="2178050"/>
          </a:xfrm>
          <a:prstGeom prst="rect">
            <a:avLst/>
          </a:prstGeom>
          <a:noFill/>
          <a:ln w="9525">
            <a:noFill/>
            <a:miter lim="800000"/>
            <a:headEnd/>
            <a:tailEnd/>
          </a:ln>
        </p:spPr>
      </p:pic>
      <p:sp>
        <p:nvSpPr>
          <p:cNvPr id="57349" name="Oval 6"/>
          <p:cNvSpPr>
            <a:spLocks noChangeArrowheads="1"/>
          </p:cNvSpPr>
          <p:nvPr/>
        </p:nvSpPr>
        <p:spPr bwMode="auto">
          <a:xfrm>
            <a:off x="457200" y="2500313"/>
            <a:ext cx="457200" cy="85725"/>
          </a:xfrm>
          <a:prstGeom prst="ellipse">
            <a:avLst/>
          </a:prstGeom>
          <a:noFill/>
          <a:ln w="12700">
            <a:solidFill>
              <a:srgbClr val="FF0000"/>
            </a:solidFill>
            <a:round/>
            <a:headEnd/>
            <a:tailEnd/>
          </a:ln>
        </p:spPr>
        <p:txBody>
          <a:bodyPr wrap="none" anchor="ctr"/>
          <a:lstStyle/>
          <a:p>
            <a:endParaRPr lang="en-US" altLang="en-US" dirty="0"/>
          </a:p>
        </p:txBody>
      </p:sp>
      <p:pic>
        <p:nvPicPr>
          <p:cNvPr id="57350" name="Picture 7"/>
          <p:cNvPicPr>
            <a:picLocks noChangeAspect="1" noChangeArrowheads="1"/>
          </p:cNvPicPr>
          <p:nvPr/>
        </p:nvPicPr>
        <p:blipFill>
          <a:blip r:embed="rId3"/>
          <a:srcRect/>
          <a:stretch>
            <a:fillRect/>
          </a:stretch>
        </p:blipFill>
        <p:spPr bwMode="auto">
          <a:xfrm>
            <a:off x="4648200" y="2073275"/>
            <a:ext cx="4419600" cy="2174875"/>
          </a:xfrm>
          <a:prstGeom prst="rect">
            <a:avLst/>
          </a:prstGeom>
          <a:noFill/>
          <a:ln w="9525">
            <a:noFill/>
            <a:miter lim="800000"/>
            <a:headEnd/>
            <a:tailEnd/>
          </a:ln>
        </p:spPr>
      </p:pic>
      <p:sp>
        <p:nvSpPr>
          <p:cNvPr id="57351" name="Oval 8"/>
          <p:cNvSpPr>
            <a:spLocks noChangeArrowheads="1"/>
          </p:cNvSpPr>
          <p:nvPr/>
        </p:nvSpPr>
        <p:spPr bwMode="auto">
          <a:xfrm>
            <a:off x="7848600" y="2498725"/>
            <a:ext cx="457200" cy="171450"/>
          </a:xfrm>
          <a:prstGeom prst="ellipse">
            <a:avLst/>
          </a:prstGeom>
          <a:noFill/>
          <a:ln w="12700">
            <a:solidFill>
              <a:srgbClr val="FF0000"/>
            </a:solidFill>
            <a:round/>
            <a:headEnd/>
            <a:tailEnd/>
          </a:ln>
        </p:spPr>
        <p:txBody>
          <a:bodyPr wrap="none" anchor="ctr"/>
          <a:lstStyle/>
          <a:p>
            <a:endParaRPr lang="en-US" altLang="en-US" dirty="0"/>
          </a:p>
        </p:txBody>
      </p:sp>
      <p:sp>
        <p:nvSpPr>
          <p:cNvPr id="57352" name="Oval 9"/>
          <p:cNvSpPr>
            <a:spLocks noChangeArrowheads="1"/>
          </p:cNvSpPr>
          <p:nvPr/>
        </p:nvSpPr>
        <p:spPr bwMode="auto">
          <a:xfrm>
            <a:off x="7162800" y="2413000"/>
            <a:ext cx="457200" cy="171450"/>
          </a:xfrm>
          <a:prstGeom prst="ellipse">
            <a:avLst/>
          </a:prstGeom>
          <a:noFill/>
          <a:ln w="12700">
            <a:solidFill>
              <a:srgbClr val="FF0000"/>
            </a:solidFill>
            <a:round/>
            <a:headEnd/>
            <a:tailEnd/>
          </a:ln>
        </p:spPr>
        <p:txBody>
          <a:bodyPr wrap="none" anchor="ctr"/>
          <a:lstStyle/>
          <a:p>
            <a:endParaRPr lang="en-US" altLang="en-US" dirty="0"/>
          </a:p>
        </p:txBody>
      </p:sp>
      <p:sp>
        <p:nvSpPr>
          <p:cNvPr id="57353" name="AutoShape 10"/>
          <p:cNvSpPr>
            <a:spLocks noChangeArrowheads="1"/>
          </p:cNvSpPr>
          <p:nvPr/>
        </p:nvSpPr>
        <p:spPr bwMode="auto">
          <a:xfrm>
            <a:off x="4419600" y="2943225"/>
            <a:ext cx="304800" cy="17145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p:cNvSpPr>
          <p:nvPr/>
        </p:nvSpPr>
        <p:spPr bwMode="auto">
          <a:xfrm>
            <a:off x="-76200" y="590550"/>
            <a:ext cx="9124950" cy="9144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To compare the fixes between two releases: select 2 releases then right-click on one of them and then select “</a:t>
            </a:r>
            <a:r>
              <a:rPr lang="en-US" altLang="ja-JP" dirty="0">
                <a:solidFill>
                  <a:srgbClr val="0000FF"/>
                </a:solidFill>
                <a:latin typeface="Calibri" pitchFamily="34" charset="0"/>
              </a:rPr>
              <a:t>Accumulate Info</a:t>
            </a:r>
            <a:r>
              <a:rPr lang="en-US" altLang="ja-JP" dirty="0">
                <a:solidFill>
                  <a:srgbClr val="262626"/>
                </a:solidFill>
                <a:latin typeface="Calibri" pitchFamily="34" charset="0"/>
              </a:rPr>
              <a:t>” =&gt; the comparison results are displayed on the right hand side of the screen</a:t>
            </a:r>
            <a:r>
              <a:rPr lang="en-US" altLang="en-US" dirty="0">
                <a:latin typeface="Calibri" pitchFamily="34" charset="0"/>
              </a:rPr>
              <a:t>.</a:t>
            </a:r>
          </a:p>
        </p:txBody>
      </p:sp>
      <p:sp>
        <p:nvSpPr>
          <p:cNvPr id="58371" name="Title 1"/>
          <p:cNvSpPr txBox="1">
            <a:spLocks/>
          </p:cNvSpPr>
          <p:nvPr/>
        </p:nvSpPr>
        <p:spPr bwMode="auto">
          <a:xfrm>
            <a:off x="304800" y="-104775"/>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Fixes between two releases</a:t>
            </a:r>
          </a:p>
        </p:txBody>
      </p:sp>
      <p:pic>
        <p:nvPicPr>
          <p:cNvPr id="58372" name="Picture 6" descr="DAMS-Project-2-Release-Compare-Result-2.PNG"/>
          <p:cNvPicPr>
            <a:picLocks noChangeAspect="1"/>
          </p:cNvPicPr>
          <p:nvPr/>
        </p:nvPicPr>
        <p:blipFill>
          <a:blip r:embed="rId4"/>
          <a:srcRect/>
          <a:stretch>
            <a:fillRect/>
          </a:stretch>
        </p:blipFill>
        <p:spPr bwMode="auto">
          <a:xfrm>
            <a:off x="76200" y="1533525"/>
            <a:ext cx="8972550" cy="34004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381000" y="38100"/>
            <a:ext cx="8229600" cy="400050"/>
          </a:xfrm>
        </p:spPr>
        <p:txBody>
          <a:bodyPr/>
          <a:lstStyle/>
          <a:p>
            <a:pPr marL="342900" indent="-342900"/>
            <a:r>
              <a:rPr lang="en-US" altLang="en-US" sz="3200" dirty="0" smtClean="0"/>
              <a:t>DAMS Viewer </a:t>
            </a:r>
            <a:r>
              <a:rPr lang="en-US" altLang="en-US" dirty="0" smtClean="0"/>
              <a:t>– RP List</a:t>
            </a:r>
          </a:p>
        </p:txBody>
      </p:sp>
      <p:sp>
        <p:nvSpPr>
          <p:cNvPr id="59395" name="Content Placeholder 2"/>
          <p:cNvSpPr>
            <a:spLocks/>
          </p:cNvSpPr>
          <p:nvPr/>
        </p:nvSpPr>
        <p:spPr bwMode="auto">
          <a:xfrm>
            <a:off x="0" y="971550"/>
            <a:ext cx="4038600" cy="37719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JIRA provides a list of shared filters or queries for users to utilize them. </a:t>
            </a:r>
          </a:p>
          <a:p>
            <a:pPr marL="914400" lvl="1" indent="-457200" defTabSz="914400" eaLnBrk="0" hangingPunct="0">
              <a:spcBef>
                <a:spcPct val="20000"/>
              </a:spcBef>
              <a:buFontTx/>
              <a:buBlip>
                <a:blip r:embed="rId4"/>
              </a:buBlip>
            </a:pPr>
            <a:r>
              <a:rPr lang="en-US" altLang="ja-JP" dirty="0">
                <a:solidFill>
                  <a:srgbClr val="262626"/>
                </a:solidFill>
                <a:latin typeface="Calibri" pitchFamily="34" charset="0"/>
              </a:rPr>
              <a:t>On the navigation bar, click the “</a:t>
            </a:r>
            <a:r>
              <a:rPr lang="en-US" altLang="ja-JP" dirty="0">
                <a:solidFill>
                  <a:srgbClr val="0000FF"/>
                </a:solidFill>
                <a:latin typeface="Calibri" pitchFamily="34" charset="0"/>
              </a:rPr>
              <a:t>RP List</a:t>
            </a:r>
            <a:r>
              <a:rPr lang="en-US" altLang="ja-JP" dirty="0">
                <a:solidFill>
                  <a:srgbClr val="262626"/>
                </a:solidFill>
                <a:latin typeface="Calibri" pitchFamily="34" charset="0"/>
              </a:rPr>
              <a:t>"  =&gt; This will display the RP List screen with lots of shared filters/ queries. </a:t>
            </a:r>
          </a:p>
          <a:p>
            <a:pPr marL="914400" lvl="1" indent="-457200" defTabSz="914400" eaLnBrk="0" hangingPunct="0">
              <a:spcBef>
                <a:spcPct val="20000"/>
              </a:spcBef>
              <a:buFontTx/>
              <a:buBlip>
                <a:blip r:embed="rId4"/>
              </a:buBlip>
            </a:pPr>
            <a:r>
              <a:rPr lang="en-US" altLang="ja-JP" dirty="0">
                <a:solidFill>
                  <a:srgbClr val="262626"/>
                </a:solidFill>
                <a:latin typeface="Calibri" pitchFamily="34" charset="0"/>
              </a:rPr>
              <a:t>Select a filter you want to execute then click on “</a:t>
            </a:r>
            <a:r>
              <a:rPr lang="en-US" altLang="ja-JP" dirty="0">
                <a:solidFill>
                  <a:srgbClr val="0000FF"/>
                </a:solidFill>
                <a:latin typeface="Calibri" pitchFamily="34" charset="0"/>
              </a:rPr>
              <a:t>Go</a:t>
            </a:r>
            <a:r>
              <a:rPr lang="en-US" altLang="ja-JP" dirty="0">
                <a:solidFill>
                  <a:srgbClr val="262626"/>
                </a:solidFill>
                <a:latin typeface="Calibri" pitchFamily="34" charset="0"/>
              </a:rPr>
              <a:t>“ button =&gt; This will display the filter results with the issues’ keys and descriptions.</a:t>
            </a:r>
          </a:p>
          <a:p>
            <a:pPr marL="533400" indent="-533400" defTabSz="914400" eaLnBrk="0" hangingPunct="0">
              <a:spcBef>
                <a:spcPct val="20000"/>
              </a:spcBef>
            </a:pPr>
            <a:endParaRPr lang="en-US" altLang="ja-JP" dirty="0">
              <a:solidFill>
                <a:srgbClr val="262626"/>
              </a:solidFill>
            </a:endParaRPr>
          </a:p>
        </p:txBody>
      </p:sp>
      <p:pic>
        <p:nvPicPr>
          <p:cNvPr id="59396" name="Picture 6" descr="DAMS-RP-List.PNG"/>
          <p:cNvPicPr>
            <a:picLocks noChangeAspect="1"/>
          </p:cNvPicPr>
          <p:nvPr/>
        </p:nvPicPr>
        <p:blipFill>
          <a:blip r:embed="rId5"/>
          <a:srcRect/>
          <a:stretch>
            <a:fillRect/>
          </a:stretch>
        </p:blipFill>
        <p:spPr bwMode="auto">
          <a:xfrm>
            <a:off x="4343400" y="933450"/>
            <a:ext cx="4433888" cy="4000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p:cNvSpPr>
          <p:nvPr/>
        </p:nvSpPr>
        <p:spPr bwMode="auto">
          <a:xfrm>
            <a:off x="152400" y="628650"/>
            <a:ext cx="8763000" cy="12573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We can attach logs from STB to an issue by using “</a:t>
            </a:r>
            <a:r>
              <a:rPr lang="en-US" altLang="ja-JP" dirty="0">
                <a:solidFill>
                  <a:srgbClr val="0000FF"/>
                </a:solidFill>
                <a:latin typeface="Calibri" pitchFamily="34" charset="0"/>
              </a:rPr>
              <a:t>Get Logs</a:t>
            </a:r>
            <a:r>
              <a:rPr lang="en-US" altLang="ja-JP" dirty="0">
                <a:solidFill>
                  <a:srgbClr val="262626"/>
                </a:solidFill>
                <a:latin typeface="Calibri" pitchFamily="34" charset="0"/>
              </a:rPr>
              <a:t>” facility. </a:t>
            </a:r>
          </a:p>
          <a:p>
            <a:pPr marL="533400" indent="-533400" defTabSz="914400" eaLnBrk="0" hangingPunct="0">
              <a:spcBef>
                <a:spcPct val="20000"/>
              </a:spcBef>
              <a:buFontTx/>
              <a:buBlip>
                <a:blip r:embed="rId3"/>
              </a:buBlip>
            </a:pPr>
            <a:r>
              <a:rPr lang="en-US" altLang="en-US" dirty="0">
                <a:latin typeface="Calibri" pitchFamily="34" charset="0"/>
              </a:rPr>
              <a:t>To attach logs: click on “</a:t>
            </a:r>
            <a:r>
              <a:rPr lang="en-US" altLang="en-US" dirty="0">
                <a:solidFill>
                  <a:srgbClr val="0000FF"/>
                </a:solidFill>
                <a:latin typeface="Calibri" pitchFamily="34" charset="0"/>
              </a:rPr>
              <a:t>Get Logs</a:t>
            </a:r>
            <a:r>
              <a:rPr lang="en-US" altLang="en-US" dirty="0">
                <a:latin typeface="Calibri" pitchFamily="34" charset="0"/>
              </a:rPr>
              <a:t>”, then enter the “</a:t>
            </a:r>
            <a:r>
              <a:rPr lang="en-US" altLang="en-US" dirty="0">
                <a:solidFill>
                  <a:srgbClr val="0000FF"/>
                </a:solidFill>
                <a:latin typeface="Calibri" pitchFamily="34" charset="0"/>
              </a:rPr>
              <a:t>Log Key</a:t>
            </a:r>
            <a:r>
              <a:rPr lang="en-US" altLang="en-US" dirty="0">
                <a:latin typeface="Calibri" pitchFamily="34" charset="0"/>
              </a:rPr>
              <a:t>” that was created when getting logs from STB, and enter the “Issue To Attach”  (the issue ID), then click on “</a:t>
            </a:r>
            <a:r>
              <a:rPr lang="en-US" altLang="en-US" dirty="0">
                <a:solidFill>
                  <a:srgbClr val="0000FF"/>
                </a:solidFill>
                <a:latin typeface="Calibri" pitchFamily="34" charset="0"/>
              </a:rPr>
              <a:t>OK</a:t>
            </a:r>
            <a:r>
              <a:rPr lang="en-US" altLang="en-US" dirty="0">
                <a:latin typeface="Calibri" pitchFamily="34" charset="0"/>
              </a:rPr>
              <a:t>” button =&gt; the logs will be attached to the issue in a while.</a:t>
            </a:r>
            <a:endParaRPr lang="en-US" altLang="ja-JP" dirty="0">
              <a:latin typeface="Calibri" pitchFamily="34" charset="0"/>
            </a:endParaRPr>
          </a:p>
          <a:p>
            <a:pPr marL="533400" indent="-533400" defTabSz="914400" eaLnBrk="0" hangingPunct="0">
              <a:spcBef>
                <a:spcPct val="20000"/>
              </a:spcBef>
            </a:pPr>
            <a:endParaRPr lang="en-US" altLang="ja-JP" dirty="0">
              <a:solidFill>
                <a:srgbClr val="262626"/>
              </a:solidFill>
              <a:latin typeface="Calibri" pitchFamily="34" charset="0"/>
            </a:endParaRPr>
          </a:p>
        </p:txBody>
      </p:sp>
      <p:sp>
        <p:nvSpPr>
          <p:cNvPr id="60419" name="Title 1"/>
          <p:cNvSpPr txBox="1">
            <a:spLocks/>
          </p:cNvSpPr>
          <p:nvPr/>
        </p:nvSpPr>
        <p:spPr bwMode="auto">
          <a:xfrm>
            <a:off x="304800" y="-15240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Get Logs</a:t>
            </a:r>
          </a:p>
        </p:txBody>
      </p:sp>
      <p:pic>
        <p:nvPicPr>
          <p:cNvPr id="60420" name="Picture 6"/>
          <p:cNvPicPr>
            <a:picLocks noChangeAspect="1" noChangeArrowheads="1"/>
          </p:cNvPicPr>
          <p:nvPr/>
        </p:nvPicPr>
        <p:blipFill>
          <a:blip r:embed="rId4"/>
          <a:srcRect/>
          <a:stretch>
            <a:fillRect/>
          </a:stretch>
        </p:blipFill>
        <p:spPr bwMode="auto">
          <a:xfrm>
            <a:off x="304800" y="2114550"/>
            <a:ext cx="8686800" cy="2189163"/>
          </a:xfrm>
          <a:prstGeom prst="rect">
            <a:avLst/>
          </a:prstGeom>
          <a:noFill/>
          <a:ln w="9525">
            <a:noFill/>
            <a:miter lim="800000"/>
            <a:headEnd/>
            <a:tailEnd/>
          </a:ln>
        </p:spPr>
      </p:pic>
      <p:sp>
        <p:nvSpPr>
          <p:cNvPr id="60421" name="Oval 7"/>
          <p:cNvSpPr>
            <a:spLocks noChangeArrowheads="1"/>
          </p:cNvSpPr>
          <p:nvPr/>
        </p:nvSpPr>
        <p:spPr bwMode="auto">
          <a:xfrm>
            <a:off x="977900" y="2439988"/>
            <a:ext cx="533400" cy="171450"/>
          </a:xfrm>
          <a:prstGeom prst="ellipse">
            <a:avLst/>
          </a:prstGeom>
          <a:noFill/>
          <a:ln w="19050">
            <a:solidFill>
              <a:srgbClr val="FF0000"/>
            </a:solidFill>
            <a:round/>
            <a:headEnd/>
            <a:tailEnd/>
          </a:ln>
        </p:spPr>
        <p:txBody>
          <a:bodyPr wrap="none" anchor="ctr"/>
          <a:lstStyle/>
          <a:p>
            <a:endParaRPr lang="en-US" altLang="en-US" dirty="0"/>
          </a:p>
        </p:txBody>
      </p:sp>
      <p:sp>
        <p:nvSpPr>
          <p:cNvPr id="60422" name="Rectangle 8"/>
          <p:cNvSpPr>
            <a:spLocks noChangeArrowheads="1"/>
          </p:cNvSpPr>
          <p:nvPr/>
        </p:nvSpPr>
        <p:spPr bwMode="auto">
          <a:xfrm>
            <a:off x="3505200" y="2743200"/>
            <a:ext cx="1066800" cy="514350"/>
          </a:xfrm>
          <a:prstGeom prst="rect">
            <a:avLst/>
          </a:prstGeom>
          <a:noFill/>
          <a:ln w="19050">
            <a:solidFill>
              <a:srgbClr val="FF00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61443" name="Title 1"/>
          <p:cNvSpPr txBox="1">
            <a:spLocks/>
          </p:cNvSpPr>
          <p:nvPr/>
        </p:nvSpPr>
        <p:spPr bwMode="auto">
          <a:xfrm>
            <a:off x="304800" y="-15240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a:t>
            </a:r>
          </a:p>
        </p:txBody>
      </p:sp>
      <p:sp>
        <p:nvSpPr>
          <p:cNvPr id="61444" name="Content Placeholder 2"/>
          <p:cNvSpPr>
            <a:spLocks/>
          </p:cNvSpPr>
          <p:nvPr/>
        </p:nvSpPr>
        <p:spPr bwMode="auto">
          <a:xfrm>
            <a:off x="-76200" y="552450"/>
            <a:ext cx="8991600" cy="19431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dirty="0">
                <a:solidFill>
                  <a:srgbClr val="262626"/>
                </a:solidFill>
                <a:latin typeface="Calibri" pitchFamily="34" charset="0"/>
              </a:rPr>
              <a:t>When creating an issue, usually a Bug/Improvement, reporter must provide the log from STB.  There are several ways to provide the logs:</a:t>
            </a:r>
          </a:p>
          <a:p>
            <a:pPr marL="273050" indent="-273050" defTabSz="914400" eaLnBrk="0" hangingPunct="0">
              <a:spcBef>
                <a:spcPts val="25"/>
              </a:spcBef>
              <a:buFontTx/>
              <a:buBlip>
                <a:blip r:embed="rId3"/>
              </a:buBlip>
            </a:pPr>
            <a:r>
              <a:rPr lang="en-US" altLang="ja-JP" dirty="0">
                <a:latin typeface="Calibri" pitchFamily="34" charset="0"/>
              </a:rPr>
              <a:t>Getter utility captures the logs and stores it on ftp server, then emails the link to logs to the tester.</a:t>
            </a:r>
          </a:p>
          <a:p>
            <a:pPr marL="273050" indent="-273050" defTabSz="914400" eaLnBrk="0" hangingPunct="0">
              <a:spcBef>
                <a:spcPts val="25"/>
              </a:spcBef>
              <a:buFontTx/>
              <a:buBlip>
                <a:blip r:embed="rId3"/>
              </a:buBlip>
            </a:pPr>
            <a:r>
              <a:rPr lang="en-US" altLang="ja-JP" dirty="0">
                <a:latin typeface="Calibri" pitchFamily="34" charset="0"/>
              </a:rPr>
              <a:t>Users with internet connection can use </a:t>
            </a:r>
            <a:r>
              <a:rPr lang="en-US" altLang="ja-JP" dirty="0">
                <a:solidFill>
                  <a:srgbClr val="0000FF"/>
                </a:solidFill>
                <a:latin typeface="Calibri" pitchFamily="34" charset="0"/>
              </a:rPr>
              <a:t>SENDREPORT</a:t>
            </a:r>
            <a:r>
              <a:rPr lang="en-US" altLang="ja-JP" dirty="0">
                <a:latin typeface="Calibri" pitchFamily="34" charset="0"/>
              </a:rPr>
              <a:t> search and users without internet connection can use </a:t>
            </a:r>
            <a:r>
              <a:rPr lang="en-US" altLang="ja-JP" dirty="0">
                <a:solidFill>
                  <a:srgbClr val="0000FF"/>
                </a:solidFill>
                <a:latin typeface="Calibri" pitchFamily="34" charset="0"/>
              </a:rPr>
              <a:t>WRITEREPORT</a:t>
            </a:r>
            <a:r>
              <a:rPr lang="en-US" altLang="ja-JP" dirty="0">
                <a:latin typeface="Calibri" pitchFamily="34" charset="0"/>
              </a:rPr>
              <a:t> to  capture the STB logs on USB key.</a:t>
            </a:r>
          </a:p>
          <a:p>
            <a:pPr marL="273050" indent="-273050" defTabSz="914400" eaLnBrk="0" hangingPunct="0">
              <a:spcBef>
                <a:spcPts val="25"/>
              </a:spcBef>
              <a:buFontTx/>
              <a:buBlip>
                <a:blip r:embed="rId3"/>
              </a:buBlip>
            </a:pPr>
            <a:r>
              <a:rPr lang="en-US" altLang="ja-JP" dirty="0">
                <a:latin typeface="Calibri" pitchFamily="34" charset="0"/>
              </a:rPr>
              <a:t>The above keywords can be searched using Menu/Search &amp; Browse/Smart Search</a:t>
            </a:r>
          </a:p>
        </p:txBody>
      </p:sp>
      <p:pic>
        <p:nvPicPr>
          <p:cNvPr id="61445" name="Picture 6" descr="search keyword1"/>
          <p:cNvPicPr>
            <a:picLocks noChangeAspect="1" noChangeArrowheads="1"/>
          </p:cNvPicPr>
          <p:nvPr/>
        </p:nvPicPr>
        <p:blipFill>
          <a:blip r:embed="rId4"/>
          <a:srcRect/>
          <a:stretch>
            <a:fillRect/>
          </a:stretch>
        </p:blipFill>
        <p:spPr bwMode="auto">
          <a:xfrm>
            <a:off x="457200" y="2995613"/>
            <a:ext cx="4038600" cy="1787525"/>
          </a:xfrm>
          <a:prstGeom prst="rect">
            <a:avLst/>
          </a:prstGeom>
          <a:noFill/>
          <a:ln w="9525">
            <a:noFill/>
            <a:miter lim="800000"/>
            <a:headEnd/>
            <a:tailEnd/>
          </a:ln>
        </p:spPr>
      </p:pic>
      <p:pic>
        <p:nvPicPr>
          <p:cNvPr id="61446" name="Picture 7" descr="sendreport0"/>
          <p:cNvPicPr>
            <a:picLocks noChangeAspect="1" noChangeArrowheads="1"/>
          </p:cNvPicPr>
          <p:nvPr/>
        </p:nvPicPr>
        <p:blipFill>
          <a:blip r:embed="rId5"/>
          <a:srcRect/>
          <a:stretch>
            <a:fillRect/>
          </a:stretch>
        </p:blipFill>
        <p:spPr bwMode="auto">
          <a:xfrm>
            <a:off x="5681663" y="2538413"/>
            <a:ext cx="2895600" cy="1370012"/>
          </a:xfrm>
          <a:prstGeom prst="rect">
            <a:avLst/>
          </a:prstGeom>
          <a:noFill/>
          <a:ln w="9525">
            <a:noFill/>
            <a:miter lim="800000"/>
            <a:headEnd/>
            <a:tailEnd/>
          </a:ln>
        </p:spPr>
      </p:pic>
      <p:pic>
        <p:nvPicPr>
          <p:cNvPr id="61447" name="Picture 8" descr="writereport0"/>
          <p:cNvPicPr>
            <a:picLocks noChangeAspect="1" noChangeArrowheads="1"/>
          </p:cNvPicPr>
          <p:nvPr/>
        </p:nvPicPr>
        <p:blipFill>
          <a:blip r:embed="rId6"/>
          <a:srcRect/>
          <a:stretch>
            <a:fillRect/>
          </a:stretch>
        </p:blipFill>
        <p:spPr bwMode="auto">
          <a:xfrm>
            <a:off x="5681663" y="3952875"/>
            <a:ext cx="2895600" cy="1285875"/>
          </a:xfrm>
          <a:prstGeom prst="rect">
            <a:avLst/>
          </a:prstGeom>
          <a:noFill/>
          <a:ln w="9525">
            <a:noFill/>
            <a:miter lim="800000"/>
            <a:headEnd/>
            <a:tailEnd/>
          </a:ln>
        </p:spPr>
      </p:pic>
      <p:sp>
        <p:nvSpPr>
          <p:cNvPr id="61448" name="AutoShape 9"/>
          <p:cNvSpPr>
            <a:spLocks noChangeArrowheads="1"/>
          </p:cNvSpPr>
          <p:nvPr/>
        </p:nvSpPr>
        <p:spPr bwMode="auto">
          <a:xfrm rot="-1572683">
            <a:off x="4845050" y="319246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61449" name="AutoShape 10"/>
          <p:cNvSpPr>
            <a:spLocks noChangeArrowheads="1"/>
          </p:cNvSpPr>
          <p:nvPr/>
        </p:nvSpPr>
        <p:spPr bwMode="auto">
          <a:xfrm rot="1653372">
            <a:off x="4846638" y="420211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61450" name="Rectangle 12"/>
          <p:cNvSpPr>
            <a:spLocks noChangeArrowheads="1"/>
          </p:cNvSpPr>
          <p:nvPr/>
        </p:nvSpPr>
        <p:spPr bwMode="auto">
          <a:xfrm>
            <a:off x="609600" y="3762375"/>
            <a:ext cx="990600" cy="106363"/>
          </a:xfrm>
          <a:prstGeom prst="rect">
            <a:avLst/>
          </a:prstGeom>
          <a:noFill/>
          <a:ln w="19050">
            <a:solidFill>
              <a:srgbClr val="FFFF00"/>
            </a:solidFill>
            <a:miter lim="800000"/>
            <a:headEnd/>
            <a:tailEnd/>
          </a:ln>
        </p:spPr>
        <p:txBody>
          <a:bodyPr wrap="none" anchor="ctr"/>
          <a:lstStyle/>
          <a:p>
            <a:endParaRPr lang="en-US" altLang="en-US" dirty="0"/>
          </a:p>
        </p:txBody>
      </p:sp>
      <p:sp>
        <p:nvSpPr>
          <p:cNvPr id="61451" name="Rectangle 13"/>
          <p:cNvSpPr>
            <a:spLocks noChangeArrowheads="1"/>
          </p:cNvSpPr>
          <p:nvPr/>
        </p:nvSpPr>
        <p:spPr bwMode="auto">
          <a:xfrm>
            <a:off x="2590800" y="3265488"/>
            <a:ext cx="838200" cy="501650"/>
          </a:xfrm>
          <a:prstGeom prst="rect">
            <a:avLst/>
          </a:prstGeom>
          <a:noFill/>
          <a:ln w="19050">
            <a:solidFill>
              <a:srgbClr val="FFFF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62467" name="Title 1"/>
          <p:cNvSpPr txBox="1">
            <a:spLocks/>
          </p:cNvSpPr>
          <p:nvPr/>
        </p:nvSpPr>
        <p:spPr bwMode="auto">
          <a:xfrm>
            <a:off x="304800" y="-123825"/>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 with SENDREPORT</a:t>
            </a:r>
          </a:p>
        </p:txBody>
      </p:sp>
      <p:sp>
        <p:nvSpPr>
          <p:cNvPr id="62468" name="Content Placeholder 2"/>
          <p:cNvSpPr>
            <a:spLocks/>
          </p:cNvSpPr>
          <p:nvPr/>
        </p:nvSpPr>
        <p:spPr bwMode="auto">
          <a:xfrm>
            <a:off x="152400" y="666750"/>
            <a:ext cx="8763000" cy="108585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The logs stored in STB will be sent to DIRECTV server when performing "</a:t>
            </a:r>
            <a:r>
              <a:rPr lang="en-US" altLang="ja-JP" dirty="0">
                <a:solidFill>
                  <a:srgbClr val="0000FF"/>
                </a:solidFill>
                <a:latin typeface="Calibri" pitchFamily="34" charset="0"/>
              </a:rPr>
              <a:t>SENDREPORT</a:t>
            </a:r>
            <a:r>
              <a:rPr lang="en-US" altLang="ja-JP" dirty="0">
                <a:solidFill>
                  <a:srgbClr val="262626"/>
                </a:solidFill>
                <a:latin typeface="Calibri" pitchFamily="34" charset="0"/>
              </a:rPr>
              <a:t>" in keyword search. A “</a:t>
            </a:r>
            <a:r>
              <a:rPr lang="en-US" altLang="ja-JP" dirty="0">
                <a:solidFill>
                  <a:srgbClr val="0000FF"/>
                </a:solidFill>
                <a:latin typeface="Calibri" pitchFamily="34" charset="0"/>
              </a:rPr>
              <a:t>Log key</a:t>
            </a:r>
            <a:r>
              <a:rPr lang="en-US" altLang="ja-JP" dirty="0">
                <a:solidFill>
                  <a:srgbClr val="262626"/>
                </a:solidFill>
                <a:latin typeface="Calibri" pitchFamily="34" charset="0"/>
              </a:rPr>
              <a:t>” will also be generated. </a:t>
            </a:r>
          </a:p>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To attach the log to JIRA, you can use “</a:t>
            </a:r>
            <a:r>
              <a:rPr lang="en-US" altLang="ja-JP" dirty="0">
                <a:solidFill>
                  <a:srgbClr val="0000FF"/>
                </a:solidFill>
                <a:latin typeface="Calibri" pitchFamily="34" charset="0"/>
              </a:rPr>
              <a:t>Get Logs</a:t>
            </a:r>
            <a:r>
              <a:rPr lang="en-US" altLang="ja-JP" dirty="0">
                <a:solidFill>
                  <a:srgbClr val="262626"/>
                </a:solidFill>
                <a:latin typeface="Calibri" pitchFamily="34" charset="0"/>
              </a:rPr>
              <a:t>” in </a:t>
            </a:r>
            <a:r>
              <a:rPr lang="en-US" altLang="ja-JP" dirty="0">
                <a:solidFill>
                  <a:srgbClr val="0000FF"/>
                </a:solidFill>
                <a:latin typeface="Calibri" pitchFamily="34" charset="0"/>
              </a:rPr>
              <a:t>JIRA DAMS Viewer</a:t>
            </a:r>
            <a:r>
              <a:rPr lang="en-US" altLang="ja-JP" dirty="0">
                <a:solidFill>
                  <a:srgbClr val="262626"/>
                </a:solidFill>
                <a:latin typeface="Calibri" pitchFamily="34" charset="0"/>
              </a:rPr>
              <a:t>.</a:t>
            </a:r>
          </a:p>
        </p:txBody>
      </p:sp>
      <p:pic>
        <p:nvPicPr>
          <p:cNvPr id="62469" name="Picture 6" descr="sendreport1"/>
          <p:cNvPicPr>
            <a:picLocks noChangeAspect="1" noChangeArrowheads="1"/>
          </p:cNvPicPr>
          <p:nvPr/>
        </p:nvPicPr>
        <p:blipFill>
          <a:blip r:embed="rId4"/>
          <a:srcRect/>
          <a:stretch>
            <a:fillRect/>
          </a:stretch>
        </p:blipFill>
        <p:spPr bwMode="auto">
          <a:xfrm>
            <a:off x="304800" y="1657350"/>
            <a:ext cx="4038600" cy="1770063"/>
          </a:xfrm>
          <a:prstGeom prst="rect">
            <a:avLst/>
          </a:prstGeom>
          <a:noFill/>
          <a:ln w="9525">
            <a:noFill/>
            <a:miter lim="800000"/>
            <a:headEnd/>
            <a:tailEnd/>
          </a:ln>
        </p:spPr>
      </p:pic>
      <p:pic>
        <p:nvPicPr>
          <p:cNvPr id="62470" name="Picture 7" descr="sendreport2-key"/>
          <p:cNvPicPr>
            <a:picLocks noChangeAspect="1" noChangeArrowheads="1"/>
          </p:cNvPicPr>
          <p:nvPr/>
        </p:nvPicPr>
        <p:blipFill>
          <a:blip r:embed="rId5"/>
          <a:srcRect/>
          <a:stretch>
            <a:fillRect/>
          </a:stretch>
        </p:blipFill>
        <p:spPr bwMode="auto">
          <a:xfrm>
            <a:off x="4876800" y="1657350"/>
            <a:ext cx="3962400" cy="1763713"/>
          </a:xfrm>
          <a:prstGeom prst="rect">
            <a:avLst/>
          </a:prstGeom>
          <a:noFill/>
          <a:ln w="9525">
            <a:noFill/>
            <a:miter lim="800000"/>
            <a:headEnd/>
            <a:tailEnd/>
          </a:ln>
        </p:spPr>
      </p:pic>
      <p:pic>
        <p:nvPicPr>
          <p:cNvPr id="62471" name="Picture 8"/>
          <p:cNvPicPr>
            <a:picLocks noChangeAspect="1" noChangeArrowheads="1"/>
          </p:cNvPicPr>
          <p:nvPr/>
        </p:nvPicPr>
        <p:blipFill>
          <a:blip r:embed="rId6"/>
          <a:srcRect/>
          <a:stretch>
            <a:fillRect/>
          </a:stretch>
        </p:blipFill>
        <p:spPr bwMode="auto">
          <a:xfrm>
            <a:off x="1828800" y="3748088"/>
            <a:ext cx="5499100" cy="1338262"/>
          </a:xfrm>
          <a:prstGeom prst="rect">
            <a:avLst/>
          </a:prstGeom>
          <a:noFill/>
          <a:ln w="9525">
            <a:noFill/>
            <a:miter lim="800000"/>
            <a:headEnd/>
            <a:tailEnd/>
          </a:ln>
        </p:spPr>
      </p:pic>
      <p:sp>
        <p:nvSpPr>
          <p:cNvPr id="62472" name="Rectangle 9"/>
          <p:cNvSpPr>
            <a:spLocks noChangeArrowheads="1"/>
          </p:cNvSpPr>
          <p:nvPr/>
        </p:nvSpPr>
        <p:spPr bwMode="auto">
          <a:xfrm>
            <a:off x="6242050" y="2741613"/>
            <a:ext cx="920750" cy="114300"/>
          </a:xfrm>
          <a:prstGeom prst="rect">
            <a:avLst/>
          </a:prstGeom>
          <a:noFill/>
          <a:ln w="19050">
            <a:solidFill>
              <a:srgbClr val="FF0000"/>
            </a:solidFill>
            <a:miter lim="800000"/>
            <a:headEnd/>
            <a:tailEnd/>
          </a:ln>
        </p:spPr>
        <p:txBody>
          <a:bodyPr wrap="none" anchor="ctr"/>
          <a:lstStyle/>
          <a:p>
            <a:endParaRPr lang="en-US" altLang="en-US" dirty="0"/>
          </a:p>
        </p:txBody>
      </p:sp>
      <p:sp>
        <p:nvSpPr>
          <p:cNvPr id="62473" name="Rectangle 10"/>
          <p:cNvSpPr>
            <a:spLocks noChangeArrowheads="1"/>
          </p:cNvSpPr>
          <p:nvPr/>
        </p:nvSpPr>
        <p:spPr bwMode="auto">
          <a:xfrm>
            <a:off x="4497388" y="4159250"/>
            <a:ext cx="920750" cy="114300"/>
          </a:xfrm>
          <a:prstGeom prst="rect">
            <a:avLst/>
          </a:prstGeom>
          <a:noFill/>
          <a:ln w="19050">
            <a:solidFill>
              <a:srgbClr val="FF0000"/>
            </a:solidFill>
            <a:miter lim="800000"/>
            <a:headEnd/>
            <a:tailEnd/>
          </a:ln>
        </p:spPr>
        <p:txBody>
          <a:bodyPr wrap="none" anchor="ctr"/>
          <a:lstStyle/>
          <a:p>
            <a:endParaRPr lang="en-US" altLang="en-US" dirty="0"/>
          </a:p>
        </p:txBody>
      </p:sp>
      <p:sp>
        <p:nvSpPr>
          <p:cNvPr id="62474" name="AutoShape 11"/>
          <p:cNvSpPr>
            <a:spLocks noChangeArrowheads="1"/>
          </p:cNvSpPr>
          <p:nvPr/>
        </p:nvSpPr>
        <p:spPr bwMode="auto">
          <a:xfrm>
            <a:off x="4419600" y="2449513"/>
            <a:ext cx="381000" cy="2286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62475" name="AutoShape 13"/>
          <p:cNvSpPr>
            <a:spLocks noChangeArrowheads="1"/>
          </p:cNvSpPr>
          <p:nvPr/>
        </p:nvSpPr>
        <p:spPr bwMode="auto">
          <a:xfrm rot="10800000">
            <a:off x="7467600" y="3598863"/>
            <a:ext cx="679450" cy="6286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781 h 21600"/>
              <a:gd name="T14" fmla="*/ 17384 w 21600"/>
              <a:gd name="T15" fmla="*/ 9377 h 21600"/>
            </a:gdLst>
            <a:ahLst/>
            <a:cxnLst>
              <a:cxn ang="T8">
                <a:pos x="T0" y="T1"/>
              </a:cxn>
              <a:cxn ang="T9">
                <a:pos x="T2" y="T3"/>
              </a:cxn>
              <a:cxn ang="T10">
                <a:pos x="T4" y="T5"/>
              </a:cxn>
              <a:cxn ang="T11">
                <a:pos x="T6" y="T7"/>
              </a:cxn>
            </a:cxnLst>
            <a:rect l="T12" t="T13" r="T14" b="T15"/>
            <a:pathLst>
              <a:path w="21600" h="21600">
                <a:moveTo>
                  <a:pt x="21600" y="6079"/>
                </a:moveTo>
                <a:lnTo>
                  <a:pt x="13828" y="0"/>
                </a:lnTo>
                <a:lnTo>
                  <a:pt x="13828" y="2781"/>
                </a:lnTo>
                <a:lnTo>
                  <a:pt x="12427" y="2781"/>
                </a:lnTo>
                <a:cubicBezTo>
                  <a:pt x="5564" y="2781"/>
                  <a:pt x="0" y="6979"/>
                  <a:pt x="0" y="12158"/>
                </a:cubicBezTo>
                <a:lnTo>
                  <a:pt x="0" y="21600"/>
                </a:lnTo>
                <a:lnTo>
                  <a:pt x="6742" y="21600"/>
                </a:lnTo>
                <a:lnTo>
                  <a:pt x="6742" y="12158"/>
                </a:lnTo>
                <a:cubicBezTo>
                  <a:pt x="6742" y="10622"/>
                  <a:pt x="9287" y="9377"/>
                  <a:pt x="12427" y="9377"/>
                </a:cubicBezTo>
                <a:lnTo>
                  <a:pt x="13828" y="9377"/>
                </a:lnTo>
                <a:lnTo>
                  <a:pt x="13828"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dirty="0"/>
          </a:p>
        </p:txBody>
      </p:sp>
      <p:sp>
        <p:nvSpPr>
          <p:cNvPr id="62476" name="Oval 14"/>
          <p:cNvSpPr>
            <a:spLocks noChangeArrowheads="1"/>
          </p:cNvSpPr>
          <p:nvPr/>
        </p:nvSpPr>
        <p:spPr bwMode="auto">
          <a:xfrm>
            <a:off x="2400300" y="3598863"/>
            <a:ext cx="533400" cy="171450"/>
          </a:xfrm>
          <a:prstGeom prst="ellipse">
            <a:avLst/>
          </a:prstGeom>
          <a:noFill/>
          <a:ln w="19050">
            <a:solidFill>
              <a:srgbClr val="FF0000"/>
            </a:solidFill>
            <a:round/>
            <a:headEnd/>
            <a:tailEnd/>
          </a:ln>
        </p:spPr>
        <p:txBody>
          <a:bodyPr wrap="none" anchor="ctr"/>
          <a:lstStyle/>
          <a:p>
            <a:endParaRPr lang="en-US" altLang="en-US" dirty="0"/>
          </a:p>
        </p:txBody>
      </p:sp>
      <p:sp>
        <p:nvSpPr>
          <p:cNvPr id="62477" name="Rectangle 16"/>
          <p:cNvSpPr>
            <a:spLocks noChangeArrowheads="1"/>
          </p:cNvSpPr>
          <p:nvPr/>
        </p:nvSpPr>
        <p:spPr bwMode="auto">
          <a:xfrm>
            <a:off x="3127375" y="3084513"/>
            <a:ext cx="1216025" cy="114300"/>
          </a:xfrm>
          <a:prstGeom prst="rect">
            <a:avLst/>
          </a:prstGeom>
          <a:noFill/>
          <a:ln w="19050">
            <a:solidFill>
              <a:srgbClr val="FFFF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33375" y="-19050"/>
            <a:ext cx="8610600" cy="473075"/>
          </a:xfrm>
        </p:spPr>
        <p:txBody>
          <a:bodyPr/>
          <a:lstStyle/>
          <a:p>
            <a:pPr marL="609600" indent="-609600"/>
            <a:r>
              <a:rPr lang="en-US" altLang="en-US" sz="3200" dirty="0" smtClean="0"/>
              <a:t>Bug – Review and set severity</a:t>
            </a:r>
          </a:p>
        </p:txBody>
      </p:sp>
      <p:sp>
        <p:nvSpPr>
          <p:cNvPr id="8195" name="Content Placeholder 3"/>
          <p:cNvSpPr>
            <a:spLocks noGrp="1"/>
          </p:cNvSpPr>
          <p:nvPr>
            <p:ph idx="1"/>
          </p:nvPr>
        </p:nvSpPr>
        <p:spPr>
          <a:xfrm>
            <a:off x="152400" y="835025"/>
            <a:ext cx="4953000" cy="3565525"/>
          </a:xfrm>
        </p:spPr>
        <p:txBody>
          <a:bodyPr/>
          <a:lstStyle/>
          <a:p>
            <a:r>
              <a:rPr sz="2000" b="0" dirty="0" smtClean="0"/>
              <a:t>When a tester finds a defect on software, he will create an issue type Bug on JIRA. When the bug is created, </a:t>
            </a:r>
            <a:r>
              <a:rPr sz="2000" b="0" dirty="0" smtClean="0">
                <a:solidFill>
                  <a:srgbClr val="0000FF"/>
                </a:solidFill>
              </a:rPr>
              <a:t>Test Lead </a:t>
            </a:r>
            <a:r>
              <a:rPr sz="2000" b="0" dirty="0" smtClean="0"/>
              <a:t>must review it first before assigning it to </a:t>
            </a:r>
            <a:r>
              <a:rPr sz="2000" b="0" dirty="0" smtClean="0">
                <a:solidFill>
                  <a:srgbClr val="0000FF"/>
                </a:solidFill>
              </a:rPr>
              <a:t>Development Team</a:t>
            </a:r>
            <a:r>
              <a:rPr sz="2000" b="0" dirty="0" smtClean="0"/>
              <a:t>.</a:t>
            </a:r>
          </a:p>
          <a:p>
            <a:r>
              <a:rPr sz="2000" dirty="0" smtClean="0"/>
              <a:t>CID</a:t>
            </a:r>
            <a:r>
              <a:rPr sz="2000" b="0" dirty="0" smtClean="0"/>
              <a:t> </a:t>
            </a:r>
            <a:r>
              <a:rPr altLang="en-US" sz="2000" b="0" dirty="0" smtClean="0"/>
              <a:t>(Customer Impacting Defect):</a:t>
            </a:r>
            <a:r>
              <a:rPr altLang="en-US" sz="1600" b="0" dirty="0" smtClean="0"/>
              <a:t> </a:t>
            </a:r>
            <a:r>
              <a:rPr altLang="en-US" sz="2000" b="0" dirty="0" smtClean="0"/>
              <a:t>on Misc. tab </a:t>
            </a:r>
            <a:r>
              <a:rPr altLang="en-US" sz="2000" b="0" dirty="0" smtClean="0">
                <a:solidFill>
                  <a:srgbClr val="0000FF"/>
                </a:solidFill>
              </a:rPr>
              <a:t>Test Lead</a:t>
            </a:r>
            <a:r>
              <a:rPr altLang="en-US" sz="2000" b="0" dirty="0" smtClean="0"/>
              <a:t> will assign and select CID based on severity of the bug after the ticket is created by  testers. The level are </a:t>
            </a:r>
            <a:r>
              <a:rPr altLang="en-US" sz="2000" dirty="0" smtClean="0"/>
              <a:t>SS, P1, P2, P3, P4</a:t>
            </a:r>
            <a:r>
              <a:rPr altLang="en-US" sz="2000" b="0" dirty="0" smtClean="0"/>
              <a:t>. The severity of the bug will decide the priority.</a:t>
            </a:r>
            <a:endParaRPr sz="1800" dirty="0" smtClean="0"/>
          </a:p>
        </p:txBody>
      </p:sp>
      <p:pic>
        <p:nvPicPr>
          <p:cNvPr id="8196" name="Picture 5"/>
          <p:cNvPicPr>
            <a:picLocks noChangeAspect="1" noChangeArrowheads="1"/>
          </p:cNvPicPr>
          <p:nvPr/>
        </p:nvPicPr>
        <p:blipFill>
          <a:blip r:embed="rId3"/>
          <a:srcRect/>
          <a:stretch>
            <a:fillRect/>
          </a:stretch>
        </p:blipFill>
        <p:spPr bwMode="auto">
          <a:xfrm>
            <a:off x="5632450" y="828675"/>
            <a:ext cx="2901950" cy="3028950"/>
          </a:xfrm>
          <a:prstGeom prst="rect">
            <a:avLst/>
          </a:prstGeom>
          <a:noFill/>
          <a:ln w="9525">
            <a:noFill/>
            <a:miter lim="800000"/>
            <a:headEnd/>
            <a:tailEnd/>
          </a:ln>
        </p:spPr>
      </p:pic>
      <p:pic>
        <p:nvPicPr>
          <p:cNvPr id="8197" name="Picture 40"/>
          <p:cNvPicPr>
            <a:picLocks noChangeAspect="1" noChangeArrowheads="1"/>
          </p:cNvPicPr>
          <p:nvPr/>
        </p:nvPicPr>
        <p:blipFill>
          <a:blip r:embed="rId4">
            <a:grayscl/>
            <a:biLevel thresh="50000"/>
          </a:blip>
          <a:srcRect/>
          <a:stretch>
            <a:fillRect/>
          </a:stretch>
        </p:blipFill>
        <p:spPr bwMode="auto">
          <a:xfrm>
            <a:off x="7467600" y="4248150"/>
            <a:ext cx="506413" cy="590550"/>
          </a:xfrm>
          <a:prstGeom prst="rect">
            <a:avLst/>
          </a:prstGeom>
          <a:noFill/>
          <a:ln w="9525">
            <a:noFill/>
            <a:miter lim="800000"/>
            <a:headEnd/>
            <a:tailEnd/>
          </a:ln>
        </p:spPr>
      </p:pic>
      <p:sp>
        <p:nvSpPr>
          <p:cNvPr id="8198" name="Text Box 42"/>
          <p:cNvSpPr txBox="1">
            <a:spLocks noChangeArrowheads="1"/>
          </p:cNvSpPr>
          <p:nvPr/>
        </p:nvSpPr>
        <p:spPr bwMode="auto">
          <a:xfrm>
            <a:off x="7162800" y="4795838"/>
            <a:ext cx="1219200" cy="369887"/>
          </a:xfrm>
          <a:prstGeom prst="rect">
            <a:avLst/>
          </a:prstGeom>
          <a:noFill/>
          <a:ln w="9525">
            <a:noFill/>
            <a:miter lim="800000"/>
            <a:headEnd/>
            <a:tailEnd/>
          </a:ln>
        </p:spPr>
        <p:txBody>
          <a:bodyPr>
            <a:spAutoFit/>
          </a:bodyPr>
          <a:lstStyle/>
          <a:p>
            <a:pPr algn="ctr">
              <a:spcBef>
                <a:spcPct val="50000"/>
              </a:spcBef>
            </a:pPr>
            <a:r>
              <a:rPr lang="en-US" altLang="en-US" dirty="0"/>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63491" name="Title 1"/>
          <p:cNvSpPr txBox="1">
            <a:spLocks/>
          </p:cNvSpPr>
          <p:nvPr/>
        </p:nvSpPr>
        <p:spPr bwMode="auto">
          <a:xfrm>
            <a:off x="285750" y="-13335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 with WRITEREPORT</a:t>
            </a:r>
          </a:p>
        </p:txBody>
      </p:sp>
      <p:pic>
        <p:nvPicPr>
          <p:cNvPr id="63492" name="Picture 5"/>
          <p:cNvPicPr>
            <a:picLocks noChangeAspect="1" noChangeArrowheads="1"/>
          </p:cNvPicPr>
          <p:nvPr/>
        </p:nvPicPr>
        <p:blipFill>
          <a:blip r:embed="rId3"/>
          <a:srcRect/>
          <a:stretch>
            <a:fillRect/>
          </a:stretch>
        </p:blipFill>
        <p:spPr bwMode="auto">
          <a:xfrm>
            <a:off x="3886200" y="3757613"/>
            <a:ext cx="5105400" cy="1328737"/>
          </a:xfrm>
          <a:prstGeom prst="rect">
            <a:avLst/>
          </a:prstGeom>
          <a:noFill/>
          <a:ln w="9525">
            <a:noFill/>
            <a:miter lim="800000"/>
            <a:headEnd/>
            <a:tailEnd/>
          </a:ln>
        </p:spPr>
      </p:pic>
      <p:sp>
        <p:nvSpPr>
          <p:cNvPr id="63493" name="Content Placeholder 2"/>
          <p:cNvSpPr>
            <a:spLocks/>
          </p:cNvSpPr>
          <p:nvPr/>
        </p:nvSpPr>
        <p:spPr bwMode="auto">
          <a:xfrm>
            <a:off x="0" y="514350"/>
            <a:ext cx="8763000" cy="1257300"/>
          </a:xfrm>
          <a:prstGeom prst="rect">
            <a:avLst/>
          </a:prstGeom>
          <a:noFill/>
          <a:ln w="9525">
            <a:noFill/>
            <a:miter lim="800000"/>
            <a:headEnd/>
            <a:tailEnd/>
          </a:ln>
        </p:spPr>
        <p:txBody>
          <a:bodyPr/>
          <a:lstStyle/>
          <a:p>
            <a:pPr marL="533400" indent="-533400" defTabSz="914400" eaLnBrk="0" hangingPunct="0">
              <a:spcBef>
                <a:spcPct val="20000"/>
              </a:spcBef>
              <a:buFontTx/>
              <a:buBlip>
                <a:blip r:embed="rId4"/>
              </a:buBlip>
            </a:pPr>
            <a:r>
              <a:rPr lang="en-US" altLang="ja-JP" dirty="0">
                <a:solidFill>
                  <a:srgbClr val="262626"/>
                </a:solidFill>
                <a:latin typeface="Calibri" pitchFamily="34" charset="0"/>
              </a:rPr>
              <a:t>The </a:t>
            </a:r>
            <a:r>
              <a:rPr lang="en-US" altLang="ja-JP" dirty="0">
                <a:solidFill>
                  <a:srgbClr val="0000FF"/>
                </a:solidFill>
                <a:latin typeface="Calibri" pitchFamily="34" charset="0"/>
              </a:rPr>
              <a:t>SENDREPORT</a:t>
            </a:r>
            <a:r>
              <a:rPr lang="en-US" altLang="ja-JP" dirty="0">
                <a:solidFill>
                  <a:srgbClr val="262626"/>
                </a:solidFill>
                <a:latin typeface="Calibri" pitchFamily="34" charset="0"/>
              </a:rPr>
              <a:t> in keyword search requires internet connection from STB to DIRECTV server. What if we get problems with the connection? </a:t>
            </a:r>
          </a:p>
          <a:p>
            <a:pPr marL="533400" indent="-533400" defTabSz="914400" eaLnBrk="0" hangingPunct="0">
              <a:spcBef>
                <a:spcPct val="20000"/>
              </a:spcBef>
              <a:buFontTx/>
              <a:buBlip>
                <a:blip r:embed="rId4"/>
              </a:buBlip>
            </a:pPr>
            <a:r>
              <a:rPr lang="en-US" altLang="ja-JP" dirty="0">
                <a:solidFill>
                  <a:srgbClr val="262626"/>
                </a:solidFill>
                <a:latin typeface="Calibri" pitchFamily="34" charset="0"/>
              </a:rPr>
              <a:t>We can download the log from STB to USB by performing </a:t>
            </a:r>
            <a:r>
              <a:rPr lang="en-US" altLang="ja-JP" dirty="0">
                <a:solidFill>
                  <a:srgbClr val="0000FF"/>
                </a:solidFill>
                <a:latin typeface="Calibri" pitchFamily="34" charset="0"/>
              </a:rPr>
              <a:t>WRITEREPORT</a:t>
            </a:r>
            <a:r>
              <a:rPr lang="en-US" altLang="ja-JP" dirty="0">
                <a:solidFill>
                  <a:srgbClr val="262626"/>
                </a:solidFill>
                <a:latin typeface="Calibri" pitchFamily="34" charset="0"/>
              </a:rPr>
              <a:t> in keyword search, then attach the log file to JIRA.</a:t>
            </a:r>
          </a:p>
        </p:txBody>
      </p:sp>
      <p:pic>
        <p:nvPicPr>
          <p:cNvPr id="63494" name="Picture 9" descr="writereport1"/>
          <p:cNvPicPr>
            <a:picLocks noChangeAspect="1" noChangeArrowheads="1"/>
          </p:cNvPicPr>
          <p:nvPr/>
        </p:nvPicPr>
        <p:blipFill>
          <a:blip r:embed="rId5"/>
          <a:srcRect/>
          <a:stretch>
            <a:fillRect/>
          </a:stretch>
        </p:blipFill>
        <p:spPr bwMode="auto">
          <a:xfrm>
            <a:off x="76200" y="1809750"/>
            <a:ext cx="4953000" cy="175895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381000" y="1733550"/>
            <a:ext cx="8229600" cy="857250"/>
          </a:xfrm>
        </p:spPr>
        <p:txBody>
          <a:bodyPr/>
          <a:lstStyle/>
          <a:p>
            <a:pPr marL="609600" indent="-609600" algn="ctr">
              <a:tabLst>
                <a:tab pos="5657850" algn="l"/>
              </a:tabLst>
            </a:pPr>
            <a:r>
              <a:rPr lang="en-US" altLang="en-US" sz="5400" dirty="0" smtClean="0">
                <a:solidFill>
                  <a:schemeClr val="accent1"/>
                </a:solidFill>
              </a:rPr>
              <a:t>Thank you</a:t>
            </a:r>
          </a:p>
        </p:txBody>
      </p:sp>
      <p:sp>
        <p:nvSpPr>
          <p:cNvPr id="64515" name="Content Placeholder 3"/>
          <p:cNvSpPr>
            <a:spLocks noGrp="1"/>
          </p:cNvSpPr>
          <p:nvPr>
            <p:ph sz="half" idx="4294967295"/>
          </p:nvPr>
        </p:nvSpPr>
        <p:spPr>
          <a:xfrm>
            <a:off x="381000" y="1177925"/>
            <a:ext cx="8153400" cy="879475"/>
          </a:xfrm>
        </p:spPr>
        <p:txBody>
          <a:bodyPr/>
          <a:lstStyle/>
          <a:p>
            <a:pPr marL="282575" lvl="1" indent="-168275">
              <a:buFontTx/>
              <a:buNone/>
            </a:pPr>
            <a:endParaRPr altLang="en-US" dirty="0" smtClean="0"/>
          </a:p>
          <a:p>
            <a:pPr>
              <a:buFontTx/>
              <a:buNone/>
            </a:pPr>
            <a:endParaRPr altLang="en-US" dirty="0" smtClean="0"/>
          </a:p>
        </p:txBody>
      </p:sp>
      <p:pic>
        <p:nvPicPr>
          <p:cNvPr id="64516" name="Picture 4"/>
          <p:cNvPicPr>
            <a:picLocks noChangeAspect="1" noChangeArrowheads="1"/>
          </p:cNvPicPr>
          <p:nvPr/>
        </p:nvPicPr>
        <p:blipFill>
          <a:blip r:embed="rId2"/>
          <a:srcRect/>
          <a:stretch>
            <a:fillRect/>
          </a:stretch>
        </p:blipFill>
        <p:spPr bwMode="auto">
          <a:xfrm>
            <a:off x="4876800" y="3314700"/>
            <a:ext cx="2133600" cy="15716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Bug – review and set severity</a:t>
            </a:r>
          </a:p>
        </p:txBody>
      </p:sp>
      <p:sp>
        <p:nvSpPr>
          <p:cNvPr id="9219" name="Content Placeholder 2"/>
          <p:cNvSpPr>
            <a:spLocks noGrp="1"/>
          </p:cNvSpPr>
          <p:nvPr>
            <p:ph idx="1"/>
          </p:nvPr>
        </p:nvSpPr>
        <p:spPr>
          <a:xfrm>
            <a:off x="438150" y="590550"/>
            <a:ext cx="8915400" cy="3565525"/>
          </a:xfrm>
        </p:spPr>
        <p:txBody>
          <a:bodyPr/>
          <a:lstStyle/>
          <a:p>
            <a:r>
              <a:rPr altLang="en-US" sz="1800" dirty="0" smtClean="0"/>
              <a:t>P1:</a:t>
            </a:r>
            <a:r>
              <a:rPr altLang="en-US" sz="1800" b="0" dirty="0" smtClean="0"/>
              <a:t> </a:t>
            </a:r>
            <a:r>
              <a:rPr altLang="en-US" sz="1800" dirty="0" smtClean="0"/>
              <a:t>A problem that causes total interoperability of the product, one of its major components or presents a serious impairment of functionality, safety, security or serious impact on customer operations and (or) user experience.</a:t>
            </a:r>
          </a:p>
          <a:p>
            <a:pPr lvl="1"/>
            <a:r>
              <a:rPr altLang="en-US" sz="1600" dirty="0" smtClean="0"/>
              <a:t>Bugs that prevent the box from performing general functionality</a:t>
            </a:r>
            <a:r>
              <a:rPr altLang="en-US" sz="1600" b="1" dirty="0" smtClean="0"/>
              <a:t> </a:t>
            </a:r>
            <a:r>
              <a:rPr altLang="en-US" sz="1600" dirty="0" smtClean="0"/>
              <a:t>(Recording, Playback, MRV, trick play)</a:t>
            </a:r>
          </a:p>
          <a:p>
            <a:pPr lvl="1"/>
            <a:r>
              <a:rPr altLang="en-US" sz="1600" dirty="0" smtClean="0"/>
              <a:t>Failure of critical functionality with no workaround (or the workaround is a reboot)</a:t>
            </a:r>
          </a:p>
          <a:p>
            <a:pPr lvl="1"/>
            <a:r>
              <a:rPr altLang="en-US" sz="1600" dirty="0" smtClean="0"/>
              <a:t>Data loss or corruption</a:t>
            </a:r>
          </a:p>
          <a:p>
            <a:pPr lvl="1"/>
            <a:r>
              <a:rPr altLang="en-US" sz="1600" dirty="0" smtClean="0"/>
              <a:t>Billing data or invoice display inconsistencies</a:t>
            </a:r>
          </a:p>
          <a:p>
            <a:pPr lvl="1"/>
            <a:r>
              <a:rPr altLang="en-US" sz="1600" dirty="0" smtClean="0"/>
              <a:t>Issues blocking testing</a:t>
            </a:r>
          </a:p>
          <a:p>
            <a:pPr lvl="1"/>
            <a:r>
              <a:rPr altLang="en-US" sz="1600" dirty="0" smtClean="0"/>
              <a:t>Critical functionality discrepancy between requirements and implementation </a:t>
            </a:r>
          </a:p>
          <a:p>
            <a:pPr lvl="1"/>
            <a:r>
              <a:rPr altLang="en-US" sz="1600" dirty="0" smtClean="0"/>
              <a:t>Critical functionality error handling failures with high occurrence likelihood and resulting in high impact to customers</a:t>
            </a:r>
          </a:p>
          <a:p>
            <a:pPr lvl="1"/>
            <a:r>
              <a:rPr altLang="en-US" sz="1600" dirty="0" smtClean="0"/>
              <a:t>Security concerns with customer visibility (Parental controls not blocking adult video/content correctly)</a:t>
            </a:r>
          </a:p>
          <a:p>
            <a:pPr lvl="1"/>
            <a:r>
              <a:rPr altLang="en-US" sz="1600" dirty="0" smtClean="0"/>
              <a:t>Call centers receiving calls about the defect (call volume increases costs to DIRECTV)</a:t>
            </a:r>
          </a:p>
          <a:p>
            <a:pPr lvl="1"/>
            <a:r>
              <a:rPr altLang="en-US" sz="1600" dirty="0" smtClean="0"/>
              <a:t>Decreases revenue for DIRECTV (customer unable to buy PPV content)</a:t>
            </a:r>
          </a:p>
          <a:p>
            <a:pPr lvl="1"/>
            <a:endParaRPr altLang="en-US" sz="1600" dirty="0" smtClean="0"/>
          </a:p>
        </p:txBody>
      </p:sp>
      <p:pic>
        <p:nvPicPr>
          <p:cNvPr id="9220" name="Picture 40"/>
          <p:cNvPicPr>
            <a:picLocks noChangeAspect="1" noChangeArrowheads="1"/>
          </p:cNvPicPr>
          <p:nvPr/>
        </p:nvPicPr>
        <p:blipFill>
          <a:blip r:embed="rId3">
            <a:grayscl/>
            <a:biLevel thresh="50000"/>
          </a:blip>
          <a:srcRect/>
          <a:stretch>
            <a:fillRect/>
          </a:stretch>
        </p:blipFill>
        <p:spPr bwMode="auto">
          <a:xfrm>
            <a:off x="152400" y="1047750"/>
            <a:ext cx="506413" cy="590550"/>
          </a:xfrm>
          <a:prstGeom prst="rect">
            <a:avLst/>
          </a:prstGeom>
          <a:noFill/>
          <a:ln w="9525">
            <a:noFill/>
            <a:miter lim="800000"/>
            <a:headEnd/>
            <a:tailEnd/>
          </a:ln>
        </p:spPr>
      </p:pic>
      <p:sp>
        <p:nvSpPr>
          <p:cNvPr id="9221" name="Text Box 42"/>
          <p:cNvSpPr txBox="1">
            <a:spLocks noChangeArrowheads="1"/>
          </p:cNvSpPr>
          <p:nvPr/>
        </p:nvSpPr>
        <p:spPr bwMode="auto">
          <a:xfrm>
            <a:off x="-152400" y="1595438"/>
            <a:ext cx="1219200" cy="369887"/>
          </a:xfrm>
          <a:prstGeom prst="rect">
            <a:avLst/>
          </a:prstGeom>
          <a:noFill/>
          <a:ln w="9525">
            <a:noFill/>
            <a:miter lim="800000"/>
            <a:headEnd/>
            <a:tailEnd/>
          </a:ln>
        </p:spPr>
        <p:txBody>
          <a:bodyPr>
            <a:spAutoFit/>
          </a:bodyPr>
          <a:lstStyle/>
          <a:p>
            <a:pPr algn="ctr">
              <a:spcBef>
                <a:spcPct val="50000"/>
              </a:spcBef>
            </a:pPr>
            <a:r>
              <a:rPr lang="en-US" altLang="en-US" dirty="0">
                <a:solidFill>
                  <a:srgbClr val="0000FF"/>
                </a:solidFill>
              </a:rPr>
              <a:t>Test Lead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10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10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10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10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1000" fill="hold"/>
                                        <p:tgtEl>
                                          <p:spTgt spid="9219">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2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10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92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1000" fill="hold"/>
                                        <p:tgtEl>
                                          <p:spTgt spid="9219">
                                            <p:txEl>
                                              <p:pRg st="7" end="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92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pRg st="8" end="8"/>
                                            </p:txEl>
                                          </p:spTgt>
                                        </p:tgtEl>
                                        <p:attrNameLst>
                                          <p:attrName>style.visibility</p:attrName>
                                        </p:attrNameLst>
                                      </p:cBhvr>
                                      <p:to>
                                        <p:strVal val="visible"/>
                                      </p:to>
                                    </p:set>
                                    <p:anim calcmode="lin" valueType="num">
                                      <p:cBhvr additive="base">
                                        <p:cTn id="49" dur="1000" fill="hold"/>
                                        <p:tgtEl>
                                          <p:spTgt spid="9219">
                                            <p:txEl>
                                              <p:pRg st="8" end="8"/>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92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pRg st="9" end="9"/>
                                            </p:txEl>
                                          </p:spTgt>
                                        </p:tgtEl>
                                        <p:attrNameLst>
                                          <p:attrName>style.visibility</p:attrName>
                                        </p:attrNameLst>
                                      </p:cBhvr>
                                      <p:to>
                                        <p:strVal val="visible"/>
                                      </p:to>
                                    </p:set>
                                    <p:anim calcmode="lin" valueType="num">
                                      <p:cBhvr additive="base">
                                        <p:cTn id="55" dur="1000" fill="hold"/>
                                        <p:tgtEl>
                                          <p:spTgt spid="9219">
                                            <p:txEl>
                                              <p:pRg st="9" end="9"/>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92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pRg st="10" end="10"/>
                                            </p:txEl>
                                          </p:spTgt>
                                        </p:tgtEl>
                                        <p:attrNameLst>
                                          <p:attrName>style.visibility</p:attrName>
                                        </p:attrNameLst>
                                      </p:cBhvr>
                                      <p:to>
                                        <p:strVal val="visible"/>
                                      </p:to>
                                    </p:set>
                                    <p:anim calcmode="lin" valueType="num">
                                      <p:cBhvr additive="base">
                                        <p:cTn id="61" dur="1000" fill="hold"/>
                                        <p:tgtEl>
                                          <p:spTgt spid="9219">
                                            <p:txEl>
                                              <p:pRg st="10" end="10"/>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92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Bug – review and set severity (cont.)</a:t>
            </a:r>
          </a:p>
        </p:txBody>
      </p:sp>
      <p:sp>
        <p:nvSpPr>
          <p:cNvPr id="10243" name="Content Placeholder 2"/>
          <p:cNvSpPr>
            <a:spLocks noGrp="1"/>
          </p:cNvSpPr>
          <p:nvPr>
            <p:ph idx="1"/>
          </p:nvPr>
        </p:nvSpPr>
        <p:spPr>
          <a:xfrm>
            <a:off x="457200" y="682625"/>
            <a:ext cx="8915400" cy="3565525"/>
          </a:xfrm>
        </p:spPr>
        <p:txBody>
          <a:bodyPr/>
          <a:lstStyle/>
          <a:p>
            <a:r>
              <a:rPr altLang="en-US" sz="1800" dirty="0" smtClean="0"/>
              <a:t>SS:</a:t>
            </a:r>
            <a:r>
              <a:rPr altLang="en-US" sz="1800" b="0" dirty="0" smtClean="0"/>
              <a:t> </a:t>
            </a:r>
            <a:r>
              <a:rPr altLang="en-US" sz="1800" dirty="0" smtClean="0"/>
              <a:t>A "show stopper". Essentially, a P1 that Management elevated to SS status</a:t>
            </a:r>
            <a:r>
              <a:rPr altLang="en-US" sz="1800" b="0" dirty="0" smtClean="0"/>
              <a:t>.</a:t>
            </a:r>
          </a:p>
          <a:p>
            <a:pPr>
              <a:buFontTx/>
              <a:buNone/>
            </a:pPr>
            <a:r>
              <a:rPr altLang="en-US" sz="1800" b="0" u="sng" dirty="0" smtClean="0"/>
              <a:t>Example:</a:t>
            </a:r>
          </a:p>
          <a:p>
            <a:pPr lvl="1"/>
            <a:r>
              <a:rPr altLang="en-US" sz="1600" dirty="0" smtClean="0"/>
              <a:t>Bugs that prevent the box from performing general functionality</a:t>
            </a:r>
            <a:r>
              <a:rPr altLang="en-US" sz="1600" b="1" dirty="0" smtClean="0"/>
              <a:t> </a:t>
            </a:r>
            <a:r>
              <a:rPr altLang="en-US" sz="1600" dirty="0" smtClean="0"/>
              <a:t>(Recording, Playback, MRV, trick play, etc.)</a:t>
            </a:r>
          </a:p>
          <a:p>
            <a:pPr lvl="1"/>
            <a:r>
              <a:rPr altLang="en-US" sz="1600" dirty="0" smtClean="0"/>
              <a:t>Bugs that prevent the user from using an entire functionality.</a:t>
            </a:r>
          </a:p>
          <a:p>
            <a:pPr lvl="1"/>
            <a:r>
              <a:rPr altLang="en-US" sz="1600" dirty="0" smtClean="0"/>
              <a:t>Major stability issues. Issues that would cause the box to crash in a day</a:t>
            </a:r>
            <a:r>
              <a:rPr altLang="en-US" sz="1800" dirty="0" smtClean="0"/>
              <a: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10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 calcmode="lin" valueType="num">
                                      <p:cBhvr additive="base">
                                        <p:cTn id="13" dur="10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10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Bug – review and set severity (cont.)</a:t>
            </a:r>
          </a:p>
        </p:txBody>
      </p:sp>
      <p:sp>
        <p:nvSpPr>
          <p:cNvPr id="11267" name="Content Placeholder 2"/>
          <p:cNvSpPr>
            <a:spLocks noGrp="1"/>
          </p:cNvSpPr>
          <p:nvPr>
            <p:ph idx="1"/>
          </p:nvPr>
        </p:nvSpPr>
        <p:spPr>
          <a:xfrm>
            <a:off x="228600" y="682625"/>
            <a:ext cx="8915400" cy="3565525"/>
          </a:xfrm>
        </p:spPr>
        <p:txBody>
          <a:bodyPr/>
          <a:lstStyle/>
          <a:p>
            <a:r>
              <a:rPr altLang="en-US" sz="1800" dirty="0" smtClean="0"/>
              <a:t>P2:</a:t>
            </a:r>
            <a:r>
              <a:rPr altLang="en-US" sz="1800" b="0" dirty="0" smtClean="0"/>
              <a:t> A problem that results in a major reduction in product quality or functionality without any reasonable workaround and high level of impact on customer operations and (or) user experience.</a:t>
            </a:r>
          </a:p>
          <a:p>
            <a:pPr>
              <a:buFontTx/>
              <a:buNone/>
            </a:pPr>
            <a:r>
              <a:rPr altLang="en-US" sz="1800" b="0" u="sng" dirty="0" smtClean="0"/>
              <a:t>Examples: </a:t>
            </a:r>
          </a:p>
          <a:p>
            <a:pPr lvl="1"/>
            <a:r>
              <a:rPr altLang="en-US" sz="1600" dirty="0" smtClean="0"/>
              <a:t>Partially impaired critical functionality with less than desirable workaround (e.g., channel change or exit or retry)</a:t>
            </a:r>
          </a:p>
          <a:p>
            <a:pPr lvl="1"/>
            <a:r>
              <a:rPr altLang="en-US" sz="1600" dirty="0" smtClean="0"/>
              <a:t>Failure of non-critical functionality with no workaround.</a:t>
            </a:r>
          </a:p>
          <a:p>
            <a:pPr lvl="1"/>
            <a:r>
              <a:rPr altLang="en-US" sz="1600" dirty="0" smtClean="0"/>
              <a:t>Non critical functionality discrepancy between requirements and implementation</a:t>
            </a:r>
            <a:r>
              <a:rPr altLang="en-US" sz="1800" dirty="0" smtClean="0"/>
              <a:t>.</a:t>
            </a:r>
          </a:p>
          <a:p>
            <a:pPr lvl="1"/>
            <a:r>
              <a:rPr altLang="en-US" sz="1600" dirty="0" smtClean="0"/>
              <a:t>High customer impact UI discrepancies.</a:t>
            </a:r>
          </a:p>
          <a:p>
            <a:pPr lvl="1"/>
            <a:r>
              <a:rPr altLang="en-US" sz="1600" dirty="0" smtClean="0"/>
              <a:t>Security concern with no real customer impact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additive="base">
                                        <p:cTn id="7" dur="10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 calcmode="lin" valueType="num">
                                      <p:cBhvr additive="base">
                                        <p:cTn id="13" dur="10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 calcmode="lin" valueType="num">
                                      <p:cBhvr additive="base">
                                        <p:cTn id="19" dur="10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pRg st="5" end="5"/>
                                            </p:txEl>
                                          </p:spTgt>
                                        </p:tgtEl>
                                        <p:attrNameLst>
                                          <p:attrName>style.visibility</p:attrName>
                                        </p:attrNameLst>
                                      </p:cBhvr>
                                      <p:to>
                                        <p:strVal val="visible"/>
                                      </p:to>
                                    </p:set>
                                    <p:anim calcmode="lin" valueType="num">
                                      <p:cBhvr additive="base">
                                        <p:cTn id="25" dur="10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anim calcmode="lin" valueType="num">
                                      <p:cBhvr additive="base">
                                        <p:cTn id="31" dur="10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43381</TotalTime>
  <Words>3718</Words>
  <Application>Microsoft Office PowerPoint</Application>
  <PresentationFormat>On-screen Show (16:9)</PresentationFormat>
  <Paragraphs>493</Paragraphs>
  <Slides>61</Slides>
  <Notes>41</Notes>
  <HiddenSlides>0</HiddenSlides>
  <MMClips>0</MMClips>
  <ScaleCrop>false</ScaleCrop>
  <HeadingPairs>
    <vt:vector size="4" baseType="variant">
      <vt:variant>
        <vt:lpstr>Theme</vt:lpstr>
      </vt:variant>
      <vt:variant>
        <vt:i4>3</vt:i4>
      </vt:variant>
      <vt:variant>
        <vt:lpstr>Slide Titles</vt:lpstr>
      </vt:variant>
      <vt:variant>
        <vt:i4>61</vt:i4>
      </vt:variant>
    </vt:vector>
  </HeadingPairs>
  <TitlesOfParts>
    <vt:vector size="64" baseType="lpstr">
      <vt:lpstr>Office Theme</vt:lpstr>
      <vt:lpstr>1_Office Theme</vt:lpstr>
      <vt:lpstr>2_Office Theme</vt:lpstr>
      <vt:lpstr>Guide to Use JIRA</vt:lpstr>
      <vt:lpstr>Overview</vt:lpstr>
      <vt:lpstr>Access to JIRA</vt:lpstr>
      <vt:lpstr>Create new issue</vt:lpstr>
      <vt:lpstr>Create new issue - Issue types</vt:lpstr>
      <vt:lpstr>Bug – Review and set severity</vt:lpstr>
      <vt:lpstr>Bug – review and set severity</vt:lpstr>
      <vt:lpstr>Bug – review and set severity (cont.)</vt:lpstr>
      <vt:lpstr>Bug – review and set severity (cont.)</vt:lpstr>
      <vt:lpstr>Bug – review and set severity (cont.)</vt:lpstr>
      <vt:lpstr>Issue types</vt:lpstr>
      <vt:lpstr>Test Build – Create new issue</vt:lpstr>
      <vt:lpstr>PowerPoint Presentation</vt:lpstr>
      <vt:lpstr>Issue types</vt:lpstr>
      <vt:lpstr>Test Request - Create new issue</vt:lpstr>
      <vt:lpstr>Test Request Workflow</vt:lpstr>
      <vt:lpstr>Issue types</vt:lpstr>
      <vt:lpstr>New Feature - Create new issue</vt:lpstr>
      <vt:lpstr>Issue types</vt:lpstr>
      <vt:lpstr>Create New Issue – Improvement</vt:lpstr>
      <vt:lpstr>Overview</vt:lpstr>
      <vt:lpstr>Searching Issues </vt:lpstr>
      <vt:lpstr>Searching issues – Quick Search </vt:lpstr>
      <vt:lpstr>Quick Search – Free text searching</vt:lpstr>
      <vt:lpstr>Quick Search – Smart querying</vt:lpstr>
      <vt:lpstr>Searching issues </vt:lpstr>
      <vt:lpstr>Searching issues – Simple Search</vt:lpstr>
      <vt:lpstr>Simple search – example</vt:lpstr>
      <vt:lpstr>Simple search – criteria groups</vt:lpstr>
      <vt:lpstr>Searching issues </vt:lpstr>
      <vt:lpstr>Searching issues – Advanced Search</vt:lpstr>
      <vt:lpstr>Advanced Search – Example</vt:lpstr>
      <vt:lpstr>Advanced Search – keywords and syntax</vt:lpstr>
      <vt:lpstr>Switching between Advanced and Simple Search</vt:lpstr>
      <vt:lpstr>Searching issues </vt:lpstr>
      <vt:lpstr>PowerPoint Presentation</vt:lpstr>
      <vt:lpstr>Issue Filters – Manage Filter</vt:lpstr>
      <vt:lpstr>Overview</vt:lpstr>
      <vt:lpstr>Watching Issues </vt:lpstr>
      <vt:lpstr>Overview</vt:lpstr>
      <vt:lpstr>Dashboard</vt:lpstr>
      <vt:lpstr>Dashboard – Create new dashboard </vt:lpstr>
      <vt:lpstr>Dashboard – Customize Dashboard</vt:lpstr>
      <vt:lpstr>Dashboard customization – add gadgets</vt:lpstr>
      <vt:lpstr>Dashboard customization – drag and drop</vt:lpstr>
      <vt:lpstr>Dashboard customization – change gadget style</vt:lpstr>
      <vt:lpstr>Dashboard customization - layout</vt:lpstr>
      <vt:lpstr>Dashboard – Customize Dashboard</vt:lpstr>
      <vt:lpstr>Dashboard – Customize Dashboard (cont.)</vt:lpstr>
      <vt:lpstr>Browsing a Project</vt:lpstr>
      <vt:lpstr>Browsing a Project – Project Information</vt:lpstr>
      <vt:lpstr>PowerPoint Presentation</vt:lpstr>
      <vt:lpstr>PowerPoint Presentation</vt:lpstr>
      <vt:lpstr>DAMS Viewer – View tags of a Release</vt:lpstr>
      <vt:lpstr>PowerPoint Presentation</vt:lpstr>
      <vt:lpstr>DAMS Viewer – RP List</vt:lpstr>
      <vt:lpstr>PowerPoint Presentation</vt:lpstr>
      <vt:lpstr>PowerPoint Presentation</vt:lpstr>
      <vt:lpstr>PowerPoint Presentation</vt:lpstr>
      <vt:lpstr>PowerPoint Presentation</vt:lpstr>
      <vt:lpstr>Thank you</vt:lpstr>
    </vt:vector>
  </TitlesOfParts>
  <Company>DIRECTV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DIRECTV</dc:creator>
  <cp:lastModifiedBy>Thanh Thi Cam Dang</cp:lastModifiedBy>
  <cp:revision>2029</cp:revision>
  <dcterms:created xsi:type="dcterms:W3CDTF">2010-09-27T15:54:40Z</dcterms:created>
  <dcterms:modified xsi:type="dcterms:W3CDTF">2015-07-03T08:51:07Z</dcterms:modified>
</cp:coreProperties>
</file>