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0" r:id="rId2"/>
    <p:sldMasterId id="2147483656" r:id="rId3"/>
  </p:sldMasterIdLst>
  <p:notesMasterIdLst>
    <p:notesMasterId r:id="rId43"/>
  </p:notesMasterIdLst>
  <p:handoutMasterIdLst>
    <p:handoutMasterId r:id="rId44"/>
  </p:handoutMasterIdLst>
  <p:sldIdLst>
    <p:sldId id="256" r:id="rId4"/>
    <p:sldId id="360" r:id="rId5"/>
    <p:sldId id="363" r:id="rId6"/>
    <p:sldId id="420" r:id="rId7"/>
    <p:sldId id="404" r:id="rId8"/>
    <p:sldId id="398" r:id="rId9"/>
    <p:sldId id="399" r:id="rId10"/>
    <p:sldId id="400" r:id="rId11"/>
    <p:sldId id="453" r:id="rId12"/>
    <p:sldId id="454" r:id="rId13"/>
    <p:sldId id="455" r:id="rId14"/>
    <p:sldId id="456" r:id="rId15"/>
    <p:sldId id="396" r:id="rId16"/>
    <p:sldId id="401" r:id="rId17"/>
    <p:sldId id="402" r:id="rId18"/>
    <p:sldId id="403" r:id="rId19"/>
    <p:sldId id="416" r:id="rId20"/>
    <p:sldId id="460" r:id="rId21"/>
    <p:sldId id="461" r:id="rId22"/>
    <p:sldId id="462" r:id="rId23"/>
    <p:sldId id="421" r:id="rId24"/>
    <p:sldId id="409" r:id="rId25"/>
    <p:sldId id="422" r:id="rId26"/>
    <p:sldId id="419" r:id="rId27"/>
    <p:sldId id="424" r:id="rId28"/>
    <p:sldId id="426" r:id="rId29"/>
    <p:sldId id="425" r:id="rId30"/>
    <p:sldId id="438" r:id="rId31"/>
    <p:sldId id="440" r:id="rId32"/>
    <p:sldId id="439" r:id="rId33"/>
    <p:sldId id="463" r:id="rId34"/>
    <p:sldId id="443" r:id="rId35"/>
    <p:sldId id="464" r:id="rId36"/>
    <p:sldId id="469" r:id="rId37"/>
    <p:sldId id="465" r:id="rId38"/>
    <p:sldId id="466" r:id="rId39"/>
    <p:sldId id="467" r:id="rId40"/>
    <p:sldId id="468" r:id="rId41"/>
    <p:sldId id="411" r:id="rId42"/>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Arial" pitchFamily="34"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MS PGothic" pitchFamily="34" charset="-128"/>
        <a:cs typeface="+mn-cs"/>
      </a:defRPr>
    </a:lvl5pPr>
    <a:lvl6pPr marL="2286000" algn="l" defTabSz="914400" rtl="0" eaLnBrk="1" latinLnBrk="0" hangingPunct="1">
      <a:defRPr kern="1200">
        <a:solidFill>
          <a:schemeClr val="tx1"/>
        </a:solidFill>
        <a:latin typeface="Arial" pitchFamily="34" charset="0"/>
        <a:ea typeface="MS PGothic" pitchFamily="34" charset="-128"/>
        <a:cs typeface="+mn-cs"/>
      </a:defRPr>
    </a:lvl6pPr>
    <a:lvl7pPr marL="2743200" algn="l" defTabSz="914400" rtl="0" eaLnBrk="1" latinLnBrk="0" hangingPunct="1">
      <a:defRPr kern="1200">
        <a:solidFill>
          <a:schemeClr val="tx1"/>
        </a:solidFill>
        <a:latin typeface="Arial" pitchFamily="34" charset="0"/>
        <a:ea typeface="MS PGothic" pitchFamily="34" charset="-128"/>
        <a:cs typeface="+mn-cs"/>
      </a:defRPr>
    </a:lvl7pPr>
    <a:lvl8pPr marL="3200400" algn="l" defTabSz="914400" rtl="0" eaLnBrk="1" latinLnBrk="0" hangingPunct="1">
      <a:defRPr kern="1200">
        <a:solidFill>
          <a:schemeClr val="tx1"/>
        </a:solidFill>
        <a:latin typeface="Arial" pitchFamily="34" charset="0"/>
        <a:ea typeface="MS PGothic" pitchFamily="34" charset="-128"/>
        <a:cs typeface="+mn-cs"/>
      </a:defRPr>
    </a:lvl8pPr>
    <a:lvl9pPr marL="3657600" algn="l" defTabSz="914400" rtl="0" eaLnBrk="1" latinLnBrk="0" hangingPunct="1">
      <a:defRPr kern="1200">
        <a:solidFill>
          <a:schemeClr val="tx1"/>
        </a:solidFill>
        <a:latin typeface="Arial" pitchFamily="34" charset="0"/>
        <a:ea typeface="MS PGothic" pitchFamily="34" charset="-128"/>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00u4737" initials="AA" lastIdx="18"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0000FF"/>
    <a:srgbClr val="1D9723"/>
    <a:srgbClr val="0000CC"/>
    <a:srgbClr val="4F81BD"/>
    <a:srgbClr val="808080"/>
    <a:srgbClr val="FC0404"/>
    <a:srgbClr val="3130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0631" autoAdjust="0"/>
    <p:restoredTop sz="86594" autoAdjust="0"/>
  </p:normalViewPr>
  <p:slideViewPr>
    <p:cSldViewPr snapToObjects="1">
      <p:cViewPr>
        <p:scale>
          <a:sx n="100" d="100"/>
          <a:sy n="100" d="100"/>
        </p:scale>
        <p:origin x="-1944" y="-654"/>
      </p:cViewPr>
      <p:guideLst>
        <p:guide orient="horz" pos="1620"/>
        <p:guide pos="288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66" d="100"/>
        <a:sy n="66" d="100"/>
      </p:scale>
      <p:origin x="0" y="0"/>
    </p:cViewPr>
  </p:sorterViewPr>
  <p:notesViewPr>
    <p:cSldViewPr snapToObjects="1">
      <p:cViewPr varScale="1">
        <p:scale>
          <a:sx n="67" d="100"/>
          <a:sy n="67" d="100"/>
        </p:scale>
        <p:origin x="-3168" y="-8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commentAuthors" Target="commentAuthor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presProps" Target="presProps.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endParaRPr lang="en-US" dirty="0"/>
          </a:p>
        </p:txBody>
      </p:sp>
      <p:sp>
        <p:nvSpPr>
          <p:cNvPr id="2765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fld id="{F16EEDA4-816E-4F84-A3A3-B524BA004DF9}" type="datetimeFigureOut">
              <a:rPr lang="en-US"/>
              <a:pPr/>
              <a:t>7/3/2015</a:t>
            </a:fld>
            <a:endParaRPr lang="en-US" dirty="0"/>
          </a:p>
        </p:txBody>
      </p:sp>
      <p:sp>
        <p:nvSpPr>
          <p:cNvPr id="2765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vl1pPr>
          </a:lstStyle>
          <a:p>
            <a:endParaRPr lang="en-US" dirty="0"/>
          </a:p>
        </p:txBody>
      </p:sp>
      <p:sp>
        <p:nvSpPr>
          <p:cNvPr id="2765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fld id="{2CA32014-6A4C-4F60-A6B1-B2FF6B1C34A4}" type="slidenum">
              <a:rPr lang="en-US"/>
              <a:pPr/>
              <a:t>‹#›</a:t>
            </a:fld>
            <a:endParaRPr lang="en-US" dirty="0"/>
          </a:p>
        </p:txBody>
      </p:sp>
    </p:spTree>
    <p:extLst>
      <p:ext uri="{BB962C8B-B14F-4D97-AF65-F5344CB8AC3E}">
        <p14:creationId xmlns:p14="http://schemas.microsoft.com/office/powerpoint/2010/main" val="11643313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endParaRPr lang="en-US" dirty="0"/>
          </a:p>
        </p:txBody>
      </p:sp>
      <p:sp>
        <p:nvSpPr>
          <p:cNvPr id="6246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fld id="{904B9CFD-7D2B-4D72-9D2D-24D5E48F96DF}" type="datetimeFigureOut">
              <a:rPr lang="en-US"/>
              <a:pPr/>
              <a:t>7/3/2015</a:t>
            </a:fld>
            <a:endParaRPr lang="en-US" dirty="0"/>
          </a:p>
        </p:txBody>
      </p:sp>
      <p:sp>
        <p:nvSpPr>
          <p:cNvPr id="43012"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6246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247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vl1pPr>
          </a:lstStyle>
          <a:p>
            <a:endParaRPr lang="en-US" dirty="0"/>
          </a:p>
        </p:txBody>
      </p:sp>
      <p:sp>
        <p:nvSpPr>
          <p:cNvPr id="6247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fld id="{6803FD7A-614C-464B-8928-77F38BA89D37}" type="slidenum">
              <a:rPr lang="en-US"/>
              <a:pPr/>
              <a:t>‹#›</a:t>
            </a:fld>
            <a:endParaRPr lang="en-US" dirty="0"/>
          </a:p>
        </p:txBody>
      </p:sp>
    </p:spTree>
    <p:extLst>
      <p:ext uri="{BB962C8B-B14F-4D97-AF65-F5344CB8AC3E}">
        <p14:creationId xmlns:p14="http://schemas.microsoft.com/office/powerpoint/2010/main" val="154040109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confluence.atlassian.com/display/JIRA/Changing+the+Look+and+Behavior+of+a+Gadget"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p:spPr>
        <p:txBody>
          <a:bodyPr/>
          <a:lstStyle/>
          <a:p>
            <a:pPr eaLnBrk="1" hangingPunct="1"/>
            <a:endParaRPr lang="en-US" alt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p:spPr>
        <p:txBody>
          <a:bodyPr/>
          <a:lstStyle/>
          <a:p>
            <a:pPr eaLnBrk="1" hangingPunct="1"/>
            <a:endParaRPr lang="en-US" alt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a:ln/>
        </p:spPr>
        <p:txBody>
          <a:bodyPr/>
          <a:lstStyle/>
          <a:p>
            <a:pPr eaLnBrk="1" hangingPunct="1"/>
            <a:endParaRPr lang="en-US" alt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p:spPr>
        <p:txBody>
          <a:bodyPr/>
          <a:lstStyle/>
          <a:p>
            <a:pPr eaLnBrk="1" hangingPunct="1"/>
            <a:endParaRPr lang="en-US" alt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p:spPr>
        <p:txBody>
          <a:bodyPr/>
          <a:lstStyle/>
          <a:p>
            <a:pPr eaLnBrk="1" hangingPunct="1"/>
            <a:endParaRPr lang="en-US" alt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p:spPr>
        <p:txBody>
          <a:bodyPr/>
          <a:lstStyle/>
          <a:p>
            <a:pPr eaLnBrk="1" hangingPunct="1"/>
            <a:endParaRPr lang="en-US" alt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p:spPr>
        <p:txBody>
          <a:bodyPr/>
          <a:lstStyle/>
          <a:p>
            <a:pPr eaLnBrk="1" hangingPunct="1"/>
            <a:endParaRPr lang="en-US" alt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p:spPr>
        <p:txBody>
          <a:bodyPr/>
          <a:lstStyle/>
          <a:p>
            <a:pPr eaLnBrk="1" hangingPunct="1"/>
            <a:r>
              <a:rPr lang="en-US" altLang="en-US" dirty="0" smtClean="0"/>
              <a:t>The </a:t>
            </a:r>
            <a:r>
              <a:rPr lang="en-US" altLang="en-US" b="1" dirty="0" smtClean="0"/>
              <a:t>JIRA Dashboards</a:t>
            </a:r>
            <a:r>
              <a:rPr lang="en-US" altLang="en-US" dirty="0" smtClean="0"/>
              <a:t> is the first screen you see when you log in to JIRA. </a:t>
            </a:r>
          </a:p>
          <a:p>
            <a:pPr eaLnBrk="1" hangingPunct="1"/>
            <a:r>
              <a:rPr lang="en-US" altLang="en-US" dirty="0" smtClean="0"/>
              <a:t>It can be configured to display many different types of information, depending on your areas of interest. </a:t>
            </a:r>
          </a:p>
          <a:p>
            <a:pPr eaLnBrk="1" hangingPunct="1"/>
            <a:r>
              <a:rPr lang="en-US" altLang="en-US" dirty="0" smtClean="0"/>
              <a:t>The information boxes on the dashboard are called </a:t>
            </a:r>
            <a:r>
              <a:rPr lang="en-US" altLang="en-US" b="1" dirty="0" smtClean="0"/>
              <a:t>Gadgets</a:t>
            </a:r>
            <a:r>
              <a:rPr lang="en-US" altLang="en-US" dirty="0" smtClean="0"/>
              <a:t>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p:spPr>
        <p:txBody>
          <a:bodyPr/>
          <a:lstStyle/>
          <a:p>
            <a:pPr eaLnBrk="1" hangingPunct="1"/>
            <a:r>
              <a:rPr lang="en-US" altLang="en-US" dirty="0" smtClean="0"/>
              <a:t>Here I click on “Create New Dashboard”</a:t>
            </a:r>
          </a:p>
          <a:p>
            <a:pPr eaLnBrk="1" hangingPunct="1"/>
            <a:r>
              <a:rPr lang="en-US" altLang="en-US" dirty="0" smtClean="0"/>
              <a:t>I name the Dashboard “my first dashboard”-&gt;Start From Blank dashboard -&gt;Select Favorite-&gt;Shares : Not shared so only I can see and use this dashboard. </a:t>
            </a:r>
          </a:p>
          <a:p>
            <a:pPr eaLnBrk="1" hangingPunct="1"/>
            <a:r>
              <a:rPr lang="en-US" altLang="en-US" dirty="0" smtClean="0"/>
              <a:t>Then click Add.</a:t>
            </a:r>
          </a:p>
          <a:p>
            <a:pPr eaLnBrk="1" hangingPunct="1"/>
            <a:r>
              <a:rPr lang="en-US" altLang="en-US" dirty="0" smtClean="0"/>
              <a:t>Now select the “blank dashboard” I just created.</a:t>
            </a:r>
          </a:p>
          <a:p>
            <a:pPr eaLnBrk="1" hangingPunct="1"/>
            <a:endParaRPr lang="en-US" altLang="en-US" dirty="0" smtClean="0"/>
          </a:p>
          <a:p>
            <a:pPr eaLnBrk="1" hangingPunct="1"/>
            <a:endParaRPr lang="en-US" altLang="en-US" dirty="0" smtClean="0"/>
          </a:p>
          <a:p>
            <a:pPr eaLnBrk="1" hangingPunct="1"/>
            <a:endParaRPr lang="en-US" alt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p:spPr>
        <p:txBody>
          <a:bodyPr/>
          <a:lstStyle/>
          <a:p>
            <a:endParaRPr lang="en-US" alt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p:spPr>
        <p:txBody>
          <a:bodyPr/>
          <a:lstStyle/>
          <a:p>
            <a:r>
              <a:rPr lang="en-US" altLang="en-US" dirty="0" smtClean="0"/>
              <a:t>Click on “add new gadget”</a:t>
            </a:r>
          </a:p>
          <a:p>
            <a:r>
              <a:rPr lang="en-US" altLang="en-US" dirty="0" smtClean="0"/>
              <a:t>Then select the “Gadget</a:t>
            </a:r>
            <a:br>
              <a:rPr lang="en-US" altLang="en-US" dirty="0" smtClean="0"/>
            </a:br>
            <a:r>
              <a:rPr lang="en-US" altLang="en-US" dirty="0" smtClean="0"/>
              <a:t>You can easily customize your dashboard by choosing a different layout, adding more gadgets, dragging the gadgets into different positions, and </a:t>
            </a:r>
            <a:r>
              <a:rPr lang="en-US" altLang="en-US" dirty="0" smtClean="0">
                <a:hlinkClick r:id="rId3"/>
              </a:rPr>
              <a:t>changing the look</a:t>
            </a:r>
            <a:r>
              <a:rPr lang="en-US" altLang="en-US" dirty="0" smtClean="0"/>
              <a:t> of individual gadgets.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p:spPr>
        <p:txBody>
          <a:bodyPr/>
          <a:lstStyle/>
          <a:p>
            <a:pPr eaLnBrk="1" hangingPunct="1"/>
            <a:endParaRPr lang="en-US" alt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p:spPr>
        <p:txBody>
          <a:bodyPr/>
          <a:lstStyle/>
          <a:p>
            <a:pPr eaLnBrk="1" hangingPunct="1"/>
            <a:endParaRPr lang="en-US" alt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p:spPr>
        <p:txBody>
          <a:bodyPr/>
          <a:lstStyle/>
          <a:p>
            <a:pPr eaLnBrk="1" hangingPunct="1"/>
            <a:endParaRPr lang="en-US" alt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p:spPr>
        <p:txBody>
          <a:bodyPr/>
          <a:lstStyle/>
          <a:p>
            <a:pPr eaLnBrk="1" hangingPunct="1"/>
            <a:endParaRPr lang="en-US" alt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p:spPr>
        <p:txBody>
          <a:bodyPr/>
          <a:lstStyle/>
          <a:p>
            <a:pPr eaLnBrk="1" hangingPunct="1"/>
            <a:endParaRPr lang="en-US" alt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p:spPr>
        <p:txBody>
          <a:bodyPr/>
          <a:lstStyle/>
          <a:p>
            <a:pPr eaLnBrk="1" hangingPunct="1"/>
            <a:endParaRPr lang="en-US" alt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p:spPr>
        <p:txBody>
          <a:bodyPr/>
          <a:lstStyle/>
          <a:p>
            <a:pPr eaLnBrk="1" hangingPunct="1"/>
            <a:endParaRPr lang="en-US" alt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p:spPr>
        <p:txBody>
          <a:bodyPr/>
          <a:lstStyle/>
          <a:p>
            <a:pPr eaLnBrk="1" hangingPunct="1"/>
            <a:endParaRPr lang="en-US" alt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2457454"/>
            <a:ext cx="5638800" cy="800099"/>
          </a:xfrm>
        </p:spPr>
        <p:txBody>
          <a:bodyPr/>
          <a:lstStyle>
            <a:lvl1pPr algn="l">
              <a:defRPr sz="3600">
                <a:solidFill>
                  <a:schemeClr val="accent6">
                    <a:lumMod val="75000"/>
                  </a:schemeClr>
                </a:solidFill>
              </a:defRPr>
            </a:lvl1pPr>
          </a:lstStyle>
          <a:p>
            <a:r>
              <a:rPr lang="en-US"/>
              <a:t>Click to edit Master title style</a:t>
            </a:r>
          </a:p>
        </p:txBody>
      </p:sp>
      <p:sp>
        <p:nvSpPr>
          <p:cNvPr id="3" name="Subtitle 2"/>
          <p:cNvSpPr>
            <a:spLocks noGrp="1"/>
          </p:cNvSpPr>
          <p:nvPr>
            <p:ph type="subTitle" idx="1"/>
          </p:nvPr>
        </p:nvSpPr>
        <p:spPr>
          <a:xfrm>
            <a:off x="1066800" y="3200400"/>
            <a:ext cx="4724400" cy="571500"/>
          </a:xfrm>
        </p:spPr>
        <p:txBody>
          <a:bodyPr>
            <a:normAutofit/>
          </a:bodyPr>
          <a:lstStyle>
            <a:lvl1pPr marL="0" indent="0" algn="l">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6A901514-D48F-42F1-AC4E-63A9D24A8A17}" type="datetime1">
              <a:rPr lang="en-US" smtClean="0"/>
              <a:t>7/3/2015</a:t>
            </a:fld>
            <a:endParaRPr lang="en-US" dirty="0"/>
          </a:p>
        </p:txBody>
      </p:sp>
      <p:sp>
        <p:nvSpPr>
          <p:cNvPr id="5" name="Footer Placeholder 4"/>
          <p:cNvSpPr>
            <a:spLocks noGrp="1"/>
          </p:cNvSpPr>
          <p:nvPr>
            <p:ph type="ftr" sz="quarter" idx="11"/>
          </p:nvPr>
        </p:nvSpPr>
        <p:spPr/>
        <p:txBody>
          <a:bodyPr/>
          <a:lstStyle>
            <a:lvl1pPr>
              <a:defRPr/>
            </a:lvl1pPr>
          </a:lstStyle>
          <a:p>
            <a:r>
              <a:rPr lang="en-US" smtClean="0"/>
              <a:t>Confidential</a:t>
            </a:r>
            <a:endParaRPr lang="en-US" dirty="0"/>
          </a:p>
        </p:txBody>
      </p:sp>
      <p:sp>
        <p:nvSpPr>
          <p:cNvPr id="6" name="Slide Number Placeholder 5"/>
          <p:cNvSpPr>
            <a:spLocks noGrp="1"/>
          </p:cNvSpPr>
          <p:nvPr>
            <p:ph type="sldNum" sz="quarter" idx="12"/>
          </p:nvPr>
        </p:nvSpPr>
        <p:spPr/>
        <p:txBody>
          <a:bodyPr/>
          <a:lstStyle>
            <a:lvl1pPr>
              <a:defRPr/>
            </a:lvl1pPr>
          </a:lstStyle>
          <a:p>
            <a:fld id="{1BC782DE-1FA8-4D8F-962F-AA188C6D5227}"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9DB5062D-FE74-4708-8989-F2494A2DBA69}" type="datetime1">
              <a:rPr lang="en-US" smtClean="0"/>
              <a:t>7/3/2015</a:t>
            </a:fld>
            <a:endParaRPr lang="en-US" dirty="0"/>
          </a:p>
        </p:txBody>
      </p:sp>
      <p:sp>
        <p:nvSpPr>
          <p:cNvPr id="3" name="Footer Placeholder 4"/>
          <p:cNvSpPr>
            <a:spLocks noGrp="1"/>
          </p:cNvSpPr>
          <p:nvPr>
            <p:ph type="ftr" sz="quarter" idx="11"/>
          </p:nvPr>
        </p:nvSpPr>
        <p:spPr/>
        <p:txBody>
          <a:bodyPr/>
          <a:lstStyle>
            <a:lvl1pPr>
              <a:defRPr/>
            </a:lvl1pPr>
          </a:lstStyle>
          <a:p>
            <a:r>
              <a:rPr lang="en-US" smtClean="0"/>
              <a:t>Confidential</a:t>
            </a:r>
            <a:endParaRPr lang="en-US" dirty="0"/>
          </a:p>
        </p:txBody>
      </p:sp>
      <p:sp>
        <p:nvSpPr>
          <p:cNvPr id="4" name="Slide Number Placeholder 5"/>
          <p:cNvSpPr>
            <a:spLocks noGrp="1"/>
          </p:cNvSpPr>
          <p:nvPr>
            <p:ph type="sldNum" sz="quarter" idx="12"/>
          </p:nvPr>
        </p:nvSpPr>
        <p:spPr/>
        <p:txBody>
          <a:bodyPr/>
          <a:lstStyle>
            <a:lvl1pPr>
              <a:defRPr/>
            </a:lvl1pPr>
          </a:lstStyle>
          <a:p>
            <a:fld id="{81AE2D9F-0FEA-4A66-8033-A6D5E536F42D}" type="slidenum">
              <a:rPr 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24B504AD-0F72-4B0A-A456-C782B6043C86}" type="datetime1">
              <a:rPr lang="en-US" smtClean="0"/>
              <a:t>7/3/2015</a:t>
            </a:fld>
            <a:endParaRPr lang="en-US" dirty="0"/>
          </a:p>
        </p:txBody>
      </p:sp>
      <p:sp>
        <p:nvSpPr>
          <p:cNvPr id="5" name="Footer Placeholder 4"/>
          <p:cNvSpPr>
            <a:spLocks noGrp="1"/>
          </p:cNvSpPr>
          <p:nvPr>
            <p:ph type="ftr" sz="quarter" idx="11"/>
          </p:nvPr>
        </p:nvSpPr>
        <p:spPr/>
        <p:txBody>
          <a:bodyPr/>
          <a:lstStyle>
            <a:lvl1pPr>
              <a:defRPr/>
            </a:lvl1pPr>
          </a:lstStyle>
          <a:p>
            <a:r>
              <a:rPr lang="en-US" smtClean="0"/>
              <a:t>Confidential</a:t>
            </a:r>
            <a:endParaRPr lang="en-US" dirty="0"/>
          </a:p>
        </p:txBody>
      </p:sp>
      <p:sp>
        <p:nvSpPr>
          <p:cNvPr id="6" name="Slide Number Placeholder 5"/>
          <p:cNvSpPr>
            <a:spLocks noGrp="1"/>
          </p:cNvSpPr>
          <p:nvPr>
            <p:ph type="sldNum" sz="quarter" idx="12"/>
          </p:nvPr>
        </p:nvSpPr>
        <p:spPr/>
        <p:txBody>
          <a:bodyPr/>
          <a:lstStyle>
            <a:lvl1pPr>
              <a:defRPr/>
            </a:lvl1pPr>
          </a:lstStyle>
          <a:p>
            <a:fld id="{156EF43E-03A8-4CC8-A467-B596A3A6FF0B}" type="slidenum">
              <a:rPr lang="en-US"/>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0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0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3E49EFCF-5973-4D79-94E7-1C5199D483C6}" type="datetime1">
              <a:rPr lang="en-US" smtClean="0"/>
              <a:t>7/3/2015</a:t>
            </a:fld>
            <a:endParaRPr lang="en-US" dirty="0"/>
          </a:p>
        </p:txBody>
      </p:sp>
      <p:sp>
        <p:nvSpPr>
          <p:cNvPr id="6" name="Footer Placeholder 4"/>
          <p:cNvSpPr>
            <a:spLocks noGrp="1"/>
          </p:cNvSpPr>
          <p:nvPr>
            <p:ph type="ftr" sz="quarter" idx="11"/>
          </p:nvPr>
        </p:nvSpPr>
        <p:spPr/>
        <p:txBody>
          <a:bodyPr/>
          <a:lstStyle>
            <a:lvl1pPr>
              <a:defRPr/>
            </a:lvl1pPr>
          </a:lstStyle>
          <a:p>
            <a:r>
              <a:rPr lang="en-US" smtClean="0"/>
              <a:t>Confidential</a:t>
            </a:r>
            <a:endParaRPr lang="en-US" dirty="0"/>
          </a:p>
        </p:txBody>
      </p:sp>
      <p:sp>
        <p:nvSpPr>
          <p:cNvPr id="7" name="Slide Number Placeholder 5"/>
          <p:cNvSpPr>
            <a:spLocks noGrp="1"/>
          </p:cNvSpPr>
          <p:nvPr>
            <p:ph type="sldNum" sz="quarter" idx="12"/>
          </p:nvPr>
        </p:nvSpPr>
        <p:spPr/>
        <p:txBody>
          <a:bodyPr/>
          <a:lstStyle>
            <a:lvl1pPr>
              <a:defRPr/>
            </a:lvl1pPr>
          </a:lstStyle>
          <a:p>
            <a:fld id="{1F7BE08D-5782-4DF7-ACBF-B9963FF09F3E}"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2"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2" y="1631156"/>
            <a:ext cx="4041775" cy="2963466"/>
          </a:xfrm>
        </p:spPr>
        <p:txBody>
          <a:bodyPr/>
          <a:lstStyle>
            <a:lvl1pPr>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FDED1769-184E-475A-81D8-7AC5692016F6}" type="datetime1">
              <a:rPr lang="en-US" smtClean="0"/>
              <a:t>7/3/2015</a:t>
            </a:fld>
            <a:endParaRPr lang="en-US" dirty="0"/>
          </a:p>
        </p:txBody>
      </p:sp>
      <p:sp>
        <p:nvSpPr>
          <p:cNvPr id="8" name="Footer Placeholder 4"/>
          <p:cNvSpPr>
            <a:spLocks noGrp="1"/>
          </p:cNvSpPr>
          <p:nvPr>
            <p:ph type="ftr" sz="quarter" idx="11"/>
          </p:nvPr>
        </p:nvSpPr>
        <p:spPr/>
        <p:txBody>
          <a:bodyPr/>
          <a:lstStyle>
            <a:lvl1pPr>
              <a:defRPr/>
            </a:lvl1pPr>
          </a:lstStyle>
          <a:p>
            <a:r>
              <a:rPr lang="en-US" smtClean="0"/>
              <a:t>Confidential</a:t>
            </a:r>
            <a:endParaRPr lang="en-US" dirty="0"/>
          </a:p>
        </p:txBody>
      </p:sp>
      <p:sp>
        <p:nvSpPr>
          <p:cNvPr id="9" name="Slide Number Placeholder 5"/>
          <p:cNvSpPr>
            <a:spLocks noGrp="1"/>
          </p:cNvSpPr>
          <p:nvPr>
            <p:ph type="sldNum" sz="quarter" idx="12"/>
          </p:nvPr>
        </p:nvSpPr>
        <p:spPr/>
        <p:txBody>
          <a:bodyPr/>
          <a:lstStyle>
            <a:lvl1pPr>
              <a:defRPr/>
            </a:lvl1pPr>
          </a:lstStyle>
          <a:p>
            <a:fld id="{3BAA5D5E-9B27-4D73-82E3-79ABEF7B0882}"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578E80CE-2BCF-479C-B908-98D9F96171C1}" type="datetime1">
              <a:rPr lang="en-US" smtClean="0"/>
              <a:t>7/3/2015</a:t>
            </a:fld>
            <a:endParaRPr lang="en-US" dirty="0"/>
          </a:p>
        </p:txBody>
      </p:sp>
      <p:sp>
        <p:nvSpPr>
          <p:cNvPr id="3" name="Footer Placeholder 4"/>
          <p:cNvSpPr>
            <a:spLocks noGrp="1"/>
          </p:cNvSpPr>
          <p:nvPr>
            <p:ph type="ftr" sz="quarter" idx="11"/>
          </p:nvPr>
        </p:nvSpPr>
        <p:spPr/>
        <p:txBody>
          <a:bodyPr/>
          <a:lstStyle>
            <a:lvl1pPr>
              <a:defRPr/>
            </a:lvl1pPr>
          </a:lstStyle>
          <a:p>
            <a:r>
              <a:rPr lang="en-US" smtClean="0"/>
              <a:t>Confidential</a:t>
            </a:r>
            <a:endParaRPr lang="en-US" dirty="0"/>
          </a:p>
        </p:txBody>
      </p:sp>
      <p:sp>
        <p:nvSpPr>
          <p:cNvPr id="4" name="Slide Number Placeholder 5"/>
          <p:cNvSpPr>
            <a:spLocks noGrp="1"/>
          </p:cNvSpPr>
          <p:nvPr>
            <p:ph type="sldNum" sz="quarter" idx="12"/>
          </p:nvPr>
        </p:nvSpPr>
        <p:spPr/>
        <p:txBody>
          <a:bodyPr/>
          <a:lstStyle>
            <a:lvl1pPr>
              <a:defRPr/>
            </a:lvl1pPr>
          </a:lstStyle>
          <a:p>
            <a:fld id="{EE218CAA-7DF9-4ECA-A6F9-BD8D4C35B1B4}"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5.xml"/><Relationship Id="rId7" Type="http://schemas.openxmlformats.org/officeDocument/2006/relationships/image" Target="../media/image3.png"/><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2.jpeg"/><Relationship Id="rId5" Type="http://schemas.openxmlformats.org/officeDocument/2006/relationships/theme" Target="../theme/theme2.xml"/><Relationship Id="rId4"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theme" Target="../theme/theme3.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06375"/>
            <a:ext cx="82296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200150"/>
            <a:ext cx="8229600" cy="339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0E124224-B9ED-4887-94A8-05FC358BCBE4}" type="datetime1">
              <a:rPr lang="en-US" smtClean="0"/>
              <a:t>7/3/2015</a:t>
            </a:fld>
            <a:endParaRPr lang="en-US" dirty="0"/>
          </a:p>
        </p:txBody>
      </p:sp>
      <p:sp>
        <p:nvSpPr>
          <p:cNvPr id="5" name="Footer Placeholder 4"/>
          <p:cNvSpPr>
            <a:spLocks noGrp="1"/>
          </p:cNvSpPr>
          <p:nvPr>
            <p:ph type="ftr" sz="quarter" idx="3"/>
          </p:nvPr>
        </p:nvSpPr>
        <p:spPr>
          <a:xfrm>
            <a:off x="3124200" y="4767263"/>
            <a:ext cx="2895600" cy="274637"/>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r>
              <a:rPr lang="en-US" smtClean="0"/>
              <a:t>Confidential</a:t>
            </a:r>
            <a:endParaRPr lang="en-US" dirty="0"/>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fld id="{2E3CF90B-0407-4B7A-A8E5-C0E444C52478}"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Lst>
  <p:hf sldNum="0" hdr="0" dt="0"/>
  <p:txStyles>
    <p:titleStyle>
      <a:lvl1pPr algn="ctr" defTabSz="457200" rtl="0" eaLnBrk="0" fontAlgn="base" hangingPunct="0">
        <a:spcBef>
          <a:spcPct val="0"/>
        </a:spcBef>
        <a:spcAft>
          <a:spcPct val="0"/>
        </a:spcAft>
        <a:defRPr sz="4400" kern="1200">
          <a:solidFill>
            <a:schemeClr val="tx1"/>
          </a:solidFill>
          <a:latin typeface="+mj-lt"/>
          <a:ea typeface="MS PGothic" pitchFamily="34" charset="-128"/>
          <a:cs typeface="ＭＳ Ｐゴシック" pitchFamily="-106" charset="-128"/>
        </a:defRPr>
      </a:lvl1pPr>
      <a:lvl2pPr algn="ctr" defTabSz="457200" rtl="0" eaLnBrk="0" fontAlgn="base" hangingPunct="0">
        <a:spcBef>
          <a:spcPct val="0"/>
        </a:spcBef>
        <a:spcAft>
          <a:spcPct val="0"/>
        </a:spcAft>
        <a:defRPr sz="4400">
          <a:solidFill>
            <a:schemeClr val="tx1"/>
          </a:solidFill>
          <a:latin typeface="Calibri" pitchFamily="-106" charset="0"/>
          <a:ea typeface="MS PGothic" pitchFamily="34" charset="-128"/>
          <a:cs typeface="ＭＳ Ｐゴシック" pitchFamily="-106" charset="-128"/>
        </a:defRPr>
      </a:lvl2pPr>
      <a:lvl3pPr algn="ctr" defTabSz="457200" rtl="0" eaLnBrk="0" fontAlgn="base" hangingPunct="0">
        <a:spcBef>
          <a:spcPct val="0"/>
        </a:spcBef>
        <a:spcAft>
          <a:spcPct val="0"/>
        </a:spcAft>
        <a:defRPr sz="4400">
          <a:solidFill>
            <a:schemeClr val="tx1"/>
          </a:solidFill>
          <a:latin typeface="Calibri" pitchFamily="-106" charset="0"/>
          <a:ea typeface="MS PGothic" pitchFamily="34" charset="-128"/>
          <a:cs typeface="ＭＳ Ｐゴシック" pitchFamily="-106" charset="-128"/>
        </a:defRPr>
      </a:lvl3pPr>
      <a:lvl4pPr algn="ctr" defTabSz="457200" rtl="0" eaLnBrk="0" fontAlgn="base" hangingPunct="0">
        <a:spcBef>
          <a:spcPct val="0"/>
        </a:spcBef>
        <a:spcAft>
          <a:spcPct val="0"/>
        </a:spcAft>
        <a:defRPr sz="4400">
          <a:solidFill>
            <a:schemeClr val="tx1"/>
          </a:solidFill>
          <a:latin typeface="Calibri" pitchFamily="-106" charset="0"/>
          <a:ea typeface="MS PGothic" pitchFamily="34" charset="-128"/>
          <a:cs typeface="ＭＳ Ｐゴシック" pitchFamily="-106" charset="-128"/>
        </a:defRPr>
      </a:lvl4pPr>
      <a:lvl5pPr algn="ctr" defTabSz="457200" rtl="0" eaLnBrk="0" fontAlgn="base" hangingPunct="0">
        <a:spcBef>
          <a:spcPct val="0"/>
        </a:spcBef>
        <a:spcAft>
          <a:spcPct val="0"/>
        </a:spcAft>
        <a:defRPr sz="4400">
          <a:solidFill>
            <a:schemeClr val="tx1"/>
          </a:solidFill>
          <a:latin typeface="Calibri" pitchFamily="-106" charset="0"/>
          <a:ea typeface="MS PGothic" pitchFamily="34" charset="-128"/>
          <a:cs typeface="ＭＳ Ｐゴシック" pitchFamily="-106" charset="-128"/>
        </a:defRPr>
      </a:lvl5pPr>
      <a:lvl6pPr marL="4572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6pPr>
      <a:lvl7pPr marL="9144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7pPr>
      <a:lvl8pPr marL="13716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8pPr>
      <a:lvl9pPr marL="18288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mn-lt"/>
          <a:ea typeface="MS PGothic" pitchFamily="34" charset="-128"/>
          <a:cs typeface="ＭＳ Ｐゴシック" pitchFamily="-106" charset="-128"/>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mn-lt"/>
          <a:ea typeface="MS PGothic" pitchFamily="34" charset="-128"/>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mn-lt"/>
          <a:ea typeface="MS PGothic" pitchFamily="34" charset="-128"/>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6"/>
          <a:srcRect/>
          <a:stretch>
            <a:fillRect/>
          </a:stretch>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304800" y="-19050"/>
            <a:ext cx="8610600" cy="4730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1" name="Text Placeholder 2"/>
          <p:cNvSpPr>
            <a:spLocks noGrp="1"/>
          </p:cNvSpPr>
          <p:nvPr>
            <p:ph type="body" idx="1"/>
          </p:nvPr>
        </p:nvSpPr>
        <p:spPr bwMode="auto">
          <a:xfrm>
            <a:off x="304800" y="606425"/>
            <a:ext cx="8610600" cy="35655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Bullet 1 – Initial Caps</a:t>
            </a:r>
          </a:p>
          <a:p>
            <a:pPr lvl="1"/>
            <a:r>
              <a:rPr lang="en-US" altLang="en-US" smtClean="0"/>
              <a:t>Level 2 – Cap &amp; lower case</a:t>
            </a:r>
          </a:p>
          <a:p>
            <a:pPr lvl="2"/>
            <a:r>
              <a:rPr lang="en-US" altLang="en-US" smtClean="0"/>
              <a:t>Level 3 – Cap &amp; lower case	</a:t>
            </a:r>
          </a:p>
          <a:p>
            <a:pPr lvl="3"/>
            <a:r>
              <a:rPr lang="en-US" altLang="en-US" smtClean="0"/>
              <a:t>Level 4 – Cap &amp; lower case</a:t>
            </a:r>
          </a:p>
          <a:p>
            <a:pPr lvl="4"/>
            <a:r>
              <a:rPr lang="en-US" altLang="en-US" smtClean="0"/>
              <a:t>Level 5 – Cap &amp; lower case</a:t>
            </a:r>
          </a:p>
        </p:txBody>
      </p:sp>
      <p:sp>
        <p:nvSpPr>
          <p:cNvPr id="4" name="Date Placeholder 3"/>
          <p:cNvSpPr>
            <a:spLocks noGrp="1"/>
          </p:cNvSpPr>
          <p:nvPr>
            <p:ph type="dt" sz="half" idx="2"/>
          </p:nvPr>
        </p:nvSpPr>
        <p:spPr>
          <a:xfrm>
            <a:off x="457200" y="4767263"/>
            <a:ext cx="2133600" cy="274637"/>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99F9D1C5-0B57-4247-8B27-52BD19DD6889}" type="datetime1">
              <a:rPr lang="en-US" smtClean="0"/>
              <a:t>7/3/2015</a:t>
            </a:fld>
            <a:endParaRPr lang="en-US" dirty="0"/>
          </a:p>
        </p:txBody>
      </p:sp>
      <p:sp>
        <p:nvSpPr>
          <p:cNvPr id="5" name="Footer Placeholder 4"/>
          <p:cNvSpPr>
            <a:spLocks noGrp="1"/>
          </p:cNvSpPr>
          <p:nvPr>
            <p:ph type="ftr" sz="quarter" idx="3"/>
          </p:nvPr>
        </p:nvSpPr>
        <p:spPr>
          <a:xfrm>
            <a:off x="3124200" y="4767263"/>
            <a:ext cx="2895600" cy="274637"/>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r>
              <a:rPr lang="en-US" smtClean="0"/>
              <a:t>Confidential</a:t>
            </a:r>
            <a:endParaRPr lang="en-US" dirty="0"/>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fld id="{F442385C-D958-4220-BF59-90578CB25CBC}"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Lst>
  <p:timing>
    <p:tnLst>
      <p:par>
        <p:cTn id="1" dur="indefinite" restart="never" nodeType="tmRoot"/>
      </p:par>
    </p:tnLst>
  </p:timing>
  <p:hf sldNum="0" hdr="0" dt="0"/>
  <p:txStyles>
    <p:titleStyle>
      <a:lvl1pPr algn="l" defTabSz="457200" rtl="0" eaLnBrk="0" fontAlgn="base" hangingPunct="0">
        <a:spcBef>
          <a:spcPct val="0"/>
        </a:spcBef>
        <a:spcAft>
          <a:spcPct val="0"/>
        </a:spcAft>
        <a:defRPr sz="2800" b="1" kern="1200">
          <a:solidFill>
            <a:schemeClr val="bg1"/>
          </a:solidFill>
          <a:latin typeface="+mj-lt"/>
          <a:ea typeface="MS PGothic" pitchFamily="34" charset="-128"/>
          <a:cs typeface="ＭＳ Ｐゴシック" pitchFamily="-106" charset="-128"/>
        </a:defRPr>
      </a:lvl1pPr>
      <a:lvl2pPr algn="l" defTabSz="457200" rtl="0" eaLnBrk="0" fontAlgn="base" hangingPunct="0">
        <a:spcBef>
          <a:spcPct val="0"/>
        </a:spcBef>
        <a:spcAft>
          <a:spcPct val="0"/>
        </a:spcAft>
        <a:defRPr sz="2800" b="1">
          <a:solidFill>
            <a:schemeClr val="bg1"/>
          </a:solidFill>
          <a:latin typeface="Calibri" pitchFamily="-106" charset="0"/>
          <a:ea typeface="MS PGothic" pitchFamily="34" charset="-128"/>
          <a:cs typeface="ＭＳ Ｐゴシック" pitchFamily="-106" charset="-128"/>
        </a:defRPr>
      </a:lvl2pPr>
      <a:lvl3pPr algn="l" defTabSz="457200" rtl="0" eaLnBrk="0" fontAlgn="base" hangingPunct="0">
        <a:spcBef>
          <a:spcPct val="0"/>
        </a:spcBef>
        <a:spcAft>
          <a:spcPct val="0"/>
        </a:spcAft>
        <a:defRPr sz="2800" b="1">
          <a:solidFill>
            <a:schemeClr val="bg1"/>
          </a:solidFill>
          <a:latin typeface="Calibri" pitchFamily="-106" charset="0"/>
          <a:ea typeface="MS PGothic" pitchFamily="34" charset="-128"/>
          <a:cs typeface="ＭＳ Ｐゴシック" pitchFamily="-106" charset="-128"/>
        </a:defRPr>
      </a:lvl3pPr>
      <a:lvl4pPr algn="l" defTabSz="457200" rtl="0" eaLnBrk="0" fontAlgn="base" hangingPunct="0">
        <a:spcBef>
          <a:spcPct val="0"/>
        </a:spcBef>
        <a:spcAft>
          <a:spcPct val="0"/>
        </a:spcAft>
        <a:defRPr sz="2800" b="1">
          <a:solidFill>
            <a:schemeClr val="bg1"/>
          </a:solidFill>
          <a:latin typeface="Calibri" pitchFamily="-106" charset="0"/>
          <a:ea typeface="MS PGothic" pitchFamily="34" charset="-128"/>
          <a:cs typeface="ＭＳ Ｐゴシック" pitchFamily="-106" charset="-128"/>
        </a:defRPr>
      </a:lvl4pPr>
      <a:lvl5pPr algn="l" defTabSz="457200" rtl="0" eaLnBrk="0" fontAlgn="base" hangingPunct="0">
        <a:spcBef>
          <a:spcPct val="0"/>
        </a:spcBef>
        <a:spcAft>
          <a:spcPct val="0"/>
        </a:spcAft>
        <a:defRPr sz="2800" b="1">
          <a:solidFill>
            <a:schemeClr val="bg1"/>
          </a:solidFill>
          <a:latin typeface="Calibri" pitchFamily="-106" charset="0"/>
          <a:ea typeface="MS PGothic" pitchFamily="34" charset="-128"/>
          <a:cs typeface="ＭＳ Ｐゴシック" pitchFamily="-106" charset="-128"/>
        </a:defRPr>
      </a:lvl5pPr>
      <a:lvl6pPr marL="457200" algn="l" defTabSz="457200" rtl="0" fontAlgn="base">
        <a:spcBef>
          <a:spcPct val="0"/>
        </a:spcBef>
        <a:spcAft>
          <a:spcPct val="0"/>
        </a:spcAft>
        <a:defRPr sz="3200">
          <a:solidFill>
            <a:schemeClr val="tx1"/>
          </a:solidFill>
          <a:latin typeface="Calibri" pitchFamily="-106" charset="0"/>
          <a:ea typeface="ＭＳ Ｐゴシック" pitchFamily="-106" charset="-128"/>
          <a:cs typeface="ＭＳ Ｐゴシック" pitchFamily="-106" charset="-128"/>
        </a:defRPr>
      </a:lvl6pPr>
      <a:lvl7pPr marL="914400" algn="l" defTabSz="457200" rtl="0" fontAlgn="base">
        <a:spcBef>
          <a:spcPct val="0"/>
        </a:spcBef>
        <a:spcAft>
          <a:spcPct val="0"/>
        </a:spcAft>
        <a:defRPr sz="3200">
          <a:solidFill>
            <a:schemeClr val="tx1"/>
          </a:solidFill>
          <a:latin typeface="Calibri" pitchFamily="-106" charset="0"/>
          <a:ea typeface="ＭＳ Ｐゴシック" pitchFamily="-106" charset="-128"/>
          <a:cs typeface="ＭＳ Ｐゴシック" pitchFamily="-106" charset="-128"/>
        </a:defRPr>
      </a:lvl7pPr>
      <a:lvl8pPr marL="1371600" algn="l" defTabSz="457200" rtl="0" fontAlgn="base">
        <a:spcBef>
          <a:spcPct val="0"/>
        </a:spcBef>
        <a:spcAft>
          <a:spcPct val="0"/>
        </a:spcAft>
        <a:defRPr sz="3200">
          <a:solidFill>
            <a:schemeClr val="tx1"/>
          </a:solidFill>
          <a:latin typeface="Calibri" pitchFamily="-106" charset="0"/>
          <a:ea typeface="ＭＳ Ｐゴシック" pitchFamily="-106" charset="-128"/>
          <a:cs typeface="ＭＳ Ｐゴシック" pitchFamily="-106" charset="-128"/>
        </a:defRPr>
      </a:lvl8pPr>
      <a:lvl9pPr marL="1828800" algn="l" defTabSz="457200" rtl="0" fontAlgn="base">
        <a:spcBef>
          <a:spcPct val="0"/>
        </a:spcBef>
        <a:spcAft>
          <a:spcPct val="0"/>
        </a:spcAft>
        <a:defRPr sz="3200">
          <a:solidFill>
            <a:schemeClr val="tx1"/>
          </a:solidFill>
          <a:latin typeface="Calibri" pitchFamily="-106" charset="0"/>
          <a:ea typeface="ＭＳ Ｐゴシック" pitchFamily="-106" charset="-128"/>
          <a:cs typeface="ＭＳ Ｐゴシック" pitchFamily="-106" charset="-128"/>
        </a:defRPr>
      </a:lvl9pPr>
    </p:titleStyle>
    <p:bodyStyle>
      <a:lvl1pPr marL="347663" indent="-347663" algn="l" rtl="0" eaLnBrk="0" fontAlgn="base" hangingPunct="0">
        <a:spcBef>
          <a:spcPct val="20000"/>
        </a:spcBef>
        <a:spcAft>
          <a:spcPct val="0"/>
        </a:spcAft>
        <a:buBlip>
          <a:blip r:embed="rId7"/>
        </a:buBlip>
        <a:defRPr lang="en-US" sz="2400" b="1">
          <a:solidFill>
            <a:srgbClr val="262626"/>
          </a:solidFill>
          <a:latin typeface="+mn-lt"/>
          <a:ea typeface="MS PGothic" pitchFamily="34" charset="-128"/>
          <a:cs typeface="ＭＳ Ｐゴシック" pitchFamily="-106" charset="-128"/>
        </a:defRPr>
      </a:lvl1pPr>
      <a:lvl2pPr marL="739775" indent="-277813" algn="l" rtl="0" eaLnBrk="0" fontAlgn="base" hangingPunct="0">
        <a:spcBef>
          <a:spcPct val="20000"/>
        </a:spcBef>
        <a:spcAft>
          <a:spcPct val="0"/>
        </a:spcAft>
        <a:buBlip>
          <a:blip r:embed="rId8"/>
        </a:buBlip>
        <a:defRPr lang="en-US" sz="2200">
          <a:solidFill>
            <a:srgbClr val="262626"/>
          </a:solidFill>
          <a:latin typeface="+mn-lt"/>
          <a:ea typeface="MS PGothic" pitchFamily="34" charset="-128"/>
          <a:cs typeface="+mn-cs"/>
        </a:defRPr>
      </a:lvl2pPr>
      <a:lvl3pPr marL="1082675" indent="-228600" algn="l" rtl="0" eaLnBrk="0" fontAlgn="base" hangingPunct="0">
        <a:spcBef>
          <a:spcPct val="20000"/>
        </a:spcBef>
        <a:spcAft>
          <a:spcPct val="0"/>
        </a:spcAft>
        <a:buBlip>
          <a:blip r:embed="rId7"/>
        </a:buBlip>
        <a:defRPr lang="en-US" sz="2000">
          <a:solidFill>
            <a:srgbClr val="262626"/>
          </a:solidFill>
          <a:latin typeface="+mn-lt"/>
          <a:ea typeface="MS PGothic" pitchFamily="34" charset="-128"/>
          <a:cs typeface="+mn-cs"/>
        </a:defRPr>
      </a:lvl3pPr>
      <a:lvl4pPr marL="1425575" indent="-228600" algn="l" rtl="0" eaLnBrk="0" fontAlgn="base" hangingPunct="0">
        <a:spcBef>
          <a:spcPct val="20000"/>
        </a:spcBef>
        <a:spcAft>
          <a:spcPct val="0"/>
        </a:spcAft>
        <a:buBlip>
          <a:blip r:embed="rId8"/>
        </a:buBlip>
        <a:defRPr lang="en-US" sz="1600">
          <a:solidFill>
            <a:srgbClr val="262626"/>
          </a:solidFill>
          <a:latin typeface="+mn-lt"/>
          <a:ea typeface="MS PGothic" pitchFamily="34" charset="-128"/>
          <a:cs typeface="+mn-cs"/>
        </a:defRPr>
      </a:lvl4pPr>
      <a:lvl5pPr marL="1719263" indent="-179388" algn="l" rtl="0" eaLnBrk="0" fontAlgn="base" hangingPunct="0">
        <a:spcBef>
          <a:spcPct val="20000"/>
        </a:spcBef>
        <a:spcAft>
          <a:spcPct val="0"/>
        </a:spcAft>
        <a:buClr>
          <a:srgbClr val="FF9900"/>
        </a:buClr>
        <a:buFont typeface="Arial" pitchFamily="34" charset="0"/>
        <a:buBlip>
          <a:blip r:embed="rId7"/>
        </a:buBlip>
        <a:defRPr lang="en-US" sz="1400">
          <a:solidFill>
            <a:srgbClr val="262626"/>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Lst>
  <p:hf sldNum="0" hdr="0" dt="0"/>
  <p:txStyles>
    <p:titleStyle>
      <a:lvl1pPr algn="ctr" defTabSz="457200" rtl="0" eaLnBrk="0" fontAlgn="base" hangingPunct="0">
        <a:spcBef>
          <a:spcPct val="0"/>
        </a:spcBef>
        <a:spcAft>
          <a:spcPct val="0"/>
        </a:spcAft>
        <a:defRPr sz="4400" kern="1200">
          <a:solidFill>
            <a:schemeClr val="tx1"/>
          </a:solidFill>
          <a:latin typeface="+mj-lt"/>
          <a:ea typeface="MS PGothic" pitchFamily="34" charset="-128"/>
          <a:cs typeface="ＭＳ Ｐゴシック" pitchFamily="-106" charset="-128"/>
        </a:defRPr>
      </a:lvl1pPr>
      <a:lvl2pPr algn="ctr" defTabSz="457200" rtl="0" eaLnBrk="0" fontAlgn="base" hangingPunct="0">
        <a:spcBef>
          <a:spcPct val="0"/>
        </a:spcBef>
        <a:spcAft>
          <a:spcPct val="0"/>
        </a:spcAft>
        <a:defRPr sz="4400">
          <a:solidFill>
            <a:schemeClr val="tx1"/>
          </a:solidFill>
          <a:latin typeface="Calibri" pitchFamily="-106" charset="0"/>
          <a:ea typeface="MS PGothic" pitchFamily="34" charset="-128"/>
          <a:cs typeface="ＭＳ Ｐゴシック" pitchFamily="-106" charset="-128"/>
        </a:defRPr>
      </a:lvl2pPr>
      <a:lvl3pPr algn="ctr" defTabSz="457200" rtl="0" eaLnBrk="0" fontAlgn="base" hangingPunct="0">
        <a:spcBef>
          <a:spcPct val="0"/>
        </a:spcBef>
        <a:spcAft>
          <a:spcPct val="0"/>
        </a:spcAft>
        <a:defRPr sz="4400">
          <a:solidFill>
            <a:schemeClr val="tx1"/>
          </a:solidFill>
          <a:latin typeface="Calibri" pitchFamily="-106" charset="0"/>
          <a:ea typeface="MS PGothic" pitchFamily="34" charset="-128"/>
          <a:cs typeface="ＭＳ Ｐゴシック" pitchFamily="-106" charset="-128"/>
        </a:defRPr>
      </a:lvl3pPr>
      <a:lvl4pPr algn="ctr" defTabSz="457200" rtl="0" eaLnBrk="0" fontAlgn="base" hangingPunct="0">
        <a:spcBef>
          <a:spcPct val="0"/>
        </a:spcBef>
        <a:spcAft>
          <a:spcPct val="0"/>
        </a:spcAft>
        <a:defRPr sz="4400">
          <a:solidFill>
            <a:schemeClr val="tx1"/>
          </a:solidFill>
          <a:latin typeface="Calibri" pitchFamily="-106" charset="0"/>
          <a:ea typeface="MS PGothic" pitchFamily="34" charset="-128"/>
          <a:cs typeface="ＭＳ Ｐゴシック" pitchFamily="-106" charset="-128"/>
        </a:defRPr>
      </a:lvl4pPr>
      <a:lvl5pPr algn="ctr" defTabSz="457200" rtl="0" eaLnBrk="0" fontAlgn="base" hangingPunct="0">
        <a:spcBef>
          <a:spcPct val="0"/>
        </a:spcBef>
        <a:spcAft>
          <a:spcPct val="0"/>
        </a:spcAft>
        <a:defRPr sz="4400">
          <a:solidFill>
            <a:schemeClr val="tx1"/>
          </a:solidFill>
          <a:latin typeface="Calibri" pitchFamily="-106" charset="0"/>
          <a:ea typeface="MS PGothic" pitchFamily="34" charset="-128"/>
          <a:cs typeface="ＭＳ Ｐゴシック" pitchFamily="-106" charset="-128"/>
        </a:defRPr>
      </a:lvl5pPr>
      <a:lvl6pPr marL="4572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6pPr>
      <a:lvl7pPr marL="9144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7pPr>
      <a:lvl8pPr marL="13716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8pPr>
      <a:lvl9pPr marL="18288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mn-lt"/>
          <a:ea typeface="MS PGothic" pitchFamily="34" charset="-128"/>
          <a:cs typeface="ＭＳ Ｐゴシック" pitchFamily="-106" charset="-128"/>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mn-lt"/>
          <a:ea typeface="MS PGothic" pitchFamily="34" charset="-128"/>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mn-lt"/>
          <a:ea typeface="MS PGothic" pitchFamily="34" charset="-128"/>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172.31.59.94/jira/"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Text Box 7"/>
          <p:cNvSpPr txBox="1">
            <a:spLocks noChangeArrowheads="1"/>
          </p:cNvSpPr>
          <p:nvPr/>
        </p:nvSpPr>
        <p:spPr bwMode="auto">
          <a:xfrm>
            <a:off x="1905000" y="3208338"/>
            <a:ext cx="2819400" cy="430212"/>
          </a:xfrm>
          <a:prstGeom prst="rect">
            <a:avLst/>
          </a:prstGeom>
          <a:noFill/>
          <a:ln w="9525">
            <a:noFill/>
            <a:miter lim="800000"/>
            <a:headEnd/>
            <a:tailEnd/>
          </a:ln>
          <a:effectLst/>
        </p:spPr>
        <p:txBody>
          <a:bodyPr>
            <a:spAutoFit/>
          </a:bodyPr>
          <a:lstStyle/>
          <a:p>
            <a:pPr defTabSz="914400">
              <a:spcBef>
                <a:spcPct val="50000"/>
              </a:spcBef>
              <a:defRPr/>
            </a:pPr>
            <a:r>
              <a:rPr lang="en-US" altLang="en-US" sz="2200" b="1" dirty="0" smtClean="0">
                <a:solidFill>
                  <a:schemeClr val="accent1">
                    <a:lumMod val="75000"/>
                  </a:schemeClr>
                </a:solidFill>
                <a:latin typeface="Arial" charset="0"/>
                <a:ea typeface="ＭＳ Ｐゴシック" pitchFamily="34" charset="-128"/>
              </a:rPr>
              <a:t>Manager Roles</a:t>
            </a:r>
            <a:endParaRPr lang="en-US" altLang="en-US" sz="2200" b="1" dirty="0">
              <a:solidFill>
                <a:schemeClr val="accent1">
                  <a:lumMod val="75000"/>
                </a:schemeClr>
              </a:solidFill>
              <a:latin typeface="Arial" charset="0"/>
              <a:ea typeface="ＭＳ Ｐゴシック" pitchFamily="34" charset="-128"/>
            </a:endParaRPr>
          </a:p>
        </p:txBody>
      </p:sp>
      <p:pic>
        <p:nvPicPr>
          <p:cNvPr id="3075" name="Picture 6" descr="http://mmcneil.com/wp-content/uploads/2012/05/LOGO_JIRA.png"/>
          <p:cNvPicPr>
            <a:picLocks noChangeAspect="1" noChangeArrowheads="1"/>
          </p:cNvPicPr>
          <p:nvPr/>
        </p:nvPicPr>
        <p:blipFill>
          <a:blip r:embed="rId2"/>
          <a:srcRect/>
          <a:stretch>
            <a:fillRect/>
          </a:stretch>
        </p:blipFill>
        <p:spPr bwMode="auto">
          <a:xfrm>
            <a:off x="1066800" y="1036638"/>
            <a:ext cx="3657600" cy="1592262"/>
          </a:xfrm>
          <a:prstGeom prst="rect">
            <a:avLst/>
          </a:prstGeom>
          <a:noFill/>
          <a:ln w="9525">
            <a:noFill/>
            <a:miter lim="800000"/>
            <a:headEnd/>
            <a:tailEnd/>
          </a:ln>
        </p:spPr>
      </p:pic>
      <p:sp>
        <p:nvSpPr>
          <p:cNvPr id="6" name="Title 5"/>
          <p:cNvSpPr>
            <a:spLocks noGrp="1"/>
          </p:cNvSpPr>
          <p:nvPr>
            <p:ph type="ctrTitle"/>
          </p:nvPr>
        </p:nvSpPr>
        <p:spPr>
          <a:xfrm>
            <a:off x="1447800" y="2570163"/>
            <a:ext cx="3657600" cy="638175"/>
          </a:xfrm>
        </p:spPr>
        <p:txBody>
          <a:bodyPr/>
          <a:lstStyle/>
          <a:p>
            <a:pPr>
              <a:defRPr/>
            </a:pPr>
            <a:r>
              <a:rPr lang="en-US" b="1" dirty="0" smtClean="0">
                <a:ea typeface="ＭＳ Ｐゴシック" pitchFamily="-106" charset="-128"/>
              </a:rPr>
              <a:t>Guide to Use JIRA</a:t>
            </a:r>
            <a:endParaRPr lang="en-US" b="1" dirty="0">
              <a:ea typeface="ＭＳ Ｐゴシック" pitchFamily="-106" charset="-128"/>
            </a:endParaRPr>
          </a:p>
        </p:txBody>
      </p:sp>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marL="342900" indent="-342900"/>
            <a:r>
              <a:rPr lang="en-US" altLang="en-US" sz="3200" dirty="0" smtClean="0"/>
              <a:t>Searching issues – Simple Search</a:t>
            </a:r>
          </a:p>
        </p:txBody>
      </p:sp>
      <p:sp>
        <p:nvSpPr>
          <p:cNvPr id="12291" name="Content Placeholder 4"/>
          <p:cNvSpPr>
            <a:spLocks noGrp="1"/>
          </p:cNvSpPr>
          <p:nvPr>
            <p:ph idx="1"/>
          </p:nvPr>
        </p:nvSpPr>
        <p:spPr>
          <a:xfrm>
            <a:off x="152400" y="666750"/>
            <a:ext cx="5638800" cy="3565525"/>
          </a:xfrm>
        </p:spPr>
        <p:txBody>
          <a:bodyPr/>
          <a:lstStyle/>
          <a:p>
            <a:pPr>
              <a:buFontTx/>
              <a:buNone/>
            </a:pPr>
            <a:r>
              <a:rPr sz="1800" dirty="0" smtClean="0"/>
              <a:t>	JIRA has a powerful search capability in the simple mode. We can search for issues across projects, versions and components using a range of filter criteria.</a:t>
            </a:r>
            <a:endParaRPr sz="1800" b="0" dirty="0" smtClean="0"/>
          </a:p>
          <a:p>
            <a:pPr>
              <a:buFontTx/>
              <a:buNone/>
            </a:pPr>
            <a:r>
              <a:rPr sz="1800" b="0" u="sng" dirty="0" smtClean="0"/>
              <a:t>How to perform a search:</a:t>
            </a:r>
          </a:p>
          <a:p>
            <a:r>
              <a:rPr sz="1800" b="0" dirty="0" smtClean="0"/>
              <a:t>On the top navigation bar, click the </a:t>
            </a:r>
            <a:r>
              <a:rPr sz="1800" dirty="0" smtClean="0">
                <a:solidFill>
                  <a:srgbClr val="1D9723"/>
                </a:solidFill>
              </a:rPr>
              <a:t>'Issues</a:t>
            </a:r>
            <a:r>
              <a:rPr sz="1800" b="0" dirty="0" smtClean="0"/>
              <a:t>' tab  =&gt; the Issues Filter form is displayed on the left hand side of the screen.</a:t>
            </a:r>
          </a:p>
          <a:p>
            <a:r>
              <a:rPr sz="1800" b="0" dirty="0" smtClean="0"/>
              <a:t>Type your search term into the </a:t>
            </a:r>
            <a:r>
              <a:rPr sz="1800" dirty="0" smtClean="0">
                <a:solidFill>
                  <a:srgbClr val="1D9723"/>
                </a:solidFill>
              </a:rPr>
              <a:t>'Query</a:t>
            </a:r>
            <a:r>
              <a:rPr sz="1800" b="0" dirty="0" smtClean="0"/>
              <a:t>' box, and/or select other criteria from the drop-down boxes and check-boxes.</a:t>
            </a:r>
          </a:p>
          <a:p>
            <a:r>
              <a:rPr sz="1800" b="0" dirty="0" smtClean="0"/>
              <a:t>Click  on the </a:t>
            </a:r>
            <a:r>
              <a:rPr sz="1800" dirty="0" smtClean="0">
                <a:solidFill>
                  <a:srgbClr val="1D9723"/>
                </a:solidFill>
              </a:rPr>
              <a:t>'Search</a:t>
            </a:r>
            <a:r>
              <a:rPr sz="1800" b="0" dirty="0" smtClean="0"/>
              <a:t>' button to perform the search =&gt; your search results will be displayed in the right hand side of the screen. </a:t>
            </a:r>
          </a:p>
          <a:p>
            <a:endParaRPr sz="1800" b="0" dirty="0" smtClean="0"/>
          </a:p>
          <a:p>
            <a:endParaRPr sz="1800" b="0" dirty="0" smtClean="0"/>
          </a:p>
          <a:p>
            <a:endParaRPr sz="1800" b="0" dirty="0" smtClean="0"/>
          </a:p>
          <a:p>
            <a:endParaRPr sz="1800" b="0" dirty="0" smtClean="0"/>
          </a:p>
        </p:txBody>
      </p:sp>
      <p:pic>
        <p:nvPicPr>
          <p:cNvPr id="28676" name="Picture 5" descr="Filter_2.bmp"/>
          <p:cNvPicPr>
            <a:picLocks noChangeAspect="1"/>
          </p:cNvPicPr>
          <p:nvPr/>
        </p:nvPicPr>
        <p:blipFill>
          <a:blip r:embed="rId3"/>
          <a:srcRect t="10229"/>
          <a:stretch>
            <a:fillRect/>
          </a:stretch>
        </p:blipFill>
        <p:spPr bwMode="auto">
          <a:xfrm>
            <a:off x="5943600" y="787400"/>
            <a:ext cx="2971800" cy="3917950"/>
          </a:xfrm>
          <a:prstGeom prst="rect">
            <a:avLst/>
          </a:prstGeom>
          <a:ln>
            <a:noFill/>
          </a:ln>
          <a:effectLst>
            <a:outerShdw blurRad="190500" algn="tl" rotWithShape="0">
              <a:srgbClr val="000000">
                <a:alpha val="70000"/>
              </a:srgbClr>
            </a:outerShdw>
          </a:effectLst>
        </p:spPr>
      </p:pic>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marL="342900" indent="-342900"/>
            <a:r>
              <a:rPr lang="en-US" altLang="en-US" sz="3200" dirty="0" smtClean="0"/>
              <a:t>Simple search – example</a:t>
            </a:r>
          </a:p>
        </p:txBody>
      </p:sp>
      <p:sp>
        <p:nvSpPr>
          <p:cNvPr id="13315" name="Content Placeholder 4"/>
          <p:cNvSpPr>
            <a:spLocks noGrp="1"/>
          </p:cNvSpPr>
          <p:nvPr>
            <p:ph idx="1"/>
          </p:nvPr>
        </p:nvSpPr>
        <p:spPr>
          <a:xfrm>
            <a:off x="228600" y="590550"/>
            <a:ext cx="6248400" cy="3565525"/>
          </a:xfrm>
        </p:spPr>
        <p:txBody>
          <a:bodyPr/>
          <a:lstStyle/>
          <a:p>
            <a:pPr>
              <a:buFontTx/>
              <a:buNone/>
            </a:pPr>
            <a:r>
              <a:rPr sz="2000" b="0" u="sng" dirty="0" smtClean="0"/>
              <a:t>Simple search example</a:t>
            </a:r>
            <a:r>
              <a:rPr sz="2000" b="0" dirty="0" smtClean="0"/>
              <a:t>:</a:t>
            </a:r>
          </a:p>
          <a:p>
            <a:pPr>
              <a:buFontTx/>
              <a:buNone/>
            </a:pPr>
            <a:r>
              <a:rPr sz="2000" b="0" dirty="0" smtClean="0"/>
              <a:t>	To search for all bugs opened by user “lantt”, in “HD Graphics – HMC” project, with “Open” status and contain “stuck” text in their Summary, Comments or Description, the filter should be:</a:t>
            </a:r>
          </a:p>
          <a:p>
            <a:pPr lvl="1"/>
            <a:r>
              <a:rPr sz="1800" dirty="0" smtClean="0"/>
              <a:t>Query string: </a:t>
            </a:r>
            <a:r>
              <a:rPr sz="1800" dirty="0" smtClean="0">
                <a:solidFill>
                  <a:srgbClr val="C00000"/>
                </a:solidFill>
              </a:rPr>
              <a:t>stuck</a:t>
            </a:r>
          </a:p>
          <a:p>
            <a:pPr lvl="1"/>
            <a:r>
              <a:rPr sz="1800" dirty="0" smtClean="0">
                <a:solidFill>
                  <a:schemeClr val="tx1"/>
                </a:solidFill>
              </a:rPr>
              <a:t>Check  the boxes: </a:t>
            </a:r>
            <a:r>
              <a:rPr sz="1800" dirty="0" smtClean="0"/>
              <a:t>Summary, Comments, Description</a:t>
            </a:r>
          </a:p>
          <a:p>
            <a:pPr lvl="1"/>
            <a:r>
              <a:rPr sz="1800" dirty="0" smtClean="0"/>
              <a:t>Project: </a:t>
            </a:r>
            <a:r>
              <a:rPr sz="1800" dirty="0" smtClean="0">
                <a:solidFill>
                  <a:srgbClr val="C00000"/>
                </a:solidFill>
              </a:rPr>
              <a:t>HD Graphics – HMC</a:t>
            </a:r>
          </a:p>
          <a:p>
            <a:pPr lvl="1"/>
            <a:r>
              <a:rPr sz="1800" dirty="0" smtClean="0"/>
              <a:t>Issue Type: </a:t>
            </a:r>
            <a:r>
              <a:rPr sz="1800" dirty="0" smtClean="0">
                <a:solidFill>
                  <a:srgbClr val="C00000"/>
                </a:solidFill>
              </a:rPr>
              <a:t>Bug</a:t>
            </a:r>
            <a:endParaRPr sz="1800" dirty="0" smtClean="0"/>
          </a:p>
          <a:p>
            <a:pPr lvl="1"/>
            <a:r>
              <a:rPr sz="1800" dirty="0" smtClean="0"/>
              <a:t>Reporter: </a:t>
            </a:r>
            <a:r>
              <a:rPr sz="1800" dirty="0" smtClean="0">
                <a:solidFill>
                  <a:srgbClr val="C00000"/>
                </a:solidFill>
              </a:rPr>
              <a:t>lantt</a:t>
            </a:r>
          </a:p>
          <a:p>
            <a:pPr lvl="1"/>
            <a:r>
              <a:rPr sz="1800" dirty="0" smtClean="0"/>
              <a:t>Status: </a:t>
            </a:r>
            <a:r>
              <a:rPr sz="1800" dirty="0" smtClean="0">
                <a:solidFill>
                  <a:srgbClr val="C00000"/>
                </a:solidFill>
              </a:rPr>
              <a:t>Open</a:t>
            </a:r>
          </a:p>
          <a:p>
            <a:pPr>
              <a:buFontTx/>
              <a:buNone/>
            </a:pPr>
            <a:r>
              <a:rPr sz="2000" b="0" dirty="0" smtClean="0"/>
              <a:t>Click  on the 'Search' button =&gt; the search results will be displayed in the right hand side of the screen. </a:t>
            </a:r>
          </a:p>
          <a:p>
            <a:endParaRPr sz="2000" b="0" dirty="0" smtClean="0"/>
          </a:p>
          <a:p>
            <a:endParaRPr sz="2000" b="0" dirty="0" smtClean="0"/>
          </a:p>
          <a:p>
            <a:endParaRPr sz="2000" b="0" dirty="0" smtClean="0"/>
          </a:p>
        </p:txBody>
      </p:sp>
      <p:pic>
        <p:nvPicPr>
          <p:cNvPr id="13316" name="Picture 4" descr="Filter_3.png"/>
          <p:cNvPicPr>
            <a:picLocks noChangeAspect="1"/>
          </p:cNvPicPr>
          <p:nvPr/>
        </p:nvPicPr>
        <p:blipFill>
          <a:blip r:embed="rId3"/>
          <a:srcRect/>
          <a:stretch>
            <a:fillRect/>
          </a:stretch>
        </p:blipFill>
        <p:spPr bwMode="auto">
          <a:xfrm>
            <a:off x="6553200" y="742950"/>
            <a:ext cx="2209800" cy="4167188"/>
          </a:xfrm>
          <a:prstGeom prst="rect">
            <a:avLst/>
          </a:prstGeom>
          <a:noFill/>
          <a:ln w="9525">
            <a:noFill/>
            <a:miter lim="800000"/>
            <a:headEnd/>
            <a:tailEnd/>
          </a:ln>
        </p:spPr>
      </p:pic>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marL="342900" indent="-342900"/>
            <a:r>
              <a:rPr lang="en-US" altLang="en-US" sz="3200" dirty="0" smtClean="0"/>
              <a:t>Simple search – criteria groups</a:t>
            </a:r>
          </a:p>
        </p:txBody>
      </p:sp>
      <p:sp>
        <p:nvSpPr>
          <p:cNvPr id="14339" name="Content Placeholder 4"/>
          <p:cNvSpPr>
            <a:spLocks noGrp="1"/>
          </p:cNvSpPr>
          <p:nvPr>
            <p:ph idx="1"/>
          </p:nvPr>
        </p:nvSpPr>
        <p:spPr>
          <a:xfrm>
            <a:off x="228600" y="666750"/>
            <a:ext cx="6019800" cy="3565525"/>
          </a:xfrm>
        </p:spPr>
        <p:txBody>
          <a:bodyPr/>
          <a:lstStyle/>
          <a:p>
            <a:pPr>
              <a:buFontTx/>
              <a:buNone/>
            </a:pPr>
            <a:r>
              <a:rPr sz="1800" b="0" dirty="0" smtClean="0"/>
              <a:t>	</a:t>
            </a:r>
            <a:r>
              <a:rPr sz="1800" dirty="0" smtClean="0"/>
              <a:t>In simple search mode, there are many criteria groups to narrow your search:</a:t>
            </a:r>
            <a:endParaRPr sz="1800" b="0" dirty="0" smtClean="0"/>
          </a:p>
          <a:p>
            <a:r>
              <a:rPr sz="1800" b="0" dirty="0" smtClean="0"/>
              <a:t>Simple filter with Query, Project, Issue Type criteria.</a:t>
            </a:r>
          </a:p>
          <a:p>
            <a:r>
              <a:rPr sz="1800" dirty="0" smtClean="0">
                <a:solidFill>
                  <a:srgbClr val="0070C0"/>
                </a:solidFill>
              </a:rPr>
              <a:t>Issue Attributes</a:t>
            </a:r>
            <a:r>
              <a:rPr sz="1800" dirty="0" smtClean="0"/>
              <a:t>: </a:t>
            </a:r>
            <a:r>
              <a:rPr sz="1800" b="0" dirty="0" smtClean="0"/>
              <a:t>we can filter for Reporter, Assignee, Status, Resolutions, Priorities, Label.</a:t>
            </a:r>
          </a:p>
          <a:p>
            <a:r>
              <a:rPr sz="1800" dirty="0" smtClean="0">
                <a:solidFill>
                  <a:srgbClr val="0070C0"/>
                </a:solidFill>
              </a:rPr>
              <a:t>Date and Times: </a:t>
            </a:r>
            <a:r>
              <a:rPr sz="1800" b="0" dirty="0" smtClean="0"/>
              <a:t>we can filter for Created After, Created Before, Created, Updated After, Updated Before, Updated, Due After, Due Before, Due Date, Resolved After, Resolved Before, Resolved.</a:t>
            </a:r>
          </a:p>
          <a:p>
            <a:r>
              <a:rPr sz="1800" dirty="0" smtClean="0">
                <a:solidFill>
                  <a:srgbClr val="0070C0"/>
                </a:solidFill>
              </a:rPr>
              <a:t>Work Ratio</a:t>
            </a:r>
            <a:r>
              <a:rPr sz="1800" b="0" dirty="0" smtClean="0"/>
              <a:t>: we can filter for % done of issues (% Limits).</a:t>
            </a:r>
          </a:p>
          <a:p>
            <a:r>
              <a:rPr sz="1800" dirty="0" smtClean="0">
                <a:solidFill>
                  <a:srgbClr val="0070C0"/>
                </a:solidFill>
              </a:rPr>
              <a:t>Custom Fields</a:t>
            </a:r>
            <a:r>
              <a:rPr sz="1800" b="0" dirty="0" smtClean="0"/>
              <a:t>: we can filter for Assignee History, Date of First Response (after), Date of First Response (before), Date of First Response, Executive Visibility, Platform/s, Time in Status.</a:t>
            </a:r>
          </a:p>
          <a:p>
            <a:endParaRPr sz="1800" b="0" dirty="0" smtClean="0"/>
          </a:p>
          <a:p>
            <a:endParaRPr sz="1800" b="0" dirty="0" smtClean="0"/>
          </a:p>
          <a:p>
            <a:endParaRPr sz="1800" b="0" dirty="0" smtClean="0"/>
          </a:p>
          <a:p>
            <a:endParaRPr sz="1800" b="0" dirty="0" smtClean="0"/>
          </a:p>
          <a:p>
            <a:endParaRPr sz="1800" b="0" dirty="0" smtClean="0"/>
          </a:p>
          <a:p>
            <a:endParaRPr sz="1800" b="0" dirty="0" smtClean="0"/>
          </a:p>
        </p:txBody>
      </p:sp>
      <p:pic>
        <p:nvPicPr>
          <p:cNvPr id="14340" name="Picture 4" descr="Filter_1.bmp"/>
          <p:cNvPicPr>
            <a:picLocks noChangeAspect="1"/>
          </p:cNvPicPr>
          <p:nvPr/>
        </p:nvPicPr>
        <p:blipFill>
          <a:blip r:embed="rId3"/>
          <a:srcRect/>
          <a:stretch>
            <a:fillRect/>
          </a:stretch>
        </p:blipFill>
        <p:spPr bwMode="auto">
          <a:xfrm>
            <a:off x="6553200" y="685800"/>
            <a:ext cx="2438400" cy="4386263"/>
          </a:xfrm>
          <a:prstGeom prst="rect">
            <a:avLst/>
          </a:prstGeom>
          <a:noFill/>
          <a:ln w="9525">
            <a:noFill/>
            <a:miter lim="800000"/>
            <a:headEnd/>
            <a:tailEnd/>
          </a:ln>
        </p:spPr>
      </p:pic>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idx="4294967295"/>
          </p:nvPr>
        </p:nvSpPr>
        <p:spPr>
          <a:xfrm>
            <a:off x="381000" y="-161925"/>
            <a:ext cx="8229600" cy="685800"/>
          </a:xfrm>
        </p:spPr>
        <p:txBody>
          <a:bodyPr/>
          <a:lstStyle/>
          <a:p>
            <a:pPr marL="342900" indent="-342900"/>
            <a:r>
              <a:rPr lang="en-US" altLang="en-US" sz="3200" dirty="0" smtClean="0"/>
              <a:t>Searching issues </a:t>
            </a:r>
          </a:p>
        </p:txBody>
      </p:sp>
      <p:sp>
        <p:nvSpPr>
          <p:cNvPr id="15363" name="Content Placeholder 2"/>
          <p:cNvSpPr>
            <a:spLocks/>
          </p:cNvSpPr>
          <p:nvPr/>
        </p:nvSpPr>
        <p:spPr bwMode="auto">
          <a:xfrm>
            <a:off x="228600" y="1085850"/>
            <a:ext cx="8534400" cy="3200400"/>
          </a:xfrm>
          <a:prstGeom prst="rect">
            <a:avLst/>
          </a:prstGeom>
          <a:noFill/>
          <a:ln w="9525">
            <a:noFill/>
            <a:miter lim="800000"/>
            <a:headEnd/>
            <a:tailEnd/>
          </a:ln>
        </p:spPr>
        <p:txBody>
          <a:bodyPr/>
          <a:lstStyle/>
          <a:p>
            <a:pPr marL="533400" indent="-533400" defTabSz="914400" eaLnBrk="0" hangingPunct="0">
              <a:spcBef>
                <a:spcPct val="20000"/>
              </a:spcBef>
            </a:pPr>
            <a:endParaRPr lang="en-US" altLang="en-US" sz="2000" b="1" dirty="0">
              <a:solidFill>
                <a:srgbClr val="262626"/>
              </a:solidFill>
              <a:latin typeface="Calibri" pitchFamily="34" charset="0"/>
            </a:endParaRPr>
          </a:p>
        </p:txBody>
      </p:sp>
      <p:sp>
        <p:nvSpPr>
          <p:cNvPr id="15364" name="Content Placeholder 2"/>
          <p:cNvSpPr>
            <a:spLocks/>
          </p:cNvSpPr>
          <p:nvPr/>
        </p:nvSpPr>
        <p:spPr bwMode="auto">
          <a:xfrm>
            <a:off x="381000" y="857250"/>
            <a:ext cx="8458200" cy="2057400"/>
          </a:xfrm>
          <a:prstGeom prst="rect">
            <a:avLst/>
          </a:prstGeom>
          <a:noFill/>
          <a:ln w="9525">
            <a:noFill/>
            <a:miter lim="800000"/>
            <a:headEnd/>
            <a:tailEnd/>
          </a:ln>
        </p:spPr>
        <p:txBody>
          <a:bodyPr/>
          <a:lstStyle/>
          <a:p>
            <a:pPr marL="533400" indent="-533400" defTabSz="914400" eaLnBrk="0" hangingPunct="0">
              <a:spcBef>
                <a:spcPct val="20000"/>
              </a:spcBef>
            </a:pPr>
            <a:endParaRPr lang="en-US" altLang="ja-JP" dirty="0">
              <a:solidFill>
                <a:srgbClr val="262626"/>
              </a:solidFill>
              <a:latin typeface="Calibri" pitchFamily="34" charset="0"/>
            </a:endParaRPr>
          </a:p>
          <a:p>
            <a:pPr marL="533400" indent="-533400" algn="ctr" defTabSz="914400" eaLnBrk="0" hangingPunct="0">
              <a:spcBef>
                <a:spcPct val="20000"/>
              </a:spcBef>
            </a:pPr>
            <a:r>
              <a:rPr lang="en-US" altLang="ja-JP" sz="3200" b="1" dirty="0">
                <a:solidFill>
                  <a:srgbClr val="808080"/>
                </a:solidFill>
                <a:latin typeface="Calibri" pitchFamily="34" charset="0"/>
              </a:rPr>
              <a:t>Quick Search</a:t>
            </a:r>
          </a:p>
          <a:p>
            <a:pPr marL="533400" indent="-533400" algn="ctr" defTabSz="914400" eaLnBrk="0" hangingPunct="0">
              <a:spcBef>
                <a:spcPct val="20000"/>
              </a:spcBef>
            </a:pPr>
            <a:r>
              <a:rPr lang="en-US" altLang="ja-JP" sz="3200" b="1" dirty="0">
                <a:solidFill>
                  <a:srgbClr val="808080"/>
                </a:solidFill>
                <a:latin typeface="Calibri" pitchFamily="34" charset="0"/>
              </a:rPr>
              <a:t>Simple Search</a:t>
            </a:r>
          </a:p>
          <a:p>
            <a:pPr marL="533400" indent="-533400" algn="ctr" defTabSz="914400" eaLnBrk="0" hangingPunct="0">
              <a:spcBef>
                <a:spcPct val="20000"/>
              </a:spcBef>
            </a:pPr>
            <a:r>
              <a:rPr lang="en-US" altLang="ja-JP" sz="3200" b="1" dirty="0">
                <a:solidFill>
                  <a:srgbClr val="4F81BD"/>
                </a:solidFill>
                <a:latin typeface="Calibri" pitchFamily="34" charset="0"/>
              </a:rPr>
              <a:t>Advanced Search</a:t>
            </a:r>
          </a:p>
          <a:p>
            <a:pPr marL="533400" indent="-533400" algn="ctr" defTabSz="914400" eaLnBrk="0" hangingPunct="0">
              <a:spcBef>
                <a:spcPct val="20000"/>
              </a:spcBef>
            </a:pPr>
            <a:r>
              <a:rPr lang="en-US" altLang="ja-JP" sz="3200" b="1" dirty="0">
                <a:solidFill>
                  <a:srgbClr val="808080"/>
                </a:solidFill>
                <a:latin typeface="Calibri" pitchFamily="34" charset="0"/>
              </a:rPr>
              <a:t>Issue Filters</a:t>
            </a:r>
            <a:endParaRPr lang="en-US" altLang="ja-JP" sz="3200" b="1" dirty="0">
              <a:solidFill>
                <a:srgbClr val="4F81BD"/>
              </a:solidFill>
              <a:latin typeface="Calibri" pitchFamily="34" charset="0"/>
            </a:endParaRPr>
          </a:p>
        </p:txBody>
      </p:sp>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marL="342900" indent="-342900"/>
            <a:r>
              <a:rPr lang="en-US" altLang="en-US" sz="3200" dirty="0" smtClean="0"/>
              <a:t>Searching issues </a:t>
            </a:r>
            <a:r>
              <a:rPr lang="en-US" altLang="en-US" dirty="0" smtClean="0"/>
              <a:t>– </a:t>
            </a:r>
            <a:r>
              <a:rPr lang="en-US" altLang="en-US" sz="3200" dirty="0" smtClean="0"/>
              <a:t>Advanced Search</a:t>
            </a:r>
          </a:p>
        </p:txBody>
      </p:sp>
      <p:sp>
        <p:nvSpPr>
          <p:cNvPr id="16387" name="Content Placeholder 6"/>
          <p:cNvSpPr>
            <a:spLocks noGrp="1"/>
          </p:cNvSpPr>
          <p:nvPr>
            <p:ph idx="1"/>
          </p:nvPr>
        </p:nvSpPr>
        <p:spPr/>
        <p:txBody>
          <a:bodyPr/>
          <a:lstStyle/>
          <a:p>
            <a:pPr>
              <a:buFontTx/>
              <a:buNone/>
            </a:pPr>
            <a:r>
              <a:rPr sz="2000" dirty="0" smtClean="0"/>
              <a:t>An advanced search allows you to use structured queries to search for issues.</a:t>
            </a:r>
          </a:p>
          <a:p>
            <a:endParaRPr dirty="0" smtClean="0"/>
          </a:p>
        </p:txBody>
      </p:sp>
      <p:sp>
        <p:nvSpPr>
          <p:cNvPr id="16388" name="Content Placeholder 2"/>
          <p:cNvSpPr>
            <a:spLocks/>
          </p:cNvSpPr>
          <p:nvPr/>
        </p:nvSpPr>
        <p:spPr bwMode="auto">
          <a:xfrm>
            <a:off x="228600" y="1504950"/>
            <a:ext cx="4800600" cy="2732088"/>
          </a:xfrm>
          <a:prstGeom prst="rect">
            <a:avLst/>
          </a:prstGeom>
          <a:noFill/>
          <a:ln w="9525">
            <a:noFill/>
            <a:miter lim="800000"/>
            <a:headEnd/>
            <a:tailEnd/>
          </a:ln>
        </p:spPr>
        <p:txBody>
          <a:bodyPr/>
          <a:lstStyle/>
          <a:p>
            <a:pPr marL="990600" lvl="1" indent="-533400" defTabSz="914400" eaLnBrk="0" hangingPunct="0">
              <a:spcBef>
                <a:spcPct val="20000"/>
              </a:spcBef>
            </a:pPr>
            <a:r>
              <a:rPr lang="en-US" altLang="ja-JP" u="sng" dirty="0">
                <a:solidFill>
                  <a:srgbClr val="262626"/>
                </a:solidFill>
                <a:latin typeface="Calibri" pitchFamily="34" charset="0"/>
              </a:rPr>
              <a:t>To perform an Advanced Search: </a:t>
            </a:r>
          </a:p>
          <a:p>
            <a:pPr marL="457200" indent="-457200" defTabSz="914400" eaLnBrk="0" hangingPunct="0">
              <a:spcBef>
                <a:spcPct val="20000"/>
              </a:spcBef>
              <a:buFontTx/>
              <a:buBlip>
                <a:blip r:embed="rId3"/>
              </a:buBlip>
            </a:pPr>
            <a:r>
              <a:rPr lang="en-US" altLang="ja-JP" dirty="0">
                <a:solidFill>
                  <a:srgbClr val="262626"/>
                </a:solidFill>
                <a:latin typeface="Calibri" pitchFamily="34" charset="0"/>
              </a:rPr>
              <a:t>On the top navigation bar, click the "</a:t>
            </a:r>
            <a:r>
              <a:rPr lang="en-US" altLang="ja-JP" b="1" dirty="0">
                <a:solidFill>
                  <a:srgbClr val="1D9723"/>
                </a:solidFill>
                <a:latin typeface="Calibri" pitchFamily="34" charset="0"/>
              </a:rPr>
              <a:t>Issues</a:t>
            </a:r>
            <a:r>
              <a:rPr lang="en-US" altLang="ja-JP" dirty="0">
                <a:solidFill>
                  <a:srgbClr val="262626"/>
                </a:solidFill>
                <a:latin typeface="Calibri" pitchFamily="34" charset="0"/>
              </a:rPr>
              <a:t>" tab =&gt; This will display the Simple Search panel on the left hand side of the screen.</a:t>
            </a:r>
          </a:p>
          <a:p>
            <a:pPr marL="457200" indent="-457200" defTabSz="914400" eaLnBrk="0" hangingPunct="0">
              <a:spcBef>
                <a:spcPct val="20000"/>
              </a:spcBef>
              <a:buFontTx/>
              <a:buBlip>
                <a:blip r:embed="rId3"/>
              </a:buBlip>
            </a:pPr>
            <a:r>
              <a:rPr lang="en-US" altLang="ja-JP" dirty="0">
                <a:solidFill>
                  <a:srgbClr val="262626"/>
                </a:solidFill>
                <a:latin typeface="Calibri" pitchFamily="34" charset="0"/>
              </a:rPr>
              <a:t>Click on "</a:t>
            </a:r>
            <a:r>
              <a:rPr lang="en-US" altLang="ja-JP" b="1" dirty="0">
                <a:solidFill>
                  <a:srgbClr val="1D9723"/>
                </a:solidFill>
                <a:latin typeface="Calibri" pitchFamily="34" charset="0"/>
              </a:rPr>
              <a:t>advanced</a:t>
            </a:r>
            <a:r>
              <a:rPr lang="en-US" altLang="ja-JP" dirty="0">
                <a:solidFill>
                  <a:srgbClr val="262626"/>
                </a:solidFill>
                <a:latin typeface="Calibri" pitchFamily="34" charset="0"/>
              </a:rPr>
              <a:t>“=&gt; This will display the "Query" box.</a:t>
            </a:r>
          </a:p>
          <a:p>
            <a:pPr marL="457200" indent="-457200" defTabSz="914400" eaLnBrk="0" hangingPunct="0">
              <a:spcBef>
                <a:spcPct val="20000"/>
              </a:spcBef>
              <a:buFontTx/>
              <a:buBlip>
                <a:blip r:embed="rId3"/>
              </a:buBlip>
            </a:pPr>
            <a:r>
              <a:rPr lang="en-US" altLang="ja-JP" dirty="0">
                <a:solidFill>
                  <a:srgbClr val="262626"/>
                </a:solidFill>
                <a:latin typeface="Calibri" pitchFamily="34" charset="0"/>
              </a:rPr>
              <a:t>Type your query using the fields, operators and  field values/functions.</a:t>
            </a:r>
          </a:p>
          <a:p>
            <a:pPr marL="457200" indent="-457200" defTabSz="914400" eaLnBrk="0" hangingPunct="0">
              <a:spcBef>
                <a:spcPct val="20000"/>
              </a:spcBef>
              <a:buFontTx/>
              <a:buBlip>
                <a:blip r:embed="rId3"/>
              </a:buBlip>
            </a:pPr>
            <a:r>
              <a:rPr lang="en-US" altLang="ja-JP" dirty="0">
                <a:solidFill>
                  <a:srgbClr val="262626"/>
                </a:solidFill>
                <a:latin typeface="Calibri" pitchFamily="34" charset="0"/>
              </a:rPr>
              <a:t>Click the "</a:t>
            </a:r>
            <a:r>
              <a:rPr lang="en-US" altLang="ja-JP" b="1" dirty="0">
                <a:solidFill>
                  <a:srgbClr val="1D9723"/>
                </a:solidFill>
                <a:latin typeface="Calibri" pitchFamily="34" charset="0"/>
              </a:rPr>
              <a:t>Search</a:t>
            </a:r>
            <a:r>
              <a:rPr lang="en-US" altLang="ja-JP" dirty="0">
                <a:solidFill>
                  <a:srgbClr val="262626"/>
                </a:solidFill>
                <a:latin typeface="Calibri" pitchFamily="34" charset="0"/>
              </a:rPr>
              <a:t>" button to run your query =&gt; The search results will be displayed below the query.</a:t>
            </a:r>
          </a:p>
          <a:p>
            <a:pPr marL="457200" indent="-457200" defTabSz="914400" eaLnBrk="0" hangingPunct="0">
              <a:spcBef>
                <a:spcPct val="20000"/>
              </a:spcBef>
            </a:pPr>
            <a:endParaRPr lang="en-US" altLang="ja-JP" dirty="0">
              <a:solidFill>
                <a:srgbClr val="262626"/>
              </a:solidFill>
            </a:endParaRPr>
          </a:p>
        </p:txBody>
      </p:sp>
      <p:pic>
        <p:nvPicPr>
          <p:cNvPr id="16389" name="Picture 6" descr="Advance_Search_1.bmp"/>
          <p:cNvPicPr>
            <a:picLocks noChangeAspect="1"/>
          </p:cNvPicPr>
          <p:nvPr/>
        </p:nvPicPr>
        <p:blipFill>
          <a:blip r:embed="rId4"/>
          <a:srcRect/>
          <a:stretch>
            <a:fillRect/>
          </a:stretch>
        </p:blipFill>
        <p:spPr bwMode="auto">
          <a:xfrm>
            <a:off x="5638800" y="1535113"/>
            <a:ext cx="3200400" cy="3017837"/>
          </a:xfrm>
          <a:prstGeom prst="rect">
            <a:avLst/>
          </a:prstGeom>
          <a:noFill/>
          <a:ln w="9525">
            <a:noFill/>
            <a:miter lim="800000"/>
            <a:headEnd/>
            <a:tailEnd/>
          </a:ln>
        </p:spPr>
      </p:pic>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marL="342900" indent="-342900"/>
            <a:r>
              <a:rPr lang="en-US" altLang="en-US" sz="3200" dirty="0" smtClean="0"/>
              <a:t>Advanced Search</a:t>
            </a:r>
            <a:r>
              <a:rPr lang="en-US" altLang="en-US" dirty="0" smtClean="0"/>
              <a:t> – Example</a:t>
            </a:r>
          </a:p>
        </p:txBody>
      </p:sp>
      <p:sp>
        <p:nvSpPr>
          <p:cNvPr id="17411" name="Content Placeholder 4"/>
          <p:cNvSpPr>
            <a:spLocks noGrp="1"/>
          </p:cNvSpPr>
          <p:nvPr>
            <p:ph idx="1"/>
          </p:nvPr>
        </p:nvSpPr>
        <p:spPr/>
        <p:txBody>
          <a:bodyPr/>
          <a:lstStyle/>
          <a:p>
            <a:pPr>
              <a:buFontTx/>
              <a:buNone/>
            </a:pPr>
            <a:r>
              <a:rPr sz="1800" dirty="0" smtClean="0"/>
              <a:t>Example: </a:t>
            </a:r>
          </a:p>
          <a:p>
            <a:pPr>
              <a:buFontTx/>
              <a:buNone/>
            </a:pPr>
            <a:r>
              <a:rPr sz="1800" b="0" dirty="0" smtClean="0"/>
              <a:t>If you want to search for all bugs which belong to “</a:t>
            </a:r>
            <a:r>
              <a:rPr sz="1800" b="0" dirty="0" smtClean="0">
                <a:solidFill>
                  <a:srgbClr val="0000CC"/>
                </a:solidFill>
              </a:rPr>
              <a:t>HD Graphics – HMC</a:t>
            </a:r>
            <a:r>
              <a:rPr sz="1800" b="0" dirty="0" smtClean="0"/>
              <a:t>” project and their priority are “</a:t>
            </a:r>
            <a:r>
              <a:rPr sz="1800" b="0" dirty="0" smtClean="0">
                <a:solidFill>
                  <a:srgbClr val="0000CC"/>
                </a:solidFill>
              </a:rPr>
              <a:t>Blocker</a:t>
            </a:r>
            <a:r>
              <a:rPr sz="1800" b="0" dirty="0" smtClean="0"/>
              <a:t>” or “</a:t>
            </a:r>
            <a:r>
              <a:rPr sz="1800" b="0" dirty="0" smtClean="0">
                <a:solidFill>
                  <a:srgbClr val="0000CC"/>
                </a:solidFill>
              </a:rPr>
              <a:t>Critical</a:t>
            </a:r>
            <a:r>
              <a:rPr sz="1800" b="0" dirty="0" smtClean="0"/>
              <a:t>”, type the following string into the query box:</a:t>
            </a:r>
          </a:p>
          <a:p>
            <a:pPr>
              <a:buFontTx/>
              <a:buNone/>
            </a:pPr>
            <a:endParaRPr sz="1800" b="0" dirty="0" smtClean="0"/>
          </a:p>
          <a:p>
            <a:pPr>
              <a:buFontTx/>
              <a:buNone/>
            </a:pPr>
            <a:r>
              <a:rPr sz="1800" b="0" dirty="0" smtClean="0">
                <a:solidFill>
                  <a:srgbClr val="C00000"/>
                </a:solidFill>
              </a:rPr>
              <a:t>	Project =  “HD Graphics – HMC” AND (priority = Blocker OR priority =  Critical) AND type = Bug</a:t>
            </a:r>
          </a:p>
          <a:p>
            <a:pPr>
              <a:buFontTx/>
              <a:buNone/>
            </a:pPr>
            <a:endParaRPr sz="1800" dirty="0" smtClean="0"/>
          </a:p>
          <a:p>
            <a:pPr>
              <a:buFontTx/>
              <a:buNone/>
            </a:pPr>
            <a:r>
              <a:rPr sz="1800" b="0" dirty="0" smtClean="0"/>
              <a:t>Click "</a:t>
            </a:r>
            <a:r>
              <a:rPr sz="1800" b="0" dirty="0" smtClean="0">
                <a:solidFill>
                  <a:srgbClr val="0000CC"/>
                </a:solidFill>
              </a:rPr>
              <a:t>Search</a:t>
            </a:r>
            <a:r>
              <a:rPr sz="1800" b="0" dirty="0" smtClean="0"/>
              <a:t>" button, and see the result</a:t>
            </a:r>
          </a:p>
        </p:txBody>
      </p:sp>
      <p:pic>
        <p:nvPicPr>
          <p:cNvPr id="17412" name="Picture 7" descr="Advance_Search_2.bmp"/>
          <p:cNvPicPr>
            <a:picLocks noChangeAspect="1"/>
          </p:cNvPicPr>
          <p:nvPr/>
        </p:nvPicPr>
        <p:blipFill>
          <a:blip r:embed="rId3"/>
          <a:srcRect/>
          <a:stretch>
            <a:fillRect/>
          </a:stretch>
        </p:blipFill>
        <p:spPr bwMode="auto">
          <a:xfrm>
            <a:off x="76200" y="3114675"/>
            <a:ext cx="8967788" cy="1457325"/>
          </a:xfrm>
          <a:prstGeom prst="rect">
            <a:avLst/>
          </a:prstGeom>
          <a:noFill/>
          <a:ln w="9525">
            <a:noFill/>
            <a:miter lim="800000"/>
            <a:headEnd/>
            <a:tailEnd/>
          </a:ln>
        </p:spPr>
      </p:pic>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marL="342900" indent="-342900"/>
            <a:r>
              <a:rPr lang="en-US" altLang="en-US" sz="3200" dirty="0" smtClean="0"/>
              <a:t>Advanced Search </a:t>
            </a:r>
            <a:r>
              <a:rPr lang="en-US" altLang="en-US" dirty="0" smtClean="0"/>
              <a:t>– keywords and syntax</a:t>
            </a:r>
          </a:p>
        </p:txBody>
      </p:sp>
      <p:sp>
        <p:nvSpPr>
          <p:cNvPr id="18435" name="Content Placeholder 3"/>
          <p:cNvSpPr>
            <a:spLocks noGrp="1"/>
          </p:cNvSpPr>
          <p:nvPr>
            <p:ph idx="1"/>
          </p:nvPr>
        </p:nvSpPr>
        <p:spPr>
          <a:xfrm>
            <a:off x="76200" y="666750"/>
            <a:ext cx="8610600" cy="3565525"/>
          </a:xfrm>
        </p:spPr>
        <p:txBody>
          <a:bodyPr/>
          <a:lstStyle/>
          <a:p>
            <a:pPr marL="533400" indent="-533400"/>
            <a:r>
              <a:rPr altLang="ja-JP" sz="1800" b="0" dirty="0" smtClean="0"/>
              <a:t>Supported keywords, operators, fields, functions (refer to JIRA online help for a complete list)</a:t>
            </a:r>
          </a:p>
          <a:p>
            <a:pPr marL="923925" lvl="1" indent="-533400"/>
            <a:r>
              <a:rPr altLang="ja-JP" sz="1800" dirty="0" smtClean="0">
                <a:solidFill>
                  <a:srgbClr val="0066FF"/>
                </a:solidFill>
              </a:rPr>
              <a:t>Keywords: </a:t>
            </a:r>
            <a:r>
              <a:rPr altLang="ja-JP" sz="1800" dirty="0" smtClean="0"/>
              <a:t>	OR, AND, NOT, EMPTY, NULL, ORDER BY</a:t>
            </a:r>
          </a:p>
          <a:p>
            <a:pPr marL="923925" lvl="1" indent="-533400"/>
            <a:r>
              <a:rPr altLang="ja-JP" sz="1800" dirty="0" smtClean="0">
                <a:solidFill>
                  <a:srgbClr val="0066FF"/>
                </a:solidFill>
              </a:rPr>
              <a:t>Operators:</a:t>
            </a:r>
            <a:r>
              <a:rPr altLang="ja-JP" sz="1800" dirty="0" smtClean="0"/>
              <a:t>	 =, !=, &gt;, &lt;, &gt;=, &lt;=, IN, NOT IN, ~ (contain), !~,…</a:t>
            </a:r>
          </a:p>
          <a:p>
            <a:pPr marL="923925" lvl="1" indent="-533400"/>
            <a:r>
              <a:rPr altLang="ja-JP" sz="1800" dirty="0" smtClean="0">
                <a:solidFill>
                  <a:srgbClr val="0066FF"/>
                </a:solidFill>
              </a:rPr>
              <a:t>Fields: </a:t>
            </a:r>
            <a:r>
              <a:rPr altLang="ja-JP" sz="1800" dirty="0" smtClean="0"/>
              <a:t>	assignee, created, category, project, priority, reporter, status, text, type, updated, description, watcher, resolution,…</a:t>
            </a:r>
          </a:p>
          <a:p>
            <a:pPr marL="923925" lvl="1" indent="-533400"/>
            <a:r>
              <a:rPr altLang="ja-JP" sz="1800" dirty="0" smtClean="0">
                <a:solidFill>
                  <a:srgbClr val="0066FF"/>
                </a:solidFill>
              </a:rPr>
              <a:t>Functions: </a:t>
            </a:r>
            <a:r>
              <a:rPr altLang="ja-JP" sz="1800" dirty="0" smtClean="0"/>
              <a:t>membersOf(), currentUser(), currentLogin(), lastLogin(), startOfDay(), endOfDay(), startOfWeek(), endOfWeek(), startOfMonth(), endOfMonth(), releasedVersions(), unreleasedVersions(), latestReleasedVersion(), earliestUnreleasedVersion()…</a:t>
            </a:r>
          </a:p>
          <a:p>
            <a:pPr marL="533400" indent="-533400"/>
            <a:r>
              <a:rPr altLang="ja-JP" sz="1800" b="0" dirty="0" smtClean="0"/>
              <a:t>JIRA supports Auto-complete function: As you type your query, JIRA will recognize the context and offer a list of "auto-complete" suggestions for you. </a:t>
            </a:r>
          </a:p>
          <a:p>
            <a:pPr marL="533400" indent="-533400"/>
            <a:r>
              <a:rPr altLang="ja-JP" sz="1800" b="0" dirty="0" smtClean="0"/>
              <a:t>We can save the query for future use. We can also share the query with Group, Project or Everyone to utilize it.</a:t>
            </a:r>
          </a:p>
        </p:txBody>
      </p:sp>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marL="342900" indent="-342900"/>
            <a:r>
              <a:rPr lang="en-US" altLang="en-US" dirty="0" smtClean="0"/>
              <a:t>Switching between Advanced and Simple Search</a:t>
            </a:r>
          </a:p>
        </p:txBody>
      </p:sp>
      <p:sp>
        <p:nvSpPr>
          <p:cNvPr id="19459" name="Content Placeholder 4"/>
          <p:cNvSpPr>
            <a:spLocks noGrp="1"/>
          </p:cNvSpPr>
          <p:nvPr>
            <p:ph idx="1"/>
          </p:nvPr>
        </p:nvSpPr>
        <p:spPr>
          <a:xfrm>
            <a:off x="76200" y="590550"/>
            <a:ext cx="8610600" cy="2286000"/>
          </a:xfrm>
        </p:spPr>
        <p:txBody>
          <a:bodyPr/>
          <a:lstStyle/>
          <a:p>
            <a:r>
              <a:rPr sz="1800" b="0" dirty="0" smtClean="0"/>
              <a:t>On the top navigation bar, click the "</a:t>
            </a:r>
            <a:r>
              <a:rPr sz="1800" b="0" dirty="0" smtClean="0">
                <a:solidFill>
                  <a:srgbClr val="0000FF"/>
                </a:solidFill>
              </a:rPr>
              <a:t>Issues</a:t>
            </a:r>
            <a:r>
              <a:rPr sz="1800" b="0" dirty="0" smtClean="0"/>
              <a:t>" tab. This will display the Search panel, this is also Simple Search page. On this, click "</a:t>
            </a:r>
            <a:r>
              <a:rPr sz="1800" b="0" dirty="0" smtClean="0">
                <a:solidFill>
                  <a:srgbClr val="0000FF"/>
                </a:solidFill>
              </a:rPr>
              <a:t>advanced</a:t>
            </a:r>
            <a:r>
              <a:rPr sz="1800" b="0" dirty="0" smtClean="0"/>
              <a:t>". This will display the "</a:t>
            </a:r>
            <a:r>
              <a:rPr sz="1800" b="0" dirty="0" smtClean="0">
                <a:solidFill>
                  <a:srgbClr val="0000FF"/>
                </a:solidFill>
              </a:rPr>
              <a:t>Query</a:t>
            </a:r>
            <a:r>
              <a:rPr sz="1800" b="0" dirty="0" smtClean="0"/>
              <a:t>" box of Advanced Search.</a:t>
            </a:r>
          </a:p>
          <a:p>
            <a:r>
              <a:rPr sz="1800" b="0" dirty="0" smtClean="0"/>
              <a:t>The same, on Advanced Search page, click on “</a:t>
            </a:r>
            <a:r>
              <a:rPr sz="1800" b="0" dirty="0" smtClean="0">
                <a:solidFill>
                  <a:srgbClr val="0000FF"/>
                </a:solidFill>
              </a:rPr>
              <a:t>simple</a:t>
            </a:r>
            <a:r>
              <a:rPr sz="1800" b="0" dirty="0" smtClean="0"/>
              <a:t>” to switch back to Simple Search.</a:t>
            </a:r>
          </a:p>
          <a:p>
            <a:r>
              <a:rPr sz="1800" b="0" dirty="0" smtClean="0"/>
              <a:t>In general, a query created using </a:t>
            </a:r>
            <a:r>
              <a:rPr sz="1800" b="0" dirty="0" smtClean="0">
                <a:solidFill>
                  <a:srgbClr val="0000FF"/>
                </a:solidFill>
              </a:rPr>
              <a:t>'Simple Search</a:t>
            </a:r>
            <a:r>
              <a:rPr sz="1800" b="0" dirty="0" smtClean="0"/>
              <a:t>' will be able to be translated to </a:t>
            </a:r>
            <a:r>
              <a:rPr sz="1800" b="0" dirty="0" smtClean="0">
                <a:solidFill>
                  <a:srgbClr val="0000FF"/>
                </a:solidFill>
              </a:rPr>
              <a:t>'Advanced Search</a:t>
            </a:r>
            <a:r>
              <a:rPr sz="1800" b="0" dirty="0" smtClean="0"/>
              <a:t>‘, and back again. However, a query created using </a:t>
            </a:r>
            <a:r>
              <a:rPr sz="1800" b="0" dirty="0" smtClean="0">
                <a:solidFill>
                  <a:srgbClr val="0000FF"/>
                </a:solidFill>
              </a:rPr>
              <a:t>'Advanced Search</a:t>
            </a:r>
            <a:r>
              <a:rPr sz="1800" b="0" dirty="0" smtClean="0"/>
              <a:t>' may not be able to be translated to </a:t>
            </a:r>
            <a:r>
              <a:rPr sz="1800" b="0" dirty="0" smtClean="0">
                <a:solidFill>
                  <a:srgbClr val="0000FF"/>
                </a:solidFill>
              </a:rPr>
              <a:t>'Simple Search</a:t>
            </a:r>
            <a:r>
              <a:rPr sz="1800" b="0" dirty="0" smtClean="0"/>
              <a:t>‘, particular if the query contains  one of below operator: OR, NOT, EMPTY, !=, IS, IS NOT, &gt;, &gt;=, &lt;, &lt;=, or the query specifies a field and value that is related to a project.</a:t>
            </a:r>
          </a:p>
          <a:p>
            <a:endParaRPr sz="1800" b="0" dirty="0" smtClean="0"/>
          </a:p>
        </p:txBody>
      </p:sp>
      <p:sp>
        <p:nvSpPr>
          <p:cNvPr id="8" name="Left-Right Arrow 7"/>
          <p:cNvSpPr/>
          <p:nvPr/>
        </p:nvSpPr>
        <p:spPr>
          <a:xfrm>
            <a:off x="4267200" y="3987800"/>
            <a:ext cx="609600" cy="171450"/>
          </a:xfrm>
          <a:prstGeom prst="leftRightArrow">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dirty="0">
              <a:solidFill>
                <a:srgbClr val="FFFFFF"/>
              </a:solidFill>
              <a:ea typeface="MS PGothic" pitchFamily="34" charset="-128"/>
            </a:endParaRPr>
          </a:p>
        </p:txBody>
      </p:sp>
      <p:pic>
        <p:nvPicPr>
          <p:cNvPr id="19461" name="Picture 8"/>
          <p:cNvPicPr>
            <a:picLocks noChangeAspect="1" noChangeArrowheads="1"/>
          </p:cNvPicPr>
          <p:nvPr/>
        </p:nvPicPr>
        <p:blipFill>
          <a:blip r:embed="rId3"/>
          <a:srcRect/>
          <a:stretch>
            <a:fillRect/>
          </a:stretch>
        </p:blipFill>
        <p:spPr bwMode="auto">
          <a:xfrm>
            <a:off x="400050" y="3638550"/>
            <a:ext cx="3638550" cy="1206500"/>
          </a:xfrm>
          <a:prstGeom prst="rect">
            <a:avLst/>
          </a:prstGeom>
          <a:noFill/>
          <a:ln w="9525">
            <a:noFill/>
            <a:miter lim="800000"/>
            <a:headEnd/>
            <a:tailEnd/>
          </a:ln>
        </p:spPr>
      </p:pic>
      <p:pic>
        <p:nvPicPr>
          <p:cNvPr id="19462" name="Picture 9"/>
          <p:cNvPicPr>
            <a:picLocks noChangeAspect="1" noChangeArrowheads="1"/>
          </p:cNvPicPr>
          <p:nvPr/>
        </p:nvPicPr>
        <p:blipFill>
          <a:blip r:embed="rId4"/>
          <a:srcRect/>
          <a:stretch>
            <a:fillRect/>
          </a:stretch>
        </p:blipFill>
        <p:spPr bwMode="auto">
          <a:xfrm>
            <a:off x="5086350" y="3667125"/>
            <a:ext cx="3752850" cy="1147763"/>
          </a:xfrm>
          <a:prstGeom prst="rect">
            <a:avLst/>
          </a:prstGeom>
          <a:noFill/>
          <a:ln w="9525">
            <a:noFill/>
            <a:miter lim="800000"/>
            <a:headEnd/>
            <a:tailEnd/>
          </a:ln>
        </p:spPr>
      </p:pic>
      <p:sp>
        <p:nvSpPr>
          <p:cNvPr id="11" name="Oval 10"/>
          <p:cNvSpPr/>
          <p:nvPr/>
        </p:nvSpPr>
        <p:spPr>
          <a:xfrm>
            <a:off x="838200" y="4103688"/>
            <a:ext cx="838200" cy="233362"/>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anchor="ctr"/>
          <a:lstStyle/>
          <a:p>
            <a:pPr algn="ctr"/>
            <a:endParaRPr lang="en-US" dirty="0">
              <a:solidFill>
                <a:srgbClr val="FFFFFF"/>
              </a:solidFill>
              <a:ea typeface="MS PGothic" pitchFamily="34" charset="-128"/>
            </a:endParaRPr>
          </a:p>
        </p:txBody>
      </p:sp>
      <p:sp>
        <p:nvSpPr>
          <p:cNvPr id="12" name="Oval 11"/>
          <p:cNvSpPr/>
          <p:nvPr/>
        </p:nvSpPr>
        <p:spPr>
          <a:xfrm>
            <a:off x="5410200" y="4154488"/>
            <a:ext cx="838200" cy="233362"/>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anchor="ctr"/>
          <a:lstStyle/>
          <a:p>
            <a:pPr algn="ctr"/>
            <a:endParaRPr lang="en-US" dirty="0">
              <a:solidFill>
                <a:srgbClr val="FFFFFF"/>
              </a:solidFill>
              <a:ea typeface="MS PGothic" pitchFamily="34" charset="-128"/>
            </a:endParaRPr>
          </a:p>
        </p:txBody>
      </p:sp>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idx="4294967295"/>
          </p:nvPr>
        </p:nvSpPr>
        <p:spPr>
          <a:xfrm>
            <a:off x="381000" y="-142875"/>
            <a:ext cx="8229600" cy="685800"/>
          </a:xfrm>
        </p:spPr>
        <p:txBody>
          <a:bodyPr/>
          <a:lstStyle/>
          <a:p>
            <a:pPr marL="342900" indent="-342900"/>
            <a:r>
              <a:rPr lang="en-US" altLang="en-US" sz="3200" dirty="0" smtClean="0"/>
              <a:t>Searching issues </a:t>
            </a:r>
          </a:p>
        </p:txBody>
      </p:sp>
      <p:sp>
        <p:nvSpPr>
          <p:cNvPr id="20483" name="Content Placeholder 2"/>
          <p:cNvSpPr>
            <a:spLocks/>
          </p:cNvSpPr>
          <p:nvPr/>
        </p:nvSpPr>
        <p:spPr bwMode="auto">
          <a:xfrm>
            <a:off x="381000" y="666750"/>
            <a:ext cx="8458200" cy="2057400"/>
          </a:xfrm>
          <a:prstGeom prst="rect">
            <a:avLst/>
          </a:prstGeom>
          <a:noFill/>
          <a:ln w="9525">
            <a:noFill/>
            <a:miter lim="800000"/>
            <a:headEnd/>
            <a:tailEnd/>
          </a:ln>
        </p:spPr>
        <p:txBody>
          <a:bodyPr/>
          <a:lstStyle/>
          <a:p>
            <a:pPr marL="533400" indent="-533400" defTabSz="914400" eaLnBrk="0" hangingPunct="0">
              <a:spcBef>
                <a:spcPct val="20000"/>
              </a:spcBef>
            </a:pPr>
            <a:endParaRPr lang="en-US" altLang="ja-JP" dirty="0">
              <a:solidFill>
                <a:srgbClr val="262626"/>
              </a:solidFill>
              <a:latin typeface="Calibri" pitchFamily="34" charset="0"/>
            </a:endParaRPr>
          </a:p>
          <a:p>
            <a:pPr marL="533400" indent="-533400" algn="ctr" defTabSz="914400" eaLnBrk="0" hangingPunct="0">
              <a:spcBef>
                <a:spcPct val="20000"/>
              </a:spcBef>
            </a:pPr>
            <a:r>
              <a:rPr lang="en-US" altLang="ja-JP" sz="3200" b="1" dirty="0">
                <a:solidFill>
                  <a:srgbClr val="808080"/>
                </a:solidFill>
                <a:latin typeface="Calibri" pitchFamily="34" charset="0"/>
              </a:rPr>
              <a:t>Quick Search</a:t>
            </a:r>
          </a:p>
          <a:p>
            <a:pPr marL="533400" indent="-533400" algn="ctr" defTabSz="914400" eaLnBrk="0" hangingPunct="0">
              <a:spcBef>
                <a:spcPct val="20000"/>
              </a:spcBef>
            </a:pPr>
            <a:r>
              <a:rPr lang="en-US" altLang="ja-JP" sz="3200" b="1" dirty="0">
                <a:solidFill>
                  <a:srgbClr val="808080"/>
                </a:solidFill>
                <a:latin typeface="Calibri" pitchFamily="34" charset="0"/>
              </a:rPr>
              <a:t>Simple Search</a:t>
            </a:r>
          </a:p>
          <a:p>
            <a:pPr marL="533400" indent="-533400" algn="ctr" defTabSz="914400" eaLnBrk="0" hangingPunct="0">
              <a:spcBef>
                <a:spcPct val="20000"/>
              </a:spcBef>
            </a:pPr>
            <a:r>
              <a:rPr lang="en-US" altLang="ja-JP" sz="3200" b="1" dirty="0">
                <a:solidFill>
                  <a:srgbClr val="808080"/>
                </a:solidFill>
                <a:latin typeface="Calibri" pitchFamily="34" charset="0"/>
              </a:rPr>
              <a:t>Advanced Search</a:t>
            </a:r>
          </a:p>
          <a:p>
            <a:pPr marL="533400" indent="-533400" algn="ctr" defTabSz="914400" eaLnBrk="0" hangingPunct="0">
              <a:spcBef>
                <a:spcPct val="20000"/>
              </a:spcBef>
            </a:pPr>
            <a:r>
              <a:rPr lang="en-US" altLang="ja-JP" sz="3200" b="1" dirty="0">
                <a:solidFill>
                  <a:srgbClr val="4F81BD"/>
                </a:solidFill>
                <a:latin typeface="Calibri" pitchFamily="34" charset="0"/>
              </a:rPr>
              <a:t>Issue Filters</a:t>
            </a:r>
          </a:p>
        </p:txBody>
      </p:sp>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p:cNvSpPr>
          <p:nvPr/>
        </p:nvSpPr>
        <p:spPr bwMode="auto">
          <a:xfrm>
            <a:off x="381000" y="0"/>
            <a:ext cx="7848600" cy="438150"/>
          </a:xfrm>
          <a:prstGeom prst="rect">
            <a:avLst/>
          </a:prstGeom>
          <a:noFill/>
          <a:ln w="9525">
            <a:noFill/>
            <a:miter lim="800000"/>
            <a:headEnd/>
            <a:tailEnd/>
          </a:ln>
        </p:spPr>
        <p:txBody>
          <a:bodyPr anchor="ctr"/>
          <a:lstStyle/>
          <a:p>
            <a:pPr eaLnBrk="0" hangingPunct="0"/>
            <a:r>
              <a:rPr lang="en-US" sz="2800" b="1" dirty="0">
                <a:solidFill>
                  <a:schemeClr val="bg1"/>
                </a:solidFill>
                <a:latin typeface="Calibri" pitchFamily="34" charset="0"/>
              </a:rPr>
              <a:t>Issue Filters - Saving Searches</a:t>
            </a:r>
            <a:r>
              <a:rPr lang="en-US" sz="2800" dirty="0">
                <a:solidFill>
                  <a:schemeClr val="bg1"/>
                </a:solidFill>
                <a:latin typeface="Calibri" pitchFamily="34" charset="0"/>
              </a:rPr>
              <a:t> </a:t>
            </a:r>
          </a:p>
        </p:txBody>
      </p:sp>
      <p:sp>
        <p:nvSpPr>
          <p:cNvPr id="21507" name="Content Placeholder 2"/>
          <p:cNvSpPr>
            <a:spLocks/>
          </p:cNvSpPr>
          <p:nvPr/>
        </p:nvSpPr>
        <p:spPr bwMode="auto">
          <a:xfrm>
            <a:off x="0" y="762000"/>
            <a:ext cx="4572000" cy="1428750"/>
          </a:xfrm>
          <a:prstGeom prst="rect">
            <a:avLst/>
          </a:prstGeom>
          <a:noFill/>
          <a:ln w="9525">
            <a:noFill/>
            <a:miter lim="800000"/>
            <a:headEnd/>
            <a:tailEnd/>
          </a:ln>
        </p:spPr>
        <p:txBody>
          <a:bodyPr/>
          <a:lstStyle/>
          <a:p>
            <a:pPr marL="347663" indent="-347663" defTabSz="914400" eaLnBrk="0" hangingPunct="0">
              <a:spcBef>
                <a:spcPct val="20000"/>
              </a:spcBef>
              <a:buFontTx/>
              <a:buBlip>
                <a:blip r:embed="rId2"/>
              </a:buBlip>
            </a:pPr>
            <a:r>
              <a:rPr lang="en-US" sz="2000" dirty="0">
                <a:solidFill>
                  <a:srgbClr val="262626"/>
                </a:solidFill>
                <a:latin typeface="Calibri" pitchFamily="34" charset="0"/>
              </a:rPr>
              <a:t>A saved search is called an </a:t>
            </a:r>
            <a:r>
              <a:rPr lang="en-US" sz="2000" dirty="0">
                <a:solidFill>
                  <a:srgbClr val="0000FF"/>
                </a:solidFill>
                <a:latin typeface="Calibri" pitchFamily="34" charset="0"/>
              </a:rPr>
              <a:t>'issue filter</a:t>
            </a:r>
            <a:r>
              <a:rPr lang="en-US" sz="2000" dirty="0">
                <a:solidFill>
                  <a:srgbClr val="262626"/>
                </a:solidFill>
                <a:latin typeface="Calibri" pitchFamily="34" charset="0"/>
              </a:rPr>
              <a:t>'.</a:t>
            </a:r>
          </a:p>
          <a:p>
            <a:pPr marL="347663" indent="-347663" defTabSz="914400" eaLnBrk="0" hangingPunct="0">
              <a:spcBef>
                <a:spcPct val="20000"/>
              </a:spcBef>
              <a:buFontTx/>
              <a:buBlip>
                <a:blip r:embed="rId2"/>
              </a:buBlip>
            </a:pPr>
            <a:r>
              <a:rPr lang="en-US" sz="2000" dirty="0">
                <a:solidFill>
                  <a:srgbClr val="262626"/>
                </a:solidFill>
                <a:latin typeface="Calibri" pitchFamily="34" charset="0"/>
              </a:rPr>
              <a:t>After doing your search, click the ‘</a:t>
            </a:r>
            <a:r>
              <a:rPr lang="en-US" sz="2000" dirty="0">
                <a:solidFill>
                  <a:srgbClr val="0000FF"/>
                </a:solidFill>
                <a:latin typeface="Calibri" pitchFamily="34" charset="0"/>
              </a:rPr>
              <a:t>Save it as a filter</a:t>
            </a:r>
            <a:r>
              <a:rPr lang="en-US" sz="2000" dirty="0">
                <a:solidFill>
                  <a:srgbClr val="262626"/>
                </a:solidFill>
                <a:latin typeface="Calibri" pitchFamily="34" charset="0"/>
              </a:rPr>
              <a:t>’ link in the left-hand column of the Issue Navigator.</a:t>
            </a:r>
          </a:p>
          <a:p>
            <a:pPr marL="347663" indent="-347663" defTabSz="914400" eaLnBrk="0" hangingPunct="0">
              <a:spcBef>
                <a:spcPct val="20000"/>
              </a:spcBef>
            </a:pPr>
            <a:endParaRPr lang="en-US" sz="2000" dirty="0">
              <a:solidFill>
                <a:srgbClr val="262626"/>
              </a:solidFill>
              <a:latin typeface="Calibri" pitchFamily="34" charset="0"/>
            </a:endParaRPr>
          </a:p>
          <a:p>
            <a:pPr marL="347663" indent="-347663" defTabSz="914400" eaLnBrk="0" hangingPunct="0">
              <a:spcBef>
                <a:spcPct val="20000"/>
              </a:spcBef>
            </a:pPr>
            <a:endParaRPr lang="en-US" sz="2000" dirty="0">
              <a:solidFill>
                <a:srgbClr val="262626"/>
              </a:solidFill>
              <a:latin typeface="Calibri" pitchFamily="34" charset="0"/>
            </a:endParaRPr>
          </a:p>
          <a:p>
            <a:pPr marL="347663" indent="-347663" defTabSz="914400" eaLnBrk="0" hangingPunct="0">
              <a:spcBef>
                <a:spcPct val="20000"/>
              </a:spcBef>
              <a:buFontTx/>
              <a:buBlip>
                <a:blip r:embed="rId2"/>
              </a:buBlip>
            </a:pPr>
            <a:r>
              <a:rPr lang="en-US" sz="2000" dirty="0">
                <a:solidFill>
                  <a:srgbClr val="262626"/>
                </a:solidFill>
                <a:latin typeface="Calibri" pitchFamily="34" charset="0"/>
              </a:rPr>
              <a:t>Provide a name, description, favorite, share or not, then save your filter. </a:t>
            </a:r>
          </a:p>
        </p:txBody>
      </p:sp>
      <p:pic>
        <p:nvPicPr>
          <p:cNvPr id="21508" name="Picture 2"/>
          <p:cNvPicPr>
            <a:picLocks noChangeAspect="1" noChangeArrowheads="1"/>
          </p:cNvPicPr>
          <p:nvPr/>
        </p:nvPicPr>
        <p:blipFill>
          <a:blip r:embed="rId3"/>
          <a:srcRect/>
          <a:stretch>
            <a:fillRect/>
          </a:stretch>
        </p:blipFill>
        <p:spPr bwMode="auto">
          <a:xfrm>
            <a:off x="4876800" y="2724150"/>
            <a:ext cx="4267200" cy="2203450"/>
          </a:xfrm>
          <a:prstGeom prst="rect">
            <a:avLst/>
          </a:prstGeom>
          <a:noFill/>
          <a:ln w="9525">
            <a:noFill/>
            <a:miter lim="800000"/>
            <a:headEnd/>
            <a:tailEnd/>
          </a:ln>
        </p:spPr>
      </p:pic>
      <p:pic>
        <p:nvPicPr>
          <p:cNvPr id="21509" name="Picture 8"/>
          <p:cNvPicPr>
            <a:picLocks noChangeAspect="1" noChangeArrowheads="1"/>
          </p:cNvPicPr>
          <p:nvPr/>
        </p:nvPicPr>
        <p:blipFill>
          <a:blip r:embed="rId4"/>
          <a:srcRect/>
          <a:stretch>
            <a:fillRect/>
          </a:stretch>
        </p:blipFill>
        <p:spPr bwMode="auto">
          <a:xfrm>
            <a:off x="4876800" y="895350"/>
            <a:ext cx="3638550" cy="1206500"/>
          </a:xfrm>
          <a:prstGeom prst="rect">
            <a:avLst/>
          </a:prstGeom>
          <a:noFill/>
          <a:ln w="9525">
            <a:noFill/>
            <a:miter lim="800000"/>
            <a:headEnd/>
            <a:tailEnd/>
          </a:ln>
        </p:spPr>
      </p:pic>
      <p:sp>
        <p:nvSpPr>
          <p:cNvPr id="11" name="Oval 10"/>
          <p:cNvSpPr/>
          <p:nvPr/>
        </p:nvSpPr>
        <p:spPr>
          <a:xfrm>
            <a:off x="5715000" y="1581150"/>
            <a:ext cx="838200" cy="233363"/>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anchor="ctr"/>
          <a:lstStyle/>
          <a:p>
            <a:pPr algn="ctr"/>
            <a:endParaRPr lang="en-US" dirty="0">
              <a:solidFill>
                <a:srgbClr val="FFFFFF"/>
              </a:solidFill>
              <a:ea typeface="MS PGothic" pitchFamily="34" charset="-128"/>
            </a:endParaRPr>
          </a:p>
        </p:txBody>
      </p:sp>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4"/>
          <p:cNvPicPr>
            <a:picLocks noChangeAspect="1" noChangeArrowheads="1"/>
          </p:cNvPicPr>
          <p:nvPr/>
        </p:nvPicPr>
        <p:blipFill>
          <a:blip r:embed="rId2"/>
          <a:srcRect/>
          <a:stretch>
            <a:fillRect/>
          </a:stretch>
        </p:blipFill>
        <p:spPr bwMode="auto">
          <a:xfrm>
            <a:off x="4800600" y="3571875"/>
            <a:ext cx="2133600" cy="1571625"/>
          </a:xfrm>
          <a:prstGeom prst="rect">
            <a:avLst/>
          </a:prstGeom>
          <a:noFill/>
          <a:ln w="9525">
            <a:noFill/>
            <a:miter lim="800000"/>
            <a:headEnd/>
            <a:tailEnd/>
          </a:ln>
        </p:spPr>
      </p:pic>
      <p:sp>
        <p:nvSpPr>
          <p:cNvPr id="2" name="Content Placeholder 2"/>
          <p:cNvSpPr>
            <a:spLocks/>
          </p:cNvSpPr>
          <p:nvPr/>
        </p:nvSpPr>
        <p:spPr bwMode="auto">
          <a:xfrm>
            <a:off x="0" y="1714500"/>
            <a:ext cx="6934200" cy="3657600"/>
          </a:xfrm>
          <a:prstGeom prst="rect">
            <a:avLst/>
          </a:prstGeom>
          <a:noFill/>
          <a:ln w="9525">
            <a:noFill/>
            <a:miter lim="800000"/>
            <a:headEnd/>
            <a:tailEnd/>
          </a:ln>
        </p:spPr>
        <p:txBody>
          <a:bodyPr/>
          <a:lstStyle/>
          <a:p>
            <a:pPr marL="990600" lvl="1" indent="-533400" defTabSz="914400" eaLnBrk="0" hangingPunct="0">
              <a:spcBef>
                <a:spcPct val="20000"/>
              </a:spcBef>
              <a:buFontTx/>
              <a:buAutoNum type="arabicPeriod"/>
            </a:pPr>
            <a:r>
              <a:rPr lang="en-US" altLang="en-US" sz="2000" b="1" dirty="0">
                <a:solidFill>
                  <a:srgbClr val="558ED5"/>
                </a:solidFill>
                <a:cs typeface="Arial" pitchFamily="34" charset="0"/>
              </a:rPr>
              <a:t>Access to JIRA</a:t>
            </a:r>
            <a:endParaRPr lang="en-US" altLang="en-US" sz="2000" b="1" dirty="0">
              <a:solidFill>
                <a:srgbClr val="558ED5"/>
              </a:solidFill>
              <a:latin typeface="Calibri" pitchFamily="34" charset="0"/>
            </a:endParaRPr>
          </a:p>
          <a:p>
            <a:pPr marL="990600" lvl="1" indent="-533400" defTabSz="914400" eaLnBrk="0" hangingPunct="0">
              <a:spcBef>
                <a:spcPct val="20000"/>
              </a:spcBef>
              <a:buFontTx/>
              <a:buAutoNum type="arabicPeriod"/>
            </a:pPr>
            <a:r>
              <a:rPr lang="en-US" altLang="en-US" sz="2000" b="1" dirty="0">
                <a:solidFill>
                  <a:srgbClr val="558ED5"/>
                </a:solidFill>
                <a:cs typeface="Arial" pitchFamily="34" charset="0"/>
              </a:rPr>
              <a:t>Issue Navigator</a:t>
            </a:r>
          </a:p>
          <a:p>
            <a:pPr marL="990600" lvl="1" indent="-533400" defTabSz="914400" eaLnBrk="0" hangingPunct="0">
              <a:spcBef>
                <a:spcPct val="20000"/>
              </a:spcBef>
              <a:buFontTx/>
              <a:buAutoNum type="arabicPeriod"/>
            </a:pPr>
            <a:r>
              <a:rPr lang="en-US" altLang="en-US" sz="2000" b="1" dirty="0">
                <a:solidFill>
                  <a:srgbClr val="558ED5"/>
                </a:solidFill>
                <a:cs typeface="Arial" pitchFamily="34" charset="0"/>
              </a:rPr>
              <a:t>Watch an issue</a:t>
            </a:r>
          </a:p>
          <a:p>
            <a:pPr marL="990600" lvl="1" indent="-533400" defTabSz="914400" eaLnBrk="0" hangingPunct="0">
              <a:spcBef>
                <a:spcPct val="20000"/>
              </a:spcBef>
              <a:buFontTx/>
              <a:buAutoNum type="arabicPeriod"/>
            </a:pPr>
            <a:r>
              <a:rPr lang="en-US" altLang="en-US" sz="2000" b="1" dirty="0">
                <a:solidFill>
                  <a:srgbClr val="558ED5"/>
                </a:solidFill>
                <a:cs typeface="Arial" pitchFamily="34" charset="0"/>
              </a:rPr>
              <a:t>JIRA Dashboard</a:t>
            </a:r>
          </a:p>
          <a:p>
            <a:pPr marL="990600" lvl="1" indent="-533400" defTabSz="914400" eaLnBrk="0" hangingPunct="0">
              <a:spcBef>
                <a:spcPct val="20000"/>
              </a:spcBef>
              <a:buFontTx/>
              <a:buAutoNum type="arabicPeriod"/>
            </a:pPr>
            <a:r>
              <a:rPr lang="en-US" altLang="en-US" sz="2000" b="1" dirty="0">
                <a:solidFill>
                  <a:srgbClr val="558ED5"/>
                </a:solidFill>
                <a:cs typeface="Arial" pitchFamily="34" charset="0"/>
              </a:rPr>
              <a:t>“Support” Project.</a:t>
            </a:r>
          </a:p>
        </p:txBody>
      </p:sp>
      <p:sp>
        <p:nvSpPr>
          <p:cNvPr id="4100" name="Rectangle 10"/>
          <p:cNvSpPr>
            <a:spLocks noGrp="1"/>
          </p:cNvSpPr>
          <p:nvPr>
            <p:ph type="title" idx="4294967295"/>
          </p:nvPr>
        </p:nvSpPr>
        <p:spPr>
          <a:xfrm>
            <a:off x="457200" y="514350"/>
            <a:ext cx="8229600" cy="857250"/>
          </a:xfrm>
        </p:spPr>
        <p:txBody>
          <a:bodyPr/>
          <a:lstStyle/>
          <a:p>
            <a:pPr algn="l"/>
            <a:r>
              <a:rPr lang="en-US" altLang="en-US" b="1" dirty="0" smtClean="0">
                <a:solidFill>
                  <a:schemeClr val="accent1"/>
                </a:solidFill>
              </a:rPr>
              <a:t>Overview</a:t>
            </a:r>
          </a:p>
        </p:txBody>
      </p:sp>
      <p:sp>
        <p:nvSpPr>
          <p:cNvPr id="3" name="Footer Placeholder 2"/>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10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10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10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10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1000" fill="hold"/>
                                        <p:tgtEl>
                                          <p:spTgt spid="2">
                                            <p:txEl>
                                              <p:pRg st="4" end="4"/>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2">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sz="3200" dirty="0" smtClean="0"/>
              <a:t>Issue Filters </a:t>
            </a:r>
            <a:r>
              <a:rPr lang="en-US" dirty="0" smtClean="0"/>
              <a:t>– Manage Filter</a:t>
            </a:r>
          </a:p>
        </p:txBody>
      </p:sp>
      <p:sp>
        <p:nvSpPr>
          <p:cNvPr id="36867" name="Content Placeholder 2"/>
          <p:cNvSpPr>
            <a:spLocks noGrp="1"/>
          </p:cNvSpPr>
          <p:nvPr>
            <p:ph sz="half" idx="1"/>
          </p:nvPr>
        </p:nvSpPr>
        <p:spPr>
          <a:xfrm>
            <a:off x="381000" y="742950"/>
            <a:ext cx="8305800" cy="3394075"/>
          </a:xfrm>
        </p:spPr>
        <p:txBody>
          <a:bodyPr/>
          <a:lstStyle/>
          <a:p>
            <a:r>
              <a:rPr b="0" dirty="0" smtClean="0"/>
              <a:t>On the top navigation bar, click the '</a:t>
            </a:r>
            <a:r>
              <a:rPr b="0" dirty="0" smtClean="0">
                <a:solidFill>
                  <a:srgbClr val="0000FF"/>
                </a:solidFill>
              </a:rPr>
              <a:t>Issues</a:t>
            </a:r>
            <a:r>
              <a:rPr b="0" dirty="0" smtClean="0"/>
              <a:t>' dropdown and select </a:t>
            </a:r>
            <a:r>
              <a:rPr b="0" dirty="0" smtClean="0">
                <a:solidFill>
                  <a:srgbClr val="0000FF"/>
                </a:solidFill>
              </a:rPr>
              <a:t>'Manage Filters</a:t>
            </a:r>
            <a:r>
              <a:rPr b="0" dirty="0" smtClean="0"/>
              <a:t>' from the list.</a:t>
            </a:r>
          </a:p>
          <a:p>
            <a:r>
              <a:rPr b="0" dirty="0" smtClean="0"/>
              <a:t>The </a:t>
            </a:r>
            <a:r>
              <a:rPr b="0" dirty="0" smtClean="0">
                <a:solidFill>
                  <a:srgbClr val="0000FF"/>
                </a:solidFill>
              </a:rPr>
              <a:t>'Manage Filters</a:t>
            </a:r>
            <a:r>
              <a:rPr b="0" dirty="0" smtClean="0"/>
              <a:t>' page will display. From this page, you can perform the functions listed below:</a:t>
            </a:r>
          </a:p>
          <a:p>
            <a:pPr lvl="1"/>
            <a:r>
              <a:rPr dirty="0" smtClean="0"/>
              <a:t>Create a new search to be saved as a filter.</a:t>
            </a:r>
          </a:p>
          <a:p>
            <a:pPr lvl="1"/>
            <a:r>
              <a:rPr dirty="0" smtClean="0"/>
              <a:t>Add a filter as a favorite.</a:t>
            </a:r>
          </a:p>
          <a:p>
            <a:pPr lvl="1"/>
            <a:r>
              <a:rPr dirty="0" smtClean="0"/>
              <a:t>Share a filter that you have created with other users.</a:t>
            </a:r>
          </a:p>
          <a:p>
            <a:pPr lvl="1"/>
            <a:r>
              <a:rPr dirty="0" smtClean="0"/>
              <a:t>Search for filters that has been created by you or shared with you by other users.</a:t>
            </a:r>
          </a:p>
          <a:p>
            <a:pPr lvl="1"/>
            <a:r>
              <a:rPr dirty="0" smtClean="0"/>
              <a:t>Update an existing filter's details or edit a filter's search criteria for a filter that you have created.</a:t>
            </a:r>
          </a:p>
        </p:txBody>
      </p:sp>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6867">
                                            <p:txEl>
                                              <p:pRg st="2" end="2"/>
                                            </p:txEl>
                                          </p:spTgt>
                                        </p:tgtEl>
                                        <p:attrNameLst>
                                          <p:attrName>style.visibility</p:attrName>
                                        </p:attrNameLst>
                                      </p:cBhvr>
                                      <p:to>
                                        <p:strVal val="visible"/>
                                      </p:to>
                                    </p:set>
                                    <p:anim calcmode="lin" valueType="num">
                                      <p:cBhvr additive="base">
                                        <p:cTn id="7" dur="1000" fill="hold"/>
                                        <p:tgtEl>
                                          <p:spTgt spid="36867">
                                            <p:txEl>
                                              <p:pRg st="2" end="2"/>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686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6867">
                                            <p:txEl>
                                              <p:pRg st="3" end="3"/>
                                            </p:txEl>
                                          </p:spTgt>
                                        </p:tgtEl>
                                        <p:attrNameLst>
                                          <p:attrName>style.visibility</p:attrName>
                                        </p:attrNameLst>
                                      </p:cBhvr>
                                      <p:to>
                                        <p:strVal val="visible"/>
                                      </p:to>
                                    </p:set>
                                    <p:anim calcmode="lin" valueType="num">
                                      <p:cBhvr additive="base">
                                        <p:cTn id="13" dur="1000" fill="hold"/>
                                        <p:tgtEl>
                                          <p:spTgt spid="36867">
                                            <p:txEl>
                                              <p:pRg st="3" end="3"/>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3686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6867">
                                            <p:txEl>
                                              <p:pRg st="4" end="4"/>
                                            </p:txEl>
                                          </p:spTgt>
                                        </p:tgtEl>
                                        <p:attrNameLst>
                                          <p:attrName>style.visibility</p:attrName>
                                        </p:attrNameLst>
                                      </p:cBhvr>
                                      <p:to>
                                        <p:strVal val="visible"/>
                                      </p:to>
                                    </p:set>
                                    <p:anim calcmode="lin" valueType="num">
                                      <p:cBhvr additive="base">
                                        <p:cTn id="19" dur="1000" fill="hold"/>
                                        <p:tgtEl>
                                          <p:spTgt spid="36867">
                                            <p:txEl>
                                              <p:pRg st="4" end="4"/>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3686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6867">
                                            <p:txEl>
                                              <p:pRg st="5" end="5"/>
                                            </p:txEl>
                                          </p:spTgt>
                                        </p:tgtEl>
                                        <p:attrNameLst>
                                          <p:attrName>style.visibility</p:attrName>
                                        </p:attrNameLst>
                                      </p:cBhvr>
                                      <p:to>
                                        <p:strVal val="visible"/>
                                      </p:to>
                                    </p:set>
                                    <p:anim calcmode="lin" valueType="num">
                                      <p:cBhvr additive="base">
                                        <p:cTn id="25" dur="1000" fill="hold"/>
                                        <p:tgtEl>
                                          <p:spTgt spid="36867">
                                            <p:txEl>
                                              <p:pRg st="5" end="5"/>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3686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6867">
                                            <p:txEl>
                                              <p:pRg st="6" end="6"/>
                                            </p:txEl>
                                          </p:spTgt>
                                        </p:tgtEl>
                                        <p:attrNameLst>
                                          <p:attrName>style.visibility</p:attrName>
                                        </p:attrNameLst>
                                      </p:cBhvr>
                                      <p:to>
                                        <p:strVal val="visible"/>
                                      </p:to>
                                    </p:set>
                                    <p:anim calcmode="lin" valueType="num">
                                      <p:cBhvr additive="base">
                                        <p:cTn id="31" dur="1000" fill="hold"/>
                                        <p:tgtEl>
                                          <p:spTgt spid="36867">
                                            <p:txEl>
                                              <p:pRg st="6" end="6"/>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36867">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2"/>
          <p:cNvSpPr>
            <a:spLocks/>
          </p:cNvSpPr>
          <p:nvPr/>
        </p:nvSpPr>
        <p:spPr bwMode="auto">
          <a:xfrm>
            <a:off x="0" y="1714500"/>
            <a:ext cx="6934200" cy="3657600"/>
          </a:xfrm>
          <a:prstGeom prst="rect">
            <a:avLst/>
          </a:prstGeom>
          <a:noFill/>
          <a:ln w="9525">
            <a:noFill/>
            <a:miter lim="800000"/>
            <a:headEnd/>
            <a:tailEnd/>
          </a:ln>
        </p:spPr>
        <p:txBody>
          <a:bodyPr/>
          <a:lstStyle/>
          <a:p>
            <a:pPr marL="990600" lvl="1" indent="-533400" defTabSz="914400" eaLnBrk="0" hangingPunct="0">
              <a:spcBef>
                <a:spcPct val="20000"/>
              </a:spcBef>
              <a:buFontTx/>
              <a:buAutoNum type="arabicPeriod"/>
            </a:pPr>
            <a:r>
              <a:rPr lang="en-US" altLang="en-US" b="1" dirty="0">
                <a:solidFill>
                  <a:srgbClr val="BFBFBF"/>
                </a:solidFill>
                <a:cs typeface="Arial" pitchFamily="34" charset="0"/>
              </a:rPr>
              <a:t>Access to JIRA</a:t>
            </a:r>
            <a:endParaRPr lang="en-US" altLang="en-US" b="1" dirty="0">
              <a:solidFill>
                <a:srgbClr val="BFBFBF"/>
              </a:solidFill>
              <a:latin typeface="Calibri" pitchFamily="34" charset="0"/>
            </a:endParaRPr>
          </a:p>
          <a:p>
            <a:pPr marL="990600" lvl="1" indent="-533400" defTabSz="914400" eaLnBrk="0" hangingPunct="0">
              <a:spcBef>
                <a:spcPct val="20000"/>
              </a:spcBef>
              <a:buFontTx/>
              <a:buAutoNum type="arabicPeriod"/>
            </a:pPr>
            <a:r>
              <a:rPr lang="en-US" altLang="en-US" b="1" dirty="0">
                <a:solidFill>
                  <a:srgbClr val="BFBFBF"/>
                </a:solidFill>
                <a:cs typeface="Arial" pitchFamily="34" charset="0"/>
              </a:rPr>
              <a:t>Issue Navigator</a:t>
            </a:r>
          </a:p>
          <a:p>
            <a:pPr marL="990600" lvl="1" indent="-533400" defTabSz="914400" eaLnBrk="0" hangingPunct="0">
              <a:spcBef>
                <a:spcPct val="20000"/>
              </a:spcBef>
              <a:buFontTx/>
              <a:buAutoNum type="arabicPeriod"/>
            </a:pPr>
            <a:r>
              <a:rPr lang="en-US" altLang="en-US" b="1" dirty="0">
                <a:solidFill>
                  <a:schemeClr val="accent1"/>
                </a:solidFill>
                <a:cs typeface="Arial" pitchFamily="34" charset="0"/>
              </a:rPr>
              <a:t>Watching an issue</a:t>
            </a:r>
            <a:endParaRPr lang="en-US" altLang="en-US" b="1" dirty="0">
              <a:solidFill>
                <a:schemeClr val="bg2"/>
              </a:solidFill>
              <a:cs typeface="Arial" pitchFamily="34" charset="0"/>
            </a:endParaRPr>
          </a:p>
          <a:p>
            <a:pPr marL="990600" lvl="1" indent="-533400" defTabSz="914400" eaLnBrk="0" hangingPunct="0">
              <a:spcBef>
                <a:spcPct val="20000"/>
              </a:spcBef>
              <a:buFontTx/>
              <a:buAutoNum type="arabicPeriod"/>
            </a:pPr>
            <a:r>
              <a:rPr lang="en-US" altLang="en-US" b="1" dirty="0">
                <a:solidFill>
                  <a:schemeClr val="bg2"/>
                </a:solidFill>
                <a:cs typeface="Arial" pitchFamily="34" charset="0"/>
              </a:rPr>
              <a:t>JIRA Dashboard</a:t>
            </a:r>
          </a:p>
          <a:p>
            <a:pPr marL="990600" lvl="1" indent="-533400" defTabSz="914400" eaLnBrk="0" hangingPunct="0">
              <a:spcBef>
                <a:spcPct val="20000"/>
              </a:spcBef>
              <a:buFontTx/>
              <a:buAutoNum type="arabicPeriod"/>
            </a:pPr>
            <a:r>
              <a:rPr lang="en-US" altLang="en-US" b="1" dirty="0">
                <a:solidFill>
                  <a:schemeClr val="bg2"/>
                </a:solidFill>
                <a:cs typeface="Arial" pitchFamily="34" charset="0"/>
              </a:rPr>
              <a:t>“Support” Project.</a:t>
            </a:r>
          </a:p>
          <a:p>
            <a:pPr marL="990600" lvl="1" indent="-533400" defTabSz="914400" eaLnBrk="0" hangingPunct="0">
              <a:spcBef>
                <a:spcPct val="20000"/>
              </a:spcBef>
              <a:buFontTx/>
              <a:buAutoNum type="arabicPeriod"/>
            </a:pPr>
            <a:endParaRPr lang="en-US" altLang="en-US" b="1" dirty="0">
              <a:solidFill>
                <a:schemeClr val="bg2"/>
              </a:solidFill>
              <a:cs typeface="Arial" pitchFamily="34" charset="0"/>
            </a:endParaRPr>
          </a:p>
          <a:p>
            <a:pPr marL="990600" lvl="1" indent="-533400" defTabSz="914400" eaLnBrk="0" hangingPunct="0">
              <a:spcBef>
                <a:spcPct val="20000"/>
              </a:spcBef>
            </a:pPr>
            <a:endParaRPr lang="en-US" altLang="en-US" b="1" dirty="0">
              <a:solidFill>
                <a:schemeClr val="bg2"/>
              </a:solidFill>
              <a:latin typeface="Calibri" pitchFamily="34" charset="0"/>
            </a:endParaRPr>
          </a:p>
        </p:txBody>
      </p:sp>
      <p:sp>
        <p:nvSpPr>
          <p:cNvPr id="23555" name="Rectangle 10"/>
          <p:cNvSpPr>
            <a:spLocks noGrp="1"/>
          </p:cNvSpPr>
          <p:nvPr>
            <p:ph type="title" idx="4294967295"/>
          </p:nvPr>
        </p:nvSpPr>
        <p:spPr>
          <a:xfrm>
            <a:off x="457200" y="514350"/>
            <a:ext cx="8229600" cy="857250"/>
          </a:xfrm>
        </p:spPr>
        <p:txBody>
          <a:bodyPr/>
          <a:lstStyle/>
          <a:p>
            <a:r>
              <a:rPr lang="en-US" altLang="en-US" sz="3200" dirty="0" smtClean="0">
                <a:solidFill>
                  <a:schemeClr val="accent1"/>
                </a:solidFill>
              </a:rPr>
              <a:t>Overview</a:t>
            </a:r>
          </a:p>
        </p:txBody>
      </p:sp>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4" descr="Watch_Edit.png"/>
          <p:cNvPicPr>
            <a:picLocks noChangeAspect="1"/>
          </p:cNvPicPr>
          <p:nvPr/>
        </p:nvPicPr>
        <p:blipFill>
          <a:blip r:embed="rId3"/>
          <a:srcRect/>
          <a:stretch>
            <a:fillRect/>
          </a:stretch>
        </p:blipFill>
        <p:spPr bwMode="auto">
          <a:xfrm>
            <a:off x="381000" y="1962150"/>
            <a:ext cx="8153400" cy="2544763"/>
          </a:xfrm>
          <a:prstGeom prst="rect">
            <a:avLst/>
          </a:prstGeom>
          <a:noFill/>
          <a:ln w="9525">
            <a:noFill/>
            <a:miter lim="800000"/>
            <a:headEnd/>
            <a:tailEnd/>
          </a:ln>
        </p:spPr>
      </p:pic>
      <p:sp>
        <p:nvSpPr>
          <p:cNvPr id="24579" name="Title 7"/>
          <p:cNvSpPr>
            <a:spLocks noGrp="1"/>
          </p:cNvSpPr>
          <p:nvPr>
            <p:ph type="title"/>
          </p:nvPr>
        </p:nvSpPr>
        <p:spPr/>
        <p:txBody>
          <a:bodyPr/>
          <a:lstStyle/>
          <a:p>
            <a:r>
              <a:rPr lang="en-US" sz="3200" dirty="0" smtClean="0"/>
              <a:t>Watching Issues </a:t>
            </a:r>
          </a:p>
        </p:txBody>
      </p:sp>
      <p:sp>
        <p:nvSpPr>
          <p:cNvPr id="24580" name="Content Placeholder 8"/>
          <p:cNvSpPr>
            <a:spLocks noGrp="1"/>
          </p:cNvSpPr>
          <p:nvPr>
            <p:ph idx="1"/>
          </p:nvPr>
        </p:nvSpPr>
        <p:spPr>
          <a:xfrm>
            <a:off x="0" y="606425"/>
            <a:ext cx="8610600" cy="3565525"/>
          </a:xfrm>
        </p:spPr>
        <p:txBody>
          <a:bodyPr/>
          <a:lstStyle/>
          <a:p>
            <a:r>
              <a:rPr sz="1800" b="0" dirty="0" smtClean="0"/>
              <a:t>JIRA allows users to watch for a particular issue, all watchers will be notified by email for any updates or comments on that issue. </a:t>
            </a:r>
          </a:p>
          <a:p>
            <a:r>
              <a:rPr sz="1800" b="0" dirty="0" smtClean="0"/>
              <a:t>Click on the “</a:t>
            </a:r>
            <a:r>
              <a:rPr sz="1800" b="0" dirty="0" smtClean="0">
                <a:solidFill>
                  <a:srgbClr val="0000FF"/>
                </a:solidFill>
              </a:rPr>
              <a:t>Watch</a:t>
            </a:r>
            <a:r>
              <a:rPr sz="1800" b="0" dirty="0" smtClean="0"/>
              <a:t>” icon to become a watcher of the issue.</a:t>
            </a:r>
          </a:p>
          <a:p>
            <a:r>
              <a:rPr sz="1800" b="0" dirty="0" smtClean="0"/>
              <a:t>Click on the “</a:t>
            </a:r>
            <a:r>
              <a:rPr sz="1800" b="0" dirty="0" smtClean="0">
                <a:solidFill>
                  <a:srgbClr val="0000FF"/>
                </a:solidFill>
              </a:rPr>
              <a:t>Watch</a:t>
            </a:r>
            <a:r>
              <a:rPr sz="1800" b="0" dirty="0" smtClean="0"/>
              <a:t>” icon again to stop watching the issue.</a:t>
            </a:r>
          </a:p>
          <a:p>
            <a:endParaRPr sz="1800" b="0" dirty="0" smtClean="0"/>
          </a:p>
          <a:p>
            <a:endParaRPr sz="1800" b="0" dirty="0" smtClean="0"/>
          </a:p>
        </p:txBody>
      </p:sp>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2"/>
          <p:cNvSpPr>
            <a:spLocks/>
          </p:cNvSpPr>
          <p:nvPr/>
        </p:nvSpPr>
        <p:spPr bwMode="auto">
          <a:xfrm>
            <a:off x="0" y="1714500"/>
            <a:ext cx="6934200" cy="3657600"/>
          </a:xfrm>
          <a:prstGeom prst="rect">
            <a:avLst/>
          </a:prstGeom>
          <a:noFill/>
          <a:ln w="9525">
            <a:noFill/>
            <a:miter lim="800000"/>
            <a:headEnd/>
            <a:tailEnd/>
          </a:ln>
        </p:spPr>
        <p:txBody>
          <a:bodyPr/>
          <a:lstStyle/>
          <a:p>
            <a:pPr marL="990600" lvl="1" indent="-533400" defTabSz="914400" eaLnBrk="0" hangingPunct="0">
              <a:spcBef>
                <a:spcPct val="20000"/>
              </a:spcBef>
              <a:buFontTx/>
              <a:buAutoNum type="arabicPeriod"/>
            </a:pPr>
            <a:r>
              <a:rPr lang="en-US" altLang="en-US" b="1" dirty="0">
                <a:solidFill>
                  <a:schemeClr val="bg2"/>
                </a:solidFill>
                <a:cs typeface="Arial" pitchFamily="34" charset="0"/>
              </a:rPr>
              <a:t>Access to JIRA.</a:t>
            </a:r>
            <a:endParaRPr lang="en-US" altLang="en-US" b="1" dirty="0">
              <a:solidFill>
                <a:schemeClr val="bg2"/>
              </a:solidFill>
              <a:latin typeface="Calibri" pitchFamily="34" charset="0"/>
            </a:endParaRPr>
          </a:p>
          <a:p>
            <a:pPr marL="990600" lvl="1" indent="-533400" defTabSz="914400" eaLnBrk="0" hangingPunct="0">
              <a:spcBef>
                <a:spcPct val="20000"/>
              </a:spcBef>
              <a:buFontTx/>
              <a:buAutoNum type="arabicPeriod"/>
            </a:pPr>
            <a:r>
              <a:rPr lang="en-US" altLang="en-US" b="1" dirty="0">
                <a:solidFill>
                  <a:schemeClr val="bg2"/>
                </a:solidFill>
                <a:cs typeface="Arial" pitchFamily="34" charset="0"/>
              </a:rPr>
              <a:t>Issue Navigator.</a:t>
            </a:r>
            <a:r>
              <a:rPr lang="en-US" altLang="en-US" b="1" dirty="0">
                <a:solidFill>
                  <a:schemeClr val="bg2"/>
                </a:solidFill>
                <a:latin typeface="Calibri" pitchFamily="34" charset="0"/>
              </a:rPr>
              <a:t> </a:t>
            </a:r>
          </a:p>
          <a:p>
            <a:pPr marL="990600" lvl="1" indent="-533400" defTabSz="914400" eaLnBrk="0" hangingPunct="0">
              <a:spcBef>
                <a:spcPct val="20000"/>
              </a:spcBef>
              <a:buFontTx/>
              <a:buAutoNum type="arabicPeriod"/>
            </a:pPr>
            <a:r>
              <a:rPr lang="en-US" altLang="en-US" b="1" dirty="0">
                <a:solidFill>
                  <a:schemeClr val="bg2"/>
                </a:solidFill>
                <a:cs typeface="Arial" pitchFamily="34" charset="0"/>
              </a:rPr>
              <a:t>Watching an issue.</a:t>
            </a:r>
          </a:p>
          <a:p>
            <a:pPr marL="990600" lvl="1" indent="-533400" defTabSz="914400" eaLnBrk="0" hangingPunct="0">
              <a:spcBef>
                <a:spcPct val="20000"/>
              </a:spcBef>
              <a:buFontTx/>
              <a:buAutoNum type="arabicPeriod"/>
            </a:pPr>
            <a:r>
              <a:rPr lang="en-US" altLang="en-US" b="1" dirty="0">
                <a:solidFill>
                  <a:schemeClr val="accent1"/>
                </a:solidFill>
                <a:cs typeface="Arial" pitchFamily="34" charset="0"/>
              </a:rPr>
              <a:t>JIRA Dashboard.</a:t>
            </a:r>
          </a:p>
          <a:p>
            <a:pPr marL="990600" lvl="1" indent="-533400" defTabSz="914400" eaLnBrk="0" hangingPunct="0">
              <a:spcBef>
                <a:spcPct val="20000"/>
              </a:spcBef>
              <a:buFontTx/>
              <a:buAutoNum type="arabicPeriod"/>
            </a:pPr>
            <a:r>
              <a:rPr lang="en-US" altLang="en-US" b="1" dirty="0">
                <a:solidFill>
                  <a:schemeClr val="bg2"/>
                </a:solidFill>
                <a:cs typeface="Arial" pitchFamily="34" charset="0"/>
              </a:rPr>
              <a:t>“Support” Project.</a:t>
            </a:r>
          </a:p>
          <a:p>
            <a:pPr marL="990600" lvl="1" indent="-533400" defTabSz="914400" eaLnBrk="0" hangingPunct="0">
              <a:spcBef>
                <a:spcPct val="20000"/>
              </a:spcBef>
            </a:pPr>
            <a:endParaRPr lang="en-US" altLang="en-US" b="1" dirty="0">
              <a:solidFill>
                <a:schemeClr val="accent1"/>
              </a:solidFill>
              <a:cs typeface="Arial" pitchFamily="34" charset="0"/>
            </a:endParaRPr>
          </a:p>
          <a:p>
            <a:pPr marL="990600" lvl="1" indent="-533400" defTabSz="914400" eaLnBrk="0" hangingPunct="0">
              <a:spcBef>
                <a:spcPct val="20000"/>
              </a:spcBef>
            </a:pPr>
            <a:endParaRPr lang="en-US" altLang="en-US" b="1" dirty="0">
              <a:solidFill>
                <a:schemeClr val="bg2"/>
              </a:solidFill>
              <a:cs typeface="Arial" pitchFamily="34" charset="0"/>
            </a:endParaRPr>
          </a:p>
        </p:txBody>
      </p:sp>
      <p:sp>
        <p:nvSpPr>
          <p:cNvPr id="25603" name="Rectangle 10"/>
          <p:cNvSpPr>
            <a:spLocks noGrp="1"/>
          </p:cNvSpPr>
          <p:nvPr>
            <p:ph type="title" idx="4294967295"/>
          </p:nvPr>
        </p:nvSpPr>
        <p:spPr>
          <a:xfrm>
            <a:off x="457200" y="514350"/>
            <a:ext cx="8229600" cy="857250"/>
          </a:xfrm>
        </p:spPr>
        <p:txBody>
          <a:bodyPr/>
          <a:lstStyle/>
          <a:p>
            <a:r>
              <a:rPr lang="en-US" altLang="en-US" sz="3200" dirty="0" smtClean="0">
                <a:solidFill>
                  <a:schemeClr val="accent1"/>
                </a:solidFill>
              </a:rPr>
              <a:t>Overview</a:t>
            </a:r>
          </a:p>
        </p:txBody>
      </p:sp>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ntent Placeholder 2"/>
          <p:cNvSpPr>
            <a:spLocks/>
          </p:cNvSpPr>
          <p:nvPr/>
        </p:nvSpPr>
        <p:spPr bwMode="auto">
          <a:xfrm>
            <a:off x="228600" y="971550"/>
            <a:ext cx="8763000" cy="1428750"/>
          </a:xfrm>
          <a:prstGeom prst="rect">
            <a:avLst/>
          </a:prstGeom>
          <a:noFill/>
          <a:ln w="9525">
            <a:noFill/>
            <a:miter lim="800000"/>
            <a:headEnd/>
            <a:tailEnd/>
          </a:ln>
        </p:spPr>
        <p:txBody>
          <a:bodyPr/>
          <a:lstStyle/>
          <a:p>
            <a:pPr marL="533400" indent="-533400" defTabSz="914400" eaLnBrk="0" hangingPunct="0">
              <a:spcBef>
                <a:spcPct val="20000"/>
              </a:spcBef>
            </a:pPr>
            <a:endParaRPr lang="en-US" altLang="ja-JP" sz="1600" dirty="0">
              <a:solidFill>
                <a:srgbClr val="262626"/>
              </a:solidFill>
              <a:latin typeface="Calibri" pitchFamily="34" charset="0"/>
            </a:endParaRPr>
          </a:p>
          <a:p>
            <a:pPr marL="533400" indent="-533400" defTabSz="914400" eaLnBrk="0" hangingPunct="0">
              <a:spcBef>
                <a:spcPct val="20000"/>
              </a:spcBef>
            </a:pPr>
            <a:endParaRPr lang="en-US" altLang="ja-JP" sz="1600" dirty="0">
              <a:solidFill>
                <a:srgbClr val="262626"/>
              </a:solidFill>
              <a:latin typeface="Calibri" pitchFamily="34" charset="0"/>
            </a:endParaRPr>
          </a:p>
        </p:txBody>
      </p:sp>
      <p:pic>
        <p:nvPicPr>
          <p:cNvPr id="26627" name="Picture 7"/>
          <p:cNvPicPr>
            <a:picLocks noChangeAspect="1" noChangeArrowheads="1"/>
          </p:cNvPicPr>
          <p:nvPr/>
        </p:nvPicPr>
        <p:blipFill>
          <a:blip r:embed="rId3"/>
          <a:srcRect/>
          <a:stretch>
            <a:fillRect/>
          </a:stretch>
        </p:blipFill>
        <p:spPr bwMode="auto">
          <a:xfrm>
            <a:off x="1120775" y="2343150"/>
            <a:ext cx="6651625" cy="2598738"/>
          </a:xfrm>
          <a:prstGeom prst="rect">
            <a:avLst/>
          </a:prstGeom>
          <a:noFill/>
          <a:ln w="9525">
            <a:noFill/>
            <a:miter lim="800000"/>
            <a:headEnd/>
            <a:tailEnd/>
          </a:ln>
        </p:spPr>
      </p:pic>
      <p:sp>
        <p:nvSpPr>
          <p:cNvPr id="26628" name="Title 7"/>
          <p:cNvSpPr>
            <a:spLocks noGrp="1"/>
          </p:cNvSpPr>
          <p:nvPr>
            <p:ph type="title"/>
          </p:nvPr>
        </p:nvSpPr>
        <p:spPr>
          <a:xfrm>
            <a:off x="285750" y="0"/>
            <a:ext cx="8610600" cy="473075"/>
          </a:xfrm>
        </p:spPr>
        <p:txBody>
          <a:bodyPr/>
          <a:lstStyle/>
          <a:p>
            <a:r>
              <a:rPr lang="en-US" sz="3200" dirty="0" smtClean="0"/>
              <a:t>Dashboard</a:t>
            </a:r>
          </a:p>
        </p:txBody>
      </p:sp>
      <p:sp>
        <p:nvSpPr>
          <p:cNvPr id="26629" name="Content Placeholder 8"/>
          <p:cNvSpPr>
            <a:spLocks noGrp="1"/>
          </p:cNvSpPr>
          <p:nvPr>
            <p:ph idx="1"/>
          </p:nvPr>
        </p:nvSpPr>
        <p:spPr>
          <a:xfrm>
            <a:off x="152400" y="590550"/>
            <a:ext cx="8610600" cy="1371600"/>
          </a:xfrm>
        </p:spPr>
        <p:txBody>
          <a:bodyPr/>
          <a:lstStyle/>
          <a:p>
            <a:r>
              <a:rPr sz="1800" b="0" dirty="0" smtClean="0"/>
              <a:t>JIRA Dashboards is the first screen you see after you log into JIRA. </a:t>
            </a:r>
          </a:p>
          <a:p>
            <a:r>
              <a:rPr sz="1800" b="0" dirty="0" smtClean="0"/>
              <a:t>It can be configured to display many different types of information, depending on each user’s interest. </a:t>
            </a:r>
          </a:p>
          <a:p>
            <a:r>
              <a:rPr sz="1800" b="0" dirty="0" smtClean="0"/>
              <a:t>If you have not created any dashboard, you will see the system dashboard as below.</a:t>
            </a:r>
          </a:p>
          <a:p>
            <a:r>
              <a:rPr sz="1800" b="0" dirty="0" smtClean="0"/>
              <a:t>The information boxes on the dashboard are called </a:t>
            </a:r>
            <a:r>
              <a:rPr sz="1800" b="0" dirty="0" smtClean="0">
                <a:solidFill>
                  <a:srgbClr val="0070C0"/>
                </a:solidFill>
              </a:rPr>
              <a:t>Gadgets</a:t>
            </a:r>
            <a:r>
              <a:rPr sz="1800" b="0" dirty="0" smtClean="0"/>
              <a:t>.</a:t>
            </a:r>
          </a:p>
          <a:p>
            <a:endParaRPr sz="1800" b="0" dirty="0" smtClean="0"/>
          </a:p>
          <a:p>
            <a:endParaRPr sz="1800" b="0" dirty="0" smtClean="0"/>
          </a:p>
        </p:txBody>
      </p:sp>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6"/>
          <p:cNvPicPr>
            <a:picLocks noChangeAspect="1" noChangeArrowheads="1"/>
          </p:cNvPicPr>
          <p:nvPr/>
        </p:nvPicPr>
        <p:blipFill>
          <a:blip r:embed="rId3"/>
          <a:srcRect/>
          <a:stretch>
            <a:fillRect/>
          </a:stretch>
        </p:blipFill>
        <p:spPr bwMode="auto">
          <a:xfrm>
            <a:off x="304800" y="1047750"/>
            <a:ext cx="8404225" cy="2263775"/>
          </a:xfrm>
          <a:prstGeom prst="rect">
            <a:avLst/>
          </a:prstGeom>
          <a:noFill/>
          <a:ln w="9525">
            <a:noFill/>
            <a:miter lim="800000"/>
            <a:headEnd/>
            <a:tailEnd/>
          </a:ln>
        </p:spPr>
      </p:pic>
      <p:grpSp>
        <p:nvGrpSpPr>
          <p:cNvPr id="27651" name="Group 8"/>
          <p:cNvGrpSpPr>
            <a:grpSpLocks/>
          </p:cNvGrpSpPr>
          <p:nvPr/>
        </p:nvGrpSpPr>
        <p:grpSpPr bwMode="auto">
          <a:xfrm>
            <a:off x="403225" y="3409950"/>
            <a:ext cx="8458200" cy="1276350"/>
            <a:chOff x="304800" y="4953000"/>
            <a:chExt cx="8458200" cy="1701800"/>
          </a:xfrm>
        </p:grpSpPr>
        <p:pic>
          <p:nvPicPr>
            <p:cNvPr id="27654" name="Picture 7"/>
            <p:cNvPicPr>
              <a:picLocks noChangeAspect="1" noChangeArrowheads="1"/>
            </p:cNvPicPr>
            <p:nvPr/>
          </p:nvPicPr>
          <p:blipFill>
            <a:blip r:embed="rId4"/>
            <a:srcRect/>
            <a:stretch>
              <a:fillRect/>
            </a:stretch>
          </p:blipFill>
          <p:spPr bwMode="auto">
            <a:xfrm>
              <a:off x="304800" y="4953000"/>
              <a:ext cx="8458200" cy="1701800"/>
            </a:xfrm>
            <a:prstGeom prst="rect">
              <a:avLst/>
            </a:prstGeom>
            <a:noFill/>
            <a:ln w="9525">
              <a:noFill/>
              <a:miter lim="800000"/>
              <a:headEnd/>
              <a:tailEnd/>
            </a:ln>
          </p:spPr>
        </p:pic>
        <p:sp>
          <p:nvSpPr>
            <p:cNvPr id="27655" name="Oval 8"/>
            <p:cNvSpPr>
              <a:spLocks noChangeArrowheads="1"/>
            </p:cNvSpPr>
            <p:nvPr/>
          </p:nvSpPr>
          <p:spPr bwMode="auto">
            <a:xfrm>
              <a:off x="1066800" y="6019800"/>
              <a:ext cx="838200" cy="228600"/>
            </a:xfrm>
            <a:prstGeom prst="ellipse">
              <a:avLst/>
            </a:prstGeom>
            <a:noFill/>
            <a:ln w="25400">
              <a:solidFill>
                <a:srgbClr val="FF0000"/>
              </a:solidFill>
              <a:round/>
              <a:headEnd/>
              <a:tailEnd/>
            </a:ln>
          </p:spPr>
          <p:txBody>
            <a:bodyPr wrap="none" anchor="ctr"/>
            <a:lstStyle/>
            <a:p>
              <a:endParaRPr lang="en-US" altLang="en-US" dirty="0"/>
            </a:p>
          </p:txBody>
        </p:sp>
      </p:grpSp>
      <p:sp>
        <p:nvSpPr>
          <p:cNvPr id="27652" name="Title 6"/>
          <p:cNvSpPr>
            <a:spLocks noGrp="1"/>
          </p:cNvSpPr>
          <p:nvPr>
            <p:ph type="title"/>
          </p:nvPr>
        </p:nvSpPr>
        <p:spPr/>
        <p:txBody>
          <a:bodyPr/>
          <a:lstStyle/>
          <a:p>
            <a:r>
              <a:rPr lang="en-US" sz="3200" dirty="0" smtClean="0"/>
              <a:t>Dashboard</a:t>
            </a:r>
            <a:r>
              <a:rPr lang="en-US" dirty="0" smtClean="0"/>
              <a:t> – Create new dashboard </a:t>
            </a:r>
          </a:p>
        </p:txBody>
      </p:sp>
      <p:sp>
        <p:nvSpPr>
          <p:cNvPr id="27653" name="Content Placeholder 7"/>
          <p:cNvSpPr>
            <a:spLocks noGrp="1"/>
          </p:cNvSpPr>
          <p:nvPr>
            <p:ph idx="1"/>
          </p:nvPr>
        </p:nvSpPr>
        <p:spPr>
          <a:xfrm>
            <a:off x="76200" y="590550"/>
            <a:ext cx="8610600" cy="479425"/>
          </a:xfrm>
        </p:spPr>
        <p:txBody>
          <a:bodyPr/>
          <a:lstStyle/>
          <a:p>
            <a:r>
              <a:rPr altLang="ja-JP" sz="1800" b="0" dirty="0" smtClean="0"/>
              <a:t>Create new dashboard from blank.</a:t>
            </a:r>
          </a:p>
          <a:p>
            <a:endParaRPr dirty="0" smtClean="0"/>
          </a:p>
        </p:txBody>
      </p:sp>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p:cNvSpPr>
          <p:nvPr>
            <p:ph type="title"/>
          </p:nvPr>
        </p:nvSpPr>
        <p:spPr/>
        <p:txBody>
          <a:bodyPr/>
          <a:lstStyle/>
          <a:p>
            <a:r>
              <a:rPr lang="en-US" altLang="en-US" sz="3200" dirty="0" smtClean="0"/>
              <a:t>Dashboard</a:t>
            </a:r>
            <a:r>
              <a:rPr lang="en-US" altLang="en-US" dirty="0" smtClean="0"/>
              <a:t> – Customize Dashboard</a:t>
            </a:r>
          </a:p>
        </p:txBody>
      </p:sp>
      <p:sp>
        <p:nvSpPr>
          <p:cNvPr id="28675" name="Rectangle 3"/>
          <p:cNvSpPr>
            <a:spLocks noGrp="1"/>
          </p:cNvSpPr>
          <p:nvPr>
            <p:ph type="body" idx="1"/>
          </p:nvPr>
        </p:nvSpPr>
        <p:spPr/>
        <p:txBody>
          <a:bodyPr/>
          <a:lstStyle/>
          <a:p>
            <a:r>
              <a:rPr altLang="en-US" b="0" dirty="0" smtClean="0"/>
              <a:t>You can easily customize your dashboard by</a:t>
            </a:r>
          </a:p>
          <a:p>
            <a:pPr lvl="1"/>
            <a:r>
              <a:rPr altLang="en-US" sz="2000" dirty="0" smtClean="0"/>
              <a:t>Add more gadgets</a:t>
            </a:r>
          </a:p>
          <a:p>
            <a:pPr lvl="1"/>
            <a:r>
              <a:rPr altLang="en-US" sz="2000" dirty="0" smtClean="0"/>
              <a:t>Drag and drop to reposition the gadgets</a:t>
            </a:r>
          </a:p>
          <a:p>
            <a:pPr lvl="1"/>
            <a:r>
              <a:rPr altLang="en-US" sz="2000" dirty="0" smtClean="0"/>
              <a:t>Change the look of individual gadgets</a:t>
            </a:r>
          </a:p>
          <a:p>
            <a:pPr lvl="1"/>
            <a:r>
              <a:rPr altLang="en-US" sz="2000" dirty="0" smtClean="0"/>
              <a:t>Choosing a different layout</a:t>
            </a:r>
          </a:p>
          <a:p>
            <a:r>
              <a:rPr altLang="en-US" b="0" dirty="0" smtClean="0"/>
              <a:t>You can also</a:t>
            </a:r>
          </a:p>
          <a:p>
            <a:pPr lvl="1"/>
            <a:r>
              <a:rPr altLang="en-US" dirty="0" smtClean="0"/>
              <a:t>Create more pages for your dashboard</a:t>
            </a:r>
          </a:p>
          <a:p>
            <a:pPr lvl="1"/>
            <a:r>
              <a:rPr altLang="en-US" dirty="0" smtClean="0"/>
              <a:t>Share your pages with other people </a:t>
            </a:r>
          </a:p>
          <a:p>
            <a:pPr lvl="1"/>
            <a:r>
              <a:rPr altLang="en-US" dirty="0" smtClean="0"/>
              <a:t>Choose your favorites pages</a:t>
            </a:r>
          </a:p>
        </p:txBody>
      </p:sp>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4"/>
          <p:cNvPicPr>
            <a:picLocks noChangeAspect="1" noChangeArrowheads="1"/>
          </p:cNvPicPr>
          <p:nvPr/>
        </p:nvPicPr>
        <p:blipFill>
          <a:blip r:embed="rId3"/>
          <a:srcRect/>
          <a:stretch>
            <a:fillRect/>
          </a:stretch>
        </p:blipFill>
        <p:spPr bwMode="auto">
          <a:xfrm>
            <a:off x="685800" y="1543050"/>
            <a:ext cx="7737475" cy="2947988"/>
          </a:xfrm>
          <a:prstGeom prst="rect">
            <a:avLst/>
          </a:prstGeom>
          <a:noFill/>
          <a:ln w="9525">
            <a:noFill/>
            <a:miter lim="800000"/>
            <a:headEnd/>
            <a:tailEnd/>
          </a:ln>
        </p:spPr>
      </p:pic>
      <p:sp>
        <p:nvSpPr>
          <p:cNvPr id="29699" name="Oval 6"/>
          <p:cNvSpPr>
            <a:spLocks noChangeArrowheads="1"/>
          </p:cNvSpPr>
          <p:nvPr/>
        </p:nvSpPr>
        <p:spPr bwMode="auto">
          <a:xfrm>
            <a:off x="5756275" y="2179638"/>
            <a:ext cx="609600" cy="171450"/>
          </a:xfrm>
          <a:prstGeom prst="ellipse">
            <a:avLst/>
          </a:prstGeom>
          <a:noFill/>
          <a:ln w="19050">
            <a:solidFill>
              <a:srgbClr val="FC0404"/>
            </a:solidFill>
            <a:round/>
            <a:headEnd/>
            <a:tailEnd/>
          </a:ln>
        </p:spPr>
        <p:txBody>
          <a:bodyPr wrap="none" anchor="ctr"/>
          <a:lstStyle/>
          <a:p>
            <a:endParaRPr lang="en-US" altLang="en-US" dirty="0"/>
          </a:p>
        </p:txBody>
      </p:sp>
      <p:sp>
        <p:nvSpPr>
          <p:cNvPr id="29700" name="Title 5"/>
          <p:cNvSpPr>
            <a:spLocks noGrp="1"/>
          </p:cNvSpPr>
          <p:nvPr>
            <p:ph type="title"/>
          </p:nvPr>
        </p:nvSpPr>
        <p:spPr/>
        <p:txBody>
          <a:bodyPr/>
          <a:lstStyle/>
          <a:p>
            <a:r>
              <a:rPr lang="en-US" sz="3200" dirty="0" smtClean="0"/>
              <a:t>Dashboard customization </a:t>
            </a:r>
            <a:r>
              <a:rPr lang="en-US" dirty="0" smtClean="0"/>
              <a:t>– add gadgets</a:t>
            </a:r>
          </a:p>
        </p:txBody>
      </p:sp>
      <p:sp>
        <p:nvSpPr>
          <p:cNvPr id="29701" name="Content Placeholder 7"/>
          <p:cNvSpPr>
            <a:spLocks noGrp="1"/>
          </p:cNvSpPr>
          <p:nvPr>
            <p:ph idx="1"/>
          </p:nvPr>
        </p:nvSpPr>
        <p:spPr>
          <a:xfrm>
            <a:off x="228600" y="819150"/>
            <a:ext cx="8610600" cy="400050"/>
          </a:xfrm>
        </p:spPr>
        <p:txBody>
          <a:bodyPr/>
          <a:lstStyle/>
          <a:p>
            <a:pPr>
              <a:buFontTx/>
              <a:buNone/>
            </a:pPr>
            <a:r>
              <a:rPr altLang="en-US" b="0" dirty="0" smtClean="0"/>
              <a:t>Add gadgets to dashboard.</a:t>
            </a:r>
          </a:p>
        </p:txBody>
      </p:sp>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14"/>
          <p:cNvPicPr>
            <a:picLocks noChangeAspect="1" noChangeArrowheads="1"/>
          </p:cNvPicPr>
          <p:nvPr/>
        </p:nvPicPr>
        <p:blipFill>
          <a:blip r:embed="rId2"/>
          <a:srcRect/>
          <a:stretch>
            <a:fillRect/>
          </a:stretch>
        </p:blipFill>
        <p:spPr bwMode="auto">
          <a:xfrm>
            <a:off x="838200" y="1370013"/>
            <a:ext cx="6934200" cy="3411537"/>
          </a:xfrm>
          <a:prstGeom prst="rect">
            <a:avLst/>
          </a:prstGeom>
          <a:noFill/>
          <a:ln w="9525">
            <a:noFill/>
            <a:miter lim="800000"/>
            <a:headEnd/>
            <a:tailEnd/>
          </a:ln>
        </p:spPr>
      </p:pic>
      <p:sp>
        <p:nvSpPr>
          <p:cNvPr id="30723" name="AutoShape 15"/>
          <p:cNvSpPr>
            <a:spLocks noChangeArrowheads="1"/>
          </p:cNvSpPr>
          <p:nvPr/>
        </p:nvSpPr>
        <p:spPr bwMode="auto">
          <a:xfrm rot="-1530832">
            <a:off x="6254750" y="2906713"/>
            <a:ext cx="149225" cy="171450"/>
          </a:xfrm>
          <a:prstGeom prst="upArrow">
            <a:avLst>
              <a:gd name="adj1" fmla="val 61991"/>
              <a:gd name="adj2" fmla="val 82218"/>
            </a:avLst>
          </a:prstGeom>
          <a:solidFill>
            <a:schemeClr val="bg1"/>
          </a:solidFill>
          <a:ln w="9525">
            <a:solidFill>
              <a:schemeClr val="tx1"/>
            </a:solidFill>
            <a:miter lim="800000"/>
            <a:headEnd/>
            <a:tailEnd/>
          </a:ln>
        </p:spPr>
        <p:txBody>
          <a:bodyPr wrap="none" anchor="ctr"/>
          <a:lstStyle/>
          <a:p>
            <a:endParaRPr lang="en-US" altLang="en-US" dirty="0"/>
          </a:p>
        </p:txBody>
      </p:sp>
      <p:sp>
        <p:nvSpPr>
          <p:cNvPr id="30724" name="AutoShape 17"/>
          <p:cNvSpPr>
            <a:spLocks noChangeArrowheads="1"/>
          </p:cNvSpPr>
          <p:nvPr/>
        </p:nvSpPr>
        <p:spPr bwMode="auto">
          <a:xfrm rot="17388602" flipV="1">
            <a:off x="6873082" y="2588419"/>
            <a:ext cx="239712" cy="381000"/>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C0404"/>
          </a:solidFill>
          <a:ln w="9525">
            <a:noFill/>
            <a:miter lim="800000"/>
            <a:headEnd/>
            <a:tailEnd/>
          </a:ln>
        </p:spPr>
        <p:txBody>
          <a:bodyPr wrap="none" anchor="ctr"/>
          <a:lstStyle/>
          <a:p>
            <a:endParaRPr lang="en-US" dirty="0"/>
          </a:p>
        </p:txBody>
      </p:sp>
      <p:sp>
        <p:nvSpPr>
          <p:cNvPr id="30725" name="Title 6"/>
          <p:cNvSpPr>
            <a:spLocks noGrp="1"/>
          </p:cNvSpPr>
          <p:nvPr>
            <p:ph type="title"/>
          </p:nvPr>
        </p:nvSpPr>
        <p:spPr/>
        <p:txBody>
          <a:bodyPr/>
          <a:lstStyle/>
          <a:p>
            <a:r>
              <a:rPr lang="en-US" sz="3200" dirty="0" smtClean="0"/>
              <a:t>Dashboard customization </a:t>
            </a:r>
            <a:r>
              <a:rPr lang="en-US" dirty="0" smtClean="0"/>
              <a:t>– drag and drop</a:t>
            </a:r>
          </a:p>
        </p:txBody>
      </p:sp>
      <p:sp>
        <p:nvSpPr>
          <p:cNvPr id="30726" name="Content Placeholder 7"/>
          <p:cNvSpPr>
            <a:spLocks noGrp="1"/>
          </p:cNvSpPr>
          <p:nvPr>
            <p:ph idx="1"/>
          </p:nvPr>
        </p:nvSpPr>
        <p:spPr>
          <a:xfrm>
            <a:off x="152400" y="590550"/>
            <a:ext cx="8610600" cy="3565525"/>
          </a:xfrm>
        </p:spPr>
        <p:txBody>
          <a:bodyPr/>
          <a:lstStyle/>
          <a:p>
            <a:r>
              <a:rPr sz="1800" b="0" dirty="0" smtClean="0"/>
              <a:t>Click on the header of each gadget </a:t>
            </a:r>
          </a:p>
          <a:p>
            <a:r>
              <a:rPr sz="1800" b="0" dirty="0" smtClean="0"/>
              <a:t>Drag it to the desired location to reposition</a:t>
            </a:r>
          </a:p>
        </p:txBody>
      </p:sp>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AutoShape 5"/>
          <p:cNvSpPr>
            <a:spLocks noChangeArrowheads="1"/>
          </p:cNvSpPr>
          <p:nvPr/>
        </p:nvSpPr>
        <p:spPr bwMode="auto">
          <a:xfrm rot="-1530832">
            <a:off x="6629400" y="3125788"/>
            <a:ext cx="149225" cy="171450"/>
          </a:xfrm>
          <a:prstGeom prst="upArrow">
            <a:avLst>
              <a:gd name="adj1" fmla="val 61991"/>
              <a:gd name="adj2" fmla="val 82218"/>
            </a:avLst>
          </a:prstGeom>
          <a:solidFill>
            <a:schemeClr val="bg1"/>
          </a:solidFill>
          <a:ln w="9525">
            <a:solidFill>
              <a:schemeClr val="tx1"/>
            </a:solidFill>
            <a:miter lim="800000"/>
            <a:headEnd/>
            <a:tailEnd/>
          </a:ln>
        </p:spPr>
        <p:txBody>
          <a:bodyPr wrap="none" anchor="ctr"/>
          <a:lstStyle/>
          <a:p>
            <a:endParaRPr lang="en-US" altLang="en-US" dirty="0"/>
          </a:p>
        </p:txBody>
      </p:sp>
      <p:pic>
        <p:nvPicPr>
          <p:cNvPr id="31747" name="Picture 6"/>
          <p:cNvPicPr>
            <a:picLocks noChangeAspect="1" noChangeArrowheads="1"/>
          </p:cNvPicPr>
          <p:nvPr/>
        </p:nvPicPr>
        <p:blipFill>
          <a:blip r:embed="rId2"/>
          <a:srcRect/>
          <a:stretch>
            <a:fillRect/>
          </a:stretch>
        </p:blipFill>
        <p:spPr bwMode="auto">
          <a:xfrm>
            <a:off x="685800" y="1352550"/>
            <a:ext cx="7315200" cy="3533775"/>
          </a:xfrm>
          <a:prstGeom prst="rect">
            <a:avLst/>
          </a:prstGeom>
          <a:noFill/>
          <a:ln w="9525">
            <a:noFill/>
            <a:miter lim="800000"/>
            <a:headEnd/>
            <a:tailEnd/>
          </a:ln>
        </p:spPr>
      </p:pic>
      <p:sp>
        <p:nvSpPr>
          <p:cNvPr id="31748" name="AutoShape 8"/>
          <p:cNvSpPr>
            <a:spLocks noChangeArrowheads="1"/>
          </p:cNvSpPr>
          <p:nvPr/>
        </p:nvSpPr>
        <p:spPr bwMode="auto">
          <a:xfrm>
            <a:off x="5524500" y="2457450"/>
            <a:ext cx="190500" cy="114300"/>
          </a:xfrm>
          <a:prstGeom prst="downArrow">
            <a:avLst>
              <a:gd name="adj1" fmla="val 50000"/>
              <a:gd name="adj2" fmla="val 25000"/>
            </a:avLst>
          </a:prstGeom>
          <a:solidFill>
            <a:srgbClr val="FF0000"/>
          </a:solidFill>
          <a:ln w="9525">
            <a:solidFill>
              <a:srgbClr val="FF0000"/>
            </a:solidFill>
            <a:miter lim="800000"/>
            <a:headEnd/>
            <a:tailEnd/>
          </a:ln>
        </p:spPr>
        <p:txBody>
          <a:bodyPr wrap="none" anchor="ctr"/>
          <a:lstStyle/>
          <a:p>
            <a:endParaRPr lang="en-US" altLang="en-US" dirty="0"/>
          </a:p>
        </p:txBody>
      </p:sp>
      <p:sp>
        <p:nvSpPr>
          <p:cNvPr id="31749" name="Title 6"/>
          <p:cNvSpPr>
            <a:spLocks noGrp="1"/>
          </p:cNvSpPr>
          <p:nvPr>
            <p:ph type="title"/>
          </p:nvPr>
        </p:nvSpPr>
        <p:spPr>
          <a:xfrm>
            <a:off x="76200" y="-19050"/>
            <a:ext cx="8610600" cy="473075"/>
          </a:xfrm>
        </p:spPr>
        <p:txBody>
          <a:bodyPr/>
          <a:lstStyle/>
          <a:p>
            <a:r>
              <a:rPr lang="en-US" sz="3200" dirty="0" smtClean="0"/>
              <a:t>Dashboard customization </a:t>
            </a:r>
            <a:r>
              <a:rPr lang="en-US" dirty="0" smtClean="0"/>
              <a:t>– change gadget style</a:t>
            </a:r>
          </a:p>
        </p:txBody>
      </p:sp>
      <p:sp>
        <p:nvSpPr>
          <p:cNvPr id="31750" name="Content Placeholder 7"/>
          <p:cNvSpPr>
            <a:spLocks noGrp="1"/>
          </p:cNvSpPr>
          <p:nvPr>
            <p:ph idx="1"/>
          </p:nvPr>
        </p:nvSpPr>
        <p:spPr>
          <a:xfrm>
            <a:off x="152400" y="590550"/>
            <a:ext cx="8610600" cy="3565525"/>
          </a:xfrm>
        </p:spPr>
        <p:txBody>
          <a:bodyPr/>
          <a:lstStyle/>
          <a:p>
            <a:r>
              <a:rPr sz="1800" b="0" dirty="0" smtClean="0"/>
              <a:t>You can change the individual  look of a gadget by clicking the dropdown icon from gadget header, then choose desired </a:t>
            </a:r>
            <a:r>
              <a:rPr sz="1800" b="0" dirty="0" smtClean="0">
                <a:solidFill>
                  <a:srgbClr val="0000FF"/>
                </a:solidFill>
              </a:rPr>
              <a:t>c</a:t>
            </a:r>
            <a:r>
              <a:rPr sz="1800" b="0" dirty="0" smtClean="0">
                <a:solidFill>
                  <a:srgbClr val="FF0000"/>
                </a:solidFill>
              </a:rPr>
              <a:t>o</a:t>
            </a:r>
            <a:r>
              <a:rPr sz="1800" b="0" dirty="0" smtClean="0">
                <a:solidFill>
                  <a:srgbClr val="FFC000"/>
                </a:solidFill>
              </a:rPr>
              <a:t>l</a:t>
            </a:r>
            <a:r>
              <a:rPr sz="1800" b="0" dirty="0" smtClean="0">
                <a:solidFill>
                  <a:srgbClr val="1D9723"/>
                </a:solidFill>
              </a:rPr>
              <a:t>o</a:t>
            </a:r>
            <a:r>
              <a:rPr sz="1800" b="0" dirty="0" smtClean="0"/>
              <a:t>r</a:t>
            </a:r>
          </a:p>
          <a:p>
            <a:pPr>
              <a:buFontTx/>
              <a:buNone/>
            </a:pPr>
            <a:endParaRPr dirty="0" smtClean="0"/>
          </a:p>
        </p:txBody>
      </p:sp>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en-US" sz="3200" dirty="0" smtClean="0"/>
              <a:t>Access to JIRA</a:t>
            </a:r>
          </a:p>
        </p:txBody>
      </p:sp>
      <p:sp>
        <p:nvSpPr>
          <p:cNvPr id="5123" name="Content Placeholder 4"/>
          <p:cNvSpPr>
            <a:spLocks noGrp="1"/>
          </p:cNvSpPr>
          <p:nvPr>
            <p:ph idx="1"/>
          </p:nvPr>
        </p:nvSpPr>
        <p:spPr>
          <a:xfrm>
            <a:off x="304800" y="666750"/>
            <a:ext cx="8077200" cy="3565525"/>
          </a:xfrm>
        </p:spPr>
        <p:txBody>
          <a:bodyPr/>
          <a:lstStyle/>
          <a:p>
            <a:r>
              <a:rPr altLang="en-US" sz="2000" b="0" dirty="0" smtClean="0"/>
              <a:t>Use your web browser to access JIRA at: </a:t>
            </a:r>
            <a:r>
              <a:rPr altLang="en-US" sz="2000" b="0" dirty="0" smtClean="0">
                <a:hlinkClick r:id="rId3"/>
              </a:rPr>
              <a:t>http://172.31.59.94/jira/</a:t>
            </a:r>
            <a:endParaRPr altLang="en-US" sz="2000" b="0" dirty="0" smtClean="0"/>
          </a:p>
          <a:p>
            <a:r>
              <a:rPr altLang="en-US" sz="2000" b="0" dirty="0" smtClean="0"/>
              <a:t>Login with your username and password to continue</a:t>
            </a:r>
          </a:p>
          <a:p>
            <a:endParaRPr dirty="0" smtClean="0"/>
          </a:p>
        </p:txBody>
      </p:sp>
      <p:pic>
        <p:nvPicPr>
          <p:cNvPr id="5124" name="Picture 5"/>
          <p:cNvPicPr>
            <a:picLocks noChangeAspect="1" noChangeArrowheads="1"/>
          </p:cNvPicPr>
          <p:nvPr/>
        </p:nvPicPr>
        <p:blipFill>
          <a:blip r:embed="rId4"/>
          <a:srcRect/>
          <a:stretch>
            <a:fillRect/>
          </a:stretch>
        </p:blipFill>
        <p:spPr bwMode="auto">
          <a:xfrm>
            <a:off x="1600200" y="1581150"/>
            <a:ext cx="4572000" cy="3086100"/>
          </a:xfrm>
          <a:prstGeom prst="rect">
            <a:avLst/>
          </a:prstGeom>
          <a:noFill/>
          <a:ln w="9525">
            <a:noFill/>
            <a:miter lim="800000"/>
            <a:headEnd/>
            <a:tailEnd/>
          </a:ln>
        </p:spPr>
      </p:pic>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4"/>
          <p:cNvPicPr>
            <a:picLocks noChangeAspect="1" noChangeArrowheads="1"/>
          </p:cNvPicPr>
          <p:nvPr/>
        </p:nvPicPr>
        <p:blipFill>
          <a:blip r:embed="rId2"/>
          <a:srcRect/>
          <a:stretch>
            <a:fillRect/>
          </a:stretch>
        </p:blipFill>
        <p:spPr bwMode="auto">
          <a:xfrm>
            <a:off x="990600" y="1428750"/>
            <a:ext cx="6781800" cy="3321050"/>
          </a:xfrm>
          <a:prstGeom prst="rect">
            <a:avLst/>
          </a:prstGeom>
          <a:noFill/>
          <a:ln w="9525">
            <a:noFill/>
            <a:miter lim="800000"/>
            <a:headEnd/>
            <a:tailEnd/>
          </a:ln>
        </p:spPr>
      </p:pic>
      <p:sp>
        <p:nvSpPr>
          <p:cNvPr id="32771" name="Oval 5"/>
          <p:cNvSpPr>
            <a:spLocks noChangeArrowheads="1"/>
          </p:cNvSpPr>
          <p:nvPr/>
        </p:nvSpPr>
        <p:spPr bwMode="auto">
          <a:xfrm>
            <a:off x="6705600" y="2216150"/>
            <a:ext cx="609600" cy="171450"/>
          </a:xfrm>
          <a:prstGeom prst="ellipse">
            <a:avLst/>
          </a:prstGeom>
          <a:noFill/>
          <a:ln w="19050">
            <a:solidFill>
              <a:srgbClr val="FC0404"/>
            </a:solidFill>
            <a:round/>
            <a:headEnd/>
            <a:tailEnd/>
          </a:ln>
        </p:spPr>
        <p:txBody>
          <a:bodyPr wrap="none" anchor="ctr"/>
          <a:lstStyle/>
          <a:p>
            <a:endParaRPr lang="en-US" altLang="en-US" dirty="0"/>
          </a:p>
        </p:txBody>
      </p:sp>
      <p:sp>
        <p:nvSpPr>
          <p:cNvPr id="32772" name="Title 5"/>
          <p:cNvSpPr>
            <a:spLocks noGrp="1"/>
          </p:cNvSpPr>
          <p:nvPr>
            <p:ph type="title"/>
          </p:nvPr>
        </p:nvSpPr>
        <p:spPr/>
        <p:txBody>
          <a:bodyPr/>
          <a:lstStyle/>
          <a:p>
            <a:r>
              <a:rPr lang="en-US" sz="3200" dirty="0" smtClean="0"/>
              <a:t>Dashboard customization </a:t>
            </a:r>
            <a:r>
              <a:rPr lang="en-US" dirty="0" smtClean="0"/>
              <a:t>- layout</a:t>
            </a:r>
          </a:p>
        </p:txBody>
      </p:sp>
      <p:sp>
        <p:nvSpPr>
          <p:cNvPr id="32773" name="Content Placeholder 6"/>
          <p:cNvSpPr>
            <a:spLocks noGrp="1"/>
          </p:cNvSpPr>
          <p:nvPr>
            <p:ph idx="1"/>
          </p:nvPr>
        </p:nvSpPr>
        <p:spPr>
          <a:xfrm>
            <a:off x="152400" y="590550"/>
            <a:ext cx="8610600" cy="736600"/>
          </a:xfrm>
        </p:spPr>
        <p:txBody>
          <a:bodyPr/>
          <a:lstStyle/>
          <a:p>
            <a:r>
              <a:rPr sz="1800" b="0" dirty="0" smtClean="0"/>
              <a:t>You can easily customize your dashboard by choosing a different layout</a:t>
            </a:r>
          </a:p>
          <a:p>
            <a:r>
              <a:rPr sz="1800" b="0" dirty="0" smtClean="0"/>
              <a:t>Click "</a:t>
            </a:r>
            <a:r>
              <a:rPr sz="1800" b="0" dirty="0" smtClean="0">
                <a:solidFill>
                  <a:srgbClr val="0000FF"/>
                </a:solidFill>
              </a:rPr>
              <a:t>Edit Layout</a:t>
            </a:r>
            <a:r>
              <a:rPr sz="1800" b="0" dirty="0" smtClean="0"/>
              <a:t>", then choose the layout you want</a:t>
            </a:r>
          </a:p>
          <a:p>
            <a:endParaRPr sz="2000" b="0" dirty="0" smtClean="0"/>
          </a:p>
        </p:txBody>
      </p:sp>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ltLang="en-US" sz="3200" dirty="0" smtClean="0"/>
              <a:t>Dashboard</a:t>
            </a:r>
            <a:r>
              <a:rPr lang="en-US" altLang="en-US" dirty="0" smtClean="0"/>
              <a:t> – Customize Dashboard</a:t>
            </a:r>
            <a:endParaRPr lang="en-US" dirty="0" smtClean="0"/>
          </a:p>
        </p:txBody>
      </p:sp>
      <p:sp>
        <p:nvSpPr>
          <p:cNvPr id="33795" name="Content Placeholder 2"/>
          <p:cNvSpPr>
            <a:spLocks noGrp="1"/>
          </p:cNvSpPr>
          <p:nvPr>
            <p:ph sz="half" idx="1"/>
          </p:nvPr>
        </p:nvSpPr>
        <p:spPr>
          <a:xfrm>
            <a:off x="609600" y="819150"/>
            <a:ext cx="4038600" cy="3394075"/>
          </a:xfrm>
        </p:spPr>
        <p:txBody>
          <a:bodyPr/>
          <a:lstStyle/>
          <a:p>
            <a:r>
              <a:rPr dirty="0" smtClean="0"/>
              <a:t>Copy Dashboard</a:t>
            </a:r>
          </a:p>
          <a:p>
            <a:r>
              <a:rPr dirty="0" smtClean="0"/>
              <a:t>Edit Dashboard</a:t>
            </a:r>
          </a:p>
          <a:p>
            <a:r>
              <a:rPr dirty="0" smtClean="0"/>
              <a:t>Share Dashboard</a:t>
            </a:r>
          </a:p>
          <a:p>
            <a:r>
              <a:rPr dirty="0" smtClean="0"/>
              <a:t>Delete Dashboard</a:t>
            </a:r>
          </a:p>
          <a:p>
            <a:r>
              <a:rPr dirty="0" smtClean="0"/>
              <a:t>Find Dashboard</a:t>
            </a:r>
          </a:p>
          <a:p>
            <a:r>
              <a:rPr dirty="0" smtClean="0"/>
              <a:t>Create Dashboard</a:t>
            </a:r>
          </a:p>
        </p:txBody>
      </p:sp>
      <p:pic>
        <p:nvPicPr>
          <p:cNvPr id="33796" name="Picture 2"/>
          <p:cNvPicPr>
            <a:picLocks noGrp="1" noChangeAspect="1" noChangeArrowheads="1"/>
          </p:cNvPicPr>
          <p:nvPr>
            <p:ph sz="half" idx="2"/>
          </p:nvPr>
        </p:nvPicPr>
        <p:blipFill>
          <a:blip r:embed="rId2"/>
          <a:srcRect/>
          <a:stretch>
            <a:fillRect/>
          </a:stretch>
        </p:blipFill>
        <p:spPr>
          <a:xfrm>
            <a:off x="4495800" y="933450"/>
            <a:ext cx="3019425" cy="2095500"/>
          </a:xfrm>
          <a:noFill/>
        </p:spPr>
      </p:pic>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6"/>
          <p:cNvPicPr>
            <a:picLocks noChangeAspect="1" noChangeArrowheads="1"/>
          </p:cNvPicPr>
          <p:nvPr/>
        </p:nvPicPr>
        <p:blipFill>
          <a:blip r:embed="rId2"/>
          <a:srcRect/>
          <a:stretch>
            <a:fillRect/>
          </a:stretch>
        </p:blipFill>
        <p:spPr bwMode="auto">
          <a:xfrm>
            <a:off x="457200" y="1257300"/>
            <a:ext cx="7029450" cy="1714500"/>
          </a:xfrm>
          <a:prstGeom prst="rect">
            <a:avLst/>
          </a:prstGeom>
          <a:noFill/>
          <a:ln w="9525">
            <a:noFill/>
            <a:miter lim="800000"/>
            <a:headEnd/>
            <a:tailEnd/>
          </a:ln>
        </p:spPr>
      </p:pic>
      <p:sp>
        <p:nvSpPr>
          <p:cNvPr id="34819" name="Rectangle 2"/>
          <p:cNvSpPr>
            <a:spLocks noGrp="1"/>
          </p:cNvSpPr>
          <p:nvPr>
            <p:ph type="title" idx="4294967295"/>
          </p:nvPr>
        </p:nvSpPr>
        <p:spPr/>
        <p:txBody>
          <a:bodyPr/>
          <a:lstStyle/>
          <a:p>
            <a:r>
              <a:rPr lang="en-US" altLang="en-US" sz="3200" dirty="0" smtClean="0"/>
              <a:t>Dashboard</a:t>
            </a:r>
            <a:r>
              <a:rPr lang="en-US" altLang="en-US" dirty="0" smtClean="0"/>
              <a:t> – Customize Dashboard (cont.)</a:t>
            </a:r>
          </a:p>
        </p:txBody>
      </p:sp>
      <p:sp>
        <p:nvSpPr>
          <p:cNvPr id="34820" name="Rectangle 3"/>
          <p:cNvSpPr>
            <a:spLocks noGrp="1"/>
          </p:cNvSpPr>
          <p:nvPr>
            <p:ph type="body" idx="4294967295"/>
          </p:nvPr>
        </p:nvSpPr>
        <p:spPr>
          <a:xfrm>
            <a:off x="381000" y="742950"/>
            <a:ext cx="8229600" cy="342900"/>
          </a:xfrm>
        </p:spPr>
        <p:txBody>
          <a:bodyPr/>
          <a:lstStyle/>
          <a:p>
            <a:pPr>
              <a:buFontTx/>
              <a:buNone/>
            </a:pPr>
            <a:r>
              <a:rPr altLang="en-US" sz="1800" b="0" dirty="0" smtClean="0"/>
              <a:t>You can add pages to your favorite.</a:t>
            </a:r>
          </a:p>
        </p:txBody>
      </p:sp>
      <p:sp>
        <p:nvSpPr>
          <p:cNvPr id="34821" name="Oval 5"/>
          <p:cNvSpPr>
            <a:spLocks noChangeArrowheads="1"/>
          </p:cNvSpPr>
          <p:nvPr/>
        </p:nvSpPr>
        <p:spPr bwMode="auto">
          <a:xfrm>
            <a:off x="1543050" y="2171700"/>
            <a:ext cx="228600" cy="171450"/>
          </a:xfrm>
          <a:prstGeom prst="ellipse">
            <a:avLst/>
          </a:prstGeom>
          <a:noFill/>
          <a:ln w="19050">
            <a:solidFill>
              <a:srgbClr val="FF0000"/>
            </a:solidFill>
            <a:round/>
            <a:headEnd/>
            <a:tailEnd/>
          </a:ln>
        </p:spPr>
        <p:txBody>
          <a:bodyPr wrap="none" anchor="ctr"/>
          <a:lstStyle/>
          <a:p>
            <a:endParaRPr lang="en-US" altLang="en-US" dirty="0"/>
          </a:p>
        </p:txBody>
      </p:sp>
      <p:pic>
        <p:nvPicPr>
          <p:cNvPr id="34822" name="Picture 7"/>
          <p:cNvPicPr>
            <a:picLocks noChangeAspect="1" noChangeArrowheads="1"/>
          </p:cNvPicPr>
          <p:nvPr/>
        </p:nvPicPr>
        <p:blipFill>
          <a:blip r:embed="rId3"/>
          <a:srcRect/>
          <a:stretch>
            <a:fillRect/>
          </a:stretch>
        </p:blipFill>
        <p:spPr bwMode="auto">
          <a:xfrm>
            <a:off x="457200" y="3028950"/>
            <a:ext cx="7029450" cy="1828800"/>
          </a:xfrm>
          <a:prstGeom prst="rect">
            <a:avLst/>
          </a:prstGeom>
          <a:noFill/>
          <a:ln w="9525">
            <a:noFill/>
            <a:miter lim="800000"/>
            <a:headEnd/>
            <a:tailEnd/>
          </a:ln>
        </p:spPr>
      </p:pic>
      <p:sp>
        <p:nvSpPr>
          <p:cNvPr id="34823" name="Oval 8"/>
          <p:cNvSpPr>
            <a:spLocks noChangeArrowheads="1"/>
          </p:cNvSpPr>
          <p:nvPr/>
        </p:nvSpPr>
        <p:spPr bwMode="auto">
          <a:xfrm>
            <a:off x="1447800" y="4171950"/>
            <a:ext cx="1371600" cy="114300"/>
          </a:xfrm>
          <a:prstGeom prst="ellipse">
            <a:avLst/>
          </a:prstGeom>
          <a:noFill/>
          <a:ln w="15875">
            <a:solidFill>
              <a:srgbClr val="FF0000"/>
            </a:solidFill>
            <a:round/>
            <a:headEnd/>
            <a:tailEnd/>
          </a:ln>
        </p:spPr>
        <p:txBody>
          <a:bodyPr wrap="none" anchor="ctr"/>
          <a:lstStyle/>
          <a:p>
            <a:endParaRPr lang="en-US" altLang="en-US" dirty="0"/>
          </a:p>
        </p:txBody>
      </p:sp>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sz="3200" dirty="0" smtClean="0"/>
              <a:t>Browsing a Project</a:t>
            </a:r>
          </a:p>
        </p:txBody>
      </p:sp>
      <p:sp>
        <p:nvSpPr>
          <p:cNvPr id="35843" name="Content Placeholder 2"/>
          <p:cNvSpPr>
            <a:spLocks noGrp="1"/>
          </p:cNvSpPr>
          <p:nvPr>
            <p:ph sz="half" idx="1"/>
          </p:nvPr>
        </p:nvSpPr>
        <p:spPr>
          <a:xfrm>
            <a:off x="76200" y="590550"/>
            <a:ext cx="8740775" cy="990600"/>
          </a:xfrm>
        </p:spPr>
        <p:txBody>
          <a:bodyPr/>
          <a:lstStyle/>
          <a:p>
            <a:r>
              <a:rPr sz="1800" dirty="0" smtClean="0"/>
              <a:t>The project browser screen: </a:t>
            </a:r>
            <a:r>
              <a:rPr sz="1800" b="0" dirty="0" smtClean="0"/>
              <a:t>provides a general overview of your project, with a variety of easily accessible reports for your project's issues, builds and source code reviews, from which you can 'dig down' into further </a:t>
            </a:r>
            <a:r>
              <a:rPr sz="1800" dirty="0" smtClean="0"/>
              <a:t>detail.</a:t>
            </a:r>
          </a:p>
        </p:txBody>
      </p:sp>
      <p:pic>
        <p:nvPicPr>
          <p:cNvPr id="35844" name="Picture 2"/>
          <p:cNvPicPr>
            <a:picLocks noChangeAspect="1" noChangeArrowheads="1"/>
          </p:cNvPicPr>
          <p:nvPr/>
        </p:nvPicPr>
        <p:blipFill>
          <a:blip r:embed="rId2"/>
          <a:srcRect/>
          <a:stretch>
            <a:fillRect/>
          </a:stretch>
        </p:blipFill>
        <p:spPr bwMode="auto">
          <a:xfrm>
            <a:off x="174625" y="1657350"/>
            <a:ext cx="8793163" cy="2947988"/>
          </a:xfrm>
          <a:prstGeom prst="rect">
            <a:avLst/>
          </a:prstGeom>
          <a:noFill/>
          <a:ln w="9525">
            <a:noFill/>
            <a:miter lim="800000"/>
            <a:headEnd/>
            <a:tailEnd/>
          </a:ln>
        </p:spPr>
      </p:pic>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sz="3200" dirty="0" smtClean="0"/>
              <a:t>Browsing a Project </a:t>
            </a:r>
            <a:r>
              <a:rPr lang="en-US" dirty="0" smtClean="0"/>
              <a:t>– Project Information</a:t>
            </a:r>
          </a:p>
        </p:txBody>
      </p:sp>
      <p:sp>
        <p:nvSpPr>
          <p:cNvPr id="36867" name="Content Placeholder 2"/>
          <p:cNvSpPr>
            <a:spLocks noGrp="1"/>
          </p:cNvSpPr>
          <p:nvPr>
            <p:ph sz="half" idx="1"/>
          </p:nvPr>
        </p:nvSpPr>
        <p:spPr>
          <a:xfrm>
            <a:off x="381000" y="742950"/>
            <a:ext cx="8153400" cy="3394075"/>
          </a:xfrm>
        </p:spPr>
        <p:txBody>
          <a:bodyPr/>
          <a:lstStyle/>
          <a:p>
            <a:r>
              <a:rPr sz="1800" dirty="0" smtClean="0"/>
              <a:t>Choosing a project, then you can browse the following:</a:t>
            </a:r>
          </a:p>
          <a:p>
            <a:pPr lvl="1"/>
            <a:r>
              <a:rPr sz="1800" b="1" dirty="0" smtClean="0"/>
              <a:t>Summary</a:t>
            </a:r>
            <a:r>
              <a:rPr sz="1800" dirty="0" smtClean="0"/>
              <a:t>: Shows recent activity in your project</a:t>
            </a:r>
          </a:p>
          <a:p>
            <a:pPr lvl="1"/>
            <a:r>
              <a:rPr sz="1800" b="1" dirty="0" smtClean="0"/>
              <a:t>Issues:</a:t>
            </a:r>
            <a:r>
              <a:rPr sz="1800" dirty="0" smtClean="0"/>
              <a:t> Shows a summary of all issues in a project grouped by Status</a:t>
            </a:r>
          </a:p>
          <a:p>
            <a:pPr lvl="1"/>
            <a:r>
              <a:rPr sz="1800" b="1" dirty="0" smtClean="0"/>
              <a:t>Road Map:</a:t>
            </a:r>
            <a:r>
              <a:rPr sz="1800" dirty="0" smtClean="0"/>
              <a:t> Shows unresolved issues for upcoming versions of a project.</a:t>
            </a:r>
          </a:p>
          <a:p>
            <a:pPr lvl="1"/>
            <a:r>
              <a:rPr sz="1800" b="1" dirty="0" smtClean="0"/>
              <a:t>Change Log:</a:t>
            </a:r>
            <a:r>
              <a:rPr sz="1800" dirty="0" smtClean="0"/>
              <a:t> Shows resolved issues for previous versions of a project.</a:t>
            </a:r>
          </a:p>
          <a:p>
            <a:pPr lvl="1"/>
            <a:r>
              <a:rPr sz="1800" b="1" dirty="0" smtClean="0"/>
              <a:t>Versions:</a:t>
            </a:r>
            <a:r>
              <a:rPr sz="1800" dirty="0" smtClean="0"/>
              <a:t> Shows a summary of recent versions for a given project.</a:t>
            </a:r>
          </a:p>
          <a:p>
            <a:pPr lvl="1"/>
            <a:r>
              <a:rPr sz="1800" b="1" dirty="0" smtClean="0"/>
              <a:t>Components:</a:t>
            </a:r>
            <a:r>
              <a:rPr sz="1800" dirty="0" smtClean="0"/>
              <a:t> Shows a summary of all components for a given project.</a:t>
            </a:r>
          </a:p>
          <a:p>
            <a:pPr lvl="1"/>
            <a:r>
              <a:rPr sz="1800" b="1" dirty="0" smtClean="0"/>
              <a:t>Labels:</a:t>
            </a:r>
            <a:r>
              <a:rPr sz="1800" dirty="0" smtClean="0"/>
              <a:t> shows all the most popular labels and its associated content.</a:t>
            </a:r>
          </a:p>
        </p:txBody>
      </p:sp>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ntent Placeholder 2"/>
          <p:cNvSpPr>
            <a:spLocks/>
          </p:cNvSpPr>
          <p:nvPr/>
        </p:nvSpPr>
        <p:spPr bwMode="auto">
          <a:xfrm>
            <a:off x="0" y="1714500"/>
            <a:ext cx="6934200" cy="3657600"/>
          </a:xfrm>
          <a:prstGeom prst="rect">
            <a:avLst/>
          </a:prstGeom>
          <a:noFill/>
          <a:ln w="9525">
            <a:noFill/>
            <a:miter lim="800000"/>
            <a:headEnd/>
            <a:tailEnd/>
          </a:ln>
        </p:spPr>
        <p:txBody>
          <a:bodyPr/>
          <a:lstStyle/>
          <a:p>
            <a:pPr marL="990600" lvl="1" indent="-533400" defTabSz="914400" eaLnBrk="0" hangingPunct="0">
              <a:spcBef>
                <a:spcPct val="20000"/>
              </a:spcBef>
              <a:buFontTx/>
              <a:buAutoNum type="arabicPeriod"/>
            </a:pPr>
            <a:r>
              <a:rPr lang="en-US" altLang="en-US" b="1" dirty="0">
                <a:solidFill>
                  <a:schemeClr val="bg2"/>
                </a:solidFill>
                <a:cs typeface="Arial" pitchFamily="34" charset="0"/>
              </a:rPr>
              <a:t>Access to JIRA.</a:t>
            </a:r>
            <a:endParaRPr lang="en-US" altLang="en-US" b="1" dirty="0">
              <a:solidFill>
                <a:schemeClr val="bg2"/>
              </a:solidFill>
              <a:latin typeface="Calibri" pitchFamily="34" charset="0"/>
            </a:endParaRPr>
          </a:p>
          <a:p>
            <a:pPr marL="990600" lvl="1" indent="-533400" defTabSz="914400" eaLnBrk="0" hangingPunct="0">
              <a:spcBef>
                <a:spcPct val="20000"/>
              </a:spcBef>
              <a:buFontTx/>
              <a:buAutoNum type="arabicPeriod"/>
            </a:pPr>
            <a:r>
              <a:rPr lang="en-US" altLang="en-US" b="1" dirty="0">
                <a:solidFill>
                  <a:schemeClr val="bg2"/>
                </a:solidFill>
                <a:cs typeface="Arial" pitchFamily="34" charset="0"/>
              </a:rPr>
              <a:t>Issue Navigator.</a:t>
            </a:r>
            <a:r>
              <a:rPr lang="en-US" altLang="en-US" b="1" dirty="0">
                <a:solidFill>
                  <a:schemeClr val="bg2"/>
                </a:solidFill>
                <a:latin typeface="Calibri" pitchFamily="34" charset="0"/>
              </a:rPr>
              <a:t> </a:t>
            </a:r>
          </a:p>
          <a:p>
            <a:pPr marL="990600" lvl="1" indent="-533400" defTabSz="914400" eaLnBrk="0" hangingPunct="0">
              <a:spcBef>
                <a:spcPct val="20000"/>
              </a:spcBef>
              <a:buFontTx/>
              <a:buAutoNum type="arabicPeriod"/>
            </a:pPr>
            <a:r>
              <a:rPr lang="en-US" altLang="en-US" b="1" dirty="0">
                <a:solidFill>
                  <a:schemeClr val="bg2"/>
                </a:solidFill>
                <a:cs typeface="Arial" pitchFamily="34" charset="0"/>
              </a:rPr>
              <a:t>Watching an issue.</a:t>
            </a:r>
          </a:p>
          <a:p>
            <a:pPr marL="990600" lvl="1" indent="-533400" defTabSz="914400" eaLnBrk="0" hangingPunct="0">
              <a:spcBef>
                <a:spcPct val="20000"/>
              </a:spcBef>
              <a:buFontTx/>
              <a:buAutoNum type="arabicPeriod"/>
            </a:pPr>
            <a:r>
              <a:rPr lang="en-US" altLang="en-US" b="1" dirty="0">
                <a:solidFill>
                  <a:schemeClr val="bg2"/>
                </a:solidFill>
                <a:cs typeface="Arial" pitchFamily="34" charset="0"/>
              </a:rPr>
              <a:t>JIRA Dashboard.</a:t>
            </a:r>
          </a:p>
          <a:p>
            <a:pPr marL="990600" lvl="1" indent="-533400" defTabSz="914400" eaLnBrk="0" hangingPunct="0">
              <a:spcBef>
                <a:spcPct val="20000"/>
              </a:spcBef>
              <a:buFontTx/>
              <a:buAutoNum type="arabicPeriod"/>
            </a:pPr>
            <a:r>
              <a:rPr lang="en-US" altLang="en-US" b="1" dirty="0">
                <a:solidFill>
                  <a:schemeClr val="accent1"/>
                </a:solidFill>
                <a:cs typeface="Arial" pitchFamily="34" charset="0"/>
              </a:rPr>
              <a:t>“Support” Project.</a:t>
            </a:r>
            <a:endParaRPr lang="en-US" altLang="en-US" b="1" dirty="0">
              <a:solidFill>
                <a:schemeClr val="bg2"/>
              </a:solidFill>
              <a:cs typeface="Arial" pitchFamily="34" charset="0"/>
            </a:endParaRPr>
          </a:p>
          <a:p>
            <a:pPr marL="990600" lvl="1" indent="-533400" defTabSz="914400" eaLnBrk="0" hangingPunct="0">
              <a:spcBef>
                <a:spcPct val="20000"/>
              </a:spcBef>
            </a:pPr>
            <a:endParaRPr lang="en-US" altLang="en-US" b="1" dirty="0">
              <a:solidFill>
                <a:schemeClr val="accent1"/>
              </a:solidFill>
              <a:cs typeface="Arial" pitchFamily="34" charset="0"/>
            </a:endParaRPr>
          </a:p>
          <a:p>
            <a:pPr marL="990600" lvl="1" indent="-533400" defTabSz="914400" eaLnBrk="0" hangingPunct="0">
              <a:spcBef>
                <a:spcPct val="20000"/>
              </a:spcBef>
            </a:pPr>
            <a:endParaRPr lang="en-US" altLang="en-US" b="1" dirty="0">
              <a:solidFill>
                <a:schemeClr val="bg2"/>
              </a:solidFill>
              <a:cs typeface="Arial" pitchFamily="34" charset="0"/>
            </a:endParaRPr>
          </a:p>
        </p:txBody>
      </p:sp>
      <p:sp>
        <p:nvSpPr>
          <p:cNvPr id="37891" name="Rectangle 10"/>
          <p:cNvSpPr>
            <a:spLocks noGrp="1"/>
          </p:cNvSpPr>
          <p:nvPr>
            <p:ph type="title" idx="4294967295"/>
          </p:nvPr>
        </p:nvSpPr>
        <p:spPr>
          <a:xfrm>
            <a:off x="457200" y="514350"/>
            <a:ext cx="8229600" cy="857250"/>
          </a:xfrm>
        </p:spPr>
        <p:txBody>
          <a:bodyPr/>
          <a:lstStyle/>
          <a:p>
            <a:r>
              <a:rPr lang="en-US" altLang="en-US" sz="3200" dirty="0" smtClean="0">
                <a:solidFill>
                  <a:schemeClr val="accent1"/>
                </a:solidFill>
              </a:rPr>
              <a:t>Overview</a:t>
            </a:r>
          </a:p>
        </p:txBody>
      </p:sp>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p:cNvSpPr>
          <p:nvPr>
            <p:ph type="title" idx="4294967295"/>
          </p:nvPr>
        </p:nvSpPr>
        <p:spPr/>
        <p:txBody>
          <a:bodyPr/>
          <a:lstStyle/>
          <a:p>
            <a:r>
              <a:rPr lang="en-US" altLang="en-US" sz="3200" dirty="0" smtClean="0"/>
              <a:t>Support project</a:t>
            </a:r>
          </a:p>
        </p:txBody>
      </p:sp>
      <p:sp>
        <p:nvSpPr>
          <p:cNvPr id="38915" name="Rectangle 3"/>
          <p:cNvSpPr>
            <a:spLocks noGrp="1"/>
          </p:cNvSpPr>
          <p:nvPr>
            <p:ph type="body" idx="4294967295"/>
          </p:nvPr>
        </p:nvSpPr>
        <p:spPr>
          <a:xfrm>
            <a:off x="228600" y="895350"/>
            <a:ext cx="3962400" cy="3570288"/>
          </a:xfrm>
        </p:spPr>
        <p:txBody>
          <a:bodyPr/>
          <a:lstStyle/>
          <a:p>
            <a:pPr>
              <a:lnSpc>
                <a:spcPct val="90000"/>
              </a:lnSpc>
            </a:pPr>
            <a:r>
              <a:rPr altLang="en-US" sz="1800" b="0" dirty="0" smtClean="0"/>
              <a:t>When </a:t>
            </a:r>
            <a:r>
              <a:rPr altLang="en-US" sz="1800" b="0" dirty="0" smtClean="0">
                <a:solidFill>
                  <a:srgbClr val="0000FF"/>
                </a:solidFill>
              </a:rPr>
              <a:t>managers</a:t>
            </a:r>
            <a:r>
              <a:rPr altLang="en-US" sz="1800" b="0" dirty="0" smtClean="0"/>
              <a:t> or </a:t>
            </a:r>
            <a:r>
              <a:rPr altLang="en-US" sz="1800" b="0" dirty="0" smtClean="0">
                <a:solidFill>
                  <a:srgbClr val="0000FF"/>
                </a:solidFill>
              </a:rPr>
              <a:t>supervisors </a:t>
            </a:r>
            <a:r>
              <a:rPr altLang="en-US" sz="1800" b="0" dirty="0" smtClean="0"/>
              <a:t>request the </a:t>
            </a:r>
            <a:r>
              <a:rPr altLang="en-US" sz="1800" b="0" dirty="0" smtClean="0">
                <a:solidFill>
                  <a:srgbClr val="0000FF"/>
                </a:solidFill>
              </a:rPr>
              <a:t>Support team</a:t>
            </a:r>
            <a:r>
              <a:rPr altLang="en-US" sz="1800" b="0" dirty="0" smtClean="0"/>
              <a:t> to help them on creating or updating an </a:t>
            </a:r>
            <a:r>
              <a:rPr altLang="en-US" sz="1800" b="0" dirty="0" smtClean="0">
                <a:solidFill>
                  <a:srgbClr val="1D9723"/>
                </a:solidFill>
              </a:rPr>
              <a:t>Open Air Account</a:t>
            </a:r>
            <a:r>
              <a:rPr altLang="en-US" sz="1800" b="0" dirty="0" smtClean="0"/>
              <a:t>, </a:t>
            </a:r>
            <a:r>
              <a:rPr altLang="en-US" sz="1800" b="0" dirty="0" smtClean="0">
                <a:solidFill>
                  <a:srgbClr val="1D9723"/>
                </a:solidFill>
              </a:rPr>
              <a:t>providing Virtual Machine, doing a Task, creating new Project</a:t>
            </a:r>
            <a:r>
              <a:rPr altLang="en-US" sz="1800" b="0" dirty="0" smtClean="0"/>
              <a:t>, they have to submit tickets on "</a:t>
            </a:r>
            <a:r>
              <a:rPr altLang="en-US" sz="1800" b="0" dirty="0" smtClean="0">
                <a:solidFill>
                  <a:srgbClr val="0000FF"/>
                </a:solidFill>
              </a:rPr>
              <a:t>Support</a:t>
            </a:r>
            <a:r>
              <a:rPr altLang="en-US" sz="1800" b="0" dirty="0" smtClean="0"/>
              <a:t>" project. </a:t>
            </a:r>
          </a:p>
        </p:txBody>
      </p:sp>
      <p:pic>
        <p:nvPicPr>
          <p:cNvPr id="38916" name="Picture 9" descr="Support_Prj_Open.PNG"/>
          <p:cNvPicPr>
            <a:picLocks noChangeAspect="1"/>
          </p:cNvPicPr>
          <p:nvPr/>
        </p:nvPicPr>
        <p:blipFill>
          <a:blip r:embed="rId2"/>
          <a:srcRect/>
          <a:stretch>
            <a:fillRect/>
          </a:stretch>
        </p:blipFill>
        <p:spPr bwMode="auto">
          <a:xfrm>
            <a:off x="4341813" y="800100"/>
            <a:ext cx="4725987" cy="4286250"/>
          </a:xfrm>
          <a:prstGeom prst="rect">
            <a:avLst/>
          </a:prstGeom>
          <a:noFill/>
          <a:ln w="9525">
            <a:noFill/>
            <a:miter lim="800000"/>
            <a:headEnd/>
            <a:tailEnd/>
          </a:ln>
        </p:spPr>
      </p:pic>
      <p:sp>
        <p:nvSpPr>
          <p:cNvPr id="38917" name="Oval 8"/>
          <p:cNvSpPr>
            <a:spLocks noChangeArrowheads="1"/>
          </p:cNvSpPr>
          <p:nvPr/>
        </p:nvSpPr>
        <p:spPr bwMode="auto">
          <a:xfrm>
            <a:off x="5029200" y="1828800"/>
            <a:ext cx="1981200" cy="428625"/>
          </a:xfrm>
          <a:prstGeom prst="ellipse">
            <a:avLst/>
          </a:prstGeom>
          <a:noFill/>
          <a:ln w="12700">
            <a:solidFill>
              <a:srgbClr val="FF0000"/>
            </a:solidFill>
            <a:round/>
            <a:headEnd/>
            <a:tailEnd/>
          </a:ln>
        </p:spPr>
        <p:txBody>
          <a:bodyPr wrap="none" anchor="ctr"/>
          <a:lstStyle/>
          <a:p>
            <a:endParaRPr lang="en-US" altLang="en-US" dirty="0"/>
          </a:p>
        </p:txBody>
      </p:sp>
      <p:sp>
        <p:nvSpPr>
          <p:cNvPr id="38918" name="Oval 8"/>
          <p:cNvSpPr>
            <a:spLocks noChangeArrowheads="1"/>
          </p:cNvSpPr>
          <p:nvPr/>
        </p:nvSpPr>
        <p:spPr bwMode="auto">
          <a:xfrm>
            <a:off x="5016500" y="1144588"/>
            <a:ext cx="990600" cy="371475"/>
          </a:xfrm>
          <a:prstGeom prst="ellipse">
            <a:avLst/>
          </a:prstGeom>
          <a:noFill/>
          <a:ln w="12700">
            <a:solidFill>
              <a:srgbClr val="FF0000"/>
            </a:solidFill>
            <a:round/>
            <a:headEnd/>
            <a:tailEnd/>
          </a:ln>
        </p:spPr>
        <p:txBody>
          <a:bodyPr wrap="none" anchor="ctr"/>
          <a:lstStyle/>
          <a:p>
            <a:endParaRPr lang="en-US" altLang="en-US" dirty="0"/>
          </a:p>
        </p:txBody>
      </p:sp>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p:cNvSpPr>
          <p:nvPr>
            <p:ph type="title" idx="4294967295"/>
          </p:nvPr>
        </p:nvSpPr>
        <p:spPr/>
        <p:txBody>
          <a:bodyPr/>
          <a:lstStyle/>
          <a:p>
            <a:r>
              <a:rPr lang="en-US" altLang="en-US" sz="3200" dirty="0" smtClean="0"/>
              <a:t>Support project (cont.)</a:t>
            </a:r>
          </a:p>
        </p:txBody>
      </p:sp>
      <p:sp>
        <p:nvSpPr>
          <p:cNvPr id="39939" name="Rectangle 3"/>
          <p:cNvSpPr>
            <a:spLocks noGrp="1"/>
          </p:cNvSpPr>
          <p:nvPr>
            <p:ph type="body" idx="4294967295"/>
          </p:nvPr>
        </p:nvSpPr>
        <p:spPr>
          <a:xfrm>
            <a:off x="-76200" y="742950"/>
            <a:ext cx="5943600" cy="2057400"/>
          </a:xfrm>
        </p:spPr>
        <p:txBody>
          <a:bodyPr/>
          <a:lstStyle/>
          <a:p>
            <a:pPr>
              <a:lnSpc>
                <a:spcPct val="90000"/>
              </a:lnSpc>
            </a:pPr>
            <a:r>
              <a:rPr altLang="en-US" sz="1800" b="0" dirty="0" smtClean="0"/>
              <a:t>The "</a:t>
            </a:r>
            <a:r>
              <a:rPr altLang="en-US" sz="1800" b="0" dirty="0" smtClean="0">
                <a:solidFill>
                  <a:srgbClr val="0000FF"/>
                </a:solidFill>
              </a:rPr>
              <a:t>Support</a:t>
            </a:r>
            <a:r>
              <a:rPr altLang="en-US" sz="1800" b="0" dirty="0" smtClean="0"/>
              <a:t>" project provides the following issue types to classify the works:</a:t>
            </a:r>
          </a:p>
          <a:p>
            <a:pPr lvl="1">
              <a:lnSpc>
                <a:spcPct val="90000"/>
              </a:lnSpc>
            </a:pPr>
            <a:r>
              <a:rPr altLang="en-US" sz="1800" dirty="0" smtClean="0">
                <a:solidFill>
                  <a:srgbClr val="0066FF"/>
                </a:solidFill>
              </a:rPr>
              <a:t>Virtual Machine</a:t>
            </a:r>
            <a:r>
              <a:rPr altLang="en-US" sz="1800" dirty="0" smtClean="0"/>
              <a:t>: request for a Virtual Machine.</a:t>
            </a:r>
          </a:p>
          <a:p>
            <a:pPr lvl="1">
              <a:lnSpc>
                <a:spcPct val="90000"/>
              </a:lnSpc>
            </a:pPr>
            <a:r>
              <a:rPr altLang="en-US" sz="1800" dirty="0" smtClean="0">
                <a:solidFill>
                  <a:srgbClr val="0066FF"/>
                </a:solidFill>
              </a:rPr>
              <a:t>Beta Request</a:t>
            </a:r>
            <a:r>
              <a:rPr altLang="en-US" sz="1800" dirty="0" smtClean="0"/>
              <a:t>: request for creating a beta version.</a:t>
            </a:r>
          </a:p>
          <a:p>
            <a:pPr lvl="1">
              <a:lnSpc>
                <a:spcPct val="90000"/>
              </a:lnSpc>
            </a:pPr>
            <a:r>
              <a:rPr altLang="en-US" sz="1800" dirty="0" smtClean="0">
                <a:solidFill>
                  <a:srgbClr val="0066FF"/>
                </a:solidFill>
              </a:rPr>
              <a:t>Project</a:t>
            </a:r>
            <a:r>
              <a:rPr altLang="en-US" sz="1800" dirty="0" smtClean="0"/>
              <a:t>: request for creating a new project.</a:t>
            </a:r>
          </a:p>
          <a:p>
            <a:pPr lvl="1">
              <a:lnSpc>
                <a:spcPct val="90000"/>
              </a:lnSpc>
            </a:pPr>
            <a:r>
              <a:rPr altLang="en-US" sz="1800" dirty="0" smtClean="0">
                <a:solidFill>
                  <a:srgbClr val="0066FF"/>
                </a:solidFill>
              </a:rPr>
              <a:t>New Open Air Account</a:t>
            </a:r>
            <a:r>
              <a:rPr altLang="en-US" sz="1800" dirty="0" smtClean="0"/>
              <a:t>: request for creating a new Open Air Account for a new employee.</a:t>
            </a:r>
          </a:p>
          <a:p>
            <a:pPr lvl="1">
              <a:lnSpc>
                <a:spcPct val="90000"/>
              </a:lnSpc>
            </a:pPr>
            <a:r>
              <a:rPr altLang="en-US" sz="1800" dirty="0" smtClean="0">
                <a:solidFill>
                  <a:srgbClr val="0066FF"/>
                </a:solidFill>
              </a:rPr>
              <a:t>Update Open Air Account</a:t>
            </a:r>
            <a:r>
              <a:rPr altLang="en-US" sz="1800" dirty="0" smtClean="0"/>
              <a:t>: request for updating an existing Open Air Account.</a:t>
            </a:r>
          </a:p>
          <a:p>
            <a:pPr lvl="1">
              <a:lnSpc>
                <a:spcPct val="90000"/>
              </a:lnSpc>
            </a:pPr>
            <a:r>
              <a:rPr altLang="ja-JP" sz="1800" dirty="0" smtClean="0">
                <a:solidFill>
                  <a:srgbClr val="0066FF"/>
                </a:solidFill>
              </a:rPr>
              <a:t>Task</a:t>
            </a:r>
            <a:r>
              <a:rPr altLang="ja-JP" sz="1800" dirty="0" smtClean="0"/>
              <a:t>:  any request that is not in the above types. </a:t>
            </a:r>
            <a:endParaRPr altLang="en-US" sz="1800" dirty="0" smtClean="0"/>
          </a:p>
          <a:p>
            <a:pPr lvl="1">
              <a:lnSpc>
                <a:spcPct val="90000"/>
              </a:lnSpc>
            </a:pPr>
            <a:endParaRPr altLang="ja-JP" sz="1800" dirty="0" smtClean="0"/>
          </a:p>
          <a:p>
            <a:pPr lvl="1">
              <a:lnSpc>
                <a:spcPct val="90000"/>
              </a:lnSpc>
              <a:buFontTx/>
              <a:buNone/>
            </a:pPr>
            <a:endParaRPr altLang="en-US" sz="1800" dirty="0" smtClean="0"/>
          </a:p>
          <a:p>
            <a:pPr>
              <a:lnSpc>
                <a:spcPct val="90000"/>
              </a:lnSpc>
              <a:buFontTx/>
              <a:buNone/>
            </a:pPr>
            <a:endParaRPr altLang="en-US" sz="1800" b="0" dirty="0" smtClean="0"/>
          </a:p>
        </p:txBody>
      </p:sp>
      <p:pic>
        <p:nvPicPr>
          <p:cNvPr id="39940" name="Picture 6" descr="Support_Prj_Ticket_Types_2.PNG"/>
          <p:cNvPicPr>
            <a:picLocks noChangeAspect="1"/>
          </p:cNvPicPr>
          <p:nvPr/>
        </p:nvPicPr>
        <p:blipFill>
          <a:blip r:embed="rId2"/>
          <a:srcRect/>
          <a:stretch>
            <a:fillRect/>
          </a:stretch>
        </p:blipFill>
        <p:spPr bwMode="auto">
          <a:xfrm>
            <a:off x="5783263" y="790575"/>
            <a:ext cx="3132137" cy="2314575"/>
          </a:xfrm>
          <a:prstGeom prst="rect">
            <a:avLst/>
          </a:prstGeom>
          <a:noFill/>
          <a:ln w="9525">
            <a:noFill/>
            <a:miter lim="800000"/>
            <a:headEnd/>
            <a:tailEnd/>
          </a:ln>
        </p:spPr>
      </p:pic>
      <p:sp>
        <p:nvSpPr>
          <p:cNvPr id="5" name="Rectangle 3"/>
          <p:cNvSpPr txBox="1">
            <a:spLocks/>
          </p:cNvSpPr>
          <p:nvPr/>
        </p:nvSpPr>
        <p:spPr bwMode="auto">
          <a:xfrm>
            <a:off x="152400" y="3562350"/>
            <a:ext cx="8915400" cy="2057400"/>
          </a:xfrm>
          <a:prstGeom prst="rect">
            <a:avLst/>
          </a:prstGeom>
          <a:noFill/>
          <a:ln w="9525">
            <a:noFill/>
            <a:miter lim="800000"/>
            <a:headEnd/>
            <a:tailEnd/>
          </a:ln>
        </p:spPr>
        <p:txBody>
          <a:bodyPr/>
          <a:lstStyle/>
          <a:p>
            <a:pPr marL="739775" lvl="1" indent="-277813" defTabSz="914400" eaLnBrk="0" hangingPunct="0">
              <a:lnSpc>
                <a:spcPct val="90000"/>
              </a:lnSpc>
              <a:spcBef>
                <a:spcPct val="20000"/>
              </a:spcBef>
            </a:pPr>
            <a:r>
              <a:rPr lang="en-US" altLang="en-US" dirty="0">
                <a:solidFill>
                  <a:srgbClr val="262626"/>
                </a:solidFill>
                <a:latin typeface="Calibri" pitchFamily="34" charset="0"/>
              </a:rPr>
              <a:t>(Support also used for any activity that could be done by Engineering Support Team to support test activities except corporate IT. Examples are requesting HW, upgrading HW, requesting SW, installing and sending CAPs.)</a:t>
            </a:r>
          </a:p>
          <a:p>
            <a:pPr marL="347663" indent="-347663" defTabSz="914400" eaLnBrk="0" hangingPunct="0">
              <a:lnSpc>
                <a:spcPct val="90000"/>
              </a:lnSpc>
              <a:spcBef>
                <a:spcPct val="20000"/>
              </a:spcBef>
            </a:pPr>
            <a:endParaRPr lang="en-US" altLang="en-US" dirty="0">
              <a:solidFill>
                <a:srgbClr val="262626"/>
              </a:solidFill>
              <a:latin typeface="Calibri" pitchFamily="34" charset="0"/>
            </a:endParaRPr>
          </a:p>
        </p:txBody>
      </p:sp>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4" descr="Support_Prj_Ticket_Create.PNG"/>
          <p:cNvPicPr>
            <a:picLocks noChangeAspect="1"/>
          </p:cNvPicPr>
          <p:nvPr/>
        </p:nvPicPr>
        <p:blipFill>
          <a:blip r:embed="rId2"/>
          <a:srcRect/>
          <a:stretch>
            <a:fillRect/>
          </a:stretch>
        </p:blipFill>
        <p:spPr bwMode="auto">
          <a:xfrm>
            <a:off x="4438650" y="849313"/>
            <a:ext cx="4857750" cy="4294187"/>
          </a:xfrm>
          <a:prstGeom prst="rect">
            <a:avLst/>
          </a:prstGeom>
          <a:noFill/>
          <a:ln w="9525">
            <a:noFill/>
            <a:miter lim="800000"/>
            <a:headEnd/>
            <a:tailEnd/>
          </a:ln>
        </p:spPr>
      </p:pic>
      <p:sp>
        <p:nvSpPr>
          <p:cNvPr id="40963" name="Rectangle 2"/>
          <p:cNvSpPr>
            <a:spLocks noGrp="1"/>
          </p:cNvSpPr>
          <p:nvPr>
            <p:ph type="title" idx="4294967295"/>
          </p:nvPr>
        </p:nvSpPr>
        <p:spPr>
          <a:xfrm>
            <a:off x="304800" y="-171450"/>
            <a:ext cx="8229600" cy="769938"/>
          </a:xfrm>
        </p:spPr>
        <p:txBody>
          <a:bodyPr/>
          <a:lstStyle/>
          <a:p>
            <a:r>
              <a:rPr lang="en-US" altLang="en-US" sz="3200" dirty="0" smtClean="0"/>
              <a:t>Support project (cont.)</a:t>
            </a:r>
          </a:p>
        </p:txBody>
      </p:sp>
      <p:sp>
        <p:nvSpPr>
          <p:cNvPr id="40964" name="Rectangle 3"/>
          <p:cNvSpPr>
            <a:spLocks noGrp="1"/>
          </p:cNvSpPr>
          <p:nvPr>
            <p:ph type="body" idx="4294967295"/>
          </p:nvPr>
        </p:nvSpPr>
        <p:spPr>
          <a:xfrm>
            <a:off x="0" y="742950"/>
            <a:ext cx="4495800" cy="2971800"/>
          </a:xfrm>
        </p:spPr>
        <p:txBody>
          <a:bodyPr/>
          <a:lstStyle/>
          <a:p>
            <a:pPr>
              <a:lnSpc>
                <a:spcPct val="90000"/>
              </a:lnSpc>
            </a:pPr>
            <a:r>
              <a:rPr altLang="en-US" sz="1800" b="0" dirty="0" smtClean="0"/>
              <a:t>For example, we are facing a network connection problem. I will create a request for fixing it.</a:t>
            </a:r>
          </a:p>
          <a:p>
            <a:pPr>
              <a:lnSpc>
                <a:spcPct val="90000"/>
              </a:lnSpc>
            </a:pPr>
            <a:r>
              <a:rPr altLang="en-US" sz="1800" b="0" dirty="0" smtClean="0"/>
              <a:t>The ticket should be:</a:t>
            </a:r>
          </a:p>
          <a:p>
            <a:pPr lvl="1">
              <a:lnSpc>
                <a:spcPct val="90000"/>
              </a:lnSpc>
            </a:pPr>
            <a:r>
              <a:rPr altLang="en-US" sz="1800" dirty="0" smtClean="0">
                <a:solidFill>
                  <a:srgbClr val="0066FF"/>
                </a:solidFill>
              </a:rPr>
              <a:t>Project</a:t>
            </a:r>
            <a:r>
              <a:rPr altLang="en-US" sz="1800" dirty="0" smtClean="0"/>
              <a:t>: Support.</a:t>
            </a:r>
          </a:p>
          <a:p>
            <a:pPr lvl="1">
              <a:lnSpc>
                <a:spcPct val="90000"/>
              </a:lnSpc>
            </a:pPr>
            <a:r>
              <a:rPr altLang="en-US" sz="1800" dirty="0" smtClean="0">
                <a:solidFill>
                  <a:srgbClr val="0066FF"/>
                </a:solidFill>
              </a:rPr>
              <a:t>Issue Type</a:t>
            </a:r>
            <a:r>
              <a:rPr altLang="en-US" sz="1800" dirty="0" smtClean="0"/>
              <a:t>: Task.</a:t>
            </a:r>
          </a:p>
          <a:p>
            <a:pPr lvl="1">
              <a:lnSpc>
                <a:spcPct val="90000"/>
              </a:lnSpc>
            </a:pPr>
            <a:r>
              <a:rPr altLang="en-US" sz="1800" dirty="0" smtClean="0">
                <a:solidFill>
                  <a:srgbClr val="0066FF"/>
                </a:solidFill>
              </a:rPr>
              <a:t>Priority</a:t>
            </a:r>
            <a:r>
              <a:rPr altLang="en-US" sz="1800" dirty="0" smtClean="0"/>
              <a:t>: Hellraiser.</a:t>
            </a:r>
          </a:p>
          <a:p>
            <a:pPr lvl="1">
              <a:lnSpc>
                <a:spcPct val="90000"/>
              </a:lnSpc>
            </a:pPr>
            <a:r>
              <a:rPr altLang="en-US" sz="1800" dirty="0" smtClean="0">
                <a:solidFill>
                  <a:srgbClr val="0066FF"/>
                </a:solidFill>
              </a:rPr>
              <a:t>Component/s</a:t>
            </a:r>
            <a:r>
              <a:rPr altLang="en-US" sz="1800" dirty="0" smtClean="0"/>
              <a:t>: Network Connectivity.</a:t>
            </a:r>
          </a:p>
          <a:p>
            <a:pPr lvl="1">
              <a:lnSpc>
                <a:spcPct val="90000"/>
              </a:lnSpc>
            </a:pPr>
            <a:r>
              <a:rPr altLang="en-US" sz="1800" dirty="0" smtClean="0">
                <a:solidFill>
                  <a:srgbClr val="0066FF"/>
                </a:solidFill>
              </a:rPr>
              <a:t>Description</a:t>
            </a:r>
            <a:r>
              <a:rPr altLang="en-US" sz="1800" dirty="0" smtClean="0"/>
              <a:t>: There is a critical network connection problem…</a:t>
            </a:r>
          </a:p>
          <a:p>
            <a:pPr lvl="1">
              <a:lnSpc>
                <a:spcPct val="90000"/>
              </a:lnSpc>
            </a:pPr>
            <a:r>
              <a:rPr altLang="en-US" sz="1800" dirty="0" smtClean="0">
                <a:solidFill>
                  <a:srgbClr val="0066FF"/>
                </a:solidFill>
              </a:rPr>
              <a:t>Original Estimate</a:t>
            </a:r>
            <a:r>
              <a:rPr altLang="en-US" sz="1800" dirty="0" smtClean="0"/>
              <a:t>: 24h.</a:t>
            </a:r>
          </a:p>
          <a:p>
            <a:pPr>
              <a:lnSpc>
                <a:spcPct val="90000"/>
              </a:lnSpc>
            </a:pPr>
            <a:r>
              <a:rPr altLang="en-US" sz="1800" b="0" dirty="0" smtClean="0"/>
              <a:t>Then click on "</a:t>
            </a:r>
            <a:r>
              <a:rPr altLang="en-US" sz="1800" b="0" dirty="0" smtClean="0">
                <a:solidFill>
                  <a:srgbClr val="0000FF"/>
                </a:solidFill>
              </a:rPr>
              <a:t>Create</a:t>
            </a:r>
            <a:r>
              <a:rPr altLang="en-US" sz="1800" b="0" dirty="0" smtClean="0"/>
              <a:t>" button to create the ticket.</a:t>
            </a:r>
          </a:p>
          <a:p>
            <a:pPr lvl="1">
              <a:lnSpc>
                <a:spcPct val="90000"/>
              </a:lnSpc>
            </a:pPr>
            <a:endParaRPr altLang="en-US" sz="1800" dirty="0" smtClean="0"/>
          </a:p>
          <a:p>
            <a:pPr lvl="1">
              <a:lnSpc>
                <a:spcPct val="90000"/>
              </a:lnSpc>
            </a:pPr>
            <a:endParaRPr altLang="en-US" sz="1800" dirty="0" smtClean="0"/>
          </a:p>
          <a:p>
            <a:pPr>
              <a:lnSpc>
                <a:spcPct val="90000"/>
              </a:lnSpc>
              <a:buFontTx/>
              <a:buNone/>
            </a:pPr>
            <a:endParaRPr altLang="en-US" sz="1800" b="0" dirty="0" smtClean="0"/>
          </a:p>
        </p:txBody>
      </p:sp>
      <p:sp>
        <p:nvSpPr>
          <p:cNvPr id="40965" name="Oval 8"/>
          <p:cNvSpPr>
            <a:spLocks noChangeArrowheads="1"/>
          </p:cNvSpPr>
          <p:nvPr/>
        </p:nvSpPr>
        <p:spPr bwMode="auto">
          <a:xfrm>
            <a:off x="5410200" y="1047750"/>
            <a:ext cx="1384300" cy="544513"/>
          </a:xfrm>
          <a:prstGeom prst="ellipse">
            <a:avLst/>
          </a:prstGeom>
          <a:noFill/>
          <a:ln w="12700">
            <a:solidFill>
              <a:srgbClr val="FF0000"/>
            </a:solidFill>
            <a:round/>
            <a:headEnd/>
            <a:tailEnd/>
          </a:ln>
        </p:spPr>
        <p:txBody>
          <a:bodyPr wrap="none" anchor="ctr"/>
          <a:lstStyle/>
          <a:p>
            <a:endParaRPr lang="en-US" altLang="en-US" dirty="0"/>
          </a:p>
        </p:txBody>
      </p:sp>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idx="4294967295"/>
          </p:nvPr>
        </p:nvSpPr>
        <p:spPr>
          <a:xfrm>
            <a:off x="381000" y="1733550"/>
            <a:ext cx="8229600" cy="857250"/>
          </a:xfrm>
        </p:spPr>
        <p:txBody>
          <a:bodyPr/>
          <a:lstStyle/>
          <a:p>
            <a:pPr marL="609600" indent="-609600" algn="ctr">
              <a:tabLst>
                <a:tab pos="5657850" algn="l"/>
              </a:tabLst>
            </a:pPr>
            <a:r>
              <a:rPr lang="en-US" altLang="en-US" sz="5400" dirty="0" smtClean="0">
                <a:solidFill>
                  <a:schemeClr val="accent1"/>
                </a:solidFill>
              </a:rPr>
              <a:t>Thank you</a:t>
            </a:r>
          </a:p>
        </p:txBody>
      </p:sp>
      <p:sp>
        <p:nvSpPr>
          <p:cNvPr id="41987" name="Content Placeholder 3"/>
          <p:cNvSpPr>
            <a:spLocks noGrp="1"/>
          </p:cNvSpPr>
          <p:nvPr>
            <p:ph sz="half" idx="4294967295"/>
          </p:nvPr>
        </p:nvSpPr>
        <p:spPr>
          <a:xfrm>
            <a:off x="381000" y="1177925"/>
            <a:ext cx="8153400" cy="879475"/>
          </a:xfrm>
        </p:spPr>
        <p:txBody>
          <a:bodyPr/>
          <a:lstStyle/>
          <a:p>
            <a:pPr marL="282575" lvl="1" indent="-168275">
              <a:buFontTx/>
              <a:buNone/>
            </a:pPr>
            <a:endParaRPr altLang="en-US" dirty="0" smtClean="0"/>
          </a:p>
          <a:p>
            <a:pPr>
              <a:buFontTx/>
              <a:buNone/>
            </a:pPr>
            <a:endParaRPr altLang="en-US" dirty="0" smtClean="0"/>
          </a:p>
        </p:txBody>
      </p:sp>
      <p:pic>
        <p:nvPicPr>
          <p:cNvPr id="41988" name="Picture 4"/>
          <p:cNvPicPr>
            <a:picLocks noChangeAspect="1" noChangeArrowheads="1"/>
          </p:cNvPicPr>
          <p:nvPr/>
        </p:nvPicPr>
        <p:blipFill>
          <a:blip r:embed="rId2"/>
          <a:srcRect/>
          <a:stretch>
            <a:fillRect/>
          </a:stretch>
        </p:blipFill>
        <p:spPr bwMode="auto">
          <a:xfrm>
            <a:off x="4876800" y="3314700"/>
            <a:ext cx="2133600" cy="1571625"/>
          </a:xfrm>
          <a:prstGeom prst="rect">
            <a:avLst/>
          </a:prstGeom>
          <a:noFill/>
          <a:ln w="9525">
            <a:noFill/>
            <a:miter lim="800000"/>
            <a:headEnd/>
            <a:tailEnd/>
          </a:ln>
        </p:spPr>
      </p:pic>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Content Placeholder 2"/>
          <p:cNvSpPr>
            <a:spLocks/>
          </p:cNvSpPr>
          <p:nvPr/>
        </p:nvSpPr>
        <p:spPr bwMode="auto">
          <a:xfrm>
            <a:off x="0" y="1714500"/>
            <a:ext cx="6934200" cy="3657600"/>
          </a:xfrm>
          <a:prstGeom prst="rect">
            <a:avLst/>
          </a:prstGeom>
          <a:noFill/>
          <a:ln w="9525">
            <a:noFill/>
            <a:miter lim="800000"/>
            <a:headEnd/>
            <a:tailEnd/>
          </a:ln>
        </p:spPr>
        <p:txBody>
          <a:bodyPr/>
          <a:lstStyle/>
          <a:p>
            <a:pPr marL="990600" lvl="1" indent="-533400" defTabSz="914400" eaLnBrk="0" hangingPunct="0">
              <a:spcBef>
                <a:spcPct val="20000"/>
              </a:spcBef>
              <a:buFontTx/>
              <a:buAutoNum type="arabicPeriod"/>
            </a:pPr>
            <a:r>
              <a:rPr lang="en-US" altLang="en-US" b="1" dirty="0">
                <a:solidFill>
                  <a:srgbClr val="BFBFBF"/>
                </a:solidFill>
                <a:cs typeface="Arial" pitchFamily="34" charset="0"/>
              </a:rPr>
              <a:t>Access to JIRA</a:t>
            </a:r>
            <a:endParaRPr lang="en-US" altLang="en-US" b="1" dirty="0">
              <a:solidFill>
                <a:srgbClr val="BFBFBF"/>
              </a:solidFill>
              <a:latin typeface="Calibri" pitchFamily="34" charset="0"/>
            </a:endParaRPr>
          </a:p>
          <a:p>
            <a:pPr marL="990600" lvl="1" indent="-533400" defTabSz="914400" eaLnBrk="0" hangingPunct="0">
              <a:spcBef>
                <a:spcPct val="20000"/>
              </a:spcBef>
              <a:buFontTx/>
              <a:buAutoNum type="arabicPeriod"/>
            </a:pPr>
            <a:r>
              <a:rPr lang="en-US" altLang="en-US" b="1" dirty="0">
                <a:solidFill>
                  <a:schemeClr val="accent1"/>
                </a:solidFill>
                <a:cs typeface="Arial" pitchFamily="34" charset="0"/>
              </a:rPr>
              <a:t>Issue Navigator</a:t>
            </a:r>
          </a:p>
          <a:p>
            <a:pPr marL="990600" lvl="1" indent="-533400" defTabSz="914400" eaLnBrk="0" hangingPunct="0">
              <a:spcBef>
                <a:spcPct val="20000"/>
              </a:spcBef>
              <a:buFontTx/>
              <a:buAutoNum type="arabicPeriod"/>
            </a:pPr>
            <a:r>
              <a:rPr lang="en-US" altLang="en-US" b="1" dirty="0">
                <a:solidFill>
                  <a:schemeClr val="bg2"/>
                </a:solidFill>
                <a:cs typeface="Arial" pitchFamily="34" charset="0"/>
              </a:rPr>
              <a:t>Watch an issue</a:t>
            </a:r>
          </a:p>
          <a:p>
            <a:pPr marL="990600" lvl="1" indent="-533400" defTabSz="914400" eaLnBrk="0" hangingPunct="0">
              <a:spcBef>
                <a:spcPct val="20000"/>
              </a:spcBef>
              <a:buFontTx/>
              <a:buAutoNum type="arabicPeriod"/>
            </a:pPr>
            <a:r>
              <a:rPr lang="en-US" altLang="en-US" b="1" dirty="0">
                <a:solidFill>
                  <a:schemeClr val="bg2"/>
                </a:solidFill>
                <a:cs typeface="Arial" pitchFamily="34" charset="0"/>
              </a:rPr>
              <a:t>JIRA Dashboard</a:t>
            </a:r>
          </a:p>
          <a:p>
            <a:pPr marL="990600" lvl="1" indent="-533400" defTabSz="914400" eaLnBrk="0" hangingPunct="0">
              <a:spcBef>
                <a:spcPct val="20000"/>
              </a:spcBef>
              <a:buFontTx/>
              <a:buAutoNum type="arabicPeriod"/>
            </a:pPr>
            <a:r>
              <a:rPr lang="en-US" altLang="en-US" b="1" dirty="0">
                <a:solidFill>
                  <a:schemeClr val="bg2"/>
                </a:solidFill>
                <a:cs typeface="Arial" pitchFamily="34" charset="0"/>
              </a:rPr>
              <a:t>“Support” project</a:t>
            </a:r>
          </a:p>
        </p:txBody>
      </p:sp>
      <p:sp>
        <p:nvSpPr>
          <p:cNvPr id="6147" name="Rectangle 10"/>
          <p:cNvSpPr>
            <a:spLocks noGrp="1"/>
          </p:cNvSpPr>
          <p:nvPr>
            <p:ph type="title" idx="4294967295"/>
          </p:nvPr>
        </p:nvSpPr>
        <p:spPr>
          <a:xfrm>
            <a:off x="457200" y="514350"/>
            <a:ext cx="8229600" cy="857250"/>
          </a:xfrm>
        </p:spPr>
        <p:txBody>
          <a:bodyPr/>
          <a:lstStyle/>
          <a:p>
            <a:r>
              <a:rPr lang="en-US" altLang="en-US" sz="3200" dirty="0" smtClean="0">
                <a:solidFill>
                  <a:schemeClr val="accent1"/>
                </a:solidFill>
              </a:rPr>
              <a:t>Overview</a:t>
            </a:r>
          </a:p>
        </p:txBody>
      </p:sp>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idx="4294967295"/>
          </p:nvPr>
        </p:nvSpPr>
        <p:spPr>
          <a:xfrm>
            <a:off x="381000" y="-152400"/>
            <a:ext cx="8229600" cy="685800"/>
          </a:xfrm>
        </p:spPr>
        <p:txBody>
          <a:bodyPr/>
          <a:lstStyle/>
          <a:p>
            <a:pPr marL="342900" indent="-342900"/>
            <a:r>
              <a:rPr lang="en-US" altLang="en-US" sz="3200" dirty="0" smtClean="0"/>
              <a:t>Searching Issues </a:t>
            </a:r>
          </a:p>
        </p:txBody>
      </p:sp>
      <p:sp>
        <p:nvSpPr>
          <p:cNvPr id="7171" name="Content Placeholder 2"/>
          <p:cNvSpPr>
            <a:spLocks/>
          </p:cNvSpPr>
          <p:nvPr/>
        </p:nvSpPr>
        <p:spPr bwMode="auto">
          <a:xfrm>
            <a:off x="228600" y="1085850"/>
            <a:ext cx="8534400" cy="3200400"/>
          </a:xfrm>
          <a:prstGeom prst="rect">
            <a:avLst/>
          </a:prstGeom>
          <a:noFill/>
          <a:ln w="9525">
            <a:noFill/>
            <a:miter lim="800000"/>
            <a:headEnd/>
            <a:tailEnd/>
          </a:ln>
        </p:spPr>
        <p:txBody>
          <a:bodyPr/>
          <a:lstStyle/>
          <a:p>
            <a:pPr marL="533400" indent="-533400" defTabSz="914400" eaLnBrk="0" hangingPunct="0">
              <a:spcBef>
                <a:spcPct val="20000"/>
              </a:spcBef>
            </a:pPr>
            <a:endParaRPr lang="en-US" altLang="en-US" sz="2000" b="1" dirty="0">
              <a:solidFill>
                <a:srgbClr val="262626"/>
              </a:solidFill>
              <a:latin typeface="Calibri" pitchFamily="34" charset="0"/>
            </a:endParaRPr>
          </a:p>
        </p:txBody>
      </p:sp>
      <p:sp>
        <p:nvSpPr>
          <p:cNvPr id="7172" name="Content Placeholder 2"/>
          <p:cNvSpPr>
            <a:spLocks/>
          </p:cNvSpPr>
          <p:nvPr/>
        </p:nvSpPr>
        <p:spPr bwMode="auto">
          <a:xfrm>
            <a:off x="381000" y="857250"/>
            <a:ext cx="8458200" cy="2057400"/>
          </a:xfrm>
          <a:prstGeom prst="rect">
            <a:avLst/>
          </a:prstGeom>
          <a:noFill/>
          <a:ln w="9525">
            <a:noFill/>
            <a:miter lim="800000"/>
            <a:headEnd/>
            <a:tailEnd/>
          </a:ln>
        </p:spPr>
        <p:txBody>
          <a:bodyPr/>
          <a:lstStyle/>
          <a:p>
            <a:pPr marL="533400" indent="-533400" defTabSz="914400" eaLnBrk="0" hangingPunct="0">
              <a:spcBef>
                <a:spcPct val="20000"/>
              </a:spcBef>
            </a:pPr>
            <a:endParaRPr lang="en-US" altLang="ja-JP" dirty="0">
              <a:solidFill>
                <a:srgbClr val="262626"/>
              </a:solidFill>
              <a:latin typeface="Calibri" pitchFamily="34" charset="0"/>
            </a:endParaRPr>
          </a:p>
          <a:p>
            <a:pPr marL="533400" indent="-533400" algn="ctr" defTabSz="914400" eaLnBrk="0" hangingPunct="0">
              <a:spcBef>
                <a:spcPct val="20000"/>
              </a:spcBef>
            </a:pPr>
            <a:r>
              <a:rPr lang="en-US" altLang="ja-JP" sz="3200" b="1" dirty="0">
                <a:solidFill>
                  <a:srgbClr val="4F81BD"/>
                </a:solidFill>
                <a:latin typeface="Calibri" pitchFamily="34" charset="0"/>
              </a:rPr>
              <a:t>Quick Search</a:t>
            </a:r>
          </a:p>
          <a:p>
            <a:pPr marL="533400" indent="-533400" algn="ctr" defTabSz="914400" eaLnBrk="0" hangingPunct="0">
              <a:spcBef>
                <a:spcPct val="20000"/>
              </a:spcBef>
            </a:pPr>
            <a:r>
              <a:rPr lang="en-US" altLang="ja-JP" sz="3200" b="1" dirty="0">
                <a:solidFill>
                  <a:srgbClr val="808080"/>
                </a:solidFill>
                <a:latin typeface="Calibri" pitchFamily="34" charset="0"/>
              </a:rPr>
              <a:t>Simple Search</a:t>
            </a:r>
          </a:p>
          <a:p>
            <a:pPr marL="533400" indent="-533400" algn="ctr" defTabSz="914400" eaLnBrk="0" hangingPunct="0">
              <a:spcBef>
                <a:spcPct val="20000"/>
              </a:spcBef>
            </a:pPr>
            <a:r>
              <a:rPr lang="en-US" altLang="ja-JP" sz="3200" b="1" dirty="0">
                <a:solidFill>
                  <a:srgbClr val="808080"/>
                </a:solidFill>
                <a:latin typeface="Calibri" pitchFamily="34" charset="0"/>
              </a:rPr>
              <a:t>Advanced Search</a:t>
            </a:r>
          </a:p>
          <a:p>
            <a:pPr marL="533400" indent="-533400" algn="ctr" defTabSz="914400" eaLnBrk="0" hangingPunct="0">
              <a:spcBef>
                <a:spcPct val="20000"/>
              </a:spcBef>
            </a:pPr>
            <a:r>
              <a:rPr lang="en-US" altLang="ja-JP" sz="3200" b="1" dirty="0">
                <a:solidFill>
                  <a:srgbClr val="808080"/>
                </a:solidFill>
                <a:latin typeface="Calibri" pitchFamily="34" charset="0"/>
              </a:rPr>
              <a:t>Issue Filters</a:t>
            </a:r>
          </a:p>
        </p:txBody>
      </p:sp>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marL="342900" indent="-342900"/>
            <a:r>
              <a:rPr lang="en-US" altLang="en-US" sz="3200" dirty="0" smtClean="0"/>
              <a:t>Searching issues – Quick Search </a:t>
            </a:r>
          </a:p>
        </p:txBody>
      </p:sp>
      <p:sp>
        <p:nvSpPr>
          <p:cNvPr id="8195" name="Content Placeholder 4"/>
          <p:cNvSpPr>
            <a:spLocks noGrp="1"/>
          </p:cNvSpPr>
          <p:nvPr>
            <p:ph idx="1"/>
          </p:nvPr>
        </p:nvSpPr>
        <p:spPr>
          <a:xfrm>
            <a:off x="101600" y="666750"/>
            <a:ext cx="9118600" cy="3565525"/>
          </a:xfrm>
        </p:spPr>
        <p:txBody>
          <a:bodyPr/>
          <a:lstStyle/>
          <a:p>
            <a:pPr>
              <a:buFontTx/>
              <a:buNone/>
            </a:pPr>
            <a:r>
              <a:rPr sz="2000" dirty="0" smtClean="0"/>
              <a:t>      </a:t>
            </a:r>
            <a:r>
              <a:rPr sz="2000" b="0" dirty="0" smtClean="0"/>
              <a:t>Quick Search supports to go directly to an issue by typing the issue key or run a free-text search.</a:t>
            </a:r>
          </a:p>
          <a:p>
            <a:endParaRPr sz="1800" b="0" dirty="0" smtClean="0"/>
          </a:p>
          <a:p>
            <a:pPr>
              <a:buFontTx/>
              <a:buNone/>
            </a:pPr>
            <a:r>
              <a:rPr sz="2000" b="0" dirty="0" smtClean="0"/>
              <a:t>	</a:t>
            </a:r>
            <a:r>
              <a:rPr sz="2000" dirty="0" smtClean="0"/>
              <a:t>Jump to an Issue: </a:t>
            </a:r>
          </a:p>
          <a:p>
            <a:r>
              <a:rPr sz="1800" b="0" dirty="0" smtClean="0"/>
              <a:t>The Quick Search box is located at the top right of any JIRA screen. If we type in a correct ID of an issue, we will jump straight to that issue</a:t>
            </a:r>
          </a:p>
          <a:p>
            <a:r>
              <a:rPr sz="1800" b="0" dirty="0" smtClean="0"/>
              <a:t>Ex: type in “</a:t>
            </a:r>
            <a:r>
              <a:rPr sz="1800" b="0" dirty="0" smtClean="0">
                <a:solidFill>
                  <a:srgbClr val="0000CC"/>
                </a:solidFill>
              </a:rPr>
              <a:t>HDGHMC-43335</a:t>
            </a:r>
            <a:r>
              <a:rPr sz="1800" b="0" dirty="0" smtClean="0"/>
              <a:t>” and press Enter, you will be redirected to the JIRA  issue with ID = “</a:t>
            </a:r>
            <a:r>
              <a:rPr sz="1800" b="0" dirty="0" smtClean="0">
                <a:solidFill>
                  <a:srgbClr val="0000CC"/>
                </a:solidFill>
              </a:rPr>
              <a:t>HDGHMC-43335</a:t>
            </a:r>
            <a:r>
              <a:rPr sz="1800" b="0" dirty="0" smtClean="0"/>
              <a:t>“</a:t>
            </a:r>
          </a:p>
          <a:p>
            <a:endParaRPr sz="1800" b="0" dirty="0" smtClean="0"/>
          </a:p>
        </p:txBody>
      </p:sp>
      <p:pic>
        <p:nvPicPr>
          <p:cNvPr id="8196" name="Picture 6" descr="Quick_Search_Issue_ID.bmp"/>
          <p:cNvPicPr>
            <a:picLocks noChangeAspect="1"/>
          </p:cNvPicPr>
          <p:nvPr/>
        </p:nvPicPr>
        <p:blipFill>
          <a:blip r:embed="rId3"/>
          <a:srcRect/>
          <a:stretch>
            <a:fillRect/>
          </a:stretch>
        </p:blipFill>
        <p:spPr bwMode="auto">
          <a:xfrm>
            <a:off x="84138" y="3562350"/>
            <a:ext cx="8958262" cy="914400"/>
          </a:xfrm>
          <a:prstGeom prst="rect">
            <a:avLst/>
          </a:prstGeom>
          <a:noFill/>
          <a:ln w="9525">
            <a:noFill/>
            <a:miter lim="800000"/>
            <a:headEnd/>
            <a:tailEnd/>
          </a:ln>
        </p:spPr>
      </p:pic>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marL="342900" indent="-342900"/>
            <a:r>
              <a:rPr lang="en-US" altLang="en-US" sz="3200" dirty="0" smtClean="0"/>
              <a:t>Quick Search – Free text searching</a:t>
            </a:r>
          </a:p>
        </p:txBody>
      </p:sp>
      <p:sp>
        <p:nvSpPr>
          <p:cNvPr id="9219" name="Content Placeholder 4"/>
          <p:cNvSpPr>
            <a:spLocks noGrp="1"/>
          </p:cNvSpPr>
          <p:nvPr>
            <p:ph idx="1"/>
          </p:nvPr>
        </p:nvSpPr>
        <p:spPr/>
        <p:txBody>
          <a:bodyPr/>
          <a:lstStyle/>
          <a:p>
            <a:r>
              <a:rPr sz="2000" b="0" dirty="0" smtClean="0"/>
              <a:t>We can search for any word within the issue(s) we are looking for, provided the word is in one of the following fields. </a:t>
            </a:r>
          </a:p>
          <a:p>
            <a:pPr lvl="1"/>
            <a:r>
              <a:rPr sz="1800" dirty="0" smtClean="0"/>
              <a:t>Summary.</a:t>
            </a:r>
          </a:p>
          <a:p>
            <a:pPr lvl="1"/>
            <a:r>
              <a:rPr sz="1800" dirty="0" smtClean="0"/>
              <a:t>Description.</a:t>
            </a:r>
          </a:p>
          <a:p>
            <a:pPr lvl="1"/>
            <a:r>
              <a:rPr sz="1800" dirty="0" smtClean="0"/>
              <a:t>Comments.</a:t>
            </a:r>
          </a:p>
          <a:p>
            <a:r>
              <a:rPr sz="2000" b="0" dirty="0" smtClean="0"/>
              <a:t>Ex: type the string “</a:t>
            </a:r>
            <a:r>
              <a:rPr sz="2000" b="0" dirty="0" smtClean="0">
                <a:solidFill>
                  <a:srgbClr val="C00000"/>
                </a:solidFill>
              </a:rPr>
              <a:t>lost signal</a:t>
            </a:r>
            <a:r>
              <a:rPr sz="2000" b="0" dirty="0" smtClean="0"/>
              <a:t>” and click Enter, all the issues which contain “</a:t>
            </a:r>
            <a:r>
              <a:rPr sz="2000" b="0" dirty="0" smtClean="0">
                <a:solidFill>
                  <a:srgbClr val="0000CC"/>
                </a:solidFill>
              </a:rPr>
              <a:t>lost</a:t>
            </a:r>
            <a:r>
              <a:rPr sz="2000" b="0" dirty="0" smtClean="0"/>
              <a:t>”, “</a:t>
            </a:r>
            <a:r>
              <a:rPr sz="2000" b="0" dirty="0" smtClean="0">
                <a:solidFill>
                  <a:srgbClr val="0000CC"/>
                </a:solidFill>
              </a:rPr>
              <a:t>signal</a:t>
            </a:r>
            <a:r>
              <a:rPr sz="2000" b="0" dirty="0" smtClean="0"/>
              <a:t>”, “</a:t>
            </a:r>
            <a:r>
              <a:rPr sz="2000" b="0" dirty="0" smtClean="0">
                <a:solidFill>
                  <a:srgbClr val="0000CC"/>
                </a:solidFill>
              </a:rPr>
              <a:t>lost signal</a:t>
            </a:r>
            <a:r>
              <a:rPr sz="2000" b="0" dirty="0" smtClean="0"/>
              <a:t>” are listed on the right hand side of the screen as the search results</a:t>
            </a:r>
          </a:p>
        </p:txBody>
      </p:sp>
      <p:pic>
        <p:nvPicPr>
          <p:cNvPr id="9220" name="Picture 5" descr="Quick_Search_Issue_Text.bmp"/>
          <p:cNvPicPr>
            <a:picLocks noChangeAspect="1"/>
          </p:cNvPicPr>
          <p:nvPr/>
        </p:nvPicPr>
        <p:blipFill>
          <a:blip r:embed="rId3"/>
          <a:srcRect/>
          <a:stretch>
            <a:fillRect/>
          </a:stretch>
        </p:blipFill>
        <p:spPr bwMode="auto">
          <a:xfrm>
            <a:off x="98425" y="3905250"/>
            <a:ext cx="8915400" cy="952500"/>
          </a:xfrm>
          <a:prstGeom prst="rect">
            <a:avLst/>
          </a:prstGeom>
          <a:noFill/>
          <a:ln w="9525">
            <a:noFill/>
            <a:miter lim="800000"/>
            <a:headEnd/>
            <a:tailEnd/>
          </a:ln>
        </p:spPr>
      </p:pic>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marL="342900" indent="-342900"/>
            <a:r>
              <a:rPr lang="en-US" altLang="en-US" sz="3200" dirty="0" smtClean="0"/>
              <a:t>Quick Search – Smart querying</a:t>
            </a:r>
          </a:p>
        </p:txBody>
      </p:sp>
      <p:sp>
        <p:nvSpPr>
          <p:cNvPr id="10243" name="Content Placeholder 6"/>
          <p:cNvSpPr>
            <a:spLocks noGrp="1"/>
          </p:cNvSpPr>
          <p:nvPr>
            <p:ph idx="1"/>
          </p:nvPr>
        </p:nvSpPr>
        <p:spPr>
          <a:xfrm>
            <a:off x="76200" y="647700"/>
            <a:ext cx="8610600" cy="628650"/>
          </a:xfrm>
        </p:spPr>
        <p:txBody>
          <a:bodyPr/>
          <a:lstStyle/>
          <a:p>
            <a:r>
              <a:rPr sz="1800" b="0" dirty="0" smtClean="0"/>
              <a:t>Quick Search also let users perform “</a:t>
            </a:r>
            <a:r>
              <a:rPr sz="1800" b="0" dirty="0" smtClean="0">
                <a:solidFill>
                  <a:srgbClr val="0000CC"/>
                </a:solidFill>
              </a:rPr>
              <a:t>smart</a:t>
            </a:r>
            <a:r>
              <a:rPr sz="1800" b="0" dirty="0" smtClean="0"/>
              <a:t>” searches with minimal typing, called “</a:t>
            </a:r>
            <a:r>
              <a:rPr sz="1800" b="0" dirty="0" smtClean="0">
                <a:solidFill>
                  <a:srgbClr val="0000CC"/>
                </a:solidFill>
              </a:rPr>
              <a:t>Smart Querying</a:t>
            </a:r>
            <a:r>
              <a:rPr sz="1800" b="0" dirty="0" smtClean="0"/>
              <a:t>”.  The following table lists some search terms that Quick Search support:</a:t>
            </a:r>
          </a:p>
        </p:txBody>
      </p:sp>
      <p:graphicFrame>
        <p:nvGraphicFramePr>
          <p:cNvPr id="6" name="Table 5"/>
          <p:cNvGraphicFramePr>
            <a:graphicFrameLocks noGrp="1"/>
          </p:cNvGraphicFramePr>
          <p:nvPr/>
        </p:nvGraphicFramePr>
        <p:xfrm>
          <a:off x="228600" y="1581150"/>
          <a:ext cx="8796337" cy="2080135"/>
        </p:xfrm>
        <a:graphic>
          <a:graphicData uri="http://schemas.openxmlformats.org/drawingml/2006/table">
            <a:tbl>
              <a:tblPr firstRow="1" bandRow="1">
                <a:tableStyleId>{5C22544A-7EE6-4342-B048-85BDC9FD1C3A}</a:tableStyleId>
              </a:tblPr>
              <a:tblGrid>
                <a:gridCol w="1491457"/>
                <a:gridCol w="4724765"/>
                <a:gridCol w="2580115"/>
              </a:tblGrid>
              <a:tr h="502895">
                <a:tc>
                  <a:txBody>
                    <a:bodyPr/>
                    <a:lstStyle/>
                    <a:p>
                      <a:r>
                        <a:rPr lang="en-US" sz="1400" dirty="0" smtClean="0"/>
                        <a:t>Search Terms</a:t>
                      </a:r>
                      <a:endParaRPr lang="en-US" sz="1400" dirty="0"/>
                    </a:p>
                  </a:txBody>
                  <a:tcPr marL="91447" marR="91447" marT="34277" marB="34277"/>
                </a:tc>
                <a:tc>
                  <a:txBody>
                    <a:bodyPr/>
                    <a:lstStyle/>
                    <a:p>
                      <a:r>
                        <a:rPr lang="en-US" sz="1400" dirty="0" smtClean="0"/>
                        <a:t>Description</a:t>
                      </a:r>
                      <a:endParaRPr lang="en-US" sz="1400" dirty="0"/>
                    </a:p>
                  </a:txBody>
                  <a:tcPr marL="91447" marR="91447" marT="34277" marB="34277"/>
                </a:tc>
                <a:tc>
                  <a:txBody>
                    <a:bodyPr/>
                    <a:lstStyle/>
                    <a:p>
                      <a:r>
                        <a:rPr lang="en-US" sz="1400" dirty="0" smtClean="0"/>
                        <a:t>Sample</a:t>
                      </a:r>
                      <a:endParaRPr lang="en-US" sz="1400" dirty="0"/>
                    </a:p>
                  </a:txBody>
                  <a:tcPr marL="91447" marR="91447" marT="34277" marB="34277"/>
                </a:tc>
              </a:tr>
              <a:tr h="285725">
                <a:tc>
                  <a:txBody>
                    <a:bodyPr/>
                    <a:lstStyle/>
                    <a:p>
                      <a:r>
                        <a:rPr lang="en-US" sz="1400" dirty="0" smtClean="0"/>
                        <a:t>my</a:t>
                      </a:r>
                      <a:endParaRPr lang="en-US" sz="1400" dirty="0"/>
                    </a:p>
                  </a:txBody>
                  <a:tcPr marL="91447" marR="91447" marT="34277" marB="34277"/>
                </a:tc>
                <a:tc>
                  <a:txBody>
                    <a:bodyPr/>
                    <a:lstStyle/>
                    <a:p>
                      <a:r>
                        <a:rPr lang="en-US" sz="1400" dirty="0" smtClean="0"/>
                        <a:t>Find issues assigned to me.</a:t>
                      </a:r>
                      <a:endParaRPr lang="en-US" sz="1400" dirty="0"/>
                    </a:p>
                  </a:txBody>
                  <a:tcPr marL="91447" marR="91447" marT="34277" marB="34277"/>
                </a:tc>
                <a:tc>
                  <a:txBody>
                    <a:bodyPr/>
                    <a:lstStyle/>
                    <a:p>
                      <a:r>
                        <a:rPr lang="en-US" sz="1400" dirty="0" smtClean="0"/>
                        <a:t>my</a:t>
                      </a:r>
                      <a:endParaRPr lang="en-US" sz="1400" dirty="0"/>
                    </a:p>
                  </a:txBody>
                  <a:tcPr marL="91447" marR="91447" marT="34277" marB="34277"/>
                </a:tc>
              </a:tr>
              <a:tr h="720065">
                <a:tc>
                  <a:txBody>
                    <a:bodyPr/>
                    <a:lstStyle/>
                    <a:p>
                      <a:r>
                        <a:rPr lang="en-US" sz="1400" dirty="0" smtClean="0"/>
                        <a:t>r:</a:t>
                      </a:r>
                      <a:endParaRPr lang="en-US" sz="1400" dirty="0"/>
                    </a:p>
                  </a:txBody>
                  <a:tcPr marL="91447" marR="91447" marT="34277" marB="34277"/>
                </a:tc>
                <a:tc>
                  <a:txBody>
                    <a:bodyPr/>
                    <a:lstStyle/>
                    <a:p>
                      <a:r>
                        <a:rPr lang="en-US" sz="1400" dirty="0" smtClean="0"/>
                        <a:t>Find issues reported by you, another user. Using the prefix </a:t>
                      </a:r>
                      <a:r>
                        <a:rPr lang="en-US" sz="1400" i="1" dirty="0" smtClean="0"/>
                        <a:t>r:</a:t>
                      </a:r>
                      <a:r>
                        <a:rPr lang="en-US" sz="1400" dirty="0" smtClean="0"/>
                        <a:t> followed by a specific reporter term such as </a:t>
                      </a:r>
                      <a:r>
                        <a:rPr lang="en-US" sz="1400" i="0" dirty="0" smtClean="0"/>
                        <a:t>me</a:t>
                      </a:r>
                      <a:r>
                        <a:rPr lang="en-US" sz="1400" dirty="0" smtClean="0"/>
                        <a:t>, username.</a:t>
                      </a:r>
                      <a:endParaRPr lang="en-US" sz="1400" dirty="0"/>
                    </a:p>
                  </a:txBody>
                  <a:tcPr marL="91447" marR="91447" marT="34277" marB="34277"/>
                </a:tc>
                <a:tc>
                  <a:txBody>
                    <a:bodyPr/>
                    <a:lstStyle/>
                    <a:p>
                      <a:r>
                        <a:rPr lang="en-US" sz="1400" dirty="0" smtClean="0"/>
                        <a:t>r:me – your issues</a:t>
                      </a:r>
                    </a:p>
                    <a:p>
                      <a:r>
                        <a:rPr lang="en-US" sz="1400" dirty="0" smtClean="0"/>
                        <a:t>r:lantt – “lantt” issues</a:t>
                      </a:r>
                      <a:endParaRPr lang="en-US" sz="1400" dirty="0"/>
                    </a:p>
                  </a:txBody>
                  <a:tcPr marL="91447" marR="91447" marT="34277" marB="34277"/>
                </a:tc>
              </a:tr>
              <a:tr h="285725">
                <a:tc>
                  <a:txBody>
                    <a:bodyPr/>
                    <a:lstStyle/>
                    <a:p>
                      <a:r>
                        <a:rPr lang="en-US" sz="1400" dirty="0" smtClean="0"/>
                        <a:t>&lt;priority&gt;</a:t>
                      </a:r>
                      <a:endParaRPr lang="en-US" sz="1400" dirty="0"/>
                    </a:p>
                  </a:txBody>
                  <a:tcPr marL="91447" marR="91447" marT="34277" marB="34277"/>
                </a:tc>
                <a:tc>
                  <a:txBody>
                    <a:bodyPr/>
                    <a:lstStyle/>
                    <a:p>
                      <a:r>
                        <a:rPr lang="en-US" sz="1400" dirty="0" smtClean="0"/>
                        <a:t>Find issues with a particular Priority.</a:t>
                      </a:r>
                      <a:endParaRPr lang="en-US" sz="1400" dirty="0"/>
                    </a:p>
                  </a:txBody>
                  <a:tcPr marL="91447" marR="91447" marT="34277" marB="34277"/>
                </a:tc>
                <a:tc>
                  <a:txBody>
                    <a:bodyPr/>
                    <a:lstStyle/>
                    <a:p>
                      <a:r>
                        <a:rPr lang="en-US" sz="1400" dirty="0" smtClean="0"/>
                        <a:t>Blocker, Low, Critical</a:t>
                      </a:r>
                      <a:endParaRPr lang="en-US" sz="1400" dirty="0"/>
                    </a:p>
                  </a:txBody>
                  <a:tcPr marL="91447" marR="91447" marT="34277" marB="34277"/>
                </a:tc>
              </a:tr>
              <a:tr h="285725">
                <a:tc>
                  <a:txBody>
                    <a:bodyPr/>
                    <a:lstStyle/>
                    <a:p>
                      <a:r>
                        <a:rPr lang="en-US" sz="1400" dirty="0" smtClean="0"/>
                        <a:t>&lt;issue type&gt;</a:t>
                      </a:r>
                      <a:endParaRPr lang="en-US" sz="1400" dirty="0"/>
                    </a:p>
                  </a:txBody>
                  <a:tcPr marL="91447" marR="91447" marT="34277" marB="34277"/>
                </a:tc>
                <a:tc>
                  <a:txBody>
                    <a:bodyPr/>
                    <a:lstStyle/>
                    <a:p>
                      <a:r>
                        <a:rPr lang="en-US" sz="1400" dirty="0" smtClean="0"/>
                        <a:t>Find issues with a particular Issue</a:t>
                      </a:r>
                      <a:r>
                        <a:rPr lang="en-US" sz="1400" baseline="0" dirty="0" smtClean="0"/>
                        <a:t> Type.</a:t>
                      </a:r>
                      <a:endParaRPr lang="en-US" sz="1400" dirty="0"/>
                    </a:p>
                  </a:txBody>
                  <a:tcPr marL="91447" marR="91447" marT="34277" marB="34277"/>
                </a:tc>
                <a:tc>
                  <a:txBody>
                    <a:bodyPr/>
                    <a:lstStyle/>
                    <a:p>
                      <a:r>
                        <a:rPr lang="en-US" sz="1400" dirty="0" smtClean="0"/>
                        <a:t>Bug, Task, New</a:t>
                      </a:r>
                      <a:r>
                        <a:rPr lang="en-US" sz="1400" baseline="0" dirty="0" smtClean="0"/>
                        <a:t> Feature</a:t>
                      </a:r>
                      <a:endParaRPr lang="en-US" sz="1400" dirty="0"/>
                    </a:p>
                  </a:txBody>
                  <a:tcPr marL="91447" marR="91447" marT="34277" marB="34277"/>
                </a:tc>
              </a:tr>
            </a:tbl>
          </a:graphicData>
        </a:graphic>
      </p:graphicFrame>
      <p:pic>
        <p:nvPicPr>
          <p:cNvPr id="10270" name="Picture 7" descr="Quick_Search_Issue_Query.bmp"/>
          <p:cNvPicPr>
            <a:picLocks noChangeAspect="1"/>
          </p:cNvPicPr>
          <p:nvPr/>
        </p:nvPicPr>
        <p:blipFill>
          <a:blip r:embed="rId3"/>
          <a:srcRect/>
          <a:stretch>
            <a:fillRect/>
          </a:stretch>
        </p:blipFill>
        <p:spPr bwMode="auto">
          <a:xfrm>
            <a:off x="152400" y="4229100"/>
            <a:ext cx="8915400" cy="857250"/>
          </a:xfrm>
          <a:prstGeom prst="rect">
            <a:avLst/>
          </a:prstGeom>
          <a:noFill/>
          <a:ln w="9525">
            <a:noFill/>
            <a:miter lim="800000"/>
            <a:headEnd/>
            <a:tailEnd/>
          </a:ln>
        </p:spPr>
      </p:pic>
      <p:sp>
        <p:nvSpPr>
          <p:cNvPr id="10271" name="Content Placeholder 6"/>
          <p:cNvSpPr txBox="1">
            <a:spLocks/>
          </p:cNvSpPr>
          <p:nvPr/>
        </p:nvSpPr>
        <p:spPr bwMode="auto">
          <a:xfrm>
            <a:off x="185738" y="3543300"/>
            <a:ext cx="8610600" cy="685800"/>
          </a:xfrm>
          <a:prstGeom prst="rect">
            <a:avLst/>
          </a:prstGeom>
          <a:noFill/>
          <a:ln w="9525">
            <a:noFill/>
            <a:miter lim="800000"/>
            <a:headEnd/>
            <a:tailEnd/>
          </a:ln>
        </p:spPr>
        <p:txBody>
          <a:bodyPr/>
          <a:lstStyle/>
          <a:p>
            <a:pPr marL="347663" indent="-347663" defTabSz="914400" eaLnBrk="0" hangingPunct="0">
              <a:spcBef>
                <a:spcPct val="20000"/>
              </a:spcBef>
              <a:buFontTx/>
              <a:buBlip>
                <a:blip r:embed="rId4"/>
              </a:buBlip>
            </a:pPr>
            <a:r>
              <a:rPr lang="en-US" dirty="0">
                <a:solidFill>
                  <a:srgbClr val="262626"/>
                </a:solidFill>
                <a:latin typeface="Calibri" pitchFamily="34" charset="0"/>
              </a:rPr>
              <a:t>Type “</a:t>
            </a:r>
            <a:r>
              <a:rPr lang="en-US" dirty="0">
                <a:solidFill>
                  <a:srgbClr val="C00000"/>
                </a:solidFill>
                <a:latin typeface="Calibri" pitchFamily="34" charset="0"/>
              </a:rPr>
              <a:t>r:me</a:t>
            </a:r>
            <a:r>
              <a:rPr lang="en-US" dirty="0">
                <a:solidFill>
                  <a:srgbClr val="262626"/>
                </a:solidFill>
                <a:latin typeface="Calibri" pitchFamily="34" charset="0"/>
              </a:rPr>
              <a:t>” text and press Enter, all the issues created by “</a:t>
            </a:r>
            <a:r>
              <a:rPr lang="en-US" dirty="0">
                <a:solidFill>
                  <a:srgbClr val="C00000"/>
                </a:solidFill>
                <a:latin typeface="Calibri" pitchFamily="34" charset="0"/>
              </a:rPr>
              <a:t>me</a:t>
            </a:r>
            <a:r>
              <a:rPr lang="en-US" dirty="0">
                <a:solidFill>
                  <a:srgbClr val="262626"/>
                </a:solidFill>
                <a:latin typeface="Calibri" pitchFamily="34" charset="0"/>
              </a:rPr>
              <a:t>” (current user) will be listed in search results.</a:t>
            </a:r>
          </a:p>
        </p:txBody>
      </p:sp>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idx="4294967295"/>
          </p:nvPr>
        </p:nvSpPr>
        <p:spPr>
          <a:xfrm>
            <a:off x="381000" y="-123825"/>
            <a:ext cx="8229600" cy="685800"/>
          </a:xfrm>
        </p:spPr>
        <p:txBody>
          <a:bodyPr/>
          <a:lstStyle/>
          <a:p>
            <a:pPr marL="342900" indent="-342900"/>
            <a:r>
              <a:rPr lang="en-US" altLang="en-US" sz="3200" dirty="0" smtClean="0"/>
              <a:t>Searching issues </a:t>
            </a:r>
          </a:p>
        </p:txBody>
      </p:sp>
      <p:sp>
        <p:nvSpPr>
          <p:cNvPr id="11267" name="Content Placeholder 2"/>
          <p:cNvSpPr>
            <a:spLocks/>
          </p:cNvSpPr>
          <p:nvPr/>
        </p:nvSpPr>
        <p:spPr bwMode="auto">
          <a:xfrm>
            <a:off x="228600" y="1085850"/>
            <a:ext cx="8534400" cy="3200400"/>
          </a:xfrm>
          <a:prstGeom prst="rect">
            <a:avLst/>
          </a:prstGeom>
          <a:noFill/>
          <a:ln w="9525">
            <a:noFill/>
            <a:miter lim="800000"/>
            <a:headEnd/>
            <a:tailEnd/>
          </a:ln>
        </p:spPr>
        <p:txBody>
          <a:bodyPr/>
          <a:lstStyle/>
          <a:p>
            <a:pPr marL="533400" indent="-533400" defTabSz="914400" eaLnBrk="0" hangingPunct="0">
              <a:spcBef>
                <a:spcPct val="20000"/>
              </a:spcBef>
            </a:pPr>
            <a:endParaRPr lang="en-US" altLang="en-US" sz="2000" b="1" dirty="0">
              <a:solidFill>
                <a:srgbClr val="262626"/>
              </a:solidFill>
              <a:latin typeface="Calibri" pitchFamily="34" charset="0"/>
            </a:endParaRPr>
          </a:p>
        </p:txBody>
      </p:sp>
      <p:sp>
        <p:nvSpPr>
          <p:cNvPr id="11268" name="Content Placeholder 2"/>
          <p:cNvSpPr>
            <a:spLocks/>
          </p:cNvSpPr>
          <p:nvPr/>
        </p:nvSpPr>
        <p:spPr bwMode="auto">
          <a:xfrm>
            <a:off x="381000" y="857250"/>
            <a:ext cx="8458200" cy="2057400"/>
          </a:xfrm>
          <a:prstGeom prst="rect">
            <a:avLst/>
          </a:prstGeom>
          <a:noFill/>
          <a:ln w="9525">
            <a:noFill/>
            <a:miter lim="800000"/>
            <a:headEnd/>
            <a:tailEnd/>
          </a:ln>
        </p:spPr>
        <p:txBody>
          <a:bodyPr/>
          <a:lstStyle/>
          <a:p>
            <a:pPr marL="533400" indent="-533400" defTabSz="914400" eaLnBrk="0" hangingPunct="0">
              <a:spcBef>
                <a:spcPct val="20000"/>
              </a:spcBef>
            </a:pPr>
            <a:endParaRPr lang="en-US" altLang="ja-JP" dirty="0">
              <a:solidFill>
                <a:srgbClr val="262626"/>
              </a:solidFill>
              <a:latin typeface="Calibri" pitchFamily="34" charset="0"/>
            </a:endParaRPr>
          </a:p>
          <a:p>
            <a:pPr marL="533400" indent="-533400" algn="ctr" defTabSz="914400" eaLnBrk="0" hangingPunct="0">
              <a:spcBef>
                <a:spcPct val="20000"/>
              </a:spcBef>
            </a:pPr>
            <a:r>
              <a:rPr lang="en-US" altLang="ja-JP" sz="3200" b="1" dirty="0">
                <a:solidFill>
                  <a:srgbClr val="808080"/>
                </a:solidFill>
                <a:latin typeface="Calibri" pitchFamily="34" charset="0"/>
              </a:rPr>
              <a:t>Quick Search</a:t>
            </a:r>
          </a:p>
          <a:p>
            <a:pPr marL="533400" indent="-533400" algn="ctr" defTabSz="914400" eaLnBrk="0" hangingPunct="0">
              <a:spcBef>
                <a:spcPct val="20000"/>
              </a:spcBef>
            </a:pPr>
            <a:r>
              <a:rPr lang="en-US" altLang="ja-JP" sz="3200" b="1" dirty="0">
                <a:solidFill>
                  <a:srgbClr val="4F81BD"/>
                </a:solidFill>
                <a:latin typeface="Calibri" pitchFamily="34" charset="0"/>
              </a:rPr>
              <a:t>Simple Search</a:t>
            </a:r>
          </a:p>
          <a:p>
            <a:pPr marL="533400" indent="-533400" algn="ctr" defTabSz="914400" eaLnBrk="0" hangingPunct="0">
              <a:spcBef>
                <a:spcPct val="20000"/>
              </a:spcBef>
            </a:pPr>
            <a:r>
              <a:rPr lang="en-US" altLang="ja-JP" sz="3200" b="1" dirty="0">
                <a:solidFill>
                  <a:srgbClr val="808080"/>
                </a:solidFill>
                <a:latin typeface="Calibri" pitchFamily="34" charset="0"/>
              </a:rPr>
              <a:t>Advanced Search</a:t>
            </a:r>
          </a:p>
          <a:p>
            <a:pPr marL="533400" indent="-533400" algn="ctr" defTabSz="914400" eaLnBrk="0" hangingPunct="0">
              <a:spcBef>
                <a:spcPct val="20000"/>
              </a:spcBef>
            </a:pPr>
            <a:r>
              <a:rPr lang="en-US" altLang="ja-JP" sz="3200" b="1" dirty="0">
                <a:solidFill>
                  <a:srgbClr val="808080"/>
                </a:solidFill>
                <a:latin typeface="Calibri" pitchFamily="34" charset="0"/>
              </a:rPr>
              <a:t>Issue Filters</a:t>
            </a:r>
          </a:p>
        </p:txBody>
      </p:sp>
      <p:sp>
        <p:nvSpPr>
          <p:cNvPr id="2" name="Footer Placeholder 1"/>
          <p:cNvSpPr>
            <a:spLocks noGrp="1"/>
          </p:cNvSpPr>
          <p:nvPr>
            <p:ph type="ftr" sz="quarter" idx="11"/>
          </p:nvPr>
        </p:nvSpPr>
        <p:spPr/>
        <p:txBody>
          <a:bodyPr/>
          <a:lstStyle/>
          <a:p>
            <a:r>
              <a:rPr lang="en-US" smtClean="0"/>
              <a:t>Confidential</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42647</TotalTime>
  <Words>1724</Words>
  <Application>Microsoft Office PowerPoint</Application>
  <PresentationFormat>On-screen Show (16:9)</PresentationFormat>
  <Paragraphs>284</Paragraphs>
  <Slides>39</Slides>
  <Notes>19</Notes>
  <HiddenSlides>0</HiddenSlides>
  <MMClips>0</MMClips>
  <ScaleCrop>false</ScaleCrop>
  <HeadingPairs>
    <vt:vector size="4" baseType="variant">
      <vt:variant>
        <vt:lpstr>Theme</vt:lpstr>
      </vt:variant>
      <vt:variant>
        <vt:i4>3</vt:i4>
      </vt:variant>
      <vt:variant>
        <vt:lpstr>Slide Titles</vt:lpstr>
      </vt:variant>
      <vt:variant>
        <vt:i4>39</vt:i4>
      </vt:variant>
    </vt:vector>
  </HeadingPairs>
  <TitlesOfParts>
    <vt:vector size="42" baseType="lpstr">
      <vt:lpstr>Office Theme</vt:lpstr>
      <vt:lpstr>1_Office Theme</vt:lpstr>
      <vt:lpstr>2_Office Theme</vt:lpstr>
      <vt:lpstr>Guide to Use JIRA</vt:lpstr>
      <vt:lpstr>Overview</vt:lpstr>
      <vt:lpstr>Access to JIRA</vt:lpstr>
      <vt:lpstr>Overview</vt:lpstr>
      <vt:lpstr>Searching Issues </vt:lpstr>
      <vt:lpstr>Searching issues – Quick Search </vt:lpstr>
      <vt:lpstr>Quick Search – Free text searching</vt:lpstr>
      <vt:lpstr>Quick Search – Smart querying</vt:lpstr>
      <vt:lpstr>Searching issues </vt:lpstr>
      <vt:lpstr>Searching issues – Simple Search</vt:lpstr>
      <vt:lpstr>Simple search – example</vt:lpstr>
      <vt:lpstr>Simple search – criteria groups</vt:lpstr>
      <vt:lpstr>Searching issues </vt:lpstr>
      <vt:lpstr>Searching issues – Advanced Search</vt:lpstr>
      <vt:lpstr>Advanced Search – Example</vt:lpstr>
      <vt:lpstr>Advanced Search – keywords and syntax</vt:lpstr>
      <vt:lpstr>Switching between Advanced and Simple Search</vt:lpstr>
      <vt:lpstr>Searching issues </vt:lpstr>
      <vt:lpstr>PowerPoint Presentation</vt:lpstr>
      <vt:lpstr>Issue Filters – Manage Filter</vt:lpstr>
      <vt:lpstr>Overview</vt:lpstr>
      <vt:lpstr>Watching Issues </vt:lpstr>
      <vt:lpstr>Overview</vt:lpstr>
      <vt:lpstr>Dashboard</vt:lpstr>
      <vt:lpstr>Dashboard – Create new dashboard </vt:lpstr>
      <vt:lpstr>Dashboard – Customize Dashboard</vt:lpstr>
      <vt:lpstr>Dashboard customization – add gadgets</vt:lpstr>
      <vt:lpstr>Dashboard customization – drag and drop</vt:lpstr>
      <vt:lpstr>Dashboard customization – change gadget style</vt:lpstr>
      <vt:lpstr>Dashboard customization - layout</vt:lpstr>
      <vt:lpstr>Dashboard – Customize Dashboard</vt:lpstr>
      <vt:lpstr>Dashboard – Customize Dashboard (cont.)</vt:lpstr>
      <vt:lpstr>Browsing a Project</vt:lpstr>
      <vt:lpstr>Browsing a Project – Project Information</vt:lpstr>
      <vt:lpstr>Overview</vt:lpstr>
      <vt:lpstr>Support project</vt:lpstr>
      <vt:lpstr>Support project (cont.)</vt:lpstr>
      <vt:lpstr>Support project (cont.)</vt:lpstr>
      <vt:lpstr>Thank you</vt:lpstr>
    </vt:vector>
  </TitlesOfParts>
  <Company>DIRECTV</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DIRECTV</dc:creator>
  <cp:lastModifiedBy>Thanh Thi Cam Dang</cp:lastModifiedBy>
  <cp:revision>2026</cp:revision>
  <dcterms:created xsi:type="dcterms:W3CDTF">2010-09-27T15:54:40Z</dcterms:created>
  <dcterms:modified xsi:type="dcterms:W3CDTF">2015-07-03T08:51:27Z</dcterms:modified>
</cp:coreProperties>
</file>