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 id="2147483656" r:id="rId3"/>
  </p:sldMasterIdLst>
  <p:notesMasterIdLst>
    <p:notesMasterId r:id="rId56"/>
  </p:notesMasterIdLst>
  <p:handoutMasterIdLst>
    <p:handoutMasterId r:id="rId57"/>
  </p:handoutMasterIdLst>
  <p:sldIdLst>
    <p:sldId id="256" r:id="rId4"/>
    <p:sldId id="360" r:id="rId5"/>
    <p:sldId id="363" r:id="rId6"/>
    <p:sldId id="361" r:id="rId7"/>
    <p:sldId id="339" r:id="rId8"/>
    <p:sldId id="364" r:id="rId9"/>
    <p:sldId id="452" r:id="rId10"/>
    <p:sldId id="368" r:id="rId11"/>
    <p:sldId id="362" r:id="rId12"/>
    <p:sldId id="459" r:id="rId13"/>
    <p:sldId id="450" r:id="rId14"/>
    <p:sldId id="449" r:id="rId15"/>
    <p:sldId id="451" r:id="rId16"/>
    <p:sldId id="420" r:id="rId17"/>
    <p:sldId id="404" r:id="rId18"/>
    <p:sldId id="398" r:id="rId19"/>
    <p:sldId id="399" r:id="rId20"/>
    <p:sldId id="400" r:id="rId21"/>
    <p:sldId id="453" r:id="rId22"/>
    <p:sldId id="454" r:id="rId23"/>
    <p:sldId id="455" r:id="rId24"/>
    <p:sldId id="456" r:id="rId25"/>
    <p:sldId id="396" r:id="rId26"/>
    <p:sldId id="401" r:id="rId27"/>
    <p:sldId id="402" r:id="rId28"/>
    <p:sldId id="403" r:id="rId29"/>
    <p:sldId id="416" r:id="rId30"/>
    <p:sldId id="460" r:id="rId31"/>
    <p:sldId id="461" r:id="rId32"/>
    <p:sldId id="462" r:id="rId33"/>
    <p:sldId id="421" r:id="rId34"/>
    <p:sldId id="409" r:id="rId35"/>
    <p:sldId id="422" r:id="rId36"/>
    <p:sldId id="419" r:id="rId37"/>
    <p:sldId id="424" r:id="rId38"/>
    <p:sldId id="426" r:id="rId39"/>
    <p:sldId id="425" r:id="rId40"/>
    <p:sldId id="438" r:id="rId41"/>
    <p:sldId id="440" r:id="rId42"/>
    <p:sldId id="439" r:id="rId43"/>
    <p:sldId id="463" r:id="rId44"/>
    <p:sldId id="443" r:id="rId45"/>
    <p:sldId id="428" r:id="rId46"/>
    <p:sldId id="429" r:id="rId47"/>
    <p:sldId id="433" r:id="rId48"/>
    <p:sldId id="430" r:id="rId49"/>
    <p:sldId id="431" r:id="rId50"/>
    <p:sldId id="432" r:id="rId51"/>
    <p:sldId id="444" r:id="rId52"/>
    <p:sldId id="445" r:id="rId53"/>
    <p:sldId id="423" r:id="rId54"/>
    <p:sldId id="411" r:id="rId5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00u4737" initials="AA"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D9723"/>
    <a:srgbClr val="0066FF"/>
    <a:srgbClr val="0000CC"/>
    <a:srgbClr val="4F81BD"/>
    <a:srgbClr val="808080"/>
    <a:srgbClr val="FC0404"/>
    <a:srgbClr val="3130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631" autoAdjust="0"/>
    <p:restoredTop sz="86594" autoAdjust="0"/>
  </p:normalViewPr>
  <p:slideViewPr>
    <p:cSldViewPr snapToObjects="1">
      <p:cViewPr>
        <p:scale>
          <a:sx n="100" d="100"/>
          <a:sy n="100" d="100"/>
        </p:scale>
        <p:origin x="-1944" y="-654"/>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snapToObjects="1">
      <p:cViewPr varScale="1">
        <p:scale>
          <a:sx n="67" d="100"/>
          <a:sy n="67" d="100"/>
        </p:scale>
        <p:origin x="-3168"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commentAuthors" Target="commentAuthors.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handoutMaster" Target="handoutMasters/handout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1-03T09:32:32.622" idx="1">
    <p:pos x="10" y="10"/>
    <p:text>
Please change the fill color for Tester 
and Test Lead icons to "white" as
 shown in this page in all pages. 
This will help to distinguish in black
 and white printout between dev and
 test team icons.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dirty="0"/>
          </a:p>
        </p:txBody>
      </p:sp>
      <p:sp>
        <p:nvSpPr>
          <p:cNvPr id="276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9A4BB56D-9F68-49CD-B262-846699684A77}" type="datetimeFigureOut">
              <a:rPr lang="en-US"/>
              <a:pPr/>
              <a:t>7/3/2015</a:t>
            </a:fld>
            <a:endParaRPr lang="en-US" dirty="0"/>
          </a:p>
        </p:txBody>
      </p:sp>
      <p:sp>
        <p:nvSpPr>
          <p:cNvPr id="276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dirty="0"/>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24C46E17-6F9B-4B7F-83CA-6FB3495E81D9}" type="slidenum">
              <a:rPr lang="en-US"/>
              <a:pPr/>
              <a:t>‹#›</a:t>
            </a:fld>
            <a:endParaRPr lang="en-US" dirty="0"/>
          </a:p>
        </p:txBody>
      </p:sp>
    </p:spTree>
    <p:extLst>
      <p:ext uri="{BB962C8B-B14F-4D97-AF65-F5344CB8AC3E}">
        <p14:creationId xmlns:p14="http://schemas.microsoft.com/office/powerpoint/2010/main" val="3133529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dirty="0"/>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F014CD32-AADC-4F53-87E4-7960F84D73F3}" type="datetimeFigureOut">
              <a:rPr lang="en-US"/>
              <a:pPr/>
              <a:t>7/3/2015</a:t>
            </a:fld>
            <a:endParaRPr lang="en-US" dirty="0"/>
          </a:p>
        </p:txBody>
      </p:sp>
      <p:sp>
        <p:nvSpPr>
          <p:cNvPr id="563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dirty="0"/>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C903CEE6-5B1B-4165-B62B-E35271B3E178}" type="slidenum">
              <a:rPr lang="en-US"/>
              <a:pPr/>
              <a:t>‹#›</a:t>
            </a:fld>
            <a:endParaRPr lang="en-US" dirty="0"/>
          </a:p>
        </p:txBody>
      </p:sp>
    </p:spTree>
    <p:extLst>
      <p:ext uri="{BB962C8B-B14F-4D97-AF65-F5344CB8AC3E}">
        <p14:creationId xmlns:p14="http://schemas.microsoft.com/office/powerpoint/2010/main" val="25335690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confluence.atlassian.com/display/JIRA/Changing+the+Look+and+Behavior+of+a+Gadget"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r>
              <a:rPr lang="en-US" altLang="en-US" dirty="0" smtClean="0"/>
              <a:t>The </a:t>
            </a:r>
            <a:r>
              <a:rPr lang="en-US" altLang="en-US" b="1" dirty="0" smtClean="0"/>
              <a:t>JIRA Dashboards</a:t>
            </a:r>
            <a:r>
              <a:rPr lang="en-US" altLang="en-US" dirty="0" smtClean="0"/>
              <a:t> is the first screen you see when you log in to JIRA. </a:t>
            </a:r>
          </a:p>
          <a:p>
            <a:pPr eaLnBrk="1" hangingPunct="1"/>
            <a:r>
              <a:rPr lang="en-US" altLang="en-US" dirty="0" smtClean="0"/>
              <a:t>It can be configured to display many different types of information, depending on your areas of interest. </a:t>
            </a:r>
          </a:p>
          <a:p>
            <a:pPr eaLnBrk="1" hangingPunct="1"/>
            <a:r>
              <a:rPr lang="en-US" altLang="en-US" dirty="0" smtClean="0"/>
              <a:t>The information boxes on the dashboard are called </a:t>
            </a:r>
            <a:r>
              <a:rPr lang="en-US" altLang="en-US" b="1" dirty="0" smtClean="0"/>
              <a:t>Gadgets</a:t>
            </a:r>
            <a:r>
              <a:rPr lang="en-US" altLang="en-US" dirty="0" smtClean="0"/>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eaLnBrk="1" hangingPunct="1"/>
            <a:r>
              <a:rPr lang="en-US" altLang="en-US" dirty="0" smtClean="0"/>
              <a:t>Here I click on “Create New Dashboard”</a:t>
            </a:r>
          </a:p>
          <a:p>
            <a:pPr eaLnBrk="1" hangingPunct="1"/>
            <a:r>
              <a:rPr lang="en-US" altLang="en-US" dirty="0" smtClean="0"/>
              <a:t>I name the Dashboard “my first dashboard”-&gt;Start From Blank dashboard -&gt;Select Favorite-&gt;Shares : Not shared so only I can see and use this dashboard. </a:t>
            </a:r>
          </a:p>
          <a:p>
            <a:pPr eaLnBrk="1" hangingPunct="1"/>
            <a:r>
              <a:rPr lang="en-US" altLang="en-US" dirty="0" smtClean="0"/>
              <a:t>Then click Add.</a:t>
            </a:r>
          </a:p>
          <a:p>
            <a:pPr eaLnBrk="1" hangingPunct="1"/>
            <a:r>
              <a:rPr lang="en-US" altLang="en-US" dirty="0" smtClean="0"/>
              <a:t>Now select the “blank dashboard” I just created.</a:t>
            </a:r>
          </a:p>
          <a:p>
            <a:pPr eaLnBrk="1" hangingPunct="1"/>
            <a:endParaRPr lang="en-US" altLang="en-US" dirty="0" smtClean="0"/>
          </a:p>
          <a:p>
            <a:pPr eaLnBrk="1" hangingPunct="1"/>
            <a:endParaRPr lang="en-US" altLang="en-US" dirty="0" smtClean="0"/>
          </a:p>
          <a:p>
            <a:pPr eaLnBrk="1" hangingPunct="1"/>
            <a:endParaRPr lang="en-US"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altLang="en-US" dirty="0" smtClean="0"/>
              <a:t>Click on “add new gadget”</a:t>
            </a:r>
          </a:p>
          <a:p>
            <a:r>
              <a:rPr lang="en-US" altLang="en-US" dirty="0" smtClean="0"/>
              <a:t>Then select the “Gadget</a:t>
            </a:r>
            <a:br>
              <a:rPr lang="en-US" altLang="en-US" dirty="0" smtClean="0"/>
            </a:br>
            <a:r>
              <a:rPr lang="en-US" altLang="en-US" dirty="0" smtClean="0"/>
              <a:t>You can easily customize your dashboard by choosing a different layout, adding more gadgets, dragging the gadgets into different positions, and </a:t>
            </a:r>
            <a:r>
              <a:rPr lang="en-US" altLang="en-US" dirty="0" smtClean="0">
                <a:hlinkClick r:id="rId3"/>
              </a:rPr>
              <a:t>changing the look</a:t>
            </a:r>
            <a:r>
              <a:rPr lang="en-US" altLang="en-US" dirty="0" smtClean="0"/>
              <a:t> of individual gadgets.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r>
              <a:rPr lang="en-US" altLang="en-US" dirty="0" smtClean="0"/>
              <a:t>Both Testers and Developers must familiar with this type of issue. </a:t>
            </a:r>
          </a:p>
          <a:p>
            <a:pPr eaLnBrk="1" hangingPunct="1"/>
            <a:r>
              <a:rPr lang="en-US" altLang="en-US" dirty="0" smtClean="0"/>
              <a:t>Testers are the one who usually creating this type of issue.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r>
              <a:rPr lang="en-US" altLang="en-US" dirty="0" smtClean="0"/>
              <a:t>I will show the bug report template 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dirty="0" smtClean="0"/>
          </a:p>
        </p:txBody>
      </p:sp>
      <p:sp>
        <p:nvSpPr>
          <p:cNvPr id="63492" name="Slide Number Placeholder 3"/>
          <p:cNvSpPr>
            <a:spLocks noGrp="1"/>
          </p:cNvSpPr>
          <p:nvPr>
            <p:ph type="sldNum" sz="quarter" idx="5"/>
          </p:nvPr>
        </p:nvSpPr>
        <p:spPr>
          <a:noFill/>
        </p:spPr>
        <p:txBody>
          <a:bodyPr/>
          <a:lstStyle/>
          <a:p>
            <a:fld id="{E4DFE877-07E7-41CA-8FBA-DC38941EFF50}" type="slidenum">
              <a:rPr lang="en-US"/>
              <a:pPr/>
              <a:t>13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57451"/>
            <a:ext cx="5638800" cy="800099"/>
          </a:xfrm>
        </p:spPr>
        <p:txBody>
          <a:bodyPr/>
          <a:lstStyle>
            <a:lvl1pPr algn="l">
              <a:defRPr sz="3600">
                <a:solidFill>
                  <a:schemeClr val="accent6">
                    <a:lumMod val="75000"/>
                  </a:schemeClr>
                </a:solidFill>
              </a:defRPr>
            </a:lvl1pPr>
          </a:lstStyle>
          <a:p>
            <a:r>
              <a:rPr lang="en-US"/>
              <a:t>Click to edit Master title style</a:t>
            </a:r>
          </a:p>
        </p:txBody>
      </p:sp>
      <p:sp>
        <p:nvSpPr>
          <p:cNvPr id="3" name="Subtitle 2"/>
          <p:cNvSpPr>
            <a:spLocks noGrp="1"/>
          </p:cNvSpPr>
          <p:nvPr>
            <p:ph type="subTitle" idx="1"/>
          </p:nvPr>
        </p:nvSpPr>
        <p:spPr>
          <a:xfrm>
            <a:off x="1066800" y="3200400"/>
            <a:ext cx="4724400" cy="571500"/>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BE6850D-19AB-42E0-8B7A-610F0A665D66}" type="datetime1">
              <a:rPr lang="en-US" smtClean="0"/>
              <a:t>7/3/2015</a:t>
            </a:fld>
            <a:endParaRPr lang="en-US" dirty="0"/>
          </a:p>
        </p:txBody>
      </p:sp>
      <p:sp>
        <p:nvSpPr>
          <p:cNvPr id="5"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6" name="Slide Number Placeholder 5"/>
          <p:cNvSpPr>
            <a:spLocks noGrp="1"/>
          </p:cNvSpPr>
          <p:nvPr>
            <p:ph type="sldNum" sz="quarter" idx="12"/>
          </p:nvPr>
        </p:nvSpPr>
        <p:spPr/>
        <p:txBody>
          <a:bodyPr/>
          <a:lstStyle>
            <a:lvl1pPr>
              <a:defRPr/>
            </a:lvl1pPr>
          </a:lstStyle>
          <a:p>
            <a:fld id="{18F7A1C9-8223-41D0-B1DC-805587F773F9}"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3EEA612-9E81-4B81-B634-8CCC2BA2E9B9}" type="datetime1">
              <a:rPr lang="en-US" smtClean="0"/>
              <a:t>7/3/2015</a:t>
            </a:fld>
            <a:endParaRPr lang="en-US" dirty="0"/>
          </a:p>
        </p:txBody>
      </p:sp>
      <p:sp>
        <p:nvSpPr>
          <p:cNvPr id="3"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4" name="Slide Number Placeholder 5"/>
          <p:cNvSpPr>
            <a:spLocks noGrp="1"/>
          </p:cNvSpPr>
          <p:nvPr>
            <p:ph type="sldNum" sz="quarter" idx="12"/>
          </p:nvPr>
        </p:nvSpPr>
        <p:spPr/>
        <p:txBody>
          <a:bodyPr/>
          <a:lstStyle>
            <a:lvl1pPr>
              <a:defRPr/>
            </a:lvl1pPr>
          </a:lstStyle>
          <a:p>
            <a:fld id="{04BC06B5-97B0-4C1A-866F-28DD33F4A320}"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BC6DFD0-B342-4265-A230-F0EF5A2B9D2B}" type="datetime1">
              <a:rPr lang="en-US" smtClean="0"/>
              <a:t>7/3/2015</a:t>
            </a:fld>
            <a:endParaRPr lang="en-US" dirty="0"/>
          </a:p>
        </p:txBody>
      </p:sp>
      <p:sp>
        <p:nvSpPr>
          <p:cNvPr id="5"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6" name="Slide Number Placeholder 5"/>
          <p:cNvSpPr>
            <a:spLocks noGrp="1"/>
          </p:cNvSpPr>
          <p:nvPr>
            <p:ph type="sldNum" sz="quarter" idx="12"/>
          </p:nvPr>
        </p:nvSpPr>
        <p:spPr/>
        <p:txBody>
          <a:bodyPr/>
          <a:lstStyle>
            <a:lvl1pPr>
              <a:defRPr/>
            </a:lvl1pPr>
          </a:lstStyle>
          <a:p>
            <a:fld id="{6BE624C7-47F9-4D5E-8CB6-473FBAFAF2D2}"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DF7E032B-E198-4A1E-8616-4D2D8F186463}" type="datetime1">
              <a:rPr lang="en-US" smtClean="0"/>
              <a:t>7/3/2015</a:t>
            </a:fld>
            <a:endParaRPr lang="en-US" dirty="0"/>
          </a:p>
        </p:txBody>
      </p:sp>
      <p:sp>
        <p:nvSpPr>
          <p:cNvPr id="6"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7" name="Slide Number Placeholder 5"/>
          <p:cNvSpPr>
            <a:spLocks noGrp="1"/>
          </p:cNvSpPr>
          <p:nvPr>
            <p:ph type="sldNum" sz="quarter" idx="12"/>
          </p:nvPr>
        </p:nvSpPr>
        <p:spPr/>
        <p:txBody>
          <a:bodyPr/>
          <a:lstStyle>
            <a:lvl1pPr>
              <a:defRPr/>
            </a:lvl1pPr>
          </a:lstStyle>
          <a:p>
            <a:fld id="{188310EF-0111-403A-94C0-5C4DA2A2906F}"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9BBFE668-7800-45D5-93AD-562CEBF707A3}" type="datetime1">
              <a:rPr lang="en-US" smtClean="0"/>
              <a:t>7/3/2015</a:t>
            </a:fld>
            <a:endParaRPr lang="en-US" dirty="0"/>
          </a:p>
        </p:txBody>
      </p:sp>
      <p:sp>
        <p:nvSpPr>
          <p:cNvPr id="8"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9" name="Slide Number Placeholder 5"/>
          <p:cNvSpPr>
            <a:spLocks noGrp="1"/>
          </p:cNvSpPr>
          <p:nvPr>
            <p:ph type="sldNum" sz="quarter" idx="12"/>
          </p:nvPr>
        </p:nvSpPr>
        <p:spPr/>
        <p:txBody>
          <a:bodyPr/>
          <a:lstStyle>
            <a:lvl1pPr>
              <a:defRPr/>
            </a:lvl1pPr>
          </a:lstStyle>
          <a:p>
            <a:fld id="{E1DE6218-8785-422A-97A0-2F96AA7C1CF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A3AEF9C-22F3-4DA4-A07A-B3AA9E25CAAE}" type="datetime1">
              <a:rPr lang="en-US" smtClean="0"/>
              <a:t>7/3/2015</a:t>
            </a:fld>
            <a:endParaRPr lang="en-US" dirty="0"/>
          </a:p>
        </p:txBody>
      </p:sp>
      <p:sp>
        <p:nvSpPr>
          <p:cNvPr id="3"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4" name="Slide Number Placeholder 5"/>
          <p:cNvSpPr>
            <a:spLocks noGrp="1"/>
          </p:cNvSpPr>
          <p:nvPr>
            <p:ph type="sldNum" sz="quarter" idx="12"/>
          </p:nvPr>
        </p:nvSpPr>
        <p:spPr/>
        <p:txBody>
          <a:bodyPr/>
          <a:lstStyle>
            <a:lvl1pPr>
              <a:defRPr/>
            </a:lvl1pPr>
          </a:lstStyle>
          <a:p>
            <a:fld id="{BF0B9278-C126-4201-93FA-8A3C7D0C245C}"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ED921EDB-C0A7-46FB-9908-AEB8B8B1CAC7}" type="datetime1">
              <a:rPr lang="en-US" smtClean="0"/>
              <a:t>7/3/2015</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smtClean="0"/>
              <a:t>Confidential</a:t>
            </a:r>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B4806CAD-3599-48C7-9A3A-45C690E942D2}"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hf sldNum="0" hd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pitchFamily="-106" charset="-128"/>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04800" y="-19050"/>
            <a:ext cx="8610600" cy="473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304800" y="606425"/>
            <a:ext cx="8610600" cy="3565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Bullet 1 – Initial Caps</a:t>
            </a:r>
          </a:p>
          <a:p>
            <a:pPr lvl="1"/>
            <a:r>
              <a:rPr lang="en-US" altLang="en-US" smtClean="0"/>
              <a:t>Level 2 – Cap &amp; lower case</a:t>
            </a:r>
          </a:p>
          <a:p>
            <a:pPr lvl="2"/>
            <a:r>
              <a:rPr lang="en-US" altLang="en-US" smtClean="0"/>
              <a:t>Level 3 – Cap &amp; lower case	</a:t>
            </a:r>
          </a:p>
          <a:p>
            <a:pPr lvl="3"/>
            <a:r>
              <a:rPr lang="en-US" altLang="en-US" smtClean="0"/>
              <a:t>Level 4 – Cap &amp; lower case</a:t>
            </a:r>
          </a:p>
          <a:p>
            <a:pPr lvl="4"/>
            <a:r>
              <a:rPr lang="en-US" altLang="en-US" smtClean="0"/>
              <a:t>Level 5 – Cap &amp; lower case</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A431F5BA-8AA8-4083-B390-AC407DA9FEDA}" type="datetime1">
              <a:rPr lang="en-US" smtClean="0"/>
              <a:t>7/3/2015</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smtClean="0"/>
              <a:t>Confidential</a:t>
            </a:r>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BA6BE056-97AF-43D6-8529-AE318A31E001}"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2800" b="1" kern="1200">
          <a:solidFill>
            <a:schemeClr val="bg1"/>
          </a:solidFill>
          <a:latin typeface="+mj-lt"/>
          <a:ea typeface="MS PGothic" pitchFamily="34" charset="-128"/>
          <a:cs typeface="ＭＳ Ｐゴシック" pitchFamily="-106" charset="-128"/>
        </a:defRPr>
      </a:lvl1pPr>
      <a:lvl2pPr algn="l" defTabSz="457200" rtl="0" eaLnBrk="0" fontAlgn="base" hangingPunct="0">
        <a:spcBef>
          <a:spcPct val="0"/>
        </a:spcBef>
        <a:spcAft>
          <a:spcPct val="0"/>
        </a:spcAft>
        <a:defRPr sz="2800" b="1">
          <a:solidFill>
            <a:schemeClr val="bg1"/>
          </a:solidFill>
          <a:latin typeface="Calibri" pitchFamily="-106" charset="0"/>
          <a:ea typeface="MS PGothic" pitchFamily="34" charset="-128"/>
          <a:cs typeface="ＭＳ Ｐゴシック" pitchFamily="-106" charset="-128"/>
        </a:defRPr>
      </a:lvl2pPr>
      <a:lvl3pPr algn="l" defTabSz="457200" rtl="0" eaLnBrk="0" fontAlgn="base" hangingPunct="0">
        <a:spcBef>
          <a:spcPct val="0"/>
        </a:spcBef>
        <a:spcAft>
          <a:spcPct val="0"/>
        </a:spcAft>
        <a:defRPr sz="2800" b="1">
          <a:solidFill>
            <a:schemeClr val="bg1"/>
          </a:solidFill>
          <a:latin typeface="Calibri" pitchFamily="-106" charset="0"/>
          <a:ea typeface="MS PGothic" pitchFamily="34" charset="-128"/>
          <a:cs typeface="ＭＳ Ｐゴシック" pitchFamily="-106" charset="-128"/>
        </a:defRPr>
      </a:lvl3pPr>
      <a:lvl4pPr algn="l" defTabSz="457200" rtl="0" eaLnBrk="0" fontAlgn="base" hangingPunct="0">
        <a:spcBef>
          <a:spcPct val="0"/>
        </a:spcBef>
        <a:spcAft>
          <a:spcPct val="0"/>
        </a:spcAft>
        <a:defRPr sz="2800" b="1">
          <a:solidFill>
            <a:schemeClr val="bg1"/>
          </a:solidFill>
          <a:latin typeface="Calibri" pitchFamily="-106" charset="0"/>
          <a:ea typeface="MS PGothic" pitchFamily="34" charset="-128"/>
          <a:cs typeface="ＭＳ Ｐゴシック" pitchFamily="-106" charset="-128"/>
        </a:defRPr>
      </a:lvl4pPr>
      <a:lvl5pPr algn="l" defTabSz="457200" rtl="0" eaLnBrk="0" fontAlgn="base" hangingPunct="0">
        <a:spcBef>
          <a:spcPct val="0"/>
        </a:spcBef>
        <a:spcAft>
          <a:spcPct val="0"/>
        </a:spcAft>
        <a:defRPr sz="2800" b="1">
          <a:solidFill>
            <a:schemeClr val="bg1"/>
          </a:solidFill>
          <a:latin typeface="Calibri" pitchFamily="-106" charset="0"/>
          <a:ea typeface="MS PGothic" pitchFamily="34" charset="-128"/>
          <a:cs typeface="ＭＳ Ｐゴシック" pitchFamily="-106" charset="-128"/>
        </a:defRPr>
      </a:lvl5pPr>
      <a:lvl6pPr marL="4572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6pPr>
      <a:lvl7pPr marL="9144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7pPr>
      <a:lvl8pPr marL="13716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8pPr>
      <a:lvl9pPr marL="18288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9pPr>
    </p:titleStyle>
    <p:bodyStyle>
      <a:lvl1pPr marL="347663" indent="-347663" algn="l" rtl="0" eaLnBrk="0" fontAlgn="base" hangingPunct="0">
        <a:spcBef>
          <a:spcPct val="20000"/>
        </a:spcBef>
        <a:spcAft>
          <a:spcPct val="0"/>
        </a:spcAft>
        <a:buBlip>
          <a:blip r:embed="rId7"/>
        </a:buBlip>
        <a:defRPr lang="en-US" sz="2400" b="1">
          <a:solidFill>
            <a:srgbClr val="262626"/>
          </a:solidFill>
          <a:latin typeface="+mn-lt"/>
          <a:ea typeface="MS PGothic" pitchFamily="34" charset="-128"/>
          <a:cs typeface="ＭＳ Ｐゴシック" pitchFamily="-106" charset="-128"/>
        </a:defRPr>
      </a:lvl1pPr>
      <a:lvl2pPr marL="739775" indent="-277813" algn="l" rtl="0" eaLnBrk="0" fontAlgn="base" hangingPunct="0">
        <a:spcBef>
          <a:spcPct val="20000"/>
        </a:spcBef>
        <a:spcAft>
          <a:spcPct val="0"/>
        </a:spcAft>
        <a:buBlip>
          <a:blip r:embed="rId8"/>
        </a:buBlip>
        <a:defRPr lang="en-US" sz="2200">
          <a:solidFill>
            <a:srgbClr val="262626"/>
          </a:solidFill>
          <a:latin typeface="+mn-lt"/>
          <a:ea typeface="MS PGothic" pitchFamily="34" charset="-128"/>
          <a:cs typeface="+mn-cs"/>
        </a:defRPr>
      </a:lvl2pPr>
      <a:lvl3pPr marL="1082675" indent="-228600" algn="l" rtl="0" eaLnBrk="0" fontAlgn="base" hangingPunct="0">
        <a:spcBef>
          <a:spcPct val="20000"/>
        </a:spcBef>
        <a:spcAft>
          <a:spcPct val="0"/>
        </a:spcAft>
        <a:buBlip>
          <a:blip r:embed="rId7"/>
        </a:buBlip>
        <a:defRPr lang="en-US" sz="2000">
          <a:solidFill>
            <a:srgbClr val="262626"/>
          </a:solidFill>
          <a:latin typeface="+mn-lt"/>
          <a:ea typeface="MS PGothic" pitchFamily="34" charset="-128"/>
          <a:cs typeface="+mn-cs"/>
        </a:defRPr>
      </a:lvl3pPr>
      <a:lvl4pPr marL="1425575" indent="-228600" algn="l" rtl="0" eaLnBrk="0" fontAlgn="base" hangingPunct="0">
        <a:spcBef>
          <a:spcPct val="20000"/>
        </a:spcBef>
        <a:spcAft>
          <a:spcPct val="0"/>
        </a:spcAft>
        <a:buBlip>
          <a:blip r:embed="rId8"/>
        </a:buBlip>
        <a:defRPr lang="en-US" sz="1600">
          <a:solidFill>
            <a:srgbClr val="262626"/>
          </a:solidFill>
          <a:latin typeface="+mn-lt"/>
          <a:ea typeface="MS PGothic" pitchFamily="34" charset="-128"/>
          <a:cs typeface="+mn-cs"/>
        </a:defRPr>
      </a:lvl4pPr>
      <a:lvl5pPr marL="1719263" indent="-179388" algn="l" rtl="0" eaLnBrk="0" fontAlgn="base" hangingPunct="0">
        <a:spcBef>
          <a:spcPct val="20000"/>
        </a:spcBef>
        <a:spcAft>
          <a:spcPct val="0"/>
        </a:spcAft>
        <a:buClr>
          <a:srgbClr val="FF9900"/>
        </a:buClr>
        <a:buFont typeface="Arial" pitchFamily="34" charset="0"/>
        <a:buBlip>
          <a:blip r:embed="rId7"/>
        </a:buBlip>
        <a:defRPr lang="en-US" sz="1400">
          <a:solidFill>
            <a:srgbClr val="262626"/>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Lst>
  <p:hf sldNum="0" hd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pitchFamily="-106" charset="-128"/>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hyperlink" Target="http://172.31.59.94/jira/"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49.jpe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53.jpe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7"/>
          <p:cNvSpPr txBox="1">
            <a:spLocks noChangeArrowheads="1"/>
          </p:cNvSpPr>
          <p:nvPr/>
        </p:nvSpPr>
        <p:spPr bwMode="auto">
          <a:xfrm>
            <a:off x="2057400" y="3208338"/>
            <a:ext cx="2286000" cy="430212"/>
          </a:xfrm>
          <a:prstGeom prst="rect">
            <a:avLst/>
          </a:prstGeom>
          <a:noFill/>
          <a:ln w="9525">
            <a:noFill/>
            <a:miter lim="800000"/>
            <a:headEnd/>
            <a:tailEnd/>
          </a:ln>
          <a:effectLst/>
        </p:spPr>
        <p:txBody>
          <a:bodyPr>
            <a:spAutoFit/>
          </a:bodyPr>
          <a:lstStyle/>
          <a:p>
            <a:pPr defTabSz="914400">
              <a:spcBef>
                <a:spcPct val="50000"/>
              </a:spcBef>
              <a:defRPr/>
            </a:pPr>
            <a:r>
              <a:rPr lang="en-US" altLang="en-US" sz="2200" b="1" dirty="0" smtClean="0">
                <a:solidFill>
                  <a:schemeClr val="accent1">
                    <a:lumMod val="75000"/>
                  </a:schemeClr>
                </a:solidFill>
                <a:latin typeface="Arial" charset="0"/>
                <a:ea typeface="ＭＳ Ｐゴシック" pitchFamily="34" charset="-128"/>
              </a:rPr>
              <a:t>Tester </a:t>
            </a:r>
            <a:r>
              <a:rPr lang="en-US" altLang="en-US" sz="2200" b="1" dirty="0">
                <a:solidFill>
                  <a:schemeClr val="accent1">
                    <a:lumMod val="75000"/>
                  </a:schemeClr>
                </a:solidFill>
                <a:latin typeface="Arial" charset="0"/>
                <a:ea typeface="ＭＳ Ｐゴシック" pitchFamily="34" charset="-128"/>
              </a:rPr>
              <a:t>R</a:t>
            </a:r>
            <a:r>
              <a:rPr lang="en-US" altLang="en-US" sz="2200" b="1" dirty="0" smtClean="0">
                <a:solidFill>
                  <a:schemeClr val="accent1">
                    <a:lumMod val="75000"/>
                  </a:schemeClr>
                </a:solidFill>
                <a:latin typeface="Arial" charset="0"/>
                <a:ea typeface="ＭＳ Ｐゴシック" pitchFamily="34" charset="-128"/>
              </a:rPr>
              <a:t>oles</a:t>
            </a:r>
            <a:endParaRPr lang="en-US" altLang="en-US" sz="2200" b="1" dirty="0">
              <a:solidFill>
                <a:schemeClr val="accent1">
                  <a:lumMod val="75000"/>
                </a:schemeClr>
              </a:solidFill>
              <a:latin typeface="Arial" charset="0"/>
              <a:ea typeface="ＭＳ Ｐゴシック" pitchFamily="34" charset="-128"/>
            </a:endParaRPr>
          </a:p>
        </p:txBody>
      </p:sp>
      <p:pic>
        <p:nvPicPr>
          <p:cNvPr id="3075" name="Picture 6" descr="http://mmcneil.com/wp-content/uploads/2012/05/LOGO_JIRA.png"/>
          <p:cNvPicPr>
            <a:picLocks noChangeAspect="1" noChangeArrowheads="1"/>
          </p:cNvPicPr>
          <p:nvPr/>
        </p:nvPicPr>
        <p:blipFill>
          <a:blip r:embed="rId2"/>
          <a:srcRect/>
          <a:stretch>
            <a:fillRect/>
          </a:stretch>
        </p:blipFill>
        <p:spPr bwMode="auto">
          <a:xfrm>
            <a:off x="1066800" y="1036638"/>
            <a:ext cx="3657600" cy="1592262"/>
          </a:xfrm>
          <a:prstGeom prst="rect">
            <a:avLst/>
          </a:prstGeom>
          <a:noFill/>
          <a:ln w="9525">
            <a:noFill/>
            <a:miter lim="800000"/>
            <a:headEnd/>
            <a:tailEnd/>
          </a:ln>
        </p:spPr>
      </p:pic>
      <p:sp>
        <p:nvSpPr>
          <p:cNvPr id="6" name="Title 5"/>
          <p:cNvSpPr>
            <a:spLocks noGrp="1"/>
          </p:cNvSpPr>
          <p:nvPr>
            <p:ph type="ctrTitle"/>
          </p:nvPr>
        </p:nvSpPr>
        <p:spPr>
          <a:xfrm>
            <a:off x="1447800" y="2570163"/>
            <a:ext cx="3657600" cy="638175"/>
          </a:xfrm>
        </p:spPr>
        <p:txBody>
          <a:bodyPr/>
          <a:lstStyle/>
          <a:p>
            <a:pPr>
              <a:defRPr/>
            </a:pPr>
            <a:r>
              <a:rPr lang="en-US" b="1" dirty="0" smtClean="0">
                <a:ea typeface="ＭＳ Ｐゴシック" pitchFamily="-106" charset="-128"/>
              </a:rPr>
              <a:t>Guide to Use JIRA</a:t>
            </a:r>
            <a:endParaRPr lang="en-US" b="1" dirty="0">
              <a:ea typeface="ＭＳ Ｐゴシック" pitchFamily="-106" charset="-128"/>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200" dirty="0" smtClean="0"/>
              <a:t>Getter  Utilities</a:t>
            </a:r>
          </a:p>
        </p:txBody>
      </p:sp>
      <p:sp>
        <p:nvSpPr>
          <p:cNvPr id="12291" name="Content Placeholder 2"/>
          <p:cNvSpPr>
            <a:spLocks noGrp="1"/>
          </p:cNvSpPr>
          <p:nvPr>
            <p:ph sz="half" idx="1"/>
          </p:nvPr>
        </p:nvSpPr>
        <p:spPr>
          <a:xfrm>
            <a:off x="0" y="590550"/>
            <a:ext cx="8458200" cy="1905000"/>
          </a:xfrm>
        </p:spPr>
        <p:txBody>
          <a:bodyPr/>
          <a:lstStyle/>
          <a:p>
            <a:r>
              <a:rPr sz="1800" b="0" dirty="0" smtClean="0"/>
              <a:t>Invoke the "getter" script on your Linux PC to get the logs from the STB. This takes about 10 to 15 minutes to run.</a:t>
            </a:r>
          </a:p>
          <a:p>
            <a:r>
              <a:rPr sz="1800" b="0" dirty="0" smtClean="0"/>
              <a:t>The getter script goes into the STB (via ssh), collects a whole bunch of data (message logs, core files, etc.), transfers the files to your Linux PC, FTPs the tar file onto an FTP server, and sends you an e-mail with the link to the tar file on the FTP server, copy the link to your Jira description.</a:t>
            </a:r>
          </a:p>
          <a:p>
            <a:r>
              <a:rPr sz="1800" dirty="0" smtClean="0"/>
              <a:t>If getter is not available, you have two options to get logs:</a:t>
            </a:r>
          </a:p>
          <a:p>
            <a:pPr lvl="1"/>
            <a:r>
              <a:rPr sz="1800" dirty="0" smtClean="0"/>
              <a:t>Manually copy the messages.log file and provide a link to this file in JIRA, or.</a:t>
            </a:r>
          </a:p>
          <a:p>
            <a:pPr lvl="1"/>
            <a:endParaRPr sz="1800" dirty="0" smtClean="0"/>
          </a:p>
          <a:p>
            <a:endParaRPr sz="1800" b="0" dirty="0" smtClean="0"/>
          </a:p>
        </p:txBody>
      </p:sp>
      <p:sp>
        <p:nvSpPr>
          <p:cNvPr id="12292" name="Content Placeholder 2"/>
          <p:cNvSpPr>
            <a:spLocks noGrp="1"/>
          </p:cNvSpPr>
          <p:nvPr>
            <p:ph sz="half" idx="1"/>
          </p:nvPr>
        </p:nvSpPr>
        <p:spPr>
          <a:xfrm>
            <a:off x="0" y="3105150"/>
            <a:ext cx="5410200" cy="1905000"/>
          </a:xfrm>
        </p:spPr>
        <p:txBody>
          <a:bodyPr/>
          <a:lstStyle/>
          <a:p>
            <a:pPr lvl="1"/>
            <a:r>
              <a:rPr sz="1800" dirty="0" smtClean="0"/>
              <a:t>Send a report by going to MENU -&gt; Setting &amp; Help -&gt; Misc. Options -&gt; Report (you must be </a:t>
            </a:r>
            <a:r>
              <a:rPr sz="1800" dirty="0" smtClean="0">
                <a:solidFill>
                  <a:srgbClr val="0000CC"/>
                </a:solidFill>
              </a:rPr>
              <a:t>IAMANEDGECUTTER</a:t>
            </a:r>
            <a:r>
              <a:rPr sz="1800" dirty="0" smtClean="0"/>
              <a:t> keyword searched and passed the network test). Enter the report number in JIRA instead of the link to the getter logs.</a:t>
            </a:r>
          </a:p>
        </p:txBody>
      </p:sp>
      <p:sp>
        <p:nvSpPr>
          <p:cNvPr id="12293" name="AutoShape 7" descr="mailbox://D:/User/Mail/ThunderBird/Inbox.sbd/DTV?number=3158807808&amp;part=1.2&amp;type=image/jpeg&amp;filename=report.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dirty="0"/>
          </a:p>
        </p:txBody>
      </p:sp>
      <p:pic>
        <p:nvPicPr>
          <p:cNvPr id="12294" name="Picture 8"/>
          <p:cNvPicPr>
            <a:picLocks noChangeAspect="1" noChangeArrowheads="1"/>
          </p:cNvPicPr>
          <p:nvPr/>
        </p:nvPicPr>
        <p:blipFill>
          <a:blip r:embed="rId2"/>
          <a:srcRect/>
          <a:stretch>
            <a:fillRect/>
          </a:stretch>
        </p:blipFill>
        <p:spPr bwMode="auto">
          <a:xfrm>
            <a:off x="5381625" y="3238500"/>
            <a:ext cx="3724275" cy="1820863"/>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smtClean="0"/>
              <a:t>What To Do After Creating the JIRA Bug </a:t>
            </a:r>
            <a:r>
              <a:rPr lang="en-US" altLang="ja-JP" dirty="0" smtClean="0"/>
              <a:t>Ticket</a:t>
            </a:r>
            <a:r>
              <a:rPr lang="en-US" altLang="en-US" dirty="0" smtClean="0"/>
              <a:t>?</a:t>
            </a:r>
            <a:endParaRPr lang="en-US" dirty="0" smtClean="0"/>
          </a:p>
        </p:txBody>
      </p:sp>
      <p:sp>
        <p:nvSpPr>
          <p:cNvPr id="13315" name="Content Placeholder 2"/>
          <p:cNvSpPr>
            <a:spLocks noGrp="1"/>
          </p:cNvSpPr>
          <p:nvPr>
            <p:ph idx="1"/>
          </p:nvPr>
        </p:nvSpPr>
        <p:spPr/>
        <p:txBody>
          <a:bodyPr/>
          <a:lstStyle/>
          <a:p>
            <a:r>
              <a:rPr sz="2000" b="0" dirty="0" smtClean="0"/>
              <a:t>After a JIRA ticket is created, usually it will be assigned to Test Lead for review first. After the review, Test Lead will assign it to Development Team to fix.</a:t>
            </a:r>
          </a:p>
          <a:p>
            <a:r>
              <a:rPr sz="2000" b="0" dirty="0" smtClean="0"/>
              <a:t>When the developer is done working with that JIRA ticket, he will change its status to “</a:t>
            </a:r>
            <a:r>
              <a:rPr sz="2000" b="0" dirty="0" smtClean="0">
                <a:solidFill>
                  <a:srgbClr val="0000CC"/>
                </a:solidFill>
              </a:rPr>
              <a:t>Resolved</a:t>
            </a:r>
            <a:r>
              <a:rPr sz="2000" b="0" dirty="0" smtClean="0"/>
              <a:t>” with a “</a:t>
            </a:r>
            <a:r>
              <a:rPr sz="2000" b="0" dirty="0" smtClean="0">
                <a:solidFill>
                  <a:srgbClr val="0000CC"/>
                </a:solidFill>
              </a:rPr>
              <a:t>Resolution</a:t>
            </a:r>
            <a:r>
              <a:rPr sz="2000" b="0" dirty="0" smtClean="0"/>
              <a:t>”, then the ticket will be assigned back to original reporter to verify.</a:t>
            </a:r>
          </a:p>
          <a:p>
            <a:r>
              <a:rPr sz="2000" b="0" dirty="0" smtClean="0"/>
              <a:t>If the fix passes your verification, you change the status of the ticket to “</a:t>
            </a:r>
            <a:r>
              <a:rPr sz="2000" b="0" dirty="0" smtClean="0">
                <a:solidFill>
                  <a:srgbClr val="0000CC"/>
                </a:solidFill>
              </a:rPr>
              <a:t>Closed</a:t>
            </a:r>
            <a:r>
              <a:rPr sz="2000" b="0" dirty="0" smtClean="0"/>
              <a:t>” by clicking on the “</a:t>
            </a:r>
            <a:r>
              <a:rPr sz="2000" b="0" dirty="0" smtClean="0">
                <a:solidFill>
                  <a:srgbClr val="0000CC"/>
                </a:solidFill>
              </a:rPr>
              <a:t>Close Issue</a:t>
            </a:r>
            <a:r>
              <a:rPr sz="2000" b="0" dirty="0" smtClean="0"/>
              <a:t>” button.</a:t>
            </a:r>
          </a:p>
        </p:txBody>
      </p:sp>
      <p:pic>
        <p:nvPicPr>
          <p:cNvPr id="5" name="Picture 66"/>
          <p:cNvPicPr>
            <a:picLocks noChangeAspect="1" noChangeArrowheads="1"/>
          </p:cNvPicPr>
          <p:nvPr/>
        </p:nvPicPr>
        <p:blipFill>
          <a:blip r:embed="rId2"/>
          <a:srcRect/>
          <a:stretch>
            <a:fillRect/>
          </a:stretch>
        </p:blipFill>
        <p:spPr bwMode="auto">
          <a:xfrm>
            <a:off x="5486400" y="3638550"/>
            <a:ext cx="3581400" cy="1150938"/>
          </a:xfrm>
          <a:prstGeom prst="rect">
            <a:avLst/>
          </a:prstGeom>
          <a:ln>
            <a:noFill/>
          </a:ln>
          <a:effectLst>
            <a:outerShdw blurRad="190500" algn="tl" rotWithShape="0">
              <a:srgbClr val="000000">
                <a:alpha val="70000"/>
              </a:srgbClr>
            </a:outerShdw>
          </a:effectLst>
        </p:spPr>
      </p:pic>
      <p:sp>
        <p:nvSpPr>
          <p:cNvPr id="6" name="Content Placeholder 2"/>
          <p:cNvSpPr txBox="1">
            <a:spLocks/>
          </p:cNvSpPr>
          <p:nvPr/>
        </p:nvSpPr>
        <p:spPr bwMode="auto">
          <a:xfrm>
            <a:off x="304800" y="2609850"/>
            <a:ext cx="5181600" cy="3086100"/>
          </a:xfrm>
          <a:prstGeom prst="rect">
            <a:avLst/>
          </a:prstGeom>
          <a:noFill/>
          <a:ln w="9525">
            <a:noFill/>
            <a:miter lim="800000"/>
            <a:headEnd/>
            <a:tailEnd/>
          </a:ln>
        </p:spPr>
        <p:txBody>
          <a:bodyPr/>
          <a:lstStyle/>
          <a:p>
            <a:pPr marL="347663" indent="-347663" defTabSz="914400" eaLnBrk="0" hangingPunct="0">
              <a:spcBef>
                <a:spcPct val="20000"/>
              </a:spcBef>
            </a:pPr>
            <a:r>
              <a:rPr lang="en-US" sz="2000" dirty="0">
                <a:solidFill>
                  <a:srgbClr val="262626"/>
                </a:solidFill>
                <a:latin typeface="Calibri" pitchFamily="34" charset="0"/>
              </a:rPr>
              <a:t/>
            </a:r>
            <a:br>
              <a:rPr lang="en-US" sz="2000" dirty="0">
                <a:solidFill>
                  <a:srgbClr val="262626"/>
                </a:solidFill>
                <a:latin typeface="Calibri" pitchFamily="34" charset="0"/>
              </a:rPr>
            </a:br>
            <a:r>
              <a:rPr lang="en-US" sz="2000" dirty="0">
                <a:solidFill>
                  <a:srgbClr val="262626"/>
                </a:solidFill>
                <a:latin typeface="Calibri" pitchFamily="34" charset="0"/>
              </a:rPr>
              <a:t>Otherwise, you change the status of the ticket to “</a:t>
            </a:r>
            <a:r>
              <a:rPr lang="en-US" sz="2000" dirty="0">
                <a:solidFill>
                  <a:srgbClr val="0000CC"/>
                </a:solidFill>
                <a:latin typeface="Calibri" pitchFamily="34" charset="0"/>
              </a:rPr>
              <a:t>Reopened</a:t>
            </a:r>
            <a:r>
              <a:rPr lang="en-US" sz="2000" dirty="0">
                <a:solidFill>
                  <a:srgbClr val="262626"/>
                </a:solidFill>
                <a:latin typeface="Calibri" pitchFamily="34" charset="0"/>
              </a:rPr>
              <a:t>” by clicking on “</a:t>
            </a:r>
            <a:r>
              <a:rPr lang="en-US" sz="2000" dirty="0">
                <a:solidFill>
                  <a:srgbClr val="0000CC"/>
                </a:solidFill>
                <a:latin typeface="Calibri" pitchFamily="34" charset="0"/>
              </a:rPr>
              <a:t>Reopen Issue</a:t>
            </a:r>
            <a:r>
              <a:rPr lang="en-US" sz="2000" dirty="0">
                <a:solidFill>
                  <a:srgbClr val="262626"/>
                </a:solidFill>
                <a:latin typeface="Calibri" pitchFamily="34" charset="0"/>
              </a:rPr>
              <a:t>”, and the ticket will be assigned back to that developer. Actually, the "</a:t>
            </a:r>
            <a:r>
              <a:rPr lang="en-US" sz="2000" dirty="0">
                <a:solidFill>
                  <a:srgbClr val="0000CC"/>
                </a:solidFill>
                <a:latin typeface="Calibri" pitchFamily="34" charset="0"/>
              </a:rPr>
              <a:t>Closed</a:t>
            </a:r>
            <a:r>
              <a:rPr lang="en-US" sz="2000" dirty="0">
                <a:solidFill>
                  <a:srgbClr val="262626"/>
                </a:solidFill>
                <a:latin typeface="Calibri" pitchFamily="34" charset="0"/>
              </a:rPr>
              <a:t>" status was bypassed when selecting "</a:t>
            </a:r>
            <a:r>
              <a:rPr lang="en-US" sz="2000" dirty="0">
                <a:solidFill>
                  <a:srgbClr val="0000CC"/>
                </a:solidFill>
                <a:latin typeface="Calibri" pitchFamily="34" charset="0"/>
              </a:rPr>
              <a:t>Reopen issue</a:t>
            </a:r>
            <a:r>
              <a:rPr lang="en-US" sz="2000" dirty="0">
                <a:solidFill>
                  <a:srgbClr val="262626"/>
                </a:solidFill>
                <a:latin typeface="Calibri" pitchFamily="34" charset="0"/>
              </a:rPr>
              <a:t>" button.</a:t>
            </a:r>
          </a:p>
          <a:p>
            <a:pPr marL="347663" indent="-347663" defTabSz="914400" eaLnBrk="0" hangingPunct="0">
              <a:spcBef>
                <a:spcPct val="20000"/>
              </a:spcBef>
              <a:buFontTx/>
              <a:buBlip>
                <a:blip r:embed="rId3"/>
              </a:buBlip>
            </a:pPr>
            <a:endParaRPr lang="en-US" sz="2000" dirty="0">
              <a:solidFill>
                <a:srgbClr val="262626"/>
              </a:solidFill>
              <a:latin typeface="Calibri" pitchFamily="34" charset="0"/>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19050"/>
            <a:ext cx="8610600" cy="473075"/>
          </a:xfrm>
        </p:spPr>
        <p:txBody>
          <a:bodyPr/>
          <a:lstStyle/>
          <a:p>
            <a:r>
              <a:rPr lang="en-US" altLang="en-US" dirty="0" smtClean="0"/>
              <a:t>What To Do After Creating the JIRA Bug </a:t>
            </a:r>
            <a:r>
              <a:rPr lang="en-US" altLang="ja-JP" dirty="0" smtClean="0"/>
              <a:t>Ticket</a:t>
            </a:r>
            <a:r>
              <a:rPr lang="en-US" altLang="en-US" dirty="0" smtClean="0"/>
              <a:t>? </a:t>
            </a:r>
            <a:r>
              <a:rPr lang="en-US" altLang="en-US" sz="2400" dirty="0" smtClean="0"/>
              <a:t>(cont.)</a:t>
            </a:r>
            <a:endParaRPr lang="en-US" sz="2400" dirty="0" smtClean="0"/>
          </a:p>
        </p:txBody>
      </p:sp>
      <p:sp>
        <p:nvSpPr>
          <p:cNvPr id="14339" name="Content Placeholder 2"/>
          <p:cNvSpPr>
            <a:spLocks noGrp="1"/>
          </p:cNvSpPr>
          <p:nvPr>
            <p:ph idx="1"/>
          </p:nvPr>
        </p:nvSpPr>
        <p:spPr>
          <a:xfrm>
            <a:off x="0" y="590550"/>
            <a:ext cx="8610600" cy="1390650"/>
          </a:xfrm>
        </p:spPr>
        <p:txBody>
          <a:bodyPr/>
          <a:lstStyle/>
          <a:p>
            <a:pPr marL="533400" indent="-533400"/>
            <a:r>
              <a:rPr altLang="ja-JP" sz="2000" b="0" dirty="0" smtClean="0"/>
              <a:t>During the review of </a:t>
            </a:r>
            <a:r>
              <a:rPr altLang="ja-JP" sz="2000" b="0" dirty="0" smtClean="0">
                <a:solidFill>
                  <a:srgbClr val="0000CC"/>
                </a:solidFill>
              </a:rPr>
              <a:t>Test Lead</a:t>
            </a:r>
            <a:r>
              <a:rPr altLang="ja-JP" sz="2000" b="0" dirty="0" smtClean="0"/>
              <a:t>, or the analyzing of </a:t>
            </a:r>
            <a:r>
              <a:rPr altLang="ja-JP" sz="2000" b="0" dirty="0" smtClean="0">
                <a:solidFill>
                  <a:srgbClr val="0000CC"/>
                </a:solidFill>
              </a:rPr>
              <a:t>Developer</a:t>
            </a:r>
            <a:r>
              <a:rPr altLang="ja-JP" sz="2000" b="0" dirty="0" smtClean="0"/>
              <a:t>, they may ask for more information by adding comments to the ticket. </a:t>
            </a:r>
          </a:p>
          <a:p>
            <a:pPr marL="533400" indent="-533400"/>
            <a:r>
              <a:rPr altLang="ja-JP" sz="2000" b="0" dirty="0" smtClean="0"/>
              <a:t>When there is comment on your issue, you will be notified by email. You must provide the needed information in a timely manner.</a:t>
            </a:r>
          </a:p>
          <a:p>
            <a:pPr marL="533400" indent="-533400"/>
            <a:endParaRPr sz="2000" dirty="0" smtClean="0"/>
          </a:p>
        </p:txBody>
      </p:sp>
      <p:pic>
        <p:nvPicPr>
          <p:cNvPr id="4" name="Picture 7"/>
          <p:cNvPicPr>
            <a:picLocks noChangeAspect="1" noChangeArrowheads="1"/>
          </p:cNvPicPr>
          <p:nvPr/>
        </p:nvPicPr>
        <p:blipFill>
          <a:blip r:embed="rId2"/>
          <a:srcRect/>
          <a:stretch>
            <a:fillRect/>
          </a:stretch>
        </p:blipFill>
        <p:spPr bwMode="auto">
          <a:xfrm>
            <a:off x="438150" y="2266950"/>
            <a:ext cx="8477250" cy="2024063"/>
          </a:xfrm>
          <a:prstGeom prst="rect">
            <a:avLst/>
          </a:prstGeom>
          <a:ln>
            <a:noFill/>
          </a:ln>
          <a:effectLst>
            <a:outerShdw blurRad="190500" algn="tl" rotWithShape="0">
              <a:srgbClr val="000000">
                <a:alpha val="70000"/>
              </a:srgbClr>
            </a:outerShdw>
          </a:effectLst>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3200" dirty="0" smtClean="0"/>
              <a:t>JIRA ticket resolution</a:t>
            </a:r>
          </a:p>
        </p:txBody>
      </p:sp>
      <p:sp>
        <p:nvSpPr>
          <p:cNvPr id="15363" name="Content Placeholder 2"/>
          <p:cNvSpPr>
            <a:spLocks noGrp="1"/>
          </p:cNvSpPr>
          <p:nvPr>
            <p:ph idx="1"/>
          </p:nvPr>
        </p:nvSpPr>
        <p:spPr>
          <a:xfrm>
            <a:off x="76200" y="1292225"/>
            <a:ext cx="8839200" cy="3565525"/>
          </a:xfrm>
        </p:spPr>
        <p:txBody>
          <a:bodyPr/>
          <a:lstStyle/>
          <a:p>
            <a:pPr marL="533400" indent="-533400"/>
            <a:r>
              <a:rPr altLang="en-US" sz="1800" b="0" dirty="0" smtClean="0">
                <a:solidFill>
                  <a:srgbClr val="0070C0"/>
                </a:solidFill>
                <a:cs typeface="Times New Roman" pitchFamily="18" charset="0"/>
              </a:rPr>
              <a:t>Invalid</a:t>
            </a:r>
            <a:r>
              <a:rPr altLang="en-US" sz="1800" b="0" dirty="0" smtClean="0">
                <a:cs typeface="Times New Roman" pitchFamily="18" charset="0"/>
              </a:rPr>
              <a:t>: the reported issue is actually </a:t>
            </a:r>
            <a:r>
              <a:rPr altLang="en-US" sz="1800" b="0" dirty="0" smtClean="0">
                <a:solidFill>
                  <a:srgbClr val="FF0000"/>
                </a:solidFill>
                <a:cs typeface="Times New Roman" pitchFamily="18" charset="0"/>
              </a:rPr>
              <a:t>not a bug</a:t>
            </a:r>
          </a:p>
          <a:p>
            <a:pPr marL="533400" indent="-533400"/>
            <a:r>
              <a:rPr altLang="en-US" sz="1800" b="0" dirty="0" smtClean="0">
                <a:solidFill>
                  <a:srgbClr val="0070C0"/>
                </a:solidFill>
                <a:cs typeface="Times New Roman" pitchFamily="18" charset="0"/>
              </a:rPr>
              <a:t>Incomplete</a:t>
            </a:r>
            <a:r>
              <a:rPr altLang="en-US" sz="1800" b="0" dirty="0" smtClean="0">
                <a:cs typeface="Times New Roman" pitchFamily="18" charset="0"/>
              </a:rPr>
              <a:t>: information in the report is </a:t>
            </a:r>
            <a:r>
              <a:rPr altLang="en-US" sz="1800" dirty="0" smtClean="0">
                <a:cs typeface="Times New Roman" pitchFamily="18" charset="0"/>
              </a:rPr>
              <a:t>not enough</a:t>
            </a:r>
            <a:r>
              <a:rPr altLang="en-US" sz="1800" b="0" dirty="0" smtClean="0">
                <a:cs typeface="Times New Roman" pitchFamily="18" charset="0"/>
              </a:rPr>
              <a:t> to continue processing,</a:t>
            </a:r>
            <a:br>
              <a:rPr altLang="en-US" sz="1800" b="0" dirty="0" smtClean="0">
                <a:cs typeface="Times New Roman" pitchFamily="18" charset="0"/>
              </a:rPr>
            </a:br>
            <a:r>
              <a:rPr altLang="en-US" sz="1800" b="0" dirty="0" smtClean="0">
                <a:cs typeface="Times New Roman" pitchFamily="18" charset="0"/>
              </a:rPr>
              <a:t>	ex: log is corrupted, steps to reproduce are not clear… </a:t>
            </a:r>
          </a:p>
          <a:p>
            <a:pPr marL="533400" indent="-533400"/>
            <a:r>
              <a:rPr altLang="en-US" sz="1800" b="0" dirty="0" smtClean="0">
                <a:solidFill>
                  <a:srgbClr val="0070C0"/>
                </a:solidFill>
                <a:cs typeface="Times New Roman" pitchFamily="18" charset="0"/>
              </a:rPr>
              <a:t>Duplicate</a:t>
            </a:r>
            <a:r>
              <a:rPr altLang="en-US" sz="1800" b="0" dirty="0" smtClean="0">
                <a:cs typeface="Times New Roman" pitchFamily="18" charset="0"/>
              </a:rPr>
              <a:t>: there already exists another </a:t>
            </a:r>
            <a:r>
              <a:rPr altLang="en-US" sz="1800" dirty="0" smtClean="0">
                <a:cs typeface="Times New Roman" pitchFamily="18" charset="0"/>
              </a:rPr>
              <a:t>similar ticket</a:t>
            </a:r>
            <a:r>
              <a:rPr altLang="en-US" sz="1800" b="0" dirty="0" smtClean="0">
                <a:cs typeface="Times New Roman" pitchFamily="18" charset="0"/>
              </a:rPr>
              <a:t> (same root cause), which has not been fixed yet</a:t>
            </a:r>
          </a:p>
          <a:p>
            <a:pPr marL="533400" indent="-533400"/>
            <a:r>
              <a:rPr altLang="en-US" sz="1800" b="0" dirty="0" smtClean="0">
                <a:solidFill>
                  <a:srgbClr val="0070C0"/>
                </a:solidFill>
                <a:cs typeface="Times New Roman" pitchFamily="18" charset="0"/>
              </a:rPr>
              <a:t>Won’t fix</a:t>
            </a:r>
            <a:r>
              <a:rPr altLang="en-US" sz="1800" b="0" dirty="0" smtClean="0">
                <a:cs typeface="Times New Roman" pitchFamily="18" charset="0"/>
              </a:rPr>
              <a:t>: developer decides </a:t>
            </a:r>
            <a:r>
              <a:rPr altLang="en-US" sz="1800" dirty="0" smtClean="0">
                <a:cs typeface="Times New Roman" pitchFamily="18" charset="0"/>
              </a:rPr>
              <a:t>not to fix</a:t>
            </a:r>
            <a:r>
              <a:rPr altLang="en-US" sz="1800" b="0" dirty="0" smtClean="0">
                <a:cs typeface="Times New Roman" pitchFamily="18" charset="0"/>
              </a:rPr>
              <a:t> the issue.</a:t>
            </a:r>
          </a:p>
          <a:p>
            <a:pPr marL="533400" indent="-533400"/>
            <a:r>
              <a:rPr altLang="en-US" sz="1800" b="0" dirty="0" smtClean="0">
                <a:solidFill>
                  <a:srgbClr val="0070C0"/>
                </a:solidFill>
                <a:cs typeface="Times New Roman" pitchFamily="18" charset="0"/>
              </a:rPr>
              <a:t>Cannot Reproduce</a:t>
            </a:r>
            <a:r>
              <a:rPr altLang="en-US" sz="1800" b="0" dirty="0" smtClean="0">
                <a:cs typeface="Times New Roman" pitchFamily="18" charset="0"/>
              </a:rPr>
              <a:t>: the issue reproducibility frequency is </a:t>
            </a:r>
            <a:r>
              <a:rPr altLang="en-US" sz="1800" dirty="0" smtClean="0">
                <a:cs typeface="Times New Roman" pitchFamily="18" charset="0"/>
              </a:rPr>
              <a:t>low</a:t>
            </a:r>
            <a:r>
              <a:rPr altLang="en-US" sz="1800" b="0" dirty="0" smtClean="0">
                <a:cs typeface="Times New Roman" pitchFamily="18" charset="0"/>
              </a:rPr>
              <a:t> and developer is </a:t>
            </a:r>
            <a:r>
              <a:rPr altLang="en-US" sz="1800" dirty="0" smtClean="0">
                <a:cs typeface="Times New Roman" pitchFamily="18" charset="0"/>
              </a:rPr>
              <a:t>unable to reproduce it again.</a:t>
            </a:r>
          </a:p>
          <a:p>
            <a:pPr marL="533400" indent="-533400"/>
            <a:r>
              <a:rPr altLang="en-US" sz="1800" b="0" dirty="0" smtClean="0">
                <a:solidFill>
                  <a:srgbClr val="0070C0"/>
                </a:solidFill>
                <a:cs typeface="Times New Roman" pitchFamily="18" charset="0"/>
              </a:rPr>
              <a:t>On Hold</a:t>
            </a:r>
            <a:r>
              <a:rPr altLang="en-US" sz="1800" b="0" dirty="0" smtClean="0">
                <a:cs typeface="Times New Roman" pitchFamily="18" charset="0"/>
              </a:rPr>
              <a:t>: the issue </a:t>
            </a:r>
            <a:r>
              <a:rPr altLang="en-US" sz="1800" dirty="0" smtClean="0">
                <a:cs typeface="Times New Roman" pitchFamily="18" charset="0"/>
              </a:rPr>
              <a:t>takes long time</a:t>
            </a:r>
            <a:r>
              <a:rPr altLang="en-US" sz="1800" b="0" dirty="0" smtClean="0">
                <a:cs typeface="Times New Roman" pitchFamily="18" charset="0"/>
              </a:rPr>
              <a:t> to analyze, or developer decides to </a:t>
            </a:r>
            <a:r>
              <a:rPr altLang="en-US" sz="1800" dirty="0" smtClean="0">
                <a:cs typeface="Times New Roman" pitchFamily="18" charset="0"/>
              </a:rPr>
              <a:t>fix it later</a:t>
            </a:r>
            <a:r>
              <a:rPr altLang="en-US" sz="1800" b="0" dirty="0" smtClean="0">
                <a:cs typeface="Times New Roman" pitchFamily="18" charset="0"/>
              </a:rPr>
              <a:t>.</a:t>
            </a:r>
          </a:p>
          <a:p>
            <a:pPr marL="533400" indent="-533400"/>
            <a:r>
              <a:rPr altLang="en-US" sz="1800" b="0" dirty="0" smtClean="0">
                <a:solidFill>
                  <a:srgbClr val="0070C0"/>
                </a:solidFill>
                <a:cs typeface="Times New Roman" pitchFamily="18" charset="0"/>
              </a:rPr>
              <a:t>In Progress</a:t>
            </a:r>
            <a:r>
              <a:rPr altLang="en-US" sz="1800" b="0" dirty="0" smtClean="0">
                <a:cs typeface="Times New Roman" pitchFamily="18" charset="0"/>
              </a:rPr>
              <a:t>: developer </a:t>
            </a:r>
            <a:r>
              <a:rPr altLang="en-US" sz="1800" dirty="0" smtClean="0">
                <a:cs typeface="Times New Roman" pitchFamily="18" charset="0"/>
              </a:rPr>
              <a:t>is working</a:t>
            </a:r>
            <a:r>
              <a:rPr altLang="en-US" sz="1800" b="0" dirty="0" smtClean="0">
                <a:cs typeface="Times New Roman" pitchFamily="18" charset="0"/>
              </a:rPr>
              <a:t> on the issue. </a:t>
            </a:r>
          </a:p>
          <a:p>
            <a:pPr marL="533400" indent="-533400"/>
            <a:r>
              <a:rPr altLang="en-US" sz="1800" b="0" dirty="0" smtClean="0">
                <a:solidFill>
                  <a:srgbClr val="0070C0"/>
                </a:solidFill>
                <a:cs typeface="Times New Roman" pitchFamily="18" charset="0"/>
              </a:rPr>
              <a:t>Fixed</a:t>
            </a:r>
            <a:r>
              <a:rPr altLang="en-US" sz="1800" b="0" dirty="0" smtClean="0">
                <a:cs typeface="Times New Roman" pitchFamily="18" charset="0"/>
              </a:rPr>
              <a:t>: when a patch for the bug is ready, and passes review by Development Lead, the issue will be resolved as “</a:t>
            </a:r>
            <a:r>
              <a:rPr altLang="en-US" sz="1800" b="0" dirty="0" smtClean="0">
                <a:solidFill>
                  <a:srgbClr val="0000CC"/>
                </a:solidFill>
                <a:cs typeface="Times New Roman" pitchFamily="18" charset="0"/>
              </a:rPr>
              <a:t>Fixed</a:t>
            </a:r>
            <a:r>
              <a:rPr altLang="en-US" sz="1800" b="0" dirty="0" smtClean="0">
                <a:cs typeface="Times New Roman" pitchFamily="18" charset="0"/>
              </a:rPr>
              <a:t>”</a:t>
            </a:r>
          </a:p>
          <a:p>
            <a:pPr marL="533400" indent="-533400"/>
            <a:endParaRPr altLang="en-US" sz="1800" b="0" dirty="0" smtClean="0">
              <a:cs typeface="Times New Roman" pitchFamily="18" charset="0"/>
            </a:endParaRPr>
          </a:p>
        </p:txBody>
      </p:sp>
      <p:sp>
        <p:nvSpPr>
          <p:cNvPr id="4" name="Content Placeholder 2"/>
          <p:cNvSpPr txBox="1">
            <a:spLocks/>
          </p:cNvSpPr>
          <p:nvPr/>
        </p:nvSpPr>
        <p:spPr bwMode="auto">
          <a:xfrm>
            <a:off x="-381000" y="590550"/>
            <a:ext cx="9296400" cy="685800"/>
          </a:xfrm>
          <a:prstGeom prst="rect">
            <a:avLst/>
          </a:prstGeom>
          <a:noFill/>
          <a:ln w="9525">
            <a:noFill/>
            <a:miter lim="800000"/>
            <a:headEnd/>
            <a:tailEnd/>
          </a:ln>
        </p:spPr>
        <p:txBody>
          <a:bodyPr/>
          <a:lstStyle/>
          <a:p>
            <a:pPr marL="914400" lvl="1" indent="-457200" defTabSz="914400" eaLnBrk="0" hangingPunct="0">
              <a:spcBef>
                <a:spcPct val="20000"/>
              </a:spcBef>
              <a:defRPr/>
            </a:pPr>
            <a:r>
              <a:rPr lang="en-US" altLang="en-US" sz="2000" kern="0" dirty="0">
                <a:solidFill>
                  <a:srgbClr val="262626"/>
                </a:solidFill>
                <a:latin typeface="+mn-lt"/>
                <a:ea typeface="ＭＳ Ｐゴシック" pitchFamily="34" charset="-128"/>
                <a:cs typeface="Times New Roman" pitchFamily="18" charset="0"/>
              </a:rPr>
              <a:t>When a ticket is set to "</a:t>
            </a:r>
            <a:r>
              <a:rPr lang="en-US" altLang="en-US" sz="2000" kern="0" dirty="0">
                <a:solidFill>
                  <a:srgbClr val="0000CC"/>
                </a:solidFill>
                <a:latin typeface="+mn-lt"/>
                <a:ea typeface="ＭＳ Ｐゴシック" pitchFamily="34" charset="-128"/>
                <a:cs typeface="Times New Roman" pitchFamily="18" charset="0"/>
              </a:rPr>
              <a:t>Resolved</a:t>
            </a:r>
            <a:r>
              <a:rPr lang="en-US" altLang="en-US" sz="2000" kern="0" dirty="0">
                <a:solidFill>
                  <a:srgbClr val="262626"/>
                </a:solidFill>
                <a:latin typeface="+mn-lt"/>
                <a:ea typeface="ＭＳ Ｐゴシック" pitchFamily="34" charset="-128"/>
                <a:cs typeface="Times New Roman" pitchFamily="18" charset="0"/>
              </a:rPr>
              <a:t>", a "</a:t>
            </a:r>
            <a:r>
              <a:rPr lang="en-US" altLang="en-US" sz="2000" kern="0" dirty="0">
                <a:solidFill>
                  <a:srgbClr val="0000CC"/>
                </a:solidFill>
                <a:latin typeface="+mn-lt"/>
                <a:ea typeface="ＭＳ Ｐゴシック" pitchFamily="34" charset="-128"/>
                <a:cs typeface="Times New Roman" pitchFamily="18" charset="0"/>
              </a:rPr>
              <a:t>Resolution</a:t>
            </a:r>
            <a:r>
              <a:rPr lang="en-US" altLang="en-US" sz="2000" kern="0" dirty="0">
                <a:solidFill>
                  <a:srgbClr val="262626"/>
                </a:solidFill>
                <a:latin typeface="+mn-lt"/>
                <a:ea typeface="ＭＳ Ｐゴシック" pitchFamily="34" charset="-128"/>
                <a:cs typeface="Times New Roman" pitchFamily="18" charset="0"/>
              </a:rPr>
              <a:t>" must be provided. Below are some common resolutions: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b="1" dirty="0">
                <a:solidFill>
                  <a:srgbClr val="BFBFBF"/>
                </a:solidFill>
                <a:cs typeface="Arial" pitchFamily="34" charset="0"/>
              </a:rPr>
              <a:t>Access to JIRA</a:t>
            </a:r>
            <a:endParaRPr lang="en-US" altLang="en-US" b="1" dirty="0">
              <a:solidFill>
                <a:srgbClr val="BFBFBF"/>
              </a:solidFill>
              <a:latin typeface="Calibri" pitchFamily="34" charset="0"/>
            </a:endParaRPr>
          </a:p>
          <a:p>
            <a:pPr marL="990600" lvl="1" indent="-533400" defTabSz="914400" eaLnBrk="0" hangingPunct="0">
              <a:spcBef>
                <a:spcPct val="20000"/>
              </a:spcBef>
              <a:buFontTx/>
              <a:buAutoNum type="arabicPeriod"/>
            </a:pPr>
            <a:r>
              <a:rPr lang="en-US" altLang="en-US" b="1" dirty="0">
                <a:solidFill>
                  <a:srgbClr val="BFBFBF"/>
                </a:solidFill>
                <a:cs typeface="Arial" pitchFamily="34" charset="0"/>
              </a:rPr>
              <a:t>Create a new issue</a:t>
            </a:r>
          </a:p>
          <a:p>
            <a:pPr marL="990600" lvl="1" indent="-533400" defTabSz="914400" eaLnBrk="0" hangingPunct="0">
              <a:spcBef>
                <a:spcPct val="20000"/>
              </a:spcBef>
              <a:buFontTx/>
              <a:buAutoNum type="arabicPeriod"/>
            </a:pPr>
            <a:r>
              <a:rPr lang="en-US" altLang="en-US" b="1" dirty="0">
                <a:solidFill>
                  <a:schemeClr val="accent1"/>
                </a:solidFill>
                <a:cs typeface="Arial" pitchFamily="34" charset="0"/>
              </a:rPr>
              <a:t>Search for issues and issue filters</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Watch an issue</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JIRA Dashboard</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DAMS Viewer and logs attaching</a:t>
            </a:r>
          </a:p>
        </p:txBody>
      </p:sp>
      <p:sp>
        <p:nvSpPr>
          <p:cNvPr id="16387" name="Rectangle 10"/>
          <p:cNvSpPr>
            <a:spLocks noGrp="1"/>
          </p:cNvSpPr>
          <p:nvPr>
            <p:ph type="title" idx="4294967295"/>
          </p:nvPr>
        </p:nvSpPr>
        <p:spPr>
          <a:xfrm>
            <a:off x="457200" y="514350"/>
            <a:ext cx="8229600" cy="857250"/>
          </a:xfrm>
        </p:spPr>
        <p:txBody>
          <a:bodyPr/>
          <a:lstStyle/>
          <a:p>
            <a:r>
              <a:rPr lang="en-US" altLang="en-US" dirty="0" smtClean="0">
                <a:solidFill>
                  <a:schemeClr val="accent1"/>
                </a:solidFill>
              </a:rPr>
              <a:t>Overview</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381000" y="-152400"/>
            <a:ext cx="8229600" cy="685800"/>
          </a:xfrm>
        </p:spPr>
        <p:txBody>
          <a:bodyPr/>
          <a:lstStyle/>
          <a:p>
            <a:pPr marL="342900" indent="-342900"/>
            <a:r>
              <a:rPr lang="en-US" altLang="en-US" sz="3200" dirty="0" smtClean="0"/>
              <a:t>Searching Issues </a:t>
            </a:r>
          </a:p>
        </p:txBody>
      </p:sp>
      <p:sp>
        <p:nvSpPr>
          <p:cNvPr id="17411" name="Content Placeholder 2"/>
          <p:cNvSpPr>
            <a:spLocks/>
          </p:cNvSpPr>
          <p:nvPr/>
        </p:nvSpPr>
        <p:spPr bwMode="auto">
          <a:xfrm>
            <a:off x="228600" y="1085850"/>
            <a:ext cx="8534400" cy="3200400"/>
          </a:xfrm>
          <a:prstGeom prst="rect">
            <a:avLst/>
          </a:prstGeom>
          <a:noFill/>
          <a:ln w="9525">
            <a:noFill/>
            <a:miter lim="800000"/>
            <a:headEnd/>
            <a:tailEnd/>
          </a:ln>
        </p:spPr>
        <p:txBody>
          <a:bodyPr/>
          <a:lstStyle/>
          <a:p>
            <a:pPr marL="533400" indent="-533400" defTabSz="914400" eaLnBrk="0" hangingPunct="0">
              <a:spcBef>
                <a:spcPct val="20000"/>
              </a:spcBef>
            </a:pPr>
            <a:endParaRPr lang="en-US" altLang="en-US" sz="2000" b="1" dirty="0">
              <a:solidFill>
                <a:srgbClr val="262626"/>
              </a:solidFill>
              <a:latin typeface="Calibri" pitchFamily="34" charset="0"/>
            </a:endParaRPr>
          </a:p>
        </p:txBody>
      </p:sp>
      <p:sp>
        <p:nvSpPr>
          <p:cNvPr id="17412" name="Content Placeholder 2"/>
          <p:cNvSpPr>
            <a:spLocks/>
          </p:cNvSpPr>
          <p:nvPr/>
        </p:nvSpPr>
        <p:spPr bwMode="auto">
          <a:xfrm>
            <a:off x="381000" y="8572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4F81BD"/>
                </a:solidFill>
                <a:latin typeface="Calibri" pitchFamily="34" charset="0"/>
              </a:rPr>
              <a:t>Quick Search</a:t>
            </a:r>
          </a:p>
          <a:p>
            <a:pPr marL="533400" indent="-533400" algn="ctr" defTabSz="914400" eaLnBrk="0" hangingPunct="0">
              <a:spcBef>
                <a:spcPct val="20000"/>
              </a:spcBef>
            </a:pPr>
            <a:r>
              <a:rPr lang="en-US" altLang="ja-JP" sz="3200" b="1" dirty="0">
                <a:solidFill>
                  <a:srgbClr val="808080"/>
                </a:solidFill>
                <a:latin typeface="Calibri" pitchFamily="34" charset="0"/>
              </a:rPr>
              <a:t>Simple Search</a:t>
            </a:r>
          </a:p>
          <a:p>
            <a:pPr marL="533400" indent="-533400" algn="ctr" defTabSz="914400" eaLnBrk="0" hangingPunct="0">
              <a:spcBef>
                <a:spcPct val="20000"/>
              </a:spcBef>
            </a:pPr>
            <a:r>
              <a:rPr lang="en-US" altLang="ja-JP" sz="3200" b="1" dirty="0">
                <a:solidFill>
                  <a:srgbClr val="808080"/>
                </a:solidFill>
                <a:latin typeface="Calibri" pitchFamily="34" charset="0"/>
              </a:rPr>
              <a:t>Advanced Search</a:t>
            </a:r>
          </a:p>
          <a:p>
            <a:pPr marL="533400" indent="-533400" algn="ctr" defTabSz="914400" eaLnBrk="0" hangingPunct="0">
              <a:spcBef>
                <a:spcPct val="20000"/>
              </a:spcBef>
            </a:pPr>
            <a:r>
              <a:rPr lang="en-US" altLang="ja-JP" sz="3200" b="1" dirty="0">
                <a:solidFill>
                  <a:srgbClr val="808080"/>
                </a:solidFill>
                <a:latin typeface="Calibri" pitchFamily="34" charset="0"/>
              </a:rPr>
              <a:t>Issue Filters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marL="342900" indent="-342900"/>
            <a:r>
              <a:rPr lang="en-US" altLang="en-US" sz="3200" dirty="0" smtClean="0"/>
              <a:t>Searching issues – Quick Search </a:t>
            </a:r>
          </a:p>
        </p:txBody>
      </p:sp>
      <p:sp>
        <p:nvSpPr>
          <p:cNvPr id="18435" name="Content Placeholder 4"/>
          <p:cNvSpPr>
            <a:spLocks noGrp="1"/>
          </p:cNvSpPr>
          <p:nvPr>
            <p:ph idx="1"/>
          </p:nvPr>
        </p:nvSpPr>
        <p:spPr>
          <a:xfrm>
            <a:off x="101600" y="666750"/>
            <a:ext cx="9118600" cy="3565525"/>
          </a:xfrm>
        </p:spPr>
        <p:txBody>
          <a:bodyPr/>
          <a:lstStyle/>
          <a:p>
            <a:pPr>
              <a:buFontTx/>
              <a:buNone/>
            </a:pPr>
            <a:r>
              <a:rPr sz="2000" dirty="0" smtClean="0"/>
              <a:t>      </a:t>
            </a:r>
            <a:r>
              <a:rPr sz="2000" b="0" dirty="0" smtClean="0"/>
              <a:t>Quick Search supports to go directly to an issue by typing the issue key or run a free-text search.</a:t>
            </a:r>
          </a:p>
          <a:p>
            <a:endParaRPr sz="1800" b="0" dirty="0" smtClean="0"/>
          </a:p>
          <a:p>
            <a:pPr>
              <a:buFontTx/>
              <a:buNone/>
            </a:pPr>
            <a:r>
              <a:rPr sz="2000" b="0" dirty="0" smtClean="0"/>
              <a:t>	</a:t>
            </a:r>
            <a:r>
              <a:rPr sz="2000" dirty="0" smtClean="0"/>
              <a:t>Jump to an Issue: </a:t>
            </a:r>
          </a:p>
          <a:p>
            <a:r>
              <a:rPr sz="1800" b="0" dirty="0" smtClean="0"/>
              <a:t>The Quick Search box is located at the top right of any JIRA screen. If we type in a correct ID of an issue, we will jump straight to that issue</a:t>
            </a:r>
          </a:p>
          <a:p>
            <a:r>
              <a:rPr sz="1800" b="0" dirty="0" smtClean="0"/>
              <a:t>Ex: type in “</a:t>
            </a:r>
            <a:r>
              <a:rPr sz="1800" b="0" dirty="0" smtClean="0">
                <a:solidFill>
                  <a:srgbClr val="0000CC"/>
                </a:solidFill>
              </a:rPr>
              <a:t>HDGHMC-43335</a:t>
            </a:r>
            <a:r>
              <a:rPr sz="1800" b="0" dirty="0" smtClean="0"/>
              <a:t>” and press Enter, you will be redirected to the JIRA  issue with ID = “</a:t>
            </a:r>
            <a:r>
              <a:rPr sz="1800" b="0" dirty="0" smtClean="0">
                <a:solidFill>
                  <a:srgbClr val="0000CC"/>
                </a:solidFill>
              </a:rPr>
              <a:t>HDGHMC-43335</a:t>
            </a:r>
            <a:r>
              <a:rPr sz="1800" b="0" dirty="0" smtClean="0"/>
              <a:t>“</a:t>
            </a:r>
          </a:p>
          <a:p>
            <a:endParaRPr sz="1800" b="0" dirty="0" smtClean="0"/>
          </a:p>
        </p:txBody>
      </p:sp>
      <p:pic>
        <p:nvPicPr>
          <p:cNvPr id="18436" name="Picture 6" descr="Quick_Search_Issue_ID.bmp"/>
          <p:cNvPicPr>
            <a:picLocks noChangeAspect="1"/>
          </p:cNvPicPr>
          <p:nvPr/>
        </p:nvPicPr>
        <p:blipFill>
          <a:blip r:embed="rId3"/>
          <a:srcRect/>
          <a:stretch>
            <a:fillRect/>
          </a:stretch>
        </p:blipFill>
        <p:spPr bwMode="auto">
          <a:xfrm>
            <a:off x="84138" y="3562350"/>
            <a:ext cx="8958262" cy="9144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marL="342900" indent="-342900"/>
            <a:r>
              <a:rPr lang="en-US" altLang="en-US" sz="3200" dirty="0" smtClean="0"/>
              <a:t>Quick Search – Free text searching</a:t>
            </a:r>
          </a:p>
        </p:txBody>
      </p:sp>
      <p:sp>
        <p:nvSpPr>
          <p:cNvPr id="19459" name="Content Placeholder 4"/>
          <p:cNvSpPr>
            <a:spLocks noGrp="1"/>
          </p:cNvSpPr>
          <p:nvPr>
            <p:ph idx="1"/>
          </p:nvPr>
        </p:nvSpPr>
        <p:spPr/>
        <p:txBody>
          <a:bodyPr/>
          <a:lstStyle/>
          <a:p>
            <a:r>
              <a:rPr sz="2000" b="0" dirty="0" smtClean="0"/>
              <a:t>We can search for any word within the issue(s) we are looking for, provided the word is in one of the following fields. </a:t>
            </a:r>
          </a:p>
          <a:p>
            <a:pPr lvl="1"/>
            <a:r>
              <a:rPr sz="1800" dirty="0" smtClean="0"/>
              <a:t>Summary.</a:t>
            </a:r>
          </a:p>
          <a:p>
            <a:pPr lvl="1"/>
            <a:r>
              <a:rPr sz="1800" dirty="0" smtClean="0"/>
              <a:t>Description.</a:t>
            </a:r>
          </a:p>
          <a:p>
            <a:pPr lvl="1"/>
            <a:r>
              <a:rPr sz="1800" dirty="0" smtClean="0"/>
              <a:t>Comments.</a:t>
            </a:r>
          </a:p>
          <a:p>
            <a:r>
              <a:rPr sz="2000" b="0" dirty="0" smtClean="0"/>
              <a:t>Ex: type the string “</a:t>
            </a:r>
            <a:r>
              <a:rPr sz="2000" b="0" dirty="0" smtClean="0">
                <a:solidFill>
                  <a:srgbClr val="C00000"/>
                </a:solidFill>
              </a:rPr>
              <a:t>lost signal</a:t>
            </a:r>
            <a:r>
              <a:rPr sz="2000" b="0" dirty="0" smtClean="0"/>
              <a:t>” and click Enter, all the issues which contain “</a:t>
            </a:r>
            <a:r>
              <a:rPr sz="2000" b="0" dirty="0" smtClean="0">
                <a:solidFill>
                  <a:srgbClr val="0000CC"/>
                </a:solidFill>
              </a:rPr>
              <a:t>lost</a:t>
            </a:r>
            <a:r>
              <a:rPr sz="2000" b="0" dirty="0" smtClean="0"/>
              <a:t>”, “</a:t>
            </a:r>
            <a:r>
              <a:rPr sz="2000" b="0" dirty="0" smtClean="0">
                <a:solidFill>
                  <a:srgbClr val="0000CC"/>
                </a:solidFill>
              </a:rPr>
              <a:t>signal</a:t>
            </a:r>
            <a:r>
              <a:rPr sz="2000" b="0" dirty="0" smtClean="0"/>
              <a:t>”, “</a:t>
            </a:r>
            <a:r>
              <a:rPr sz="2000" b="0" dirty="0" smtClean="0">
                <a:solidFill>
                  <a:srgbClr val="0000CC"/>
                </a:solidFill>
              </a:rPr>
              <a:t>lost signal</a:t>
            </a:r>
            <a:r>
              <a:rPr sz="2000" b="0" dirty="0" smtClean="0"/>
              <a:t>” are listed on the right hand side of the screen as the search results</a:t>
            </a:r>
          </a:p>
        </p:txBody>
      </p:sp>
      <p:pic>
        <p:nvPicPr>
          <p:cNvPr id="19460" name="Picture 5" descr="Quick_Search_Issue_Text.bmp"/>
          <p:cNvPicPr>
            <a:picLocks noChangeAspect="1"/>
          </p:cNvPicPr>
          <p:nvPr/>
        </p:nvPicPr>
        <p:blipFill>
          <a:blip r:embed="rId3"/>
          <a:srcRect/>
          <a:stretch>
            <a:fillRect/>
          </a:stretch>
        </p:blipFill>
        <p:spPr bwMode="auto">
          <a:xfrm>
            <a:off x="98425" y="3905250"/>
            <a:ext cx="8915400" cy="9525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marL="342900" indent="-342900"/>
            <a:r>
              <a:rPr lang="en-US" altLang="en-US" sz="3200" dirty="0" smtClean="0"/>
              <a:t>Quick Search – Smart querying</a:t>
            </a:r>
          </a:p>
        </p:txBody>
      </p:sp>
      <p:sp>
        <p:nvSpPr>
          <p:cNvPr id="20483" name="Content Placeholder 6"/>
          <p:cNvSpPr>
            <a:spLocks noGrp="1"/>
          </p:cNvSpPr>
          <p:nvPr>
            <p:ph idx="1"/>
          </p:nvPr>
        </p:nvSpPr>
        <p:spPr>
          <a:xfrm>
            <a:off x="76200" y="647700"/>
            <a:ext cx="8610600" cy="628650"/>
          </a:xfrm>
        </p:spPr>
        <p:txBody>
          <a:bodyPr/>
          <a:lstStyle/>
          <a:p>
            <a:r>
              <a:rPr sz="1800" b="0" dirty="0" smtClean="0"/>
              <a:t>Quick Search also let users perform “</a:t>
            </a:r>
            <a:r>
              <a:rPr sz="1800" b="0" dirty="0" smtClean="0">
                <a:solidFill>
                  <a:srgbClr val="0000CC"/>
                </a:solidFill>
              </a:rPr>
              <a:t>smart</a:t>
            </a:r>
            <a:r>
              <a:rPr sz="1800" b="0" dirty="0" smtClean="0"/>
              <a:t>” searches with minimal typing, called “</a:t>
            </a:r>
            <a:r>
              <a:rPr sz="1800" b="0" dirty="0" smtClean="0">
                <a:solidFill>
                  <a:srgbClr val="0000CC"/>
                </a:solidFill>
              </a:rPr>
              <a:t>Smart Querying</a:t>
            </a:r>
            <a:r>
              <a:rPr sz="1800" b="0" dirty="0" smtClean="0"/>
              <a:t>”.  The following table lists some search terms that Quick Search support:</a:t>
            </a:r>
          </a:p>
        </p:txBody>
      </p:sp>
      <p:graphicFrame>
        <p:nvGraphicFramePr>
          <p:cNvPr id="6" name="Table 5"/>
          <p:cNvGraphicFramePr>
            <a:graphicFrameLocks noGrp="1"/>
          </p:cNvGraphicFramePr>
          <p:nvPr/>
        </p:nvGraphicFramePr>
        <p:xfrm>
          <a:off x="228600" y="1581150"/>
          <a:ext cx="8796337" cy="1813431"/>
        </p:xfrm>
        <a:graphic>
          <a:graphicData uri="http://schemas.openxmlformats.org/drawingml/2006/table">
            <a:tbl>
              <a:tblPr firstRow="1" bandRow="1">
                <a:tableStyleId>{5C22544A-7EE6-4342-B048-85BDC9FD1C3A}</a:tableStyleId>
              </a:tblPr>
              <a:tblGrid>
                <a:gridCol w="1491457"/>
                <a:gridCol w="4724765"/>
                <a:gridCol w="2580115"/>
              </a:tblGrid>
              <a:tr h="278018">
                <a:tc>
                  <a:txBody>
                    <a:bodyPr/>
                    <a:lstStyle/>
                    <a:p>
                      <a:r>
                        <a:rPr lang="en-US" sz="1400" dirty="0" smtClean="0"/>
                        <a:t>Search Terms</a:t>
                      </a:r>
                      <a:endParaRPr lang="en-US" sz="1400" dirty="0"/>
                    </a:p>
                  </a:txBody>
                  <a:tcPr marL="91447" marR="91447" marT="34277" marB="34277"/>
                </a:tc>
                <a:tc>
                  <a:txBody>
                    <a:bodyPr/>
                    <a:lstStyle/>
                    <a:p>
                      <a:r>
                        <a:rPr lang="en-US" sz="1400" dirty="0" smtClean="0"/>
                        <a:t>Description</a:t>
                      </a:r>
                      <a:endParaRPr lang="en-US" sz="1400" dirty="0"/>
                    </a:p>
                  </a:txBody>
                  <a:tcPr marL="91447" marR="91447" marT="34277" marB="34277"/>
                </a:tc>
                <a:tc>
                  <a:txBody>
                    <a:bodyPr/>
                    <a:lstStyle/>
                    <a:p>
                      <a:r>
                        <a:rPr lang="en-US" sz="1400" dirty="0" smtClean="0"/>
                        <a:t>Sample</a:t>
                      </a:r>
                      <a:endParaRPr lang="en-US" sz="1400" dirty="0"/>
                    </a:p>
                  </a:txBody>
                  <a:tcPr marL="91447" marR="91447" marT="34277" marB="34277"/>
                </a:tc>
              </a:tr>
              <a:tr h="278018">
                <a:tc>
                  <a:txBody>
                    <a:bodyPr/>
                    <a:lstStyle/>
                    <a:p>
                      <a:r>
                        <a:rPr lang="en-US" sz="1400" dirty="0" smtClean="0"/>
                        <a:t>my</a:t>
                      </a:r>
                      <a:endParaRPr lang="en-US" sz="1400" dirty="0"/>
                    </a:p>
                  </a:txBody>
                  <a:tcPr marL="91447" marR="91447" marT="34277" marB="34277"/>
                </a:tc>
                <a:tc>
                  <a:txBody>
                    <a:bodyPr/>
                    <a:lstStyle/>
                    <a:p>
                      <a:r>
                        <a:rPr lang="en-US" sz="1400" dirty="0" smtClean="0"/>
                        <a:t>Find issues assigned to me.</a:t>
                      </a:r>
                      <a:endParaRPr lang="en-US" sz="1400" dirty="0"/>
                    </a:p>
                  </a:txBody>
                  <a:tcPr marL="91447" marR="91447" marT="34277" marB="34277"/>
                </a:tc>
                <a:tc>
                  <a:txBody>
                    <a:bodyPr/>
                    <a:lstStyle/>
                    <a:p>
                      <a:r>
                        <a:rPr lang="en-US" sz="1400" dirty="0" smtClean="0"/>
                        <a:t>my</a:t>
                      </a:r>
                      <a:endParaRPr lang="en-US" sz="1400" dirty="0"/>
                    </a:p>
                  </a:txBody>
                  <a:tcPr marL="91447" marR="91447" marT="34277" marB="34277"/>
                </a:tc>
              </a:tr>
              <a:tr h="685775">
                <a:tc>
                  <a:txBody>
                    <a:bodyPr/>
                    <a:lstStyle/>
                    <a:p>
                      <a:r>
                        <a:rPr lang="en-US" sz="1400" dirty="0" smtClean="0"/>
                        <a:t>r:</a:t>
                      </a:r>
                      <a:endParaRPr lang="en-US" sz="1400" dirty="0"/>
                    </a:p>
                  </a:txBody>
                  <a:tcPr marL="91447" marR="91447" marT="34277" marB="34277"/>
                </a:tc>
                <a:tc>
                  <a:txBody>
                    <a:bodyPr/>
                    <a:lstStyle/>
                    <a:p>
                      <a:r>
                        <a:rPr lang="en-US" sz="1400" dirty="0" smtClean="0"/>
                        <a:t>Find issues reported by you, another user. Using the prefix </a:t>
                      </a:r>
                      <a:r>
                        <a:rPr lang="en-US" sz="1400" i="1" dirty="0" smtClean="0"/>
                        <a:t>r:</a:t>
                      </a:r>
                      <a:r>
                        <a:rPr lang="en-US" sz="1400" dirty="0" smtClean="0"/>
                        <a:t> followed by a specific reporter term such as </a:t>
                      </a:r>
                      <a:r>
                        <a:rPr lang="en-US" sz="1400" i="0" dirty="0" smtClean="0"/>
                        <a:t>me</a:t>
                      </a:r>
                      <a:r>
                        <a:rPr lang="en-US" sz="1400" dirty="0" smtClean="0"/>
                        <a:t>, username.</a:t>
                      </a:r>
                      <a:endParaRPr lang="en-US" sz="1400" dirty="0"/>
                    </a:p>
                  </a:txBody>
                  <a:tcPr marL="91447" marR="91447" marT="34277" marB="34277"/>
                </a:tc>
                <a:tc>
                  <a:txBody>
                    <a:bodyPr/>
                    <a:lstStyle/>
                    <a:p>
                      <a:r>
                        <a:rPr lang="en-US" sz="1400" dirty="0" smtClean="0"/>
                        <a:t>r:me – your issues</a:t>
                      </a:r>
                    </a:p>
                    <a:p>
                      <a:r>
                        <a:rPr lang="en-US" sz="1400" dirty="0" smtClean="0"/>
                        <a:t>r:lantt – “lantt” issues</a:t>
                      </a:r>
                      <a:endParaRPr lang="en-US" sz="1400" dirty="0"/>
                    </a:p>
                  </a:txBody>
                  <a:tcPr marL="91447" marR="91447" marT="34277" marB="34277"/>
                </a:tc>
              </a:tr>
              <a:tr h="278018">
                <a:tc>
                  <a:txBody>
                    <a:bodyPr/>
                    <a:lstStyle/>
                    <a:p>
                      <a:r>
                        <a:rPr lang="en-US" sz="1400" dirty="0" smtClean="0"/>
                        <a:t>&lt;priority&gt;</a:t>
                      </a:r>
                      <a:endParaRPr lang="en-US" sz="1400" dirty="0"/>
                    </a:p>
                  </a:txBody>
                  <a:tcPr marL="91447" marR="91447" marT="34277" marB="34277"/>
                </a:tc>
                <a:tc>
                  <a:txBody>
                    <a:bodyPr/>
                    <a:lstStyle/>
                    <a:p>
                      <a:r>
                        <a:rPr lang="en-US" sz="1400" dirty="0" smtClean="0"/>
                        <a:t>Find issues with a particular Priority.</a:t>
                      </a:r>
                      <a:endParaRPr lang="en-US" sz="1400" dirty="0"/>
                    </a:p>
                  </a:txBody>
                  <a:tcPr marL="91447" marR="91447" marT="34277" marB="34277"/>
                </a:tc>
                <a:tc>
                  <a:txBody>
                    <a:bodyPr/>
                    <a:lstStyle/>
                    <a:p>
                      <a:r>
                        <a:rPr lang="en-US" sz="1400" dirty="0" smtClean="0"/>
                        <a:t>Blocker, Low, Critical</a:t>
                      </a:r>
                      <a:endParaRPr lang="en-US" sz="1400" dirty="0"/>
                    </a:p>
                  </a:txBody>
                  <a:tcPr marL="91447" marR="91447" marT="34277" marB="34277"/>
                </a:tc>
              </a:tr>
              <a:tr h="278018">
                <a:tc>
                  <a:txBody>
                    <a:bodyPr/>
                    <a:lstStyle/>
                    <a:p>
                      <a:r>
                        <a:rPr lang="en-US" sz="1400" dirty="0" smtClean="0"/>
                        <a:t>&lt;issue type&gt;</a:t>
                      </a:r>
                      <a:endParaRPr lang="en-US" sz="1400" dirty="0"/>
                    </a:p>
                  </a:txBody>
                  <a:tcPr marL="91447" marR="91447" marT="34277" marB="34277"/>
                </a:tc>
                <a:tc>
                  <a:txBody>
                    <a:bodyPr/>
                    <a:lstStyle/>
                    <a:p>
                      <a:r>
                        <a:rPr lang="en-US" sz="1400" dirty="0" smtClean="0"/>
                        <a:t>Find issues with a particular Issue</a:t>
                      </a:r>
                      <a:r>
                        <a:rPr lang="en-US" sz="1400" baseline="0" dirty="0" smtClean="0"/>
                        <a:t> Type.</a:t>
                      </a:r>
                      <a:endParaRPr lang="en-US" sz="1400" dirty="0"/>
                    </a:p>
                  </a:txBody>
                  <a:tcPr marL="91447" marR="91447" marT="34277" marB="34277"/>
                </a:tc>
                <a:tc>
                  <a:txBody>
                    <a:bodyPr/>
                    <a:lstStyle/>
                    <a:p>
                      <a:r>
                        <a:rPr lang="en-US" sz="1400" dirty="0" smtClean="0"/>
                        <a:t>Bug, Task, New</a:t>
                      </a:r>
                      <a:r>
                        <a:rPr lang="en-US" sz="1400" baseline="0" dirty="0" smtClean="0"/>
                        <a:t> Feature</a:t>
                      </a:r>
                      <a:endParaRPr lang="en-US" sz="1400" dirty="0"/>
                    </a:p>
                  </a:txBody>
                  <a:tcPr marL="91447" marR="91447" marT="34277" marB="34277"/>
                </a:tc>
              </a:tr>
            </a:tbl>
          </a:graphicData>
        </a:graphic>
      </p:graphicFrame>
      <p:pic>
        <p:nvPicPr>
          <p:cNvPr id="20510" name="Picture 7" descr="Quick_Search_Issue_Query.bmp"/>
          <p:cNvPicPr>
            <a:picLocks noChangeAspect="1"/>
          </p:cNvPicPr>
          <p:nvPr/>
        </p:nvPicPr>
        <p:blipFill>
          <a:blip r:embed="rId3"/>
          <a:srcRect/>
          <a:stretch>
            <a:fillRect/>
          </a:stretch>
        </p:blipFill>
        <p:spPr bwMode="auto">
          <a:xfrm>
            <a:off x="152400" y="4229100"/>
            <a:ext cx="8915400" cy="857250"/>
          </a:xfrm>
          <a:prstGeom prst="rect">
            <a:avLst/>
          </a:prstGeom>
          <a:noFill/>
          <a:ln w="9525">
            <a:noFill/>
            <a:miter lim="800000"/>
            <a:headEnd/>
            <a:tailEnd/>
          </a:ln>
        </p:spPr>
      </p:pic>
      <p:sp>
        <p:nvSpPr>
          <p:cNvPr id="20511" name="Content Placeholder 6"/>
          <p:cNvSpPr txBox="1">
            <a:spLocks/>
          </p:cNvSpPr>
          <p:nvPr/>
        </p:nvSpPr>
        <p:spPr bwMode="auto">
          <a:xfrm>
            <a:off x="185738" y="3543300"/>
            <a:ext cx="8610600" cy="685800"/>
          </a:xfrm>
          <a:prstGeom prst="rect">
            <a:avLst/>
          </a:prstGeom>
          <a:noFill/>
          <a:ln w="9525">
            <a:noFill/>
            <a:miter lim="800000"/>
            <a:headEnd/>
            <a:tailEnd/>
          </a:ln>
        </p:spPr>
        <p:txBody>
          <a:bodyPr/>
          <a:lstStyle/>
          <a:p>
            <a:pPr marL="347663" indent="-347663" defTabSz="914400" eaLnBrk="0" hangingPunct="0">
              <a:spcBef>
                <a:spcPct val="20000"/>
              </a:spcBef>
              <a:buFontTx/>
              <a:buBlip>
                <a:blip r:embed="rId4"/>
              </a:buBlip>
            </a:pPr>
            <a:r>
              <a:rPr lang="en-US" dirty="0">
                <a:solidFill>
                  <a:srgbClr val="262626"/>
                </a:solidFill>
                <a:latin typeface="Calibri" pitchFamily="34" charset="0"/>
              </a:rPr>
              <a:t>Type “</a:t>
            </a:r>
            <a:r>
              <a:rPr lang="en-US" dirty="0">
                <a:solidFill>
                  <a:srgbClr val="C00000"/>
                </a:solidFill>
                <a:latin typeface="Calibri" pitchFamily="34" charset="0"/>
              </a:rPr>
              <a:t>r:me</a:t>
            </a:r>
            <a:r>
              <a:rPr lang="en-US" dirty="0">
                <a:solidFill>
                  <a:srgbClr val="262626"/>
                </a:solidFill>
                <a:latin typeface="Calibri" pitchFamily="34" charset="0"/>
              </a:rPr>
              <a:t>” text and press Enter, all the issues created by “</a:t>
            </a:r>
            <a:r>
              <a:rPr lang="en-US" dirty="0">
                <a:solidFill>
                  <a:srgbClr val="C00000"/>
                </a:solidFill>
                <a:latin typeface="Calibri" pitchFamily="34" charset="0"/>
              </a:rPr>
              <a:t>me</a:t>
            </a:r>
            <a:r>
              <a:rPr lang="en-US" dirty="0">
                <a:solidFill>
                  <a:srgbClr val="262626"/>
                </a:solidFill>
                <a:latin typeface="Calibri" pitchFamily="34" charset="0"/>
              </a:rPr>
              <a:t>” (current user) will be listed in search results.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381000" y="-123825"/>
            <a:ext cx="8229600" cy="685800"/>
          </a:xfrm>
        </p:spPr>
        <p:txBody>
          <a:bodyPr/>
          <a:lstStyle/>
          <a:p>
            <a:pPr marL="342900" indent="-342900"/>
            <a:r>
              <a:rPr lang="en-US" altLang="en-US" sz="3200" dirty="0" smtClean="0"/>
              <a:t>Searching issues </a:t>
            </a:r>
          </a:p>
        </p:txBody>
      </p:sp>
      <p:sp>
        <p:nvSpPr>
          <p:cNvPr id="21507" name="Content Placeholder 2"/>
          <p:cNvSpPr>
            <a:spLocks/>
          </p:cNvSpPr>
          <p:nvPr/>
        </p:nvSpPr>
        <p:spPr bwMode="auto">
          <a:xfrm>
            <a:off x="228600" y="1085850"/>
            <a:ext cx="8534400" cy="3200400"/>
          </a:xfrm>
          <a:prstGeom prst="rect">
            <a:avLst/>
          </a:prstGeom>
          <a:noFill/>
          <a:ln w="9525">
            <a:noFill/>
            <a:miter lim="800000"/>
            <a:headEnd/>
            <a:tailEnd/>
          </a:ln>
        </p:spPr>
        <p:txBody>
          <a:bodyPr/>
          <a:lstStyle/>
          <a:p>
            <a:pPr marL="533400" indent="-533400" defTabSz="914400" eaLnBrk="0" hangingPunct="0">
              <a:spcBef>
                <a:spcPct val="20000"/>
              </a:spcBef>
            </a:pPr>
            <a:endParaRPr lang="en-US" altLang="en-US" sz="2000" b="1" dirty="0">
              <a:solidFill>
                <a:srgbClr val="262626"/>
              </a:solidFill>
              <a:latin typeface="Calibri" pitchFamily="34" charset="0"/>
            </a:endParaRPr>
          </a:p>
        </p:txBody>
      </p:sp>
      <p:sp>
        <p:nvSpPr>
          <p:cNvPr id="21508" name="Content Placeholder 2"/>
          <p:cNvSpPr>
            <a:spLocks/>
          </p:cNvSpPr>
          <p:nvPr/>
        </p:nvSpPr>
        <p:spPr bwMode="auto">
          <a:xfrm>
            <a:off x="381000" y="8572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808080"/>
                </a:solidFill>
                <a:latin typeface="Calibri" pitchFamily="34" charset="0"/>
              </a:rPr>
              <a:t>Quick Search</a:t>
            </a:r>
          </a:p>
          <a:p>
            <a:pPr marL="533400" indent="-533400" algn="ctr" defTabSz="914400" eaLnBrk="0" hangingPunct="0">
              <a:spcBef>
                <a:spcPct val="20000"/>
              </a:spcBef>
            </a:pPr>
            <a:r>
              <a:rPr lang="en-US" altLang="ja-JP" sz="3200" b="1" dirty="0">
                <a:solidFill>
                  <a:srgbClr val="4F81BD"/>
                </a:solidFill>
                <a:latin typeface="Calibri" pitchFamily="34" charset="0"/>
              </a:rPr>
              <a:t>Simple Search</a:t>
            </a:r>
          </a:p>
          <a:p>
            <a:pPr marL="533400" indent="-533400" algn="ctr" defTabSz="914400" eaLnBrk="0" hangingPunct="0">
              <a:spcBef>
                <a:spcPct val="20000"/>
              </a:spcBef>
            </a:pPr>
            <a:r>
              <a:rPr lang="en-US" altLang="ja-JP" sz="3200" b="1" dirty="0">
                <a:solidFill>
                  <a:srgbClr val="808080"/>
                </a:solidFill>
                <a:latin typeface="Calibri" pitchFamily="34" charset="0"/>
              </a:rPr>
              <a:t>Advanced Search</a:t>
            </a:r>
          </a:p>
          <a:p>
            <a:pPr marL="533400" indent="-533400" algn="ctr" defTabSz="914400" eaLnBrk="0" hangingPunct="0">
              <a:spcBef>
                <a:spcPct val="20000"/>
              </a:spcBef>
            </a:pPr>
            <a:r>
              <a:rPr lang="en-US" altLang="ja-JP" sz="3200" b="1" dirty="0">
                <a:solidFill>
                  <a:srgbClr val="808080"/>
                </a:solidFill>
                <a:latin typeface="Calibri" pitchFamily="34" charset="0"/>
              </a:rPr>
              <a:t>Issue Filters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2"/>
          <a:srcRect/>
          <a:stretch>
            <a:fillRect/>
          </a:stretch>
        </p:blipFill>
        <p:spPr bwMode="auto">
          <a:xfrm>
            <a:off x="4800600" y="3571875"/>
            <a:ext cx="2133600" cy="1571625"/>
          </a:xfrm>
          <a:prstGeom prst="rect">
            <a:avLst/>
          </a:prstGeom>
          <a:noFill/>
          <a:ln w="9525">
            <a:noFill/>
            <a:miter lim="800000"/>
            <a:headEnd/>
            <a:tailEnd/>
          </a:ln>
        </p:spPr>
      </p:pic>
      <p:sp>
        <p:nvSpPr>
          <p:cNvPr id="2"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Access to JIRA</a:t>
            </a:r>
            <a:endParaRPr lang="en-US" altLang="en-US" sz="2000" b="1" dirty="0">
              <a:solidFill>
                <a:srgbClr val="558ED5"/>
              </a:solidFill>
              <a:latin typeface="Calibri" pitchFamily="34" charset="0"/>
            </a:endParaRPr>
          </a:p>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Create a new issue &amp; getter utilities.</a:t>
            </a:r>
          </a:p>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Search for issues and issue filters</a:t>
            </a:r>
          </a:p>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Watch an issue</a:t>
            </a:r>
          </a:p>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JIRA Dashboard</a:t>
            </a:r>
          </a:p>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DAMS Viewer &amp; Logs attaching.</a:t>
            </a:r>
          </a:p>
        </p:txBody>
      </p:sp>
      <p:sp>
        <p:nvSpPr>
          <p:cNvPr id="4100" name="Rectangle 10"/>
          <p:cNvSpPr>
            <a:spLocks noGrp="1"/>
          </p:cNvSpPr>
          <p:nvPr>
            <p:ph type="title" idx="4294967295"/>
          </p:nvPr>
        </p:nvSpPr>
        <p:spPr>
          <a:xfrm>
            <a:off x="457200" y="514350"/>
            <a:ext cx="8229600" cy="857250"/>
          </a:xfrm>
        </p:spPr>
        <p:txBody>
          <a:bodyPr/>
          <a:lstStyle/>
          <a:p>
            <a:pPr algn="l"/>
            <a:r>
              <a:rPr lang="en-US" altLang="en-US" b="1" dirty="0" smtClean="0">
                <a:solidFill>
                  <a:schemeClr val="accent1"/>
                </a:solidFill>
              </a:rPr>
              <a:t>Overview</a:t>
            </a:r>
          </a:p>
        </p:txBody>
      </p:sp>
      <p:sp>
        <p:nvSpPr>
          <p:cNvPr id="3" name="Footer Placeholder 2"/>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1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1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1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marL="342900" indent="-342900"/>
            <a:r>
              <a:rPr lang="en-US" altLang="en-US" sz="3200" dirty="0" smtClean="0"/>
              <a:t>Searching issues – Simple Search</a:t>
            </a:r>
          </a:p>
        </p:txBody>
      </p:sp>
      <p:sp>
        <p:nvSpPr>
          <p:cNvPr id="22531" name="Content Placeholder 4"/>
          <p:cNvSpPr>
            <a:spLocks noGrp="1"/>
          </p:cNvSpPr>
          <p:nvPr>
            <p:ph idx="1"/>
          </p:nvPr>
        </p:nvSpPr>
        <p:spPr>
          <a:xfrm>
            <a:off x="152400" y="666750"/>
            <a:ext cx="5638800" cy="3565525"/>
          </a:xfrm>
        </p:spPr>
        <p:txBody>
          <a:bodyPr/>
          <a:lstStyle/>
          <a:p>
            <a:pPr>
              <a:buFontTx/>
              <a:buNone/>
            </a:pPr>
            <a:r>
              <a:rPr sz="1800" dirty="0" smtClean="0"/>
              <a:t>	JIRA has a powerful search capability in the simple mode. We can search for issues across projects, versions and components using a range of filter criteria.</a:t>
            </a:r>
            <a:endParaRPr sz="1800" b="0" dirty="0" smtClean="0"/>
          </a:p>
          <a:p>
            <a:pPr>
              <a:buFontTx/>
              <a:buNone/>
            </a:pPr>
            <a:r>
              <a:rPr sz="1800" b="0" u="sng" dirty="0" smtClean="0"/>
              <a:t>How to perform a search:</a:t>
            </a:r>
          </a:p>
          <a:p>
            <a:r>
              <a:rPr sz="1800" b="0" dirty="0" smtClean="0"/>
              <a:t>On the top navigation bar, click the </a:t>
            </a:r>
            <a:r>
              <a:rPr sz="1800" dirty="0" smtClean="0">
                <a:solidFill>
                  <a:srgbClr val="1D9723"/>
                </a:solidFill>
              </a:rPr>
              <a:t>'Issues</a:t>
            </a:r>
            <a:r>
              <a:rPr sz="1800" b="0" dirty="0" smtClean="0"/>
              <a:t>' tab  =&gt; the Issues Filter form is displayed on the left hand side of the screen.</a:t>
            </a:r>
          </a:p>
          <a:p>
            <a:r>
              <a:rPr sz="1800" b="0" dirty="0" smtClean="0"/>
              <a:t>Type your search term into the </a:t>
            </a:r>
            <a:r>
              <a:rPr sz="1800" dirty="0" smtClean="0">
                <a:solidFill>
                  <a:srgbClr val="1D9723"/>
                </a:solidFill>
              </a:rPr>
              <a:t>'Query</a:t>
            </a:r>
            <a:r>
              <a:rPr sz="1800" b="0" dirty="0" smtClean="0"/>
              <a:t>' box, and/or select other criteria from the drop-down boxes and check-boxes.</a:t>
            </a:r>
          </a:p>
          <a:p>
            <a:r>
              <a:rPr sz="1800" b="0" dirty="0" smtClean="0"/>
              <a:t>Click  on the </a:t>
            </a:r>
            <a:r>
              <a:rPr sz="1800" dirty="0" smtClean="0">
                <a:solidFill>
                  <a:srgbClr val="1D9723"/>
                </a:solidFill>
              </a:rPr>
              <a:t>'Search</a:t>
            </a:r>
            <a:r>
              <a:rPr sz="1800" b="0" dirty="0" smtClean="0"/>
              <a:t>' button to perform the search =&gt; your search results will be displayed in the right hand side of the screen. </a:t>
            </a:r>
          </a:p>
          <a:p>
            <a:endParaRPr sz="1800" b="0" dirty="0" smtClean="0"/>
          </a:p>
          <a:p>
            <a:endParaRPr sz="1800" b="0" dirty="0" smtClean="0"/>
          </a:p>
          <a:p>
            <a:endParaRPr sz="1800" b="0" dirty="0" smtClean="0"/>
          </a:p>
          <a:p>
            <a:endParaRPr sz="1800" b="0" dirty="0" smtClean="0"/>
          </a:p>
        </p:txBody>
      </p:sp>
      <p:pic>
        <p:nvPicPr>
          <p:cNvPr id="28676" name="Picture 5" descr="Filter_2.bmp"/>
          <p:cNvPicPr>
            <a:picLocks noChangeAspect="1"/>
          </p:cNvPicPr>
          <p:nvPr/>
        </p:nvPicPr>
        <p:blipFill>
          <a:blip r:embed="rId3"/>
          <a:srcRect t="10229"/>
          <a:stretch>
            <a:fillRect/>
          </a:stretch>
        </p:blipFill>
        <p:spPr bwMode="auto">
          <a:xfrm>
            <a:off x="5943600" y="787400"/>
            <a:ext cx="2971800" cy="3917950"/>
          </a:xfrm>
          <a:prstGeom prst="rect">
            <a:avLst/>
          </a:prstGeom>
          <a:ln>
            <a:noFill/>
          </a:ln>
          <a:effectLst>
            <a:outerShdw blurRad="190500" algn="tl" rotWithShape="0">
              <a:srgbClr val="000000">
                <a:alpha val="70000"/>
              </a:srgbClr>
            </a:outerShdw>
          </a:effectLst>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marL="342900" indent="-342900"/>
            <a:r>
              <a:rPr lang="en-US" altLang="en-US" sz="3200" dirty="0" smtClean="0"/>
              <a:t>Simple search – example</a:t>
            </a:r>
          </a:p>
        </p:txBody>
      </p:sp>
      <p:sp>
        <p:nvSpPr>
          <p:cNvPr id="23555" name="Content Placeholder 4"/>
          <p:cNvSpPr>
            <a:spLocks noGrp="1"/>
          </p:cNvSpPr>
          <p:nvPr>
            <p:ph idx="1"/>
          </p:nvPr>
        </p:nvSpPr>
        <p:spPr>
          <a:xfrm>
            <a:off x="228600" y="590550"/>
            <a:ext cx="6248400" cy="3565525"/>
          </a:xfrm>
        </p:spPr>
        <p:txBody>
          <a:bodyPr/>
          <a:lstStyle/>
          <a:p>
            <a:pPr>
              <a:buFontTx/>
              <a:buNone/>
            </a:pPr>
            <a:r>
              <a:rPr sz="2000" b="0" u="sng" dirty="0" smtClean="0"/>
              <a:t>Simple search example</a:t>
            </a:r>
            <a:r>
              <a:rPr sz="2000" b="0" dirty="0" smtClean="0"/>
              <a:t>:</a:t>
            </a:r>
          </a:p>
          <a:p>
            <a:pPr>
              <a:buFontTx/>
              <a:buNone/>
            </a:pPr>
            <a:r>
              <a:rPr sz="2000" b="0" dirty="0" smtClean="0"/>
              <a:t>	To search for all bugs opened by user “lantt”, in “HD Graphics – HMC” project, with “Open” status and contain “stuck” text in their Summary, Comments or Description, the filter should be:</a:t>
            </a:r>
          </a:p>
          <a:p>
            <a:pPr lvl="1"/>
            <a:r>
              <a:rPr sz="1800" dirty="0" smtClean="0"/>
              <a:t>Query string: </a:t>
            </a:r>
            <a:r>
              <a:rPr sz="1800" dirty="0" smtClean="0">
                <a:solidFill>
                  <a:srgbClr val="C00000"/>
                </a:solidFill>
              </a:rPr>
              <a:t>stuck</a:t>
            </a:r>
          </a:p>
          <a:p>
            <a:pPr lvl="1"/>
            <a:r>
              <a:rPr sz="1800" dirty="0" smtClean="0">
                <a:solidFill>
                  <a:schemeClr val="tx1"/>
                </a:solidFill>
              </a:rPr>
              <a:t>Check  the boxes: </a:t>
            </a:r>
            <a:r>
              <a:rPr sz="1800" dirty="0" smtClean="0"/>
              <a:t>Summary, Comments, Description</a:t>
            </a:r>
          </a:p>
          <a:p>
            <a:pPr lvl="1"/>
            <a:r>
              <a:rPr sz="1800" dirty="0" smtClean="0"/>
              <a:t>Project: </a:t>
            </a:r>
            <a:r>
              <a:rPr sz="1800" dirty="0" smtClean="0">
                <a:solidFill>
                  <a:srgbClr val="C00000"/>
                </a:solidFill>
              </a:rPr>
              <a:t>HD Graphics – HMC</a:t>
            </a:r>
          </a:p>
          <a:p>
            <a:pPr lvl="1"/>
            <a:r>
              <a:rPr sz="1800" dirty="0" smtClean="0"/>
              <a:t>Issue Type: </a:t>
            </a:r>
            <a:r>
              <a:rPr sz="1800" dirty="0" smtClean="0">
                <a:solidFill>
                  <a:srgbClr val="C00000"/>
                </a:solidFill>
              </a:rPr>
              <a:t>Bug</a:t>
            </a:r>
            <a:endParaRPr sz="1800" dirty="0" smtClean="0"/>
          </a:p>
          <a:p>
            <a:pPr lvl="1"/>
            <a:r>
              <a:rPr sz="1800" dirty="0" smtClean="0"/>
              <a:t>Reporter: </a:t>
            </a:r>
            <a:r>
              <a:rPr sz="1800" dirty="0" smtClean="0">
                <a:solidFill>
                  <a:srgbClr val="C00000"/>
                </a:solidFill>
              </a:rPr>
              <a:t>lantt</a:t>
            </a:r>
          </a:p>
          <a:p>
            <a:pPr lvl="1"/>
            <a:r>
              <a:rPr sz="1800" dirty="0" smtClean="0"/>
              <a:t>Status: </a:t>
            </a:r>
            <a:r>
              <a:rPr sz="1800" dirty="0" smtClean="0">
                <a:solidFill>
                  <a:srgbClr val="C00000"/>
                </a:solidFill>
              </a:rPr>
              <a:t>Open</a:t>
            </a:r>
          </a:p>
          <a:p>
            <a:pPr>
              <a:buFontTx/>
              <a:buNone/>
            </a:pPr>
            <a:r>
              <a:rPr sz="2000" b="0" dirty="0" smtClean="0"/>
              <a:t>Click  on the 'Search' button =&gt; the search results will be displayed in the right hand side of the screen. </a:t>
            </a:r>
          </a:p>
          <a:p>
            <a:endParaRPr sz="2000" b="0" dirty="0" smtClean="0"/>
          </a:p>
          <a:p>
            <a:endParaRPr sz="2000" b="0" dirty="0" smtClean="0"/>
          </a:p>
          <a:p>
            <a:endParaRPr sz="2000" b="0" dirty="0" smtClean="0"/>
          </a:p>
        </p:txBody>
      </p:sp>
      <p:pic>
        <p:nvPicPr>
          <p:cNvPr id="23556" name="Picture 4" descr="Filter_3.png"/>
          <p:cNvPicPr>
            <a:picLocks noChangeAspect="1"/>
          </p:cNvPicPr>
          <p:nvPr/>
        </p:nvPicPr>
        <p:blipFill>
          <a:blip r:embed="rId3"/>
          <a:srcRect/>
          <a:stretch>
            <a:fillRect/>
          </a:stretch>
        </p:blipFill>
        <p:spPr bwMode="auto">
          <a:xfrm>
            <a:off x="6553200" y="742950"/>
            <a:ext cx="2209800" cy="4167188"/>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marL="342900" indent="-342900"/>
            <a:r>
              <a:rPr lang="en-US" altLang="en-US" sz="3200" dirty="0" smtClean="0"/>
              <a:t>Simple search – criteria groups</a:t>
            </a:r>
          </a:p>
        </p:txBody>
      </p:sp>
      <p:sp>
        <p:nvSpPr>
          <p:cNvPr id="24579" name="Content Placeholder 4"/>
          <p:cNvSpPr>
            <a:spLocks noGrp="1"/>
          </p:cNvSpPr>
          <p:nvPr>
            <p:ph idx="1"/>
          </p:nvPr>
        </p:nvSpPr>
        <p:spPr>
          <a:xfrm>
            <a:off x="228600" y="666750"/>
            <a:ext cx="6019800" cy="3565525"/>
          </a:xfrm>
        </p:spPr>
        <p:txBody>
          <a:bodyPr/>
          <a:lstStyle/>
          <a:p>
            <a:pPr>
              <a:buFontTx/>
              <a:buNone/>
            </a:pPr>
            <a:r>
              <a:rPr sz="1800" b="0" dirty="0" smtClean="0"/>
              <a:t>	</a:t>
            </a:r>
            <a:r>
              <a:rPr sz="1800" dirty="0" smtClean="0"/>
              <a:t>In simple search mode, there are many criteria groups to narrow your search:</a:t>
            </a:r>
            <a:endParaRPr sz="1800" b="0" dirty="0" smtClean="0"/>
          </a:p>
          <a:p>
            <a:r>
              <a:rPr sz="1800" b="0" dirty="0" smtClean="0"/>
              <a:t>Simple filter with Query, Project, Issue Type criteria.</a:t>
            </a:r>
          </a:p>
          <a:p>
            <a:r>
              <a:rPr sz="1800" dirty="0" smtClean="0">
                <a:solidFill>
                  <a:srgbClr val="0070C0"/>
                </a:solidFill>
              </a:rPr>
              <a:t>Issue Attributes</a:t>
            </a:r>
            <a:r>
              <a:rPr sz="1800" dirty="0" smtClean="0"/>
              <a:t>: </a:t>
            </a:r>
            <a:r>
              <a:rPr sz="1800" b="0" dirty="0" smtClean="0"/>
              <a:t>we can filter for Reporter, Assignee, Status, Resolutions, Priorities, Label.</a:t>
            </a:r>
          </a:p>
          <a:p>
            <a:r>
              <a:rPr sz="1800" dirty="0" smtClean="0">
                <a:solidFill>
                  <a:srgbClr val="0070C0"/>
                </a:solidFill>
              </a:rPr>
              <a:t>Date and Times: </a:t>
            </a:r>
            <a:r>
              <a:rPr sz="1800" b="0" dirty="0" smtClean="0"/>
              <a:t>we can filter for Created After, Created Before, Created, Updated After, Updated Before, Updated, Due After, Due Before, Due Date, Resolved After, Resolved Before, Resolved.</a:t>
            </a:r>
          </a:p>
          <a:p>
            <a:r>
              <a:rPr sz="1800" dirty="0" smtClean="0">
                <a:solidFill>
                  <a:srgbClr val="0070C0"/>
                </a:solidFill>
              </a:rPr>
              <a:t>Work Ratio</a:t>
            </a:r>
            <a:r>
              <a:rPr sz="1800" b="0" dirty="0" smtClean="0"/>
              <a:t>: we can filter for % done of issues (% Limits).</a:t>
            </a:r>
          </a:p>
          <a:p>
            <a:r>
              <a:rPr sz="1800" dirty="0" smtClean="0">
                <a:solidFill>
                  <a:srgbClr val="0070C0"/>
                </a:solidFill>
              </a:rPr>
              <a:t>Custom Fields</a:t>
            </a:r>
            <a:r>
              <a:rPr sz="1800" b="0" dirty="0" smtClean="0"/>
              <a:t>: we can filter for Assignee History, Date of First Response (after), Date of First Response (before), Date of First Response, Executive Visibility, Platform/s, Time in Status.</a:t>
            </a:r>
          </a:p>
          <a:p>
            <a:endParaRPr sz="1800" b="0" dirty="0" smtClean="0"/>
          </a:p>
          <a:p>
            <a:endParaRPr sz="1800" b="0" dirty="0" smtClean="0"/>
          </a:p>
          <a:p>
            <a:endParaRPr sz="1800" b="0" dirty="0" smtClean="0"/>
          </a:p>
          <a:p>
            <a:endParaRPr sz="1800" b="0" dirty="0" smtClean="0"/>
          </a:p>
          <a:p>
            <a:endParaRPr sz="1800" b="0" dirty="0" smtClean="0"/>
          </a:p>
          <a:p>
            <a:endParaRPr sz="1800" b="0" dirty="0" smtClean="0"/>
          </a:p>
        </p:txBody>
      </p:sp>
      <p:pic>
        <p:nvPicPr>
          <p:cNvPr id="24580" name="Picture 4" descr="Filter_1.bmp"/>
          <p:cNvPicPr>
            <a:picLocks noChangeAspect="1"/>
          </p:cNvPicPr>
          <p:nvPr/>
        </p:nvPicPr>
        <p:blipFill>
          <a:blip r:embed="rId3"/>
          <a:srcRect/>
          <a:stretch>
            <a:fillRect/>
          </a:stretch>
        </p:blipFill>
        <p:spPr bwMode="auto">
          <a:xfrm>
            <a:off x="6553200" y="685800"/>
            <a:ext cx="2438400" cy="4386263"/>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381000" y="-161925"/>
            <a:ext cx="8229600" cy="685800"/>
          </a:xfrm>
        </p:spPr>
        <p:txBody>
          <a:bodyPr/>
          <a:lstStyle/>
          <a:p>
            <a:pPr marL="342900" indent="-342900"/>
            <a:r>
              <a:rPr lang="en-US" altLang="en-US" sz="3200" dirty="0" smtClean="0"/>
              <a:t>Searching issues </a:t>
            </a:r>
          </a:p>
        </p:txBody>
      </p:sp>
      <p:sp>
        <p:nvSpPr>
          <p:cNvPr id="25603" name="Content Placeholder 2"/>
          <p:cNvSpPr>
            <a:spLocks/>
          </p:cNvSpPr>
          <p:nvPr/>
        </p:nvSpPr>
        <p:spPr bwMode="auto">
          <a:xfrm>
            <a:off x="228600" y="1085850"/>
            <a:ext cx="8534400" cy="3200400"/>
          </a:xfrm>
          <a:prstGeom prst="rect">
            <a:avLst/>
          </a:prstGeom>
          <a:noFill/>
          <a:ln w="9525">
            <a:noFill/>
            <a:miter lim="800000"/>
            <a:headEnd/>
            <a:tailEnd/>
          </a:ln>
        </p:spPr>
        <p:txBody>
          <a:bodyPr/>
          <a:lstStyle/>
          <a:p>
            <a:pPr marL="533400" indent="-533400" defTabSz="914400" eaLnBrk="0" hangingPunct="0">
              <a:spcBef>
                <a:spcPct val="20000"/>
              </a:spcBef>
            </a:pPr>
            <a:endParaRPr lang="en-US" altLang="en-US" sz="2000" b="1" dirty="0">
              <a:solidFill>
                <a:srgbClr val="262626"/>
              </a:solidFill>
              <a:latin typeface="Calibri" pitchFamily="34" charset="0"/>
            </a:endParaRPr>
          </a:p>
        </p:txBody>
      </p:sp>
      <p:sp>
        <p:nvSpPr>
          <p:cNvPr id="25604" name="Content Placeholder 2"/>
          <p:cNvSpPr>
            <a:spLocks/>
          </p:cNvSpPr>
          <p:nvPr/>
        </p:nvSpPr>
        <p:spPr bwMode="auto">
          <a:xfrm>
            <a:off x="381000" y="8572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808080"/>
                </a:solidFill>
                <a:latin typeface="Calibri" pitchFamily="34" charset="0"/>
              </a:rPr>
              <a:t>Quick Search</a:t>
            </a:r>
          </a:p>
          <a:p>
            <a:pPr marL="533400" indent="-533400" algn="ctr" defTabSz="914400" eaLnBrk="0" hangingPunct="0">
              <a:spcBef>
                <a:spcPct val="20000"/>
              </a:spcBef>
            </a:pPr>
            <a:r>
              <a:rPr lang="en-US" altLang="ja-JP" sz="3200" b="1" dirty="0">
                <a:solidFill>
                  <a:srgbClr val="808080"/>
                </a:solidFill>
                <a:latin typeface="Calibri" pitchFamily="34" charset="0"/>
              </a:rPr>
              <a:t>Simple Search</a:t>
            </a:r>
          </a:p>
          <a:p>
            <a:pPr marL="533400" indent="-533400" algn="ctr" defTabSz="914400" eaLnBrk="0" hangingPunct="0">
              <a:spcBef>
                <a:spcPct val="20000"/>
              </a:spcBef>
            </a:pPr>
            <a:r>
              <a:rPr lang="en-US" altLang="ja-JP" sz="3200" b="1" dirty="0">
                <a:solidFill>
                  <a:srgbClr val="4F81BD"/>
                </a:solidFill>
                <a:latin typeface="Calibri" pitchFamily="34" charset="0"/>
              </a:rPr>
              <a:t>Advanced Search</a:t>
            </a:r>
          </a:p>
          <a:p>
            <a:pPr marL="533400" indent="-533400" algn="ctr" defTabSz="914400" eaLnBrk="0" hangingPunct="0">
              <a:spcBef>
                <a:spcPct val="20000"/>
              </a:spcBef>
            </a:pPr>
            <a:r>
              <a:rPr lang="en-US" altLang="ja-JP" sz="3200" b="1" dirty="0">
                <a:solidFill>
                  <a:srgbClr val="808080"/>
                </a:solidFill>
                <a:latin typeface="Calibri" pitchFamily="34" charset="0"/>
              </a:rPr>
              <a:t>Issue Filters</a:t>
            </a:r>
            <a:endParaRPr lang="en-US" altLang="ja-JP" sz="3200" b="1" dirty="0">
              <a:solidFill>
                <a:srgbClr val="4F81BD"/>
              </a:solidFill>
              <a:latin typeface="Calibri" pitchFamily="34" charset="0"/>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marL="342900" indent="-342900"/>
            <a:r>
              <a:rPr lang="en-US" altLang="en-US" dirty="0" smtClean="0"/>
              <a:t>Searching issues – Advanced Search</a:t>
            </a:r>
          </a:p>
        </p:txBody>
      </p:sp>
      <p:sp>
        <p:nvSpPr>
          <p:cNvPr id="26627" name="Content Placeholder 6"/>
          <p:cNvSpPr>
            <a:spLocks noGrp="1"/>
          </p:cNvSpPr>
          <p:nvPr>
            <p:ph idx="1"/>
          </p:nvPr>
        </p:nvSpPr>
        <p:spPr/>
        <p:txBody>
          <a:bodyPr/>
          <a:lstStyle/>
          <a:p>
            <a:pPr>
              <a:buFontTx/>
              <a:buNone/>
            </a:pPr>
            <a:r>
              <a:rPr sz="2000" dirty="0" smtClean="0"/>
              <a:t>An advanced search allows you to use structured queries to search for issues.</a:t>
            </a:r>
          </a:p>
          <a:p>
            <a:endParaRPr dirty="0" smtClean="0"/>
          </a:p>
        </p:txBody>
      </p:sp>
      <p:sp>
        <p:nvSpPr>
          <p:cNvPr id="26628" name="Content Placeholder 2"/>
          <p:cNvSpPr>
            <a:spLocks/>
          </p:cNvSpPr>
          <p:nvPr/>
        </p:nvSpPr>
        <p:spPr bwMode="auto">
          <a:xfrm>
            <a:off x="228600" y="1504950"/>
            <a:ext cx="4800600" cy="2732088"/>
          </a:xfrm>
          <a:prstGeom prst="rect">
            <a:avLst/>
          </a:prstGeom>
          <a:noFill/>
          <a:ln w="9525">
            <a:noFill/>
            <a:miter lim="800000"/>
            <a:headEnd/>
            <a:tailEnd/>
          </a:ln>
        </p:spPr>
        <p:txBody>
          <a:bodyPr/>
          <a:lstStyle/>
          <a:p>
            <a:pPr marL="990600" lvl="1" indent="-533400" defTabSz="914400" eaLnBrk="0" hangingPunct="0">
              <a:spcBef>
                <a:spcPct val="20000"/>
              </a:spcBef>
            </a:pPr>
            <a:r>
              <a:rPr lang="en-US" altLang="ja-JP" u="sng" dirty="0">
                <a:solidFill>
                  <a:srgbClr val="262626"/>
                </a:solidFill>
                <a:latin typeface="Calibri" pitchFamily="34" charset="0"/>
              </a:rPr>
              <a:t>To perform an Advanced Search: </a:t>
            </a:r>
          </a:p>
          <a:p>
            <a:pPr marL="457200" indent="-457200" defTabSz="914400" eaLnBrk="0" hangingPunct="0">
              <a:spcBef>
                <a:spcPct val="20000"/>
              </a:spcBef>
              <a:buFontTx/>
              <a:buBlip>
                <a:blip r:embed="rId3"/>
              </a:buBlip>
            </a:pPr>
            <a:r>
              <a:rPr lang="en-US" altLang="ja-JP" dirty="0">
                <a:solidFill>
                  <a:srgbClr val="262626"/>
                </a:solidFill>
                <a:latin typeface="Calibri" pitchFamily="34" charset="0"/>
              </a:rPr>
              <a:t>On the top navigation bar, click the "</a:t>
            </a:r>
            <a:r>
              <a:rPr lang="en-US" altLang="ja-JP" b="1" dirty="0">
                <a:solidFill>
                  <a:srgbClr val="1D9723"/>
                </a:solidFill>
                <a:latin typeface="Calibri" pitchFamily="34" charset="0"/>
              </a:rPr>
              <a:t>Issues</a:t>
            </a:r>
            <a:r>
              <a:rPr lang="en-US" altLang="ja-JP" dirty="0">
                <a:solidFill>
                  <a:srgbClr val="262626"/>
                </a:solidFill>
                <a:latin typeface="Calibri" pitchFamily="34" charset="0"/>
              </a:rPr>
              <a:t>" tab =&gt; This will display the Simple Search panel on the left hand side of the screen.</a:t>
            </a:r>
          </a:p>
          <a:p>
            <a:pPr marL="457200" indent="-457200" defTabSz="914400" eaLnBrk="0" hangingPunct="0">
              <a:spcBef>
                <a:spcPct val="20000"/>
              </a:spcBef>
              <a:buFontTx/>
              <a:buBlip>
                <a:blip r:embed="rId3"/>
              </a:buBlip>
            </a:pPr>
            <a:r>
              <a:rPr lang="en-US" altLang="ja-JP" dirty="0">
                <a:solidFill>
                  <a:srgbClr val="262626"/>
                </a:solidFill>
                <a:latin typeface="Calibri" pitchFamily="34" charset="0"/>
              </a:rPr>
              <a:t>Click on "</a:t>
            </a:r>
            <a:r>
              <a:rPr lang="en-US" altLang="ja-JP" b="1" dirty="0">
                <a:solidFill>
                  <a:srgbClr val="1D9723"/>
                </a:solidFill>
                <a:latin typeface="Calibri" pitchFamily="34" charset="0"/>
              </a:rPr>
              <a:t>advanced</a:t>
            </a:r>
            <a:r>
              <a:rPr lang="en-US" altLang="ja-JP" dirty="0">
                <a:solidFill>
                  <a:srgbClr val="262626"/>
                </a:solidFill>
                <a:latin typeface="Calibri" pitchFamily="34" charset="0"/>
              </a:rPr>
              <a:t>“=&gt; This will display the "Query" box.</a:t>
            </a:r>
          </a:p>
          <a:p>
            <a:pPr marL="457200" indent="-457200" defTabSz="914400" eaLnBrk="0" hangingPunct="0">
              <a:spcBef>
                <a:spcPct val="20000"/>
              </a:spcBef>
              <a:buFontTx/>
              <a:buBlip>
                <a:blip r:embed="rId3"/>
              </a:buBlip>
            </a:pPr>
            <a:r>
              <a:rPr lang="en-US" altLang="ja-JP" dirty="0">
                <a:solidFill>
                  <a:srgbClr val="262626"/>
                </a:solidFill>
                <a:latin typeface="Calibri" pitchFamily="34" charset="0"/>
              </a:rPr>
              <a:t>Type your query using the fields, operators and  field values/functions.</a:t>
            </a:r>
          </a:p>
          <a:p>
            <a:pPr marL="457200" indent="-457200" defTabSz="914400" eaLnBrk="0" hangingPunct="0">
              <a:spcBef>
                <a:spcPct val="20000"/>
              </a:spcBef>
              <a:buFontTx/>
              <a:buBlip>
                <a:blip r:embed="rId3"/>
              </a:buBlip>
            </a:pPr>
            <a:r>
              <a:rPr lang="en-US" altLang="ja-JP" dirty="0">
                <a:solidFill>
                  <a:srgbClr val="262626"/>
                </a:solidFill>
                <a:latin typeface="Calibri" pitchFamily="34" charset="0"/>
              </a:rPr>
              <a:t>Click the "</a:t>
            </a:r>
            <a:r>
              <a:rPr lang="en-US" altLang="ja-JP" b="1" dirty="0">
                <a:solidFill>
                  <a:srgbClr val="1D9723"/>
                </a:solidFill>
                <a:latin typeface="Calibri" pitchFamily="34" charset="0"/>
              </a:rPr>
              <a:t>Search</a:t>
            </a:r>
            <a:r>
              <a:rPr lang="en-US" altLang="ja-JP" dirty="0">
                <a:solidFill>
                  <a:srgbClr val="262626"/>
                </a:solidFill>
                <a:latin typeface="Calibri" pitchFamily="34" charset="0"/>
              </a:rPr>
              <a:t>" button to run your query =&gt; The search results will be displayed below the query.</a:t>
            </a:r>
          </a:p>
          <a:p>
            <a:pPr marL="457200" indent="-457200" defTabSz="914400" eaLnBrk="0" hangingPunct="0">
              <a:spcBef>
                <a:spcPct val="20000"/>
              </a:spcBef>
            </a:pPr>
            <a:endParaRPr lang="en-US" altLang="ja-JP" dirty="0">
              <a:solidFill>
                <a:srgbClr val="262626"/>
              </a:solidFill>
            </a:endParaRPr>
          </a:p>
        </p:txBody>
      </p:sp>
      <p:pic>
        <p:nvPicPr>
          <p:cNvPr id="26629" name="Picture 6" descr="Advance_Search_1.bmp"/>
          <p:cNvPicPr>
            <a:picLocks noChangeAspect="1"/>
          </p:cNvPicPr>
          <p:nvPr/>
        </p:nvPicPr>
        <p:blipFill>
          <a:blip r:embed="rId4"/>
          <a:srcRect/>
          <a:stretch>
            <a:fillRect/>
          </a:stretch>
        </p:blipFill>
        <p:spPr bwMode="auto">
          <a:xfrm>
            <a:off x="5638800" y="1535113"/>
            <a:ext cx="3200400" cy="301783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marL="342900" indent="-342900"/>
            <a:r>
              <a:rPr lang="en-US" altLang="en-US" sz="3200" dirty="0" smtClean="0"/>
              <a:t>Advanced Search</a:t>
            </a:r>
            <a:r>
              <a:rPr lang="en-US" altLang="en-US" dirty="0" smtClean="0"/>
              <a:t> – Example</a:t>
            </a:r>
          </a:p>
        </p:txBody>
      </p:sp>
      <p:sp>
        <p:nvSpPr>
          <p:cNvPr id="27651" name="Content Placeholder 4"/>
          <p:cNvSpPr>
            <a:spLocks noGrp="1"/>
          </p:cNvSpPr>
          <p:nvPr>
            <p:ph idx="1"/>
          </p:nvPr>
        </p:nvSpPr>
        <p:spPr/>
        <p:txBody>
          <a:bodyPr/>
          <a:lstStyle/>
          <a:p>
            <a:pPr>
              <a:buFontTx/>
              <a:buNone/>
            </a:pPr>
            <a:r>
              <a:rPr sz="1800" dirty="0" smtClean="0"/>
              <a:t>Example: </a:t>
            </a:r>
          </a:p>
          <a:p>
            <a:pPr>
              <a:buFontTx/>
              <a:buNone/>
            </a:pPr>
            <a:r>
              <a:rPr sz="1800" b="0" dirty="0" smtClean="0"/>
              <a:t>If you want to search for all bugs which belong to “</a:t>
            </a:r>
            <a:r>
              <a:rPr sz="1800" b="0" dirty="0" smtClean="0">
                <a:solidFill>
                  <a:srgbClr val="0000CC"/>
                </a:solidFill>
              </a:rPr>
              <a:t>HD Graphics – HMC</a:t>
            </a:r>
            <a:r>
              <a:rPr sz="1800" b="0" dirty="0" smtClean="0"/>
              <a:t>” project and their priority are “</a:t>
            </a:r>
            <a:r>
              <a:rPr sz="1800" b="0" dirty="0" smtClean="0">
                <a:solidFill>
                  <a:srgbClr val="0000CC"/>
                </a:solidFill>
              </a:rPr>
              <a:t>Blocker</a:t>
            </a:r>
            <a:r>
              <a:rPr sz="1800" b="0" dirty="0" smtClean="0"/>
              <a:t>” or “</a:t>
            </a:r>
            <a:r>
              <a:rPr sz="1800" b="0" dirty="0" smtClean="0">
                <a:solidFill>
                  <a:srgbClr val="0000CC"/>
                </a:solidFill>
              </a:rPr>
              <a:t>Critical</a:t>
            </a:r>
            <a:r>
              <a:rPr sz="1800" b="0" dirty="0" smtClean="0"/>
              <a:t>”, type the following string into the query box:</a:t>
            </a:r>
          </a:p>
          <a:p>
            <a:pPr>
              <a:buFontTx/>
              <a:buNone/>
            </a:pPr>
            <a:endParaRPr sz="1800" b="0" dirty="0" smtClean="0"/>
          </a:p>
          <a:p>
            <a:pPr>
              <a:buFontTx/>
              <a:buNone/>
            </a:pPr>
            <a:r>
              <a:rPr sz="1800" b="0" dirty="0" smtClean="0">
                <a:solidFill>
                  <a:srgbClr val="C00000"/>
                </a:solidFill>
              </a:rPr>
              <a:t>	Project =  “HD Graphics – HMC” AND (priority = Blocker OR priority =  Critical) AND type = Bug</a:t>
            </a:r>
          </a:p>
          <a:p>
            <a:pPr>
              <a:buFontTx/>
              <a:buNone/>
            </a:pPr>
            <a:endParaRPr sz="1800" dirty="0" smtClean="0"/>
          </a:p>
          <a:p>
            <a:pPr>
              <a:buFontTx/>
              <a:buNone/>
            </a:pPr>
            <a:r>
              <a:rPr sz="1800" b="0" dirty="0" smtClean="0"/>
              <a:t>Click "</a:t>
            </a:r>
            <a:r>
              <a:rPr sz="1800" b="0" dirty="0" smtClean="0">
                <a:solidFill>
                  <a:srgbClr val="0000CC"/>
                </a:solidFill>
              </a:rPr>
              <a:t>Search</a:t>
            </a:r>
            <a:r>
              <a:rPr sz="1800" b="0" dirty="0" smtClean="0"/>
              <a:t>" button, and see the result</a:t>
            </a:r>
          </a:p>
        </p:txBody>
      </p:sp>
      <p:pic>
        <p:nvPicPr>
          <p:cNvPr id="27652" name="Picture 7" descr="Advance_Search_2.bmp"/>
          <p:cNvPicPr>
            <a:picLocks noChangeAspect="1"/>
          </p:cNvPicPr>
          <p:nvPr/>
        </p:nvPicPr>
        <p:blipFill>
          <a:blip r:embed="rId3"/>
          <a:srcRect/>
          <a:stretch>
            <a:fillRect/>
          </a:stretch>
        </p:blipFill>
        <p:spPr bwMode="auto">
          <a:xfrm>
            <a:off x="76200" y="3114675"/>
            <a:ext cx="8967788" cy="145732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marL="342900" indent="-342900"/>
            <a:r>
              <a:rPr lang="en-US" altLang="en-US" sz="3200" dirty="0" smtClean="0"/>
              <a:t>Advanced Search </a:t>
            </a:r>
            <a:r>
              <a:rPr lang="en-US" altLang="en-US" dirty="0" smtClean="0"/>
              <a:t>– keywords and syntax</a:t>
            </a:r>
          </a:p>
        </p:txBody>
      </p:sp>
      <p:sp>
        <p:nvSpPr>
          <p:cNvPr id="28675" name="Content Placeholder 3"/>
          <p:cNvSpPr>
            <a:spLocks noGrp="1"/>
          </p:cNvSpPr>
          <p:nvPr>
            <p:ph idx="1"/>
          </p:nvPr>
        </p:nvSpPr>
        <p:spPr>
          <a:xfrm>
            <a:off x="76200" y="666750"/>
            <a:ext cx="8610600" cy="3565525"/>
          </a:xfrm>
        </p:spPr>
        <p:txBody>
          <a:bodyPr/>
          <a:lstStyle/>
          <a:p>
            <a:pPr marL="533400" indent="-533400"/>
            <a:r>
              <a:rPr altLang="ja-JP" sz="1800" b="0" dirty="0" smtClean="0"/>
              <a:t>Supported keywords, operators, fields, functions (refer to JIRA online help for a complete list)</a:t>
            </a:r>
          </a:p>
          <a:p>
            <a:pPr marL="923925" lvl="1" indent="-533400"/>
            <a:r>
              <a:rPr altLang="ja-JP" sz="1800" dirty="0" smtClean="0">
                <a:solidFill>
                  <a:srgbClr val="0066FF"/>
                </a:solidFill>
              </a:rPr>
              <a:t>Keywords: </a:t>
            </a:r>
            <a:r>
              <a:rPr altLang="ja-JP" sz="1800" dirty="0" smtClean="0"/>
              <a:t>	OR, AND, NOT, EMPTY, NULL, ORDER BY</a:t>
            </a:r>
          </a:p>
          <a:p>
            <a:pPr marL="923925" lvl="1" indent="-533400"/>
            <a:r>
              <a:rPr altLang="ja-JP" sz="1800" dirty="0" smtClean="0">
                <a:solidFill>
                  <a:srgbClr val="0066FF"/>
                </a:solidFill>
              </a:rPr>
              <a:t>Operators:</a:t>
            </a:r>
            <a:r>
              <a:rPr altLang="ja-JP" sz="1800" dirty="0" smtClean="0"/>
              <a:t>	 =, !=, &gt;, &lt;, &gt;=, &lt;=, IN, NOT IN, ~ (contain), !~,…</a:t>
            </a:r>
          </a:p>
          <a:p>
            <a:pPr marL="923925" lvl="1" indent="-533400"/>
            <a:r>
              <a:rPr altLang="ja-JP" sz="1800" dirty="0" smtClean="0">
                <a:solidFill>
                  <a:srgbClr val="0066FF"/>
                </a:solidFill>
              </a:rPr>
              <a:t>Fields: </a:t>
            </a:r>
            <a:r>
              <a:rPr altLang="ja-JP" sz="1800" dirty="0" smtClean="0"/>
              <a:t>	assignee, created, category, project, priority, reporter, status, text, type, updated, description, watcher, resolution,…</a:t>
            </a:r>
          </a:p>
          <a:p>
            <a:pPr marL="923925" lvl="1" indent="-533400"/>
            <a:r>
              <a:rPr altLang="ja-JP" sz="1800" dirty="0" smtClean="0">
                <a:solidFill>
                  <a:srgbClr val="0066FF"/>
                </a:solidFill>
              </a:rPr>
              <a:t>Functions: </a:t>
            </a:r>
            <a:r>
              <a:rPr altLang="ja-JP" sz="1800" dirty="0" smtClean="0"/>
              <a:t>membersOf(), currentUser(), currentLogin(), lastLogin(), startOfDay(), endOfDay(), startOfWeek(), endOfWeek(), startOfMonth(), endOfMonth(), releasedVersions(), unreleasedVersions(), latestReleasedVersion(), earliestUnreleasedVersion()…</a:t>
            </a:r>
          </a:p>
          <a:p>
            <a:pPr marL="533400" indent="-533400"/>
            <a:r>
              <a:rPr altLang="ja-JP" sz="1800" b="0" dirty="0" smtClean="0"/>
              <a:t>JIRA supports Auto-complete function: As you type your query, JIRA will recognize the context and offer a list of "auto-complete" suggestions for you. </a:t>
            </a:r>
          </a:p>
          <a:p>
            <a:pPr marL="533400" indent="-533400"/>
            <a:r>
              <a:rPr altLang="ja-JP" sz="1800" b="0" dirty="0" smtClean="0"/>
              <a:t>We can save the query for future use. We can also share the query with Group, Project or Everyone to utilize it.</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marL="342900" indent="-342900"/>
            <a:r>
              <a:rPr lang="en-US" altLang="en-US" dirty="0" smtClean="0"/>
              <a:t>Switching between Advanced and Simple Search</a:t>
            </a:r>
          </a:p>
        </p:txBody>
      </p:sp>
      <p:sp>
        <p:nvSpPr>
          <p:cNvPr id="29699" name="Content Placeholder 4"/>
          <p:cNvSpPr>
            <a:spLocks noGrp="1"/>
          </p:cNvSpPr>
          <p:nvPr>
            <p:ph idx="1"/>
          </p:nvPr>
        </p:nvSpPr>
        <p:spPr>
          <a:xfrm>
            <a:off x="76200" y="590550"/>
            <a:ext cx="8610600" cy="2286000"/>
          </a:xfrm>
        </p:spPr>
        <p:txBody>
          <a:bodyPr/>
          <a:lstStyle/>
          <a:p>
            <a:r>
              <a:rPr sz="1800" b="0" dirty="0" smtClean="0"/>
              <a:t>On the top navigation bar, click the "</a:t>
            </a:r>
            <a:r>
              <a:rPr sz="1800" b="0" dirty="0" smtClean="0">
                <a:solidFill>
                  <a:srgbClr val="0000FF"/>
                </a:solidFill>
              </a:rPr>
              <a:t>Issues</a:t>
            </a:r>
            <a:r>
              <a:rPr sz="1800" b="0" dirty="0" smtClean="0"/>
              <a:t>" tab. This will display the Search panel, this is also Simple Search page. On this, click "</a:t>
            </a:r>
            <a:r>
              <a:rPr sz="1800" b="0" dirty="0" smtClean="0">
                <a:solidFill>
                  <a:srgbClr val="0000FF"/>
                </a:solidFill>
              </a:rPr>
              <a:t>advanced</a:t>
            </a:r>
            <a:r>
              <a:rPr sz="1800" b="0" dirty="0" smtClean="0"/>
              <a:t>". This will display the "</a:t>
            </a:r>
            <a:r>
              <a:rPr sz="1800" b="0" dirty="0" smtClean="0">
                <a:solidFill>
                  <a:srgbClr val="0000FF"/>
                </a:solidFill>
              </a:rPr>
              <a:t>Query</a:t>
            </a:r>
            <a:r>
              <a:rPr sz="1800" b="0" dirty="0" smtClean="0"/>
              <a:t>" box of Advanced Search.</a:t>
            </a:r>
          </a:p>
          <a:p>
            <a:r>
              <a:rPr sz="1800" b="0" dirty="0" smtClean="0"/>
              <a:t>The same, on Advanced Search page, click on “</a:t>
            </a:r>
            <a:r>
              <a:rPr sz="1800" b="0" dirty="0" smtClean="0">
                <a:solidFill>
                  <a:srgbClr val="0000FF"/>
                </a:solidFill>
              </a:rPr>
              <a:t>simple</a:t>
            </a:r>
            <a:r>
              <a:rPr sz="1800" b="0" dirty="0" smtClean="0"/>
              <a:t>” to switch back to Simple Search.</a:t>
            </a:r>
          </a:p>
          <a:p>
            <a:r>
              <a:rPr sz="1800" b="0" dirty="0" smtClean="0"/>
              <a:t>In general, a query created using </a:t>
            </a:r>
            <a:r>
              <a:rPr sz="1800" b="0" dirty="0" smtClean="0">
                <a:solidFill>
                  <a:srgbClr val="0000FF"/>
                </a:solidFill>
              </a:rPr>
              <a:t>'Simple Search</a:t>
            </a:r>
            <a:r>
              <a:rPr sz="1800" b="0" dirty="0" smtClean="0"/>
              <a:t>' will be able to be translated to </a:t>
            </a:r>
            <a:r>
              <a:rPr sz="1800" b="0" dirty="0" smtClean="0">
                <a:solidFill>
                  <a:srgbClr val="0000FF"/>
                </a:solidFill>
              </a:rPr>
              <a:t>'Advanced Search</a:t>
            </a:r>
            <a:r>
              <a:rPr sz="1800" b="0" dirty="0" smtClean="0"/>
              <a:t>‘, and back again. However, a query created using </a:t>
            </a:r>
            <a:r>
              <a:rPr sz="1800" b="0" dirty="0" smtClean="0">
                <a:solidFill>
                  <a:srgbClr val="0000FF"/>
                </a:solidFill>
              </a:rPr>
              <a:t>'Advanced Search</a:t>
            </a:r>
            <a:r>
              <a:rPr sz="1800" b="0" dirty="0" smtClean="0"/>
              <a:t>' may not be able to be translated to </a:t>
            </a:r>
            <a:r>
              <a:rPr sz="1800" b="0" dirty="0" smtClean="0">
                <a:solidFill>
                  <a:srgbClr val="0000FF"/>
                </a:solidFill>
              </a:rPr>
              <a:t>'Simple Search</a:t>
            </a:r>
            <a:r>
              <a:rPr sz="1800" b="0" dirty="0" smtClean="0"/>
              <a:t>‘, particular if the query contains  one of below operator: OR, NOT, EMPTY, !=, IS, IS NOT, &gt;, &gt;=, &lt;, &lt;=, or the query specifies a field and value that is related to a project.</a:t>
            </a:r>
          </a:p>
          <a:p>
            <a:endParaRPr sz="1800" b="0" dirty="0" smtClean="0"/>
          </a:p>
        </p:txBody>
      </p:sp>
      <p:sp>
        <p:nvSpPr>
          <p:cNvPr id="8" name="Left-Right Arrow 7"/>
          <p:cNvSpPr/>
          <p:nvPr/>
        </p:nvSpPr>
        <p:spPr>
          <a:xfrm>
            <a:off x="4267200" y="3987800"/>
            <a:ext cx="609600" cy="171450"/>
          </a:xfrm>
          <a:prstGeom prst="lef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MS PGothic" pitchFamily="34" charset="-128"/>
            </a:endParaRPr>
          </a:p>
        </p:txBody>
      </p:sp>
      <p:pic>
        <p:nvPicPr>
          <p:cNvPr id="29701" name="Picture 8"/>
          <p:cNvPicPr>
            <a:picLocks noChangeAspect="1" noChangeArrowheads="1"/>
          </p:cNvPicPr>
          <p:nvPr/>
        </p:nvPicPr>
        <p:blipFill>
          <a:blip r:embed="rId3"/>
          <a:srcRect/>
          <a:stretch>
            <a:fillRect/>
          </a:stretch>
        </p:blipFill>
        <p:spPr bwMode="auto">
          <a:xfrm>
            <a:off x="400050" y="3638550"/>
            <a:ext cx="3638550" cy="1206500"/>
          </a:xfrm>
          <a:prstGeom prst="rect">
            <a:avLst/>
          </a:prstGeom>
          <a:noFill/>
          <a:ln w="9525">
            <a:noFill/>
            <a:miter lim="800000"/>
            <a:headEnd/>
            <a:tailEnd/>
          </a:ln>
        </p:spPr>
      </p:pic>
      <p:pic>
        <p:nvPicPr>
          <p:cNvPr id="29702" name="Picture 9"/>
          <p:cNvPicPr>
            <a:picLocks noChangeAspect="1" noChangeArrowheads="1"/>
          </p:cNvPicPr>
          <p:nvPr/>
        </p:nvPicPr>
        <p:blipFill>
          <a:blip r:embed="rId4"/>
          <a:srcRect/>
          <a:stretch>
            <a:fillRect/>
          </a:stretch>
        </p:blipFill>
        <p:spPr bwMode="auto">
          <a:xfrm>
            <a:off x="5086350" y="3667125"/>
            <a:ext cx="3752850" cy="1147763"/>
          </a:xfrm>
          <a:prstGeom prst="rect">
            <a:avLst/>
          </a:prstGeom>
          <a:noFill/>
          <a:ln w="9525">
            <a:noFill/>
            <a:miter lim="800000"/>
            <a:headEnd/>
            <a:tailEnd/>
          </a:ln>
        </p:spPr>
      </p:pic>
      <p:sp>
        <p:nvSpPr>
          <p:cNvPr id="11" name="Oval 10"/>
          <p:cNvSpPr/>
          <p:nvPr/>
        </p:nvSpPr>
        <p:spPr>
          <a:xfrm>
            <a:off x="838200" y="4103688"/>
            <a:ext cx="838200" cy="23336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MS PGothic" pitchFamily="34" charset="-128"/>
            </a:endParaRPr>
          </a:p>
        </p:txBody>
      </p:sp>
      <p:sp>
        <p:nvSpPr>
          <p:cNvPr id="12" name="Oval 11"/>
          <p:cNvSpPr/>
          <p:nvPr/>
        </p:nvSpPr>
        <p:spPr>
          <a:xfrm>
            <a:off x="5410200" y="4154488"/>
            <a:ext cx="838200" cy="23336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MS PGothic" pitchFamily="34" charset="-128"/>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381000" y="-142875"/>
            <a:ext cx="8229600" cy="685800"/>
          </a:xfrm>
        </p:spPr>
        <p:txBody>
          <a:bodyPr/>
          <a:lstStyle/>
          <a:p>
            <a:pPr marL="342900" indent="-342900"/>
            <a:r>
              <a:rPr lang="en-US" altLang="en-US" sz="3200" dirty="0" smtClean="0"/>
              <a:t>Searching issues </a:t>
            </a:r>
          </a:p>
        </p:txBody>
      </p:sp>
      <p:sp>
        <p:nvSpPr>
          <p:cNvPr id="30723" name="Content Placeholder 2"/>
          <p:cNvSpPr>
            <a:spLocks/>
          </p:cNvSpPr>
          <p:nvPr/>
        </p:nvSpPr>
        <p:spPr bwMode="auto">
          <a:xfrm>
            <a:off x="381000" y="6667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808080"/>
                </a:solidFill>
                <a:latin typeface="Calibri" pitchFamily="34" charset="0"/>
              </a:rPr>
              <a:t>Quick Search</a:t>
            </a:r>
          </a:p>
          <a:p>
            <a:pPr marL="533400" indent="-533400" algn="ctr" defTabSz="914400" eaLnBrk="0" hangingPunct="0">
              <a:spcBef>
                <a:spcPct val="20000"/>
              </a:spcBef>
            </a:pPr>
            <a:r>
              <a:rPr lang="en-US" altLang="ja-JP" sz="3200" b="1" dirty="0">
                <a:solidFill>
                  <a:srgbClr val="808080"/>
                </a:solidFill>
                <a:latin typeface="Calibri" pitchFamily="34" charset="0"/>
              </a:rPr>
              <a:t>Simple Search</a:t>
            </a:r>
          </a:p>
          <a:p>
            <a:pPr marL="533400" indent="-533400" algn="ctr" defTabSz="914400" eaLnBrk="0" hangingPunct="0">
              <a:spcBef>
                <a:spcPct val="20000"/>
              </a:spcBef>
            </a:pPr>
            <a:r>
              <a:rPr lang="en-US" altLang="ja-JP" sz="3200" b="1" dirty="0">
                <a:solidFill>
                  <a:srgbClr val="808080"/>
                </a:solidFill>
                <a:latin typeface="Calibri" pitchFamily="34" charset="0"/>
              </a:rPr>
              <a:t>Advanced Search</a:t>
            </a:r>
          </a:p>
          <a:p>
            <a:pPr marL="533400" indent="-533400" algn="ctr" defTabSz="914400" eaLnBrk="0" hangingPunct="0">
              <a:spcBef>
                <a:spcPct val="20000"/>
              </a:spcBef>
            </a:pPr>
            <a:r>
              <a:rPr lang="en-US" altLang="ja-JP" sz="3200" b="1" dirty="0">
                <a:solidFill>
                  <a:srgbClr val="4F81BD"/>
                </a:solidFill>
                <a:latin typeface="Calibri" pitchFamily="34" charset="0"/>
              </a:rPr>
              <a:t>Issue Filters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p:cNvSpPr>
          <p:nvPr/>
        </p:nvSpPr>
        <p:spPr bwMode="auto">
          <a:xfrm>
            <a:off x="152400" y="0"/>
            <a:ext cx="7848600" cy="438150"/>
          </a:xfrm>
          <a:prstGeom prst="rect">
            <a:avLst/>
          </a:prstGeom>
          <a:noFill/>
          <a:ln w="9525">
            <a:noFill/>
            <a:miter lim="800000"/>
            <a:headEnd/>
            <a:tailEnd/>
          </a:ln>
        </p:spPr>
        <p:txBody>
          <a:bodyPr anchor="ctr"/>
          <a:lstStyle/>
          <a:p>
            <a:pPr eaLnBrk="0" hangingPunct="0"/>
            <a:r>
              <a:rPr lang="en-US" sz="2800" dirty="0">
                <a:solidFill>
                  <a:schemeClr val="bg1"/>
                </a:solidFill>
                <a:latin typeface="Calibri" pitchFamily="34" charset="0"/>
              </a:rPr>
              <a:t>Issue Filters - </a:t>
            </a:r>
            <a:r>
              <a:rPr lang="en-US" sz="2400" dirty="0">
                <a:solidFill>
                  <a:schemeClr val="bg1"/>
                </a:solidFill>
                <a:latin typeface="Calibri" pitchFamily="34" charset="0"/>
              </a:rPr>
              <a:t>Saving Searches</a:t>
            </a:r>
            <a:r>
              <a:rPr lang="en-US" sz="2800" dirty="0">
                <a:solidFill>
                  <a:schemeClr val="bg1"/>
                </a:solidFill>
                <a:latin typeface="Calibri" pitchFamily="34" charset="0"/>
              </a:rPr>
              <a:t> </a:t>
            </a:r>
          </a:p>
        </p:txBody>
      </p:sp>
      <p:sp>
        <p:nvSpPr>
          <p:cNvPr id="31747" name="Content Placeholder 2"/>
          <p:cNvSpPr>
            <a:spLocks/>
          </p:cNvSpPr>
          <p:nvPr/>
        </p:nvSpPr>
        <p:spPr bwMode="auto">
          <a:xfrm>
            <a:off x="0" y="762000"/>
            <a:ext cx="4572000" cy="1428750"/>
          </a:xfrm>
          <a:prstGeom prst="rect">
            <a:avLst/>
          </a:prstGeom>
          <a:noFill/>
          <a:ln w="9525">
            <a:noFill/>
            <a:miter lim="800000"/>
            <a:headEnd/>
            <a:tailEnd/>
          </a:ln>
        </p:spPr>
        <p:txBody>
          <a:bodyPr/>
          <a:lstStyle/>
          <a:p>
            <a:pPr marL="347663" indent="-347663" defTabSz="914400" eaLnBrk="0" hangingPunct="0">
              <a:spcBef>
                <a:spcPct val="20000"/>
              </a:spcBef>
              <a:buFontTx/>
              <a:buBlip>
                <a:blip r:embed="rId2"/>
              </a:buBlip>
            </a:pPr>
            <a:r>
              <a:rPr lang="en-US" dirty="0">
                <a:solidFill>
                  <a:srgbClr val="262626"/>
                </a:solidFill>
                <a:latin typeface="Calibri" pitchFamily="34" charset="0"/>
              </a:rPr>
              <a:t>A saved search is called an </a:t>
            </a:r>
            <a:r>
              <a:rPr lang="en-US" dirty="0">
                <a:solidFill>
                  <a:srgbClr val="0000FF"/>
                </a:solidFill>
                <a:latin typeface="Calibri" pitchFamily="34" charset="0"/>
              </a:rPr>
              <a:t>'issue filter</a:t>
            </a:r>
            <a:r>
              <a:rPr lang="en-US" dirty="0">
                <a:solidFill>
                  <a:srgbClr val="262626"/>
                </a:solidFill>
                <a:latin typeface="Calibri" pitchFamily="34" charset="0"/>
              </a:rPr>
              <a:t>'.</a:t>
            </a:r>
          </a:p>
          <a:p>
            <a:pPr marL="347663" indent="-347663" defTabSz="914400" eaLnBrk="0" hangingPunct="0">
              <a:spcBef>
                <a:spcPct val="20000"/>
              </a:spcBef>
              <a:buFontTx/>
              <a:buBlip>
                <a:blip r:embed="rId2"/>
              </a:buBlip>
            </a:pPr>
            <a:r>
              <a:rPr lang="en-US" dirty="0">
                <a:solidFill>
                  <a:srgbClr val="262626"/>
                </a:solidFill>
                <a:latin typeface="Calibri" pitchFamily="34" charset="0"/>
              </a:rPr>
              <a:t>After doing your search, click the ‘</a:t>
            </a:r>
            <a:r>
              <a:rPr lang="en-US" dirty="0">
                <a:solidFill>
                  <a:srgbClr val="0000FF"/>
                </a:solidFill>
                <a:latin typeface="Calibri" pitchFamily="34" charset="0"/>
              </a:rPr>
              <a:t>Save it as a filter</a:t>
            </a:r>
            <a:r>
              <a:rPr lang="en-US" dirty="0">
                <a:solidFill>
                  <a:srgbClr val="262626"/>
                </a:solidFill>
                <a:latin typeface="Calibri" pitchFamily="34" charset="0"/>
              </a:rPr>
              <a:t>’ link in the left-hand column of the Issue Navigator.</a:t>
            </a:r>
          </a:p>
          <a:p>
            <a:pPr marL="347663" indent="-347663" defTabSz="914400" eaLnBrk="0" hangingPunct="0">
              <a:spcBef>
                <a:spcPct val="20000"/>
              </a:spcBef>
            </a:pPr>
            <a:endParaRPr lang="en-US" dirty="0">
              <a:solidFill>
                <a:srgbClr val="262626"/>
              </a:solidFill>
              <a:latin typeface="Calibri" pitchFamily="34" charset="0"/>
            </a:endParaRPr>
          </a:p>
          <a:p>
            <a:pPr marL="347663" indent="-347663" defTabSz="914400" eaLnBrk="0" hangingPunct="0">
              <a:spcBef>
                <a:spcPct val="20000"/>
              </a:spcBef>
            </a:pPr>
            <a:endParaRPr lang="en-US" dirty="0">
              <a:solidFill>
                <a:srgbClr val="262626"/>
              </a:solidFill>
              <a:latin typeface="Calibri" pitchFamily="34" charset="0"/>
            </a:endParaRPr>
          </a:p>
          <a:p>
            <a:pPr marL="347663" indent="-347663" defTabSz="914400" eaLnBrk="0" hangingPunct="0">
              <a:spcBef>
                <a:spcPct val="20000"/>
              </a:spcBef>
              <a:buFontTx/>
              <a:buBlip>
                <a:blip r:embed="rId2"/>
              </a:buBlip>
            </a:pPr>
            <a:r>
              <a:rPr lang="en-US" dirty="0">
                <a:solidFill>
                  <a:srgbClr val="262626"/>
                </a:solidFill>
                <a:latin typeface="Calibri" pitchFamily="34" charset="0"/>
              </a:rPr>
              <a:t>Provide a name, description, favorite, share or not, then save your filter. </a:t>
            </a:r>
          </a:p>
        </p:txBody>
      </p:sp>
      <p:pic>
        <p:nvPicPr>
          <p:cNvPr id="31748" name="Picture 2"/>
          <p:cNvPicPr>
            <a:picLocks noChangeAspect="1" noChangeArrowheads="1"/>
          </p:cNvPicPr>
          <p:nvPr/>
        </p:nvPicPr>
        <p:blipFill>
          <a:blip r:embed="rId3"/>
          <a:srcRect/>
          <a:stretch>
            <a:fillRect/>
          </a:stretch>
        </p:blipFill>
        <p:spPr bwMode="auto">
          <a:xfrm>
            <a:off x="4876800" y="2724150"/>
            <a:ext cx="4267200" cy="2203450"/>
          </a:xfrm>
          <a:prstGeom prst="rect">
            <a:avLst/>
          </a:prstGeom>
          <a:noFill/>
          <a:ln w="9525">
            <a:noFill/>
            <a:miter lim="800000"/>
            <a:headEnd/>
            <a:tailEnd/>
          </a:ln>
        </p:spPr>
      </p:pic>
      <p:pic>
        <p:nvPicPr>
          <p:cNvPr id="31749" name="Picture 8"/>
          <p:cNvPicPr>
            <a:picLocks noChangeAspect="1" noChangeArrowheads="1"/>
          </p:cNvPicPr>
          <p:nvPr/>
        </p:nvPicPr>
        <p:blipFill>
          <a:blip r:embed="rId4"/>
          <a:srcRect/>
          <a:stretch>
            <a:fillRect/>
          </a:stretch>
        </p:blipFill>
        <p:spPr bwMode="auto">
          <a:xfrm>
            <a:off x="4876800" y="895350"/>
            <a:ext cx="3638550" cy="1206500"/>
          </a:xfrm>
          <a:prstGeom prst="rect">
            <a:avLst/>
          </a:prstGeom>
          <a:noFill/>
          <a:ln w="9525">
            <a:noFill/>
            <a:miter lim="800000"/>
            <a:headEnd/>
            <a:tailEnd/>
          </a:ln>
        </p:spPr>
      </p:pic>
      <p:sp>
        <p:nvSpPr>
          <p:cNvPr id="11" name="Oval 10"/>
          <p:cNvSpPr/>
          <p:nvPr/>
        </p:nvSpPr>
        <p:spPr>
          <a:xfrm>
            <a:off x="5715000" y="1581150"/>
            <a:ext cx="838200" cy="233363"/>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MS PGothic" pitchFamily="34" charset="-128"/>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z="3200" dirty="0" smtClean="0"/>
              <a:t>Access to JIRA</a:t>
            </a:r>
          </a:p>
        </p:txBody>
      </p:sp>
      <p:sp>
        <p:nvSpPr>
          <p:cNvPr id="5123" name="Content Placeholder 4"/>
          <p:cNvSpPr>
            <a:spLocks noGrp="1"/>
          </p:cNvSpPr>
          <p:nvPr>
            <p:ph idx="1"/>
          </p:nvPr>
        </p:nvSpPr>
        <p:spPr>
          <a:xfrm>
            <a:off x="304800" y="666750"/>
            <a:ext cx="8077200" cy="3565525"/>
          </a:xfrm>
        </p:spPr>
        <p:txBody>
          <a:bodyPr/>
          <a:lstStyle/>
          <a:p>
            <a:r>
              <a:rPr altLang="en-US" sz="2000" b="0" dirty="0" smtClean="0"/>
              <a:t>Use your web browser to access JIRA at: </a:t>
            </a:r>
            <a:r>
              <a:rPr altLang="en-US" sz="2000" b="0" dirty="0" smtClean="0">
                <a:hlinkClick r:id="rId3"/>
              </a:rPr>
              <a:t>http://172.31.59.94/jira/</a:t>
            </a:r>
            <a:endParaRPr altLang="en-US" sz="2000" b="0" dirty="0" smtClean="0"/>
          </a:p>
          <a:p>
            <a:r>
              <a:rPr altLang="en-US" sz="2000" b="0" dirty="0" smtClean="0"/>
              <a:t>Login with your username and password to continue</a:t>
            </a:r>
          </a:p>
          <a:p>
            <a:endParaRPr dirty="0" smtClean="0"/>
          </a:p>
        </p:txBody>
      </p:sp>
      <p:pic>
        <p:nvPicPr>
          <p:cNvPr id="5124" name="Picture 5"/>
          <p:cNvPicPr>
            <a:picLocks noChangeAspect="1" noChangeArrowheads="1"/>
          </p:cNvPicPr>
          <p:nvPr/>
        </p:nvPicPr>
        <p:blipFill>
          <a:blip r:embed="rId4"/>
          <a:srcRect/>
          <a:stretch>
            <a:fillRect/>
          </a:stretch>
        </p:blipFill>
        <p:spPr bwMode="auto">
          <a:xfrm>
            <a:off x="1600200" y="1581150"/>
            <a:ext cx="4572000" cy="30861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z="3200" dirty="0" smtClean="0"/>
              <a:t>Issue Filters </a:t>
            </a:r>
            <a:r>
              <a:rPr lang="en-US" dirty="0" smtClean="0"/>
              <a:t>– Manage Filter</a:t>
            </a:r>
          </a:p>
        </p:txBody>
      </p:sp>
      <p:sp>
        <p:nvSpPr>
          <p:cNvPr id="36867" name="Content Placeholder 2"/>
          <p:cNvSpPr>
            <a:spLocks noGrp="1"/>
          </p:cNvSpPr>
          <p:nvPr>
            <p:ph sz="half" idx="1"/>
          </p:nvPr>
        </p:nvSpPr>
        <p:spPr>
          <a:xfrm>
            <a:off x="381000" y="742950"/>
            <a:ext cx="8305800" cy="3394075"/>
          </a:xfrm>
        </p:spPr>
        <p:txBody>
          <a:bodyPr/>
          <a:lstStyle/>
          <a:p>
            <a:r>
              <a:rPr b="0" dirty="0" smtClean="0"/>
              <a:t>On the top navigation bar, click the '</a:t>
            </a:r>
            <a:r>
              <a:rPr b="0" dirty="0" smtClean="0">
                <a:solidFill>
                  <a:srgbClr val="0000FF"/>
                </a:solidFill>
              </a:rPr>
              <a:t>Issues</a:t>
            </a:r>
            <a:r>
              <a:rPr b="0" dirty="0" smtClean="0"/>
              <a:t>' dropdown and select </a:t>
            </a:r>
            <a:r>
              <a:rPr b="0" dirty="0" smtClean="0">
                <a:solidFill>
                  <a:srgbClr val="0000FF"/>
                </a:solidFill>
              </a:rPr>
              <a:t>'Manage Filters</a:t>
            </a:r>
            <a:r>
              <a:rPr b="0" dirty="0" smtClean="0"/>
              <a:t>' from the list.</a:t>
            </a:r>
          </a:p>
          <a:p>
            <a:r>
              <a:rPr b="0" dirty="0" smtClean="0"/>
              <a:t>The </a:t>
            </a:r>
            <a:r>
              <a:rPr b="0" dirty="0" smtClean="0">
                <a:solidFill>
                  <a:srgbClr val="0000FF"/>
                </a:solidFill>
              </a:rPr>
              <a:t>'Manage Filters</a:t>
            </a:r>
            <a:r>
              <a:rPr b="0" dirty="0" smtClean="0"/>
              <a:t>' page will display. From this page, you can perform the functions listed below:</a:t>
            </a:r>
          </a:p>
          <a:p>
            <a:pPr lvl="1"/>
            <a:r>
              <a:rPr dirty="0" smtClean="0"/>
              <a:t>Create a new search to be saved as a filter.</a:t>
            </a:r>
          </a:p>
          <a:p>
            <a:pPr lvl="1"/>
            <a:r>
              <a:rPr dirty="0" smtClean="0"/>
              <a:t>Add a filter as a favorite.</a:t>
            </a:r>
          </a:p>
          <a:p>
            <a:pPr lvl="1"/>
            <a:r>
              <a:rPr dirty="0" smtClean="0"/>
              <a:t>Share a filter that you have created with other users.</a:t>
            </a:r>
          </a:p>
          <a:p>
            <a:pPr lvl="1"/>
            <a:r>
              <a:rPr dirty="0" smtClean="0"/>
              <a:t>Search for filters that has been created by you or shared with you by other users.</a:t>
            </a:r>
          </a:p>
          <a:p>
            <a:pPr lvl="1"/>
            <a:r>
              <a:rPr dirty="0" smtClean="0"/>
              <a:t>Update an existing filter's details or edit a filter's search criteria for a filter that you have created.</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anim calcmode="lin" valueType="num">
                                      <p:cBhvr additive="base">
                                        <p:cTn id="7" dur="1000" fill="hold"/>
                                        <p:tgtEl>
                                          <p:spTgt spid="36867">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anim calcmode="lin" valueType="num">
                                      <p:cBhvr additive="base">
                                        <p:cTn id="13" dur="1000" fill="hold"/>
                                        <p:tgtEl>
                                          <p:spTgt spid="36867">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anim calcmode="lin" valueType="num">
                                      <p:cBhvr additive="base">
                                        <p:cTn id="19" dur="1000" fill="hold"/>
                                        <p:tgtEl>
                                          <p:spTgt spid="36867">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6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6867">
                                            <p:txEl>
                                              <p:pRg st="5" end="5"/>
                                            </p:txEl>
                                          </p:spTgt>
                                        </p:tgtEl>
                                        <p:attrNameLst>
                                          <p:attrName>style.visibility</p:attrName>
                                        </p:attrNameLst>
                                      </p:cBhvr>
                                      <p:to>
                                        <p:strVal val="visible"/>
                                      </p:to>
                                    </p:set>
                                    <p:anim calcmode="lin" valueType="num">
                                      <p:cBhvr additive="base">
                                        <p:cTn id="25" dur="1000" fill="hold"/>
                                        <p:tgtEl>
                                          <p:spTgt spid="36867">
                                            <p:txEl>
                                              <p:pRg st="5" end="5"/>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68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6867">
                                            <p:txEl>
                                              <p:pRg st="6" end="6"/>
                                            </p:txEl>
                                          </p:spTgt>
                                        </p:tgtEl>
                                        <p:attrNameLst>
                                          <p:attrName>style.visibility</p:attrName>
                                        </p:attrNameLst>
                                      </p:cBhvr>
                                      <p:to>
                                        <p:strVal val="visible"/>
                                      </p:to>
                                    </p:set>
                                    <p:anim calcmode="lin" valueType="num">
                                      <p:cBhvr additive="base">
                                        <p:cTn id="31" dur="1000" fill="hold"/>
                                        <p:tgtEl>
                                          <p:spTgt spid="36867">
                                            <p:txEl>
                                              <p:pRg st="6" end="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68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b="1" dirty="0">
                <a:solidFill>
                  <a:srgbClr val="BFBFBF"/>
                </a:solidFill>
                <a:cs typeface="Arial" pitchFamily="34" charset="0"/>
              </a:rPr>
              <a:t>Access to JIRA</a:t>
            </a:r>
            <a:endParaRPr lang="en-US" altLang="en-US" b="1" dirty="0">
              <a:solidFill>
                <a:srgbClr val="BFBFBF"/>
              </a:solidFill>
              <a:latin typeface="Calibri" pitchFamily="34" charset="0"/>
            </a:endParaRPr>
          </a:p>
          <a:p>
            <a:pPr marL="990600" lvl="1" indent="-533400" defTabSz="914400" eaLnBrk="0" hangingPunct="0">
              <a:spcBef>
                <a:spcPct val="20000"/>
              </a:spcBef>
              <a:buFontTx/>
              <a:buAutoNum type="arabicPeriod"/>
            </a:pPr>
            <a:r>
              <a:rPr lang="en-US" altLang="en-US" b="1" dirty="0">
                <a:solidFill>
                  <a:srgbClr val="BFBFBF"/>
                </a:solidFill>
                <a:cs typeface="Arial" pitchFamily="34" charset="0"/>
              </a:rPr>
              <a:t>Create a new issue</a:t>
            </a:r>
          </a:p>
          <a:p>
            <a:pPr marL="990600" lvl="1" indent="-533400" defTabSz="914400" eaLnBrk="0" hangingPunct="0">
              <a:spcBef>
                <a:spcPct val="20000"/>
              </a:spcBef>
              <a:buFontTx/>
              <a:buAutoNum type="arabicPeriod"/>
            </a:pPr>
            <a:r>
              <a:rPr lang="en-US" altLang="en-US" b="1" dirty="0">
                <a:solidFill>
                  <a:srgbClr val="BFBFBF"/>
                </a:solidFill>
                <a:cs typeface="Arial" pitchFamily="34" charset="0"/>
              </a:rPr>
              <a:t>Searching for issues and issue filter.</a:t>
            </a:r>
            <a:endParaRPr lang="en-US" altLang="en-US" b="1" dirty="0">
              <a:solidFill>
                <a:schemeClr val="accent1"/>
              </a:solidFill>
              <a:cs typeface="Arial" pitchFamily="34" charset="0"/>
            </a:endParaRPr>
          </a:p>
          <a:p>
            <a:pPr marL="990600" lvl="1" indent="-533400" defTabSz="914400" eaLnBrk="0" hangingPunct="0">
              <a:spcBef>
                <a:spcPct val="20000"/>
              </a:spcBef>
              <a:buFontTx/>
              <a:buAutoNum type="arabicPeriod"/>
            </a:pPr>
            <a:r>
              <a:rPr lang="en-US" altLang="en-US" b="1" dirty="0">
                <a:solidFill>
                  <a:schemeClr val="accent1"/>
                </a:solidFill>
                <a:cs typeface="Arial" pitchFamily="34" charset="0"/>
              </a:rPr>
              <a:t>Watching an issue</a:t>
            </a:r>
            <a:endParaRPr lang="en-US" altLang="en-US" b="1" dirty="0">
              <a:solidFill>
                <a:schemeClr val="bg2"/>
              </a:solidFill>
              <a:cs typeface="Arial" pitchFamily="34" charset="0"/>
            </a:endParaRP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JIRA Dashboard</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DAMS Viewer and logs attaching</a:t>
            </a:r>
          </a:p>
          <a:p>
            <a:pPr marL="990600" lvl="1" indent="-533400" defTabSz="914400" eaLnBrk="0" hangingPunct="0">
              <a:spcBef>
                <a:spcPct val="20000"/>
              </a:spcBef>
              <a:buFontTx/>
              <a:buAutoNum type="arabicPeriod"/>
            </a:pPr>
            <a:endParaRPr lang="en-US" altLang="en-US" b="1" dirty="0">
              <a:solidFill>
                <a:schemeClr val="bg2"/>
              </a:solidFill>
              <a:cs typeface="Arial" pitchFamily="34" charset="0"/>
            </a:endParaRPr>
          </a:p>
          <a:p>
            <a:pPr marL="990600" lvl="1" indent="-533400" defTabSz="914400" eaLnBrk="0" hangingPunct="0">
              <a:spcBef>
                <a:spcPct val="20000"/>
              </a:spcBef>
            </a:pPr>
            <a:endParaRPr lang="en-US" altLang="en-US" b="1" dirty="0">
              <a:solidFill>
                <a:schemeClr val="bg2"/>
              </a:solidFill>
              <a:latin typeface="Calibri" pitchFamily="34" charset="0"/>
            </a:endParaRPr>
          </a:p>
        </p:txBody>
      </p:sp>
      <p:sp>
        <p:nvSpPr>
          <p:cNvPr id="33795" name="Rectangle 10"/>
          <p:cNvSpPr>
            <a:spLocks noGrp="1"/>
          </p:cNvSpPr>
          <p:nvPr>
            <p:ph type="title" idx="4294967295"/>
          </p:nvPr>
        </p:nvSpPr>
        <p:spPr>
          <a:xfrm>
            <a:off x="457200" y="514350"/>
            <a:ext cx="8229600" cy="857250"/>
          </a:xfrm>
        </p:spPr>
        <p:txBody>
          <a:bodyPr/>
          <a:lstStyle/>
          <a:p>
            <a:r>
              <a:rPr lang="en-US" altLang="en-US" sz="3200" dirty="0" smtClean="0">
                <a:solidFill>
                  <a:schemeClr val="accent1"/>
                </a:solidFill>
              </a:rPr>
              <a:t>Overview</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descr="Watch_Edit.png"/>
          <p:cNvPicPr>
            <a:picLocks noChangeAspect="1"/>
          </p:cNvPicPr>
          <p:nvPr/>
        </p:nvPicPr>
        <p:blipFill>
          <a:blip r:embed="rId3"/>
          <a:srcRect/>
          <a:stretch>
            <a:fillRect/>
          </a:stretch>
        </p:blipFill>
        <p:spPr bwMode="auto">
          <a:xfrm>
            <a:off x="381000" y="1962150"/>
            <a:ext cx="8153400" cy="2544763"/>
          </a:xfrm>
          <a:prstGeom prst="rect">
            <a:avLst/>
          </a:prstGeom>
          <a:noFill/>
          <a:ln w="9525">
            <a:noFill/>
            <a:miter lim="800000"/>
            <a:headEnd/>
            <a:tailEnd/>
          </a:ln>
        </p:spPr>
      </p:pic>
      <p:sp>
        <p:nvSpPr>
          <p:cNvPr id="34819" name="Title 7"/>
          <p:cNvSpPr>
            <a:spLocks noGrp="1"/>
          </p:cNvSpPr>
          <p:nvPr>
            <p:ph type="title"/>
          </p:nvPr>
        </p:nvSpPr>
        <p:spPr/>
        <p:txBody>
          <a:bodyPr/>
          <a:lstStyle/>
          <a:p>
            <a:r>
              <a:rPr lang="en-US" sz="3200" dirty="0" smtClean="0"/>
              <a:t>Watching Issues </a:t>
            </a:r>
          </a:p>
        </p:txBody>
      </p:sp>
      <p:sp>
        <p:nvSpPr>
          <p:cNvPr id="34820" name="Content Placeholder 8"/>
          <p:cNvSpPr>
            <a:spLocks noGrp="1"/>
          </p:cNvSpPr>
          <p:nvPr>
            <p:ph idx="1"/>
          </p:nvPr>
        </p:nvSpPr>
        <p:spPr>
          <a:xfrm>
            <a:off x="0" y="606425"/>
            <a:ext cx="8610600" cy="3565525"/>
          </a:xfrm>
        </p:spPr>
        <p:txBody>
          <a:bodyPr/>
          <a:lstStyle/>
          <a:p>
            <a:r>
              <a:rPr sz="1800" b="0" dirty="0" smtClean="0"/>
              <a:t>JIRA allows users to watch for a particular issue, all watchers will be notified by email for any updates or comments on that issue. </a:t>
            </a:r>
          </a:p>
          <a:p>
            <a:r>
              <a:rPr sz="1800" b="0" dirty="0" smtClean="0"/>
              <a:t>Click on the “</a:t>
            </a:r>
            <a:r>
              <a:rPr sz="1800" b="0" dirty="0" smtClean="0">
                <a:solidFill>
                  <a:srgbClr val="0000FF"/>
                </a:solidFill>
              </a:rPr>
              <a:t>Watch</a:t>
            </a:r>
            <a:r>
              <a:rPr sz="1800" b="0" dirty="0" smtClean="0"/>
              <a:t>” icon to become a watcher of the issue.</a:t>
            </a:r>
          </a:p>
          <a:p>
            <a:r>
              <a:rPr sz="1800" b="0" dirty="0" smtClean="0"/>
              <a:t>Click on the “</a:t>
            </a:r>
            <a:r>
              <a:rPr sz="1800" b="0" dirty="0" smtClean="0">
                <a:solidFill>
                  <a:srgbClr val="0000FF"/>
                </a:solidFill>
              </a:rPr>
              <a:t>Watch</a:t>
            </a:r>
            <a:r>
              <a:rPr sz="1800" b="0" dirty="0" smtClean="0"/>
              <a:t>” icon again to stop watching the issue.</a:t>
            </a:r>
          </a:p>
          <a:p>
            <a:endParaRPr sz="1800" b="0" dirty="0" smtClean="0"/>
          </a:p>
          <a:p>
            <a:endParaRPr sz="1800" b="0"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b="1" dirty="0">
                <a:solidFill>
                  <a:schemeClr val="bg2"/>
                </a:solidFill>
                <a:cs typeface="Arial" pitchFamily="34" charset="0"/>
              </a:rPr>
              <a:t>Access to JIRA.</a:t>
            </a:r>
            <a:endParaRPr lang="en-US" altLang="en-US" b="1" dirty="0">
              <a:solidFill>
                <a:schemeClr val="bg2"/>
              </a:solidFill>
              <a:latin typeface="Calibri" pitchFamily="34" charset="0"/>
            </a:endParaRP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Creating new issue on different issue types, actions required when there is update on issue and assigning issue.</a:t>
            </a:r>
            <a:r>
              <a:rPr lang="en-US" altLang="en-US" b="1" dirty="0">
                <a:solidFill>
                  <a:schemeClr val="bg2"/>
                </a:solidFill>
                <a:latin typeface="Calibri" pitchFamily="34" charset="0"/>
              </a:rPr>
              <a:t> </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Searching issues and issues filter.</a:t>
            </a:r>
            <a:r>
              <a:rPr lang="en-US" altLang="en-US" b="1" dirty="0">
                <a:solidFill>
                  <a:schemeClr val="bg2"/>
                </a:solidFill>
                <a:latin typeface="Calibri" pitchFamily="34" charset="0"/>
              </a:rPr>
              <a:t> </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Watching an issue.</a:t>
            </a:r>
          </a:p>
          <a:p>
            <a:pPr marL="990600" lvl="1" indent="-533400" defTabSz="914400" eaLnBrk="0" hangingPunct="0">
              <a:spcBef>
                <a:spcPct val="20000"/>
              </a:spcBef>
              <a:buFontTx/>
              <a:buAutoNum type="arabicPeriod"/>
            </a:pPr>
            <a:r>
              <a:rPr lang="en-US" altLang="en-US" b="1" dirty="0">
                <a:solidFill>
                  <a:schemeClr val="accent1"/>
                </a:solidFill>
                <a:cs typeface="Arial" pitchFamily="34" charset="0"/>
              </a:rPr>
              <a:t>Dashboard, DAMS Viewer, and logs attaching.</a:t>
            </a:r>
          </a:p>
          <a:p>
            <a:pPr marL="990600" lvl="1" indent="-533400" defTabSz="914400" eaLnBrk="0" hangingPunct="0">
              <a:spcBef>
                <a:spcPct val="20000"/>
              </a:spcBef>
            </a:pPr>
            <a:endParaRPr lang="en-US" altLang="en-US" b="1" dirty="0">
              <a:solidFill>
                <a:schemeClr val="bg2"/>
              </a:solidFill>
              <a:cs typeface="Arial" pitchFamily="34" charset="0"/>
            </a:endParaRPr>
          </a:p>
        </p:txBody>
      </p:sp>
      <p:sp>
        <p:nvSpPr>
          <p:cNvPr id="35843" name="Rectangle 10"/>
          <p:cNvSpPr>
            <a:spLocks noGrp="1"/>
          </p:cNvSpPr>
          <p:nvPr>
            <p:ph type="title" idx="4294967295"/>
          </p:nvPr>
        </p:nvSpPr>
        <p:spPr>
          <a:xfrm>
            <a:off x="457200" y="514350"/>
            <a:ext cx="8229600" cy="857250"/>
          </a:xfrm>
        </p:spPr>
        <p:txBody>
          <a:bodyPr/>
          <a:lstStyle/>
          <a:p>
            <a:r>
              <a:rPr lang="en-US" altLang="en-US" sz="3200" dirty="0" smtClean="0">
                <a:solidFill>
                  <a:schemeClr val="accent1"/>
                </a:solidFill>
              </a:rPr>
              <a:t>Overview</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p:cNvSpPr>
          <p:nvPr/>
        </p:nvSpPr>
        <p:spPr bwMode="auto">
          <a:xfrm>
            <a:off x="228600" y="971550"/>
            <a:ext cx="8763000" cy="14287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sz="1600" dirty="0">
              <a:solidFill>
                <a:srgbClr val="262626"/>
              </a:solidFill>
              <a:latin typeface="Calibri" pitchFamily="34" charset="0"/>
            </a:endParaRPr>
          </a:p>
          <a:p>
            <a:pPr marL="533400" indent="-533400" defTabSz="914400" eaLnBrk="0" hangingPunct="0">
              <a:spcBef>
                <a:spcPct val="20000"/>
              </a:spcBef>
            </a:pPr>
            <a:endParaRPr lang="en-US" altLang="ja-JP" sz="1600" dirty="0">
              <a:solidFill>
                <a:srgbClr val="262626"/>
              </a:solidFill>
              <a:latin typeface="Calibri" pitchFamily="34" charset="0"/>
            </a:endParaRPr>
          </a:p>
        </p:txBody>
      </p:sp>
      <p:pic>
        <p:nvPicPr>
          <p:cNvPr id="36867" name="Picture 7"/>
          <p:cNvPicPr>
            <a:picLocks noChangeAspect="1" noChangeArrowheads="1"/>
          </p:cNvPicPr>
          <p:nvPr/>
        </p:nvPicPr>
        <p:blipFill>
          <a:blip r:embed="rId3"/>
          <a:srcRect/>
          <a:stretch>
            <a:fillRect/>
          </a:stretch>
        </p:blipFill>
        <p:spPr bwMode="auto">
          <a:xfrm>
            <a:off x="1120775" y="2343150"/>
            <a:ext cx="6651625" cy="2598738"/>
          </a:xfrm>
          <a:prstGeom prst="rect">
            <a:avLst/>
          </a:prstGeom>
          <a:noFill/>
          <a:ln w="9525">
            <a:noFill/>
            <a:miter lim="800000"/>
            <a:headEnd/>
            <a:tailEnd/>
          </a:ln>
        </p:spPr>
      </p:pic>
      <p:sp>
        <p:nvSpPr>
          <p:cNvPr id="36868" name="Title 7"/>
          <p:cNvSpPr>
            <a:spLocks noGrp="1"/>
          </p:cNvSpPr>
          <p:nvPr>
            <p:ph type="title"/>
          </p:nvPr>
        </p:nvSpPr>
        <p:spPr>
          <a:xfrm>
            <a:off x="285750" y="0"/>
            <a:ext cx="8610600" cy="473075"/>
          </a:xfrm>
        </p:spPr>
        <p:txBody>
          <a:bodyPr/>
          <a:lstStyle/>
          <a:p>
            <a:r>
              <a:rPr lang="en-US" sz="3200" dirty="0" smtClean="0"/>
              <a:t>Dashboard</a:t>
            </a:r>
          </a:p>
        </p:txBody>
      </p:sp>
      <p:sp>
        <p:nvSpPr>
          <p:cNvPr id="36869" name="Content Placeholder 8"/>
          <p:cNvSpPr>
            <a:spLocks noGrp="1"/>
          </p:cNvSpPr>
          <p:nvPr>
            <p:ph idx="1"/>
          </p:nvPr>
        </p:nvSpPr>
        <p:spPr>
          <a:xfrm>
            <a:off x="152400" y="590550"/>
            <a:ext cx="8610600" cy="1371600"/>
          </a:xfrm>
        </p:spPr>
        <p:txBody>
          <a:bodyPr/>
          <a:lstStyle/>
          <a:p>
            <a:r>
              <a:rPr sz="1800" b="0" dirty="0" smtClean="0"/>
              <a:t>JIRA Dashboards is the first screen you see after you log into JIRA. </a:t>
            </a:r>
          </a:p>
          <a:p>
            <a:r>
              <a:rPr sz="1800" b="0" dirty="0" smtClean="0"/>
              <a:t>It can be configured to display many different types of information, depending on each user’s interest. </a:t>
            </a:r>
          </a:p>
          <a:p>
            <a:r>
              <a:rPr sz="1800" b="0" dirty="0" smtClean="0"/>
              <a:t>If you have not created any dashboard, you will see the system dashboard as below.</a:t>
            </a:r>
          </a:p>
          <a:p>
            <a:r>
              <a:rPr sz="1800" b="0" dirty="0" smtClean="0"/>
              <a:t>The information boxes on the dashboard are called </a:t>
            </a:r>
            <a:r>
              <a:rPr sz="1800" b="0" dirty="0" smtClean="0">
                <a:solidFill>
                  <a:srgbClr val="0070C0"/>
                </a:solidFill>
              </a:rPr>
              <a:t>Gadgets</a:t>
            </a:r>
            <a:r>
              <a:rPr sz="1800" b="0" dirty="0" smtClean="0"/>
              <a:t>.</a:t>
            </a:r>
          </a:p>
          <a:p>
            <a:endParaRPr sz="1800" b="0" dirty="0" smtClean="0"/>
          </a:p>
          <a:p>
            <a:endParaRPr sz="1800" b="0"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6"/>
          <p:cNvPicPr>
            <a:picLocks noChangeAspect="1" noChangeArrowheads="1"/>
          </p:cNvPicPr>
          <p:nvPr/>
        </p:nvPicPr>
        <p:blipFill>
          <a:blip r:embed="rId3"/>
          <a:srcRect/>
          <a:stretch>
            <a:fillRect/>
          </a:stretch>
        </p:blipFill>
        <p:spPr bwMode="auto">
          <a:xfrm>
            <a:off x="304800" y="1047750"/>
            <a:ext cx="8404225" cy="2263775"/>
          </a:xfrm>
          <a:prstGeom prst="rect">
            <a:avLst/>
          </a:prstGeom>
          <a:noFill/>
          <a:ln w="9525">
            <a:noFill/>
            <a:miter lim="800000"/>
            <a:headEnd/>
            <a:tailEnd/>
          </a:ln>
        </p:spPr>
      </p:pic>
      <p:grpSp>
        <p:nvGrpSpPr>
          <p:cNvPr id="37891" name="Group 8"/>
          <p:cNvGrpSpPr>
            <a:grpSpLocks/>
          </p:cNvGrpSpPr>
          <p:nvPr/>
        </p:nvGrpSpPr>
        <p:grpSpPr bwMode="auto">
          <a:xfrm>
            <a:off x="403225" y="3409950"/>
            <a:ext cx="8458200" cy="1276350"/>
            <a:chOff x="304800" y="4953000"/>
            <a:chExt cx="8458200" cy="1701800"/>
          </a:xfrm>
        </p:grpSpPr>
        <p:pic>
          <p:nvPicPr>
            <p:cNvPr id="37894" name="Picture 7"/>
            <p:cNvPicPr>
              <a:picLocks noChangeAspect="1" noChangeArrowheads="1"/>
            </p:cNvPicPr>
            <p:nvPr/>
          </p:nvPicPr>
          <p:blipFill>
            <a:blip r:embed="rId4"/>
            <a:srcRect/>
            <a:stretch>
              <a:fillRect/>
            </a:stretch>
          </p:blipFill>
          <p:spPr bwMode="auto">
            <a:xfrm>
              <a:off x="304800" y="4953000"/>
              <a:ext cx="8458200" cy="1701800"/>
            </a:xfrm>
            <a:prstGeom prst="rect">
              <a:avLst/>
            </a:prstGeom>
            <a:noFill/>
            <a:ln w="9525">
              <a:noFill/>
              <a:miter lim="800000"/>
              <a:headEnd/>
              <a:tailEnd/>
            </a:ln>
          </p:spPr>
        </p:pic>
        <p:sp>
          <p:nvSpPr>
            <p:cNvPr id="37895" name="Oval 8"/>
            <p:cNvSpPr>
              <a:spLocks noChangeArrowheads="1"/>
            </p:cNvSpPr>
            <p:nvPr/>
          </p:nvSpPr>
          <p:spPr bwMode="auto">
            <a:xfrm>
              <a:off x="1066800" y="6019800"/>
              <a:ext cx="838200" cy="228600"/>
            </a:xfrm>
            <a:prstGeom prst="ellipse">
              <a:avLst/>
            </a:prstGeom>
            <a:noFill/>
            <a:ln w="25400">
              <a:solidFill>
                <a:srgbClr val="FF0000"/>
              </a:solidFill>
              <a:round/>
              <a:headEnd/>
              <a:tailEnd/>
            </a:ln>
          </p:spPr>
          <p:txBody>
            <a:bodyPr wrap="none" anchor="ctr"/>
            <a:lstStyle/>
            <a:p>
              <a:endParaRPr lang="en-US" altLang="en-US" dirty="0"/>
            </a:p>
          </p:txBody>
        </p:sp>
      </p:grpSp>
      <p:sp>
        <p:nvSpPr>
          <p:cNvPr id="37892" name="Title 6"/>
          <p:cNvSpPr>
            <a:spLocks noGrp="1"/>
          </p:cNvSpPr>
          <p:nvPr>
            <p:ph type="title"/>
          </p:nvPr>
        </p:nvSpPr>
        <p:spPr/>
        <p:txBody>
          <a:bodyPr/>
          <a:lstStyle/>
          <a:p>
            <a:r>
              <a:rPr lang="en-US" sz="3200" dirty="0" smtClean="0"/>
              <a:t>Dashboard</a:t>
            </a:r>
            <a:r>
              <a:rPr lang="en-US" dirty="0" smtClean="0"/>
              <a:t> – Create new dashboard </a:t>
            </a:r>
          </a:p>
        </p:txBody>
      </p:sp>
      <p:sp>
        <p:nvSpPr>
          <p:cNvPr id="37893" name="Content Placeholder 7"/>
          <p:cNvSpPr>
            <a:spLocks noGrp="1"/>
          </p:cNvSpPr>
          <p:nvPr>
            <p:ph idx="1"/>
          </p:nvPr>
        </p:nvSpPr>
        <p:spPr>
          <a:xfrm>
            <a:off x="76200" y="590550"/>
            <a:ext cx="8610600" cy="479425"/>
          </a:xfrm>
        </p:spPr>
        <p:txBody>
          <a:bodyPr/>
          <a:lstStyle/>
          <a:p>
            <a:r>
              <a:rPr altLang="ja-JP" sz="1800" b="0" dirty="0" smtClean="0"/>
              <a:t>Create new dashboard from blank.</a:t>
            </a:r>
          </a:p>
          <a:p>
            <a:endParaRPr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r>
              <a:rPr lang="en-US" altLang="en-US" sz="3200" dirty="0" smtClean="0"/>
              <a:t>Dashboard</a:t>
            </a:r>
            <a:r>
              <a:rPr lang="en-US" altLang="en-US" dirty="0" smtClean="0"/>
              <a:t> – Customize Dashboard</a:t>
            </a:r>
          </a:p>
        </p:txBody>
      </p:sp>
      <p:sp>
        <p:nvSpPr>
          <p:cNvPr id="38915" name="Rectangle 3"/>
          <p:cNvSpPr>
            <a:spLocks noGrp="1"/>
          </p:cNvSpPr>
          <p:nvPr>
            <p:ph type="body" idx="1"/>
          </p:nvPr>
        </p:nvSpPr>
        <p:spPr/>
        <p:txBody>
          <a:bodyPr/>
          <a:lstStyle/>
          <a:p>
            <a:r>
              <a:rPr altLang="en-US" b="0" dirty="0" smtClean="0"/>
              <a:t>You can easily customize your dashboard by</a:t>
            </a:r>
          </a:p>
          <a:p>
            <a:pPr lvl="1"/>
            <a:r>
              <a:rPr altLang="en-US" sz="2000" dirty="0" smtClean="0"/>
              <a:t>Add more gadgets</a:t>
            </a:r>
          </a:p>
          <a:p>
            <a:pPr lvl="1"/>
            <a:r>
              <a:rPr altLang="en-US" sz="2000" dirty="0" smtClean="0"/>
              <a:t>Drag and drop to reposition the gadgets</a:t>
            </a:r>
          </a:p>
          <a:p>
            <a:pPr lvl="1"/>
            <a:r>
              <a:rPr altLang="en-US" sz="2000" dirty="0" smtClean="0"/>
              <a:t>Change the look of individual gadgets</a:t>
            </a:r>
          </a:p>
          <a:p>
            <a:pPr lvl="1"/>
            <a:r>
              <a:rPr altLang="en-US" sz="2000" dirty="0" smtClean="0"/>
              <a:t>Choosing a different layout</a:t>
            </a:r>
          </a:p>
          <a:p>
            <a:r>
              <a:rPr altLang="en-US" b="0" dirty="0" smtClean="0"/>
              <a:t>You can also</a:t>
            </a:r>
          </a:p>
          <a:p>
            <a:pPr lvl="1"/>
            <a:r>
              <a:rPr altLang="en-US" dirty="0" smtClean="0"/>
              <a:t>Create more pages for your dashboard</a:t>
            </a:r>
          </a:p>
          <a:p>
            <a:pPr lvl="1"/>
            <a:r>
              <a:rPr altLang="en-US" dirty="0" smtClean="0"/>
              <a:t>Share your pages with other people </a:t>
            </a:r>
          </a:p>
          <a:p>
            <a:pPr lvl="1"/>
            <a:r>
              <a:rPr altLang="en-US" dirty="0" smtClean="0"/>
              <a:t>Choose your favorites pages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3"/>
          <a:srcRect/>
          <a:stretch>
            <a:fillRect/>
          </a:stretch>
        </p:blipFill>
        <p:spPr bwMode="auto">
          <a:xfrm>
            <a:off x="685800" y="1543050"/>
            <a:ext cx="7737475" cy="2947988"/>
          </a:xfrm>
          <a:prstGeom prst="rect">
            <a:avLst/>
          </a:prstGeom>
          <a:noFill/>
          <a:ln w="9525">
            <a:noFill/>
            <a:miter lim="800000"/>
            <a:headEnd/>
            <a:tailEnd/>
          </a:ln>
        </p:spPr>
      </p:pic>
      <p:sp>
        <p:nvSpPr>
          <p:cNvPr id="39939" name="Oval 6"/>
          <p:cNvSpPr>
            <a:spLocks noChangeArrowheads="1"/>
          </p:cNvSpPr>
          <p:nvPr/>
        </p:nvSpPr>
        <p:spPr bwMode="auto">
          <a:xfrm>
            <a:off x="5756275" y="2179638"/>
            <a:ext cx="609600" cy="171450"/>
          </a:xfrm>
          <a:prstGeom prst="ellipse">
            <a:avLst/>
          </a:prstGeom>
          <a:noFill/>
          <a:ln w="19050">
            <a:solidFill>
              <a:srgbClr val="FC0404"/>
            </a:solidFill>
            <a:round/>
            <a:headEnd/>
            <a:tailEnd/>
          </a:ln>
        </p:spPr>
        <p:txBody>
          <a:bodyPr wrap="none" anchor="ctr"/>
          <a:lstStyle/>
          <a:p>
            <a:endParaRPr lang="en-US" altLang="en-US" dirty="0"/>
          </a:p>
        </p:txBody>
      </p:sp>
      <p:sp>
        <p:nvSpPr>
          <p:cNvPr id="39940" name="Title 5"/>
          <p:cNvSpPr>
            <a:spLocks noGrp="1"/>
          </p:cNvSpPr>
          <p:nvPr>
            <p:ph type="title"/>
          </p:nvPr>
        </p:nvSpPr>
        <p:spPr/>
        <p:txBody>
          <a:bodyPr/>
          <a:lstStyle/>
          <a:p>
            <a:r>
              <a:rPr lang="en-US" sz="3200" dirty="0" smtClean="0"/>
              <a:t>Dashboard customization </a:t>
            </a:r>
            <a:r>
              <a:rPr lang="en-US" dirty="0" smtClean="0"/>
              <a:t>– add gadgets</a:t>
            </a:r>
          </a:p>
        </p:txBody>
      </p:sp>
      <p:sp>
        <p:nvSpPr>
          <p:cNvPr id="39941" name="Content Placeholder 7"/>
          <p:cNvSpPr>
            <a:spLocks noGrp="1"/>
          </p:cNvSpPr>
          <p:nvPr>
            <p:ph idx="1"/>
          </p:nvPr>
        </p:nvSpPr>
        <p:spPr>
          <a:xfrm>
            <a:off x="228600" y="819150"/>
            <a:ext cx="8610600" cy="400050"/>
          </a:xfrm>
        </p:spPr>
        <p:txBody>
          <a:bodyPr/>
          <a:lstStyle/>
          <a:p>
            <a:pPr>
              <a:buFontTx/>
              <a:buNone/>
            </a:pPr>
            <a:r>
              <a:rPr altLang="en-US" b="0" dirty="0" smtClean="0"/>
              <a:t>Add gadgets to dashboard.</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4"/>
          <p:cNvPicPr>
            <a:picLocks noChangeAspect="1" noChangeArrowheads="1"/>
          </p:cNvPicPr>
          <p:nvPr/>
        </p:nvPicPr>
        <p:blipFill>
          <a:blip r:embed="rId2"/>
          <a:srcRect/>
          <a:stretch>
            <a:fillRect/>
          </a:stretch>
        </p:blipFill>
        <p:spPr bwMode="auto">
          <a:xfrm>
            <a:off x="838200" y="1370013"/>
            <a:ext cx="6934200" cy="3411537"/>
          </a:xfrm>
          <a:prstGeom prst="rect">
            <a:avLst/>
          </a:prstGeom>
          <a:noFill/>
          <a:ln w="9525">
            <a:noFill/>
            <a:miter lim="800000"/>
            <a:headEnd/>
            <a:tailEnd/>
          </a:ln>
        </p:spPr>
      </p:pic>
      <p:sp>
        <p:nvSpPr>
          <p:cNvPr id="40963" name="AutoShape 15"/>
          <p:cNvSpPr>
            <a:spLocks noChangeArrowheads="1"/>
          </p:cNvSpPr>
          <p:nvPr/>
        </p:nvSpPr>
        <p:spPr bwMode="auto">
          <a:xfrm rot="-1530832">
            <a:off x="6254750" y="2906713"/>
            <a:ext cx="149225" cy="171450"/>
          </a:xfrm>
          <a:prstGeom prst="upArrow">
            <a:avLst>
              <a:gd name="adj1" fmla="val 61991"/>
              <a:gd name="adj2" fmla="val 82218"/>
            </a:avLst>
          </a:prstGeom>
          <a:solidFill>
            <a:schemeClr val="bg1"/>
          </a:solidFill>
          <a:ln w="9525">
            <a:solidFill>
              <a:schemeClr val="tx1"/>
            </a:solidFill>
            <a:miter lim="800000"/>
            <a:headEnd/>
            <a:tailEnd/>
          </a:ln>
        </p:spPr>
        <p:txBody>
          <a:bodyPr wrap="none" anchor="ctr"/>
          <a:lstStyle/>
          <a:p>
            <a:endParaRPr lang="en-US" altLang="en-US" dirty="0"/>
          </a:p>
        </p:txBody>
      </p:sp>
      <p:sp>
        <p:nvSpPr>
          <p:cNvPr id="40964" name="AutoShape 17"/>
          <p:cNvSpPr>
            <a:spLocks noChangeArrowheads="1"/>
          </p:cNvSpPr>
          <p:nvPr/>
        </p:nvSpPr>
        <p:spPr bwMode="auto">
          <a:xfrm rot="17388602" flipV="1">
            <a:off x="6873082" y="2588419"/>
            <a:ext cx="239712" cy="381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C0404"/>
          </a:solidFill>
          <a:ln w="9525">
            <a:noFill/>
            <a:miter lim="800000"/>
            <a:headEnd/>
            <a:tailEnd/>
          </a:ln>
        </p:spPr>
        <p:txBody>
          <a:bodyPr wrap="none" anchor="ctr"/>
          <a:lstStyle/>
          <a:p>
            <a:endParaRPr lang="en-US" dirty="0"/>
          </a:p>
        </p:txBody>
      </p:sp>
      <p:sp>
        <p:nvSpPr>
          <p:cNvPr id="40965" name="Title 6"/>
          <p:cNvSpPr>
            <a:spLocks noGrp="1"/>
          </p:cNvSpPr>
          <p:nvPr>
            <p:ph type="title"/>
          </p:nvPr>
        </p:nvSpPr>
        <p:spPr/>
        <p:txBody>
          <a:bodyPr/>
          <a:lstStyle/>
          <a:p>
            <a:r>
              <a:rPr lang="en-US" sz="3200" dirty="0" smtClean="0"/>
              <a:t>Dashboard customization </a:t>
            </a:r>
            <a:r>
              <a:rPr lang="en-US" dirty="0" smtClean="0"/>
              <a:t>– drag and drop</a:t>
            </a:r>
          </a:p>
        </p:txBody>
      </p:sp>
      <p:sp>
        <p:nvSpPr>
          <p:cNvPr id="40966" name="Content Placeholder 7"/>
          <p:cNvSpPr>
            <a:spLocks noGrp="1"/>
          </p:cNvSpPr>
          <p:nvPr>
            <p:ph idx="1"/>
          </p:nvPr>
        </p:nvSpPr>
        <p:spPr>
          <a:xfrm>
            <a:off x="152400" y="590550"/>
            <a:ext cx="8610600" cy="3565525"/>
          </a:xfrm>
        </p:spPr>
        <p:txBody>
          <a:bodyPr/>
          <a:lstStyle/>
          <a:p>
            <a:r>
              <a:rPr sz="1800" b="0" dirty="0" smtClean="0"/>
              <a:t>Click on the header of each gadget </a:t>
            </a:r>
          </a:p>
          <a:p>
            <a:r>
              <a:rPr sz="1800" b="0" dirty="0" smtClean="0"/>
              <a:t>Drag it to the desired location to reposition</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5"/>
          <p:cNvSpPr>
            <a:spLocks noChangeArrowheads="1"/>
          </p:cNvSpPr>
          <p:nvPr/>
        </p:nvSpPr>
        <p:spPr bwMode="auto">
          <a:xfrm rot="-1530832">
            <a:off x="6629400" y="3125788"/>
            <a:ext cx="149225" cy="171450"/>
          </a:xfrm>
          <a:prstGeom prst="upArrow">
            <a:avLst>
              <a:gd name="adj1" fmla="val 61991"/>
              <a:gd name="adj2" fmla="val 82218"/>
            </a:avLst>
          </a:prstGeom>
          <a:solidFill>
            <a:schemeClr val="bg1"/>
          </a:solidFill>
          <a:ln w="9525">
            <a:solidFill>
              <a:schemeClr val="tx1"/>
            </a:solidFill>
            <a:miter lim="800000"/>
            <a:headEnd/>
            <a:tailEnd/>
          </a:ln>
        </p:spPr>
        <p:txBody>
          <a:bodyPr wrap="none" anchor="ctr"/>
          <a:lstStyle/>
          <a:p>
            <a:endParaRPr lang="en-US" altLang="en-US" dirty="0"/>
          </a:p>
        </p:txBody>
      </p:sp>
      <p:pic>
        <p:nvPicPr>
          <p:cNvPr id="41987" name="Picture 6"/>
          <p:cNvPicPr>
            <a:picLocks noChangeAspect="1" noChangeArrowheads="1"/>
          </p:cNvPicPr>
          <p:nvPr/>
        </p:nvPicPr>
        <p:blipFill>
          <a:blip r:embed="rId2"/>
          <a:srcRect/>
          <a:stretch>
            <a:fillRect/>
          </a:stretch>
        </p:blipFill>
        <p:spPr bwMode="auto">
          <a:xfrm>
            <a:off x="685800" y="1352550"/>
            <a:ext cx="7315200" cy="3533775"/>
          </a:xfrm>
          <a:prstGeom prst="rect">
            <a:avLst/>
          </a:prstGeom>
          <a:noFill/>
          <a:ln w="9525">
            <a:noFill/>
            <a:miter lim="800000"/>
            <a:headEnd/>
            <a:tailEnd/>
          </a:ln>
        </p:spPr>
      </p:pic>
      <p:sp>
        <p:nvSpPr>
          <p:cNvPr id="41988" name="AutoShape 8"/>
          <p:cNvSpPr>
            <a:spLocks noChangeArrowheads="1"/>
          </p:cNvSpPr>
          <p:nvPr/>
        </p:nvSpPr>
        <p:spPr bwMode="auto">
          <a:xfrm>
            <a:off x="5524500" y="2457450"/>
            <a:ext cx="190500" cy="114300"/>
          </a:xfrm>
          <a:prstGeom prst="downArrow">
            <a:avLst>
              <a:gd name="adj1" fmla="val 50000"/>
              <a:gd name="adj2" fmla="val 25000"/>
            </a:avLst>
          </a:prstGeom>
          <a:solidFill>
            <a:srgbClr val="FF0000"/>
          </a:solidFill>
          <a:ln w="9525">
            <a:solidFill>
              <a:srgbClr val="FF0000"/>
            </a:solidFill>
            <a:miter lim="800000"/>
            <a:headEnd/>
            <a:tailEnd/>
          </a:ln>
        </p:spPr>
        <p:txBody>
          <a:bodyPr wrap="none" anchor="ctr"/>
          <a:lstStyle/>
          <a:p>
            <a:endParaRPr lang="en-US" altLang="en-US" dirty="0"/>
          </a:p>
        </p:txBody>
      </p:sp>
      <p:sp>
        <p:nvSpPr>
          <p:cNvPr id="41989" name="Title 6"/>
          <p:cNvSpPr>
            <a:spLocks noGrp="1"/>
          </p:cNvSpPr>
          <p:nvPr>
            <p:ph type="title"/>
          </p:nvPr>
        </p:nvSpPr>
        <p:spPr>
          <a:xfrm>
            <a:off x="76200" y="-19050"/>
            <a:ext cx="8610600" cy="473075"/>
          </a:xfrm>
        </p:spPr>
        <p:txBody>
          <a:bodyPr/>
          <a:lstStyle/>
          <a:p>
            <a:r>
              <a:rPr lang="en-US" sz="3200" dirty="0" smtClean="0"/>
              <a:t>Dashboard customization </a:t>
            </a:r>
            <a:r>
              <a:rPr lang="en-US" dirty="0" smtClean="0"/>
              <a:t>– change gadget style</a:t>
            </a:r>
          </a:p>
        </p:txBody>
      </p:sp>
      <p:sp>
        <p:nvSpPr>
          <p:cNvPr id="41990" name="Content Placeholder 7"/>
          <p:cNvSpPr>
            <a:spLocks noGrp="1"/>
          </p:cNvSpPr>
          <p:nvPr>
            <p:ph idx="1"/>
          </p:nvPr>
        </p:nvSpPr>
        <p:spPr>
          <a:xfrm>
            <a:off x="152400" y="590550"/>
            <a:ext cx="8610600" cy="3565525"/>
          </a:xfrm>
        </p:spPr>
        <p:txBody>
          <a:bodyPr/>
          <a:lstStyle/>
          <a:p>
            <a:r>
              <a:rPr sz="1800" b="0" dirty="0" smtClean="0"/>
              <a:t>You can change the individual  look of a gadget by clicking the dropdown icon from gadget header, then choose desired </a:t>
            </a:r>
            <a:r>
              <a:rPr sz="1800" b="0" dirty="0" smtClean="0">
                <a:solidFill>
                  <a:srgbClr val="0000FF"/>
                </a:solidFill>
              </a:rPr>
              <a:t>c</a:t>
            </a:r>
            <a:r>
              <a:rPr sz="1800" b="0" dirty="0" smtClean="0">
                <a:solidFill>
                  <a:srgbClr val="FF0000"/>
                </a:solidFill>
              </a:rPr>
              <a:t>o</a:t>
            </a:r>
            <a:r>
              <a:rPr sz="1800" b="0" dirty="0" smtClean="0">
                <a:solidFill>
                  <a:srgbClr val="FFC000"/>
                </a:solidFill>
              </a:rPr>
              <a:t>l</a:t>
            </a:r>
            <a:r>
              <a:rPr sz="1800" b="0" dirty="0" smtClean="0">
                <a:solidFill>
                  <a:srgbClr val="1D9723"/>
                </a:solidFill>
              </a:rPr>
              <a:t>o</a:t>
            </a:r>
            <a:r>
              <a:rPr sz="1800" b="0" dirty="0" smtClean="0"/>
              <a:t>r</a:t>
            </a:r>
          </a:p>
          <a:p>
            <a:pPr>
              <a:buFontTx/>
              <a:buNone/>
            </a:pPr>
            <a:endParaRPr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3200" dirty="0" smtClean="0"/>
              <a:t>Create new issue</a:t>
            </a:r>
          </a:p>
        </p:txBody>
      </p:sp>
      <p:sp>
        <p:nvSpPr>
          <p:cNvPr id="6147" name="Content Placeholder 6"/>
          <p:cNvSpPr>
            <a:spLocks noGrp="1"/>
          </p:cNvSpPr>
          <p:nvPr>
            <p:ph idx="1"/>
          </p:nvPr>
        </p:nvSpPr>
        <p:spPr>
          <a:xfrm>
            <a:off x="228600" y="742950"/>
            <a:ext cx="8610600" cy="1466850"/>
          </a:xfrm>
        </p:spPr>
        <p:txBody>
          <a:bodyPr/>
          <a:lstStyle/>
          <a:p>
            <a:r>
              <a:rPr sz="2000" b="0" dirty="0" smtClean="0"/>
              <a:t>You can quickly create new issue on JIRA by:</a:t>
            </a:r>
          </a:p>
          <a:p>
            <a:pPr lvl="1"/>
            <a:r>
              <a:rPr sz="1800" dirty="0" smtClean="0"/>
              <a:t>Click “</a:t>
            </a:r>
            <a:r>
              <a:rPr sz="1800" b="1" dirty="0" smtClean="0">
                <a:solidFill>
                  <a:srgbClr val="1D9723"/>
                </a:solidFill>
              </a:rPr>
              <a:t>Create Issue</a:t>
            </a:r>
            <a:r>
              <a:rPr sz="1800" dirty="0" smtClean="0"/>
              <a:t>” link at right corner on navigation bar</a:t>
            </a:r>
          </a:p>
          <a:p>
            <a:pPr lvl="1"/>
            <a:r>
              <a:rPr sz="1800" dirty="0" smtClean="0"/>
              <a:t>Or select “</a:t>
            </a:r>
            <a:r>
              <a:rPr sz="1800" b="1" dirty="0" smtClean="0">
                <a:solidFill>
                  <a:srgbClr val="1D9723"/>
                </a:solidFill>
              </a:rPr>
              <a:t>Issue</a:t>
            </a:r>
            <a:r>
              <a:rPr sz="1800" dirty="0" smtClean="0"/>
              <a:t>” on menu bar then “</a:t>
            </a:r>
            <a:r>
              <a:rPr sz="1800" b="1" dirty="0" smtClean="0">
                <a:solidFill>
                  <a:srgbClr val="1D9723"/>
                </a:solidFill>
              </a:rPr>
              <a:t>Create Issue</a:t>
            </a:r>
            <a:r>
              <a:rPr sz="1800" dirty="0" smtClean="0"/>
              <a:t>”</a:t>
            </a:r>
          </a:p>
          <a:p>
            <a:r>
              <a:rPr sz="2000" b="0" dirty="0" smtClean="0"/>
              <a:t>Select the Project and the Issue type then “</a:t>
            </a:r>
            <a:r>
              <a:rPr sz="2000" b="0" dirty="0" smtClean="0">
                <a:solidFill>
                  <a:srgbClr val="1D9723"/>
                </a:solidFill>
              </a:rPr>
              <a:t>Next</a:t>
            </a:r>
            <a:r>
              <a:rPr sz="2000" b="0" dirty="0" smtClean="0"/>
              <a:t>”.</a:t>
            </a:r>
          </a:p>
          <a:p>
            <a:endParaRPr sz="2000" b="0" dirty="0" smtClean="0"/>
          </a:p>
        </p:txBody>
      </p:sp>
      <p:pic>
        <p:nvPicPr>
          <p:cNvPr id="6148" name="Picture 9"/>
          <p:cNvPicPr>
            <a:picLocks noChangeAspect="1" noChangeArrowheads="1"/>
          </p:cNvPicPr>
          <p:nvPr/>
        </p:nvPicPr>
        <p:blipFill>
          <a:blip r:embed="rId3"/>
          <a:srcRect/>
          <a:stretch>
            <a:fillRect/>
          </a:stretch>
        </p:blipFill>
        <p:spPr bwMode="auto">
          <a:xfrm>
            <a:off x="838200" y="2495550"/>
            <a:ext cx="3505200" cy="2476500"/>
          </a:xfrm>
          <a:prstGeom prst="rect">
            <a:avLst/>
          </a:prstGeom>
          <a:noFill/>
          <a:ln w="9525">
            <a:noFill/>
            <a:miter lim="800000"/>
            <a:headEnd/>
            <a:tailEnd/>
          </a:ln>
        </p:spPr>
      </p:pic>
      <p:pic>
        <p:nvPicPr>
          <p:cNvPr id="6149" name="Picture 10"/>
          <p:cNvPicPr>
            <a:picLocks noChangeAspect="1" noChangeArrowheads="1"/>
          </p:cNvPicPr>
          <p:nvPr/>
        </p:nvPicPr>
        <p:blipFill>
          <a:blip r:embed="rId4"/>
          <a:srcRect/>
          <a:stretch>
            <a:fillRect/>
          </a:stretch>
        </p:blipFill>
        <p:spPr bwMode="auto">
          <a:xfrm>
            <a:off x="4956175" y="2495550"/>
            <a:ext cx="3578225" cy="2476500"/>
          </a:xfrm>
          <a:prstGeom prst="rect">
            <a:avLst/>
          </a:prstGeom>
          <a:noFill/>
          <a:ln w="9525">
            <a:noFill/>
            <a:miter lim="800000"/>
            <a:headEnd/>
            <a:tailEnd/>
          </a:ln>
        </p:spPr>
      </p:pic>
      <p:sp>
        <p:nvSpPr>
          <p:cNvPr id="6150" name="AutoShape 12"/>
          <p:cNvSpPr>
            <a:spLocks noChangeArrowheads="1"/>
          </p:cNvSpPr>
          <p:nvPr/>
        </p:nvSpPr>
        <p:spPr bwMode="auto">
          <a:xfrm>
            <a:off x="4495800" y="3086100"/>
            <a:ext cx="304800" cy="2286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p:cNvPicPr>
            <a:picLocks noChangeAspect="1" noChangeArrowheads="1"/>
          </p:cNvPicPr>
          <p:nvPr/>
        </p:nvPicPr>
        <p:blipFill>
          <a:blip r:embed="rId2"/>
          <a:srcRect/>
          <a:stretch>
            <a:fillRect/>
          </a:stretch>
        </p:blipFill>
        <p:spPr bwMode="auto">
          <a:xfrm>
            <a:off x="990600" y="1428750"/>
            <a:ext cx="6781800" cy="3321050"/>
          </a:xfrm>
          <a:prstGeom prst="rect">
            <a:avLst/>
          </a:prstGeom>
          <a:noFill/>
          <a:ln w="9525">
            <a:noFill/>
            <a:miter lim="800000"/>
            <a:headEnd/>
            <a:tailEnd/>
          </a:ln>
        </p:spPr>
      </p:pic>
      <p:sp>
        <p:nvSpPr>
          <p:cNvPr id="43011" name="Oval 5"/>
          <p:cNvSpPr>
            <a:spLocks noChangeArrowheads="1"/>
          </p:cNvSpPr>
          <p:nvPr/>
        </p:nvSpPr>
        <p:spPr bwMode="auto">
          <a:xfrm>
            <a:off x="6705600" y="2216150"/>
            <a:ext cx="609600" cy="171450"/>
          </a:xfrm>
          <a:prstGeom prst="ellipse">
            <a:avLst/>
          </a:prstGeom>
          <a:noFill/>
          <a:ln w="19050">
            <a:solidFill>
              <a:srgbClr val="FC0404"/>
            </a:solidFill>
            <a:round/>
            <a:headEnd/>
            <a:tailEnd/>
          </a:ln>
        </p:spPr>
        <p:txBody>
          <a:bodyPr wrap="none" anchor="ctr"/>
          <a:lstStyle/>
          <a:p>
            <a:endParaRPr lang="en-US" altLang="en-US" dirty="0"/>
          </a:p>
        </p:txBody>
      </p:sp>
      <p:sp>
        <p:nvSpPr>
          <p:cNvPr id="43012" name="Title 5"/>
          <p:cNvSpPr>
            <a:spLocks noGrp="1"/>
          </p:cNvSpPr>
          <p:nvPr>
            <p:ph type="title"/>
          </p:nvPr>
        </p:nvSpPr>
        <p:spPr/>
        <p:txBody>
          <a:bodyPr/>
          <a:lstStyle/>
          <a:p>
            <a:r>
              <a:rPr lang="en-US" sz="3200" dirty="0" smtClean="0"/>
              <a:t>Dashboard customization </a:t>
            </a:r>
            <a:r>
              <a:rPr lang="en-US" dirty="0" smtClean="0"/>
              <a:t>- layout</a:t>
            </a:r>
          </a:p>
        </p:txBody>
      </p:sp>
      <p:sp>
        <p:nvSpPr>
          <p:cNvPr id="43013" name="Content Placeholder 6"/>
          <p:cNvSpPr>
            <a:spLocks noGrp="1"/>
          </p:cNvSpPr>
          <p:nvPr>
            <p:ph idx="1"/>
          </p:nvPr>
        </p:nvSpPr>
        <p:spPr>
          <a:xfrm>
            <a:off x="152400" y="590550"/>
            <a:ext cx="8610600" cy="736600"/>
          </a:xfrm>
        </p:spPr>
        <p:txBody>
          <a:bodyPr/>
          <a:lstStyle/>
          <a:p>
            <a:r>
              <a:rPr sz="1800" b="0" dirty="0" smtClean="0"/>
              <a:t>You can easily customize your dashboard by choosing a different layout</a:t>
            </a:r>
          </a:p>
          <a:p>
            <a:r>
              <a:rPr sz="1800" b="0" dirty="0" smtClean="0"/>
              <a:t>Click "</a:t>
            </a:r>
            <a:r>
              <a:rPr sz="1800" b="0" dirty="0" smtClean="0">
                <a:solidFill>
                  <a:srgbClr val="0000FF"/>
                </a:solidFill>
              </a:rPr>
              <a:t>Edit Layout</a:t>
            </a:r>
            <a:r>
              <a:rPr sz="1800" b="0" dirty="0" smtClean="0"/>
              <a:t>", then choose the layout you want</a:t>
            </a:r>
          </a:p>
          <a:p>
            <a:endParaRPr sz="2000" b="0"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z="3200" dirty="0" smtClean="0"/>
              <a:t>Dashboard</a:t>
            </a:r>
            <a:r>
              <a:rPr lang="en-US" altLang="en-US" dirty="0" smtClean="0"/>
              <a:t> – Customize Dashboard</a:t>
            </a:r>
            <a:endParaRPr lang="en-US" dirty="0" smtClean="0"/>
          </a:p>
        </p:txBody>
      </p:sp>
      <p:sp>
        <p:nvSpPr>
          <p:cNvPr id="44035" name="Content Placeholder 2"/>
          <p:cNvSpPr>
            <a:spLocks noGrp="1"/>
          </p:cNvSpPr>
          <p:nvPr>
            <p:ph sz="half" idx="1"/>
          </p:nvPr>
        </p:nvSpPr>
        <p:spPr>
          <a:xfrm>
            <a:off x="609600" y="819150"/>
            <a:ext cx="4038600" cy="3394075"/>
          </a:xfrm>
        </p:spPr>
        <p:txBody>
          <a:bodyPr/>
          <a:lstStyle/>
          <a:p>
            <a:r>
              <a:rPr dirty="0" smtClean="0"/>
              <a:t>Copy Dashboard</a:t>
            </a:r>
          </a:p>
          <a:p>
            <a:r>
              <a:rPr dirty="0" smtClean="0"/>
              <a:t>Edit Dashboard</a:t>
            </a:r>
          </a:p>
          <a:p>
            <a:r>
              <a:rPr dirty="0" smtClean="0"/>
              <a:t>Share Dashboard</a:t>
            </a:r>
          </a:p>
          <a:p>
            <a:r>
              <a:rPr dirty="0" smtClean="0"/>
              <a:t>Delete Dashboard</a:t>
            </a:r>
          </a:p>
          <a:p>
            <a:r>
              <a:rPr dirty="0" smtClean="0"/>
              <a:t>Find Dashboard</a:t>
            </a:r>
          </a:p>
          <a:p>
            <a:r>
              <a:rPr dirty="0" smtClean="0"/>
              <a:t>Create Dashboard</a:t>
            </a:r>
          </a:p>
        </p:txBody>
      </p:sp>
      <p:pic>
        <p:nvPicPr>
          <p:cNvPr id="44036" name="Picture 2"/>
          <p:cNvPicPr>
            <a:picLocks noGrp="1" noChangeAspect="1" noChangeArrowheads="1"/>
          </p:cNvPicPr>
          <p:nvPr>
            <p:ph sz="half" idx="2"/>
          </p:nvPr>
        </p:nvPicPr>
        <p:blipFill>
          <a:blip r:embed="rId2"/>
          <a:srcRect/>
          <a:stretch>
            <a:fillRect/>
          </a:stretch>
        </p:blipFill>
        <p:spPr>
          <a:xfrm>
            <a:off x="4495800" y="933450"/>
            <a:ext cx="3019425" cy="2095500"/>
          </a:xfrm>
          <a:noFill/>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6"/>
          <p:cNvPicPr>
            <a:picLocks noChangeAspect="1" noChangeArrowheads="1"/>
          </p:cNvPicPr>
          <p:nvPr/>
        </p:nvPicPr>
        <p:blipFill>
          <a:blip r:embed="rId2"/>
          <a:srcRect/>
          <a:stretch>
            <a:fillRect/>
          </a:stretch>
        </p:blipFill>
        <p:spPr bwMode="auto">
          <a:xfrm>
            <a:off x="457200" y="1257300"/>
            <a:ext cx="7029450" cy="1714500"/>
          </a:xfrm>
          <a:prstGeom prst="rect">
            <a:avLst/>
          </a:prstGeom>
          <a:noFill/>
          <a:ln w="9525">
            <a:noFill/>
            <a:miter lim="800000"/>
            <a:headEnd/>
            <a:tailEnd/>
          </a:ln>
        </p:spPr>
      </p:pic>
      <p:sp>
        <p:nvSpPr>
          <p:cNvPr id="45059" name="Rectangle 2"/>
          <p:cNvSpPr>
            <a:spLocks noGrp="1"/>
          </p:cNvSpPr>
          <p:nvPr>
            <p:ph type="title" idx="4294967295"/>
          </p:nvPr>
        </p:nvSpPr>
        <p:spPr/>
        <p:txBody>
          <a:bodyPr/>
          <a:lstStyle/>
          <a:p>
            <a:r>
              <a:rPr lang="en-US" altLang="en-US" sz="3200" dirty="0" smtClean="0"/>
              <a:t>Dashboard</a:t>
            </a:r>
            <a:r>
              <a:rPr lang="en-US" altLang="en-US" dirty="0" smtClean="0"/>
              <a:t> – Customize Dashboard (cont.)</a:t>
            </a:r>
          </a:p>
        </p:txBody>
      </p:sp>
      <p:sp>
        <p:nvSpPr>
          <p:cNvPr id="45060" name="Rectangle 3"/>
          <p:cNvSpPr>
            <a:spLocks noGrp="1"/>
          </p:cNvSpPr>
          <p:nvPr>
            <p:ph type="body" idx="4294967295"/>
          </p:nvPr>
        </p:nvSpPr>
        <p:spPr>
          <a:xfrm>
            <a:off x="381000" y="742950"/>
            <a:ext cx="8229600" cy="342900"/>
          </a:xfrm>
        </p:spPr>
        <p:txBody>
          <a:bodyPr/>
          <a:lstStyle/>
          <a:p>
            <a:pPr>
              <a:buFontTx/>
              <a:buNone/>
            </a:pPr>
            <a:r>
              <a:rPr altLang="en-US" sz="1800" b="0" dirty="0" smtClean="0"/>
              <a:t>You can add pages to your favorite.</a:t>
            </a:r>
          </a:p>
        </p:txBody>
      </p:sp>
      <p:sp>
        <p:nvSpPr>
          <p:cNvPr id="45061" name="Oval 5"/>
          <p:cNvSpPr>
            <a:spLocks noChangeArrowheads="1"/>
          </p:cNvSpPr>
          <p:nvPr/>
        </p:nvSpPr>
        <p:spPr bwMode="auto">
          <a:xfrm>
            <a:off x="1543050" y="2171700"/>
            <a:ext cx="228600" cy="171450"/>
          </a:xfrm>
          <a:prstGeom prst="ellipse">
            <a:avLst/>
          </a:prstGeom>
          <a:noFill/>
          <a:ln w="19050">
            <a:solidFill>
              <a:srgbClr val="FF0000"/>
            </a:solidFill>
            <a:round/>
            <a:headEnd/>
            <a:tailEnd/>
          </a:ln>
        </p:spPr>
        <p:txBody>
          <a:bodyPr wrap="none" anchor="ctr"/>
          <a:lstStyle/>
          <a:p>
            <a:endParaRPr lang="en-US" altLang="en-US" dirty="0"/>
          </a:p>
        </p:txBody>
      </p:sp>
      <p:pic>
        <p:nvPicPr>
          <p:cNvPr id="45062" name="Picture 7"/>
          <p:cNvPicPr>
            <a:picLocks noChangeAspect="1" noChangeArrowheads="1"/>
          </p:cNvPicPr>
          <p:nvPr/>
        </p:nvPicPr>
        <p:blipFill>
          <a:blip r:embed="rId3"/>
          <a:srcRect/>
          <a:stretch>
            <a:fillRect/>
          </a:stretch>
        </p:blipFill>
        <p:spPr bwMode="auto">
          <a:xfrm>
            <a:off x="457200" y="3028950"/>
            <a:ext cx="7029450" cy="1828800"/>
          </a:xfrm>
          <a:prstGeom prst="rect">
            <a:avLst/>
          </a:prstGeom>
          <a:noFill/>
          <a:ln w="9525">
            <a:noFill/>
            <a:miter lim="800000"/>
            <a:headEnd/>
            <a:tailEnd/>
          </a:ln>
        </p:spPr>
      </p:pic>
      <p:sp>
        <p:nvSpPr>
          <p:cNvPr id="45063" name="Oval 8"/>
          <p:cNvSpPr>
            <a:spLocks noChangeArrowheads="1"/>
          </p:cNvSpPr>
          <p:nvPr/>
        </p:nvSpPr>
        <p:spPr bwMode="auto">
          <a:xfrm>
            <a:off x="1447800" y="4171950"/>
            <a:ext cx="1371600" cy="114300"/>
          </a:xfrm>
          <a:prstGeom prst="ellipse">
            <a:avLst/>
          </a:prstGeom>
          <a:noFill/>
          <a:ln w="15875">
            <a:solidFill>
              <a:srgbClr val="FF0000"/>
            </a:solidFill>
            <a:round/>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04800" y="-95250"/>
            <a:ext cx="8229600" cy="685800"/>
          </a:xfrm>
          <a:prstGeom prst="rect">
            <a:avLst/>
          </a:prstGeom>
          <a:noFill/>
          <a:ln w="9525">
            <a:noFill/>
            <a:miter lim="800000"/>
            <a:headEnd/>
            <a:tailEnd/>
          </a:ln>
        </p:spPr>
        <p:txBody>
          <a:bodyPr anchor="ctr"/>
          <a:lstStyle/>
          <a:p>
            <a:pPr marL="342900" indent="-342900" eaLnBrk="0" hangingPunct="0">
              <a:defRPr/>
            </a:pPr>
            <a:r>
              <a:rPr lang="en-US" sz="3200" b="1" dirty="0">
                <a:solidFill>
                  <a:schemeClr val="bg1"/>
                </a:solidFill>
                <a:latin typeface="+mj-lt"/>
                <a:ea typeface="ＭＳ Ｐゴシック" pitchFamily="34" charset="-128"/>
                <a:cs typeface="ＭＳ Ｐゴシック" pitchFamily="-106" charset="-128"/>
              </a:rPr>
              <a:t>DAMS Viewer </a:t>
            </a:r>
          </a:p>
        </p:txBody>
      </p:sp>
      <p:pic>
        <p:nvPicPr>
          <p:cNvPr id="46083" name="Picture 7" descr="DAMS-Project-Release.PNG"/>
          <p:cNvPicPr>
            <a:picLocks noChangeAspect="1"/>
          </p:cNvPicPr>
          <p:nvPr/>
        </p:nvPicPr>
        <p:blipFill>
          <a:blip r:embed="rId3"/>
          <a:srcRect/>
          <a:stretch>
            <a:fillRect/>
          </a:stretch>
        </p:blipFill>
        <p:spPr bwMode="auto">
          <a:xfrm>
            <a:off x="114300" y="2190750"/>
            <a:ext cx="8915400" cy="2800350"/>
          </a:xfrm>
          <a:prstGeom prst="rect">
            <a:avLst/>
          </a:prstGeom>
          <a:noFill/>
          <a:ln w="9525">
            <a:noFill/>
            <a:miter lim="800000"/>
            <a:headEnd/>
            <a:tailEnd/>
          </a:ln>
        </p:spPr>
      </p:pic>
      <p:sp>
        <p:nvSpPr>
          <p:cNvPr id="7" name="Content Placeholder 2"/>
          <p:cNvSpPr txBox="1">
            <a:spLocks/>
          </p:cNvSpPr>
          <p:nvPr/>
        </p:nvSpPr>
        <p:spPr>
          <a:xfrm>
            <a:off x="0" y="590550"/>
            <a:ext cx="8953500" cy="1219200"/>
          </a:xfrm>
          <a:prstGeom prst="rect">
            <a:avLst/>
          </a:prstGeom>
        </p:spPr>
        <p:txBody>
          <a:bodyPr/>
          <a:lstStyle/>
          <a:p>
            <a:pPr marL="347663" indent="-347663" defTabSz="914400" eaLnBrk="0" hangingPunct="0">
              <a:spcBef>
                <a:spcPct val="20000"/>
              </a:spcBef>
              <a:buFontTx/>
              <a:buBlip>
                <a:blip r:embed="rId4"/>
              </a:buBlip>
            </a:pPr>
            <a:r>
              <a:rPr lang="en-US" dirty="0">
                <a:solidFill>
                  <a:srgbClr val="0000FF"/>
                </a:solidFill>
                <a:latin typeface="Calibri" pitchFamily="34" charset="0"/>
              </a:rPr>
              <a:t>DAMS </a:t>
            </a:r>
            <a:r>
              <a:rPr lang="en-US" altLang="ja-JP" dirty="0">
                <a:solidFill>
                  <a:srgbClr val="0000FF"/>
                </a:solidFill>
                <a:latin typeface="Calibri" pitchFamily="34" charset="0"/>
              </a:rPr>
              <a:t>Viewer</a:t>
            </a:r>
            <a:r>
              <a:rPr lang="en-US" altLang="ja-JP" dirty="0">
                <a:solidFill>
                  <a:srgbClr val="262626"/>
                </a:solidFill>
                <a:latin typeface="Calibri" pitchFamily="34" charset="0"/>
              </a:rPr>
              <a:t> provides users some useful facilities to learn about projects such as their releases and fixes,  comparing the fixes between releases, attaching logs to an issue, RP List, Plug-in Manager,…</a:t>
            </a:r>
          </a:p>
          <a:p>
            <a:pPr marL="347663" indent="-347663" defTabSz="914400" eaLnBrk="0" hangingPunct="0">
              <a:spcBef>
                <a:spcPct val="20000"/>
              </a:spcBef>
              <a:buFontTx/>
              <a:buBlip>
                <a:blip r:embed="rId4"/>
              </a:buBlip>
            </a:pPr>
            <a:r>
              <a:rPr lang="en-US" altLang="en-US" dirty="0">
                <a:latin typeface="Calibri" pitchFamily="34" charset="0"/>
              </a:rPr>
              <a:t>To open the </a:t>
            </a:r>
            <a:r>
              <a:rPr lang="en-US" altLang="en-US" dirty="0">
                <a:solidFill>
                  <a:srgbClr val="0000FF"/>
                </a:solidFill>
                <a:latin typeface="Calibri" pitchFamily="34" charset="0"/>
              </a:rPr>
              <a:t>DAMS Viewer</a:t>
            </a:r>
            <a:r>
              <a:rPr lang="en-US" altLang="en-US" dirty="0">
                <a:latin typeface="Calibri" pitchFamily="34" charset="0"/>
              </a:rPr>
              <a:t>: On the top navigation bar, click the ‘</a:t>
            </a:r>
            <a:r>
              <a:rPr lang="en-US" altLang="en-US" dirty="0">
                <a:solidFill>
                  <a:srgbClr val="0000FF"/>
                </a:solidFill>
                <a:latin typeface="Calibri" pitchFamily="34" charset="0"/>
              </a:rPr>
              <a:t>BETA DAMS Viewer</a:t>
            </a:r>
            <a:r>
              <a:rPr lang="en-US" altLang="en-US" dirty="0">
                <a:latin typeface="Calibri" pitchFamily="34" charset="0"/>
              </a:rPr>
              <a:t>' tab  =&gt; the </a:t>
            </a:r>
            <a:r>
              <a:rPr lang="en-US" altLang="en-US" dirty="0">
                <a:solidFill>
                  <a:srgbClr val="0000FF"/>
                </a:solidFill>
                <a:latin typeface="Calibri" pitchFamily="34" charset="0"/>
              </a:rPr>
              <a:t>DAMS Viewer</a:t>
            </a:r>
            <a:r>
              <a:rPr lang="en-US" altLang="en-US" dirty="0">
                <a:latin typeface="Calibri" pitchFamily="34" charset="0"/>
              </a:rPr>
              <a:t> is opened with the current project’s releases listed on the left panel.</a:t>
            </a:r>
            <a:endParaRPr lang="en-US" altLang="ja-JP" dirty="0">
              <a:latin typeface="Calibri" pitchFamily="34" charset="0"/>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txBox="1">
            <a:spLocks/>
          </p:cNvSpPr>
          <p:nvPr/>
        </p:nvSpPr>
        <p:spPr bwMode="auto">
          <a:xfrm>
            <a:off x="304800" y="-95250"/>
            <a:ext cx="8229600" cy="685800"/>
          </a:xfrm>
          <a:prstGeom prst="rect">
            <a:avLst/>
          </a:prstGeom>
          <a:noFill/>
          <a:ln w="9525">
            <a:noFill/>
            <a:miter lim="800000"/>
            <a:headEnd/>
            <a:tailEnd/>
          </a:ln>
        </p:spPr>
        <p:txBody>
          <a:bodyPr anchor="ctr"/>
          <a:lstStyle/>
          <a:p>
            <a:pPr marL="342900" indent="-342900" eaLnBrk="0" hangingPunct="0"/>
            <a:r>
              <a:rPr lang="en-US" altLang="en-US" sz="3200" b="1" dirty="0">
                <a:solidFill>
                  <a:schemeClr val="bg1"/>
                </a:solidFill>
                <a:latin typeface="Calibri" pitchFamily="34" charset="0"/>
              </a:rPr>
              <a:t>DAMS Viewer – Detail of a release </a:t>
            </a:r>
          </a:p>
        </p:txBody>
      </p:sp>
      <p:grpSp>
        <p:nvGrpSpPr>
          <p:cNvPr id="47107" name="Group 7"/>
          <p:cNvGrpSpPr>
            <a:grpSpLocks/>
          </p:cNvGrpSpPr>
          <p:nvPr/>
        </p:nvGrpSpPr>
        <p:grpSpPr bwMode="auto">
          <a:xfrm>
            <a:off x="76200" y="1866900"/>
            <a:ext cx="8991600" cy="3143250"/>
            <a:chOff x="48" y="1592"/>
            <a:chExt cx="5664" cy="2640"/>
          </a:xfrm>
        </p:grpSpPr>
        <p:pic>
          <p:nvPicPr>
            <p:cNvPr id="47109" name="Picture 4" descr="DAMS-Project-Release-Fixes.PNG"/>
            <p:cNvPicPr>
              <a:picLocks noChangeAspect="1"/>
            </p:cNvPicPr>
            <p:nvPr/>
          </p:nvPicPr>
          <p:blipFill>
            <a:blip r:embed="rId3"/>
            <a:srcRect/>
            <a:stretch>
              <a:fillRect/>
            </a:stretch>
          </p:blipFill>
          <p:spPr bwMode="auto">
            <a:xfrm>
              <a:off x="48" y="1592"/>
              <a:ext cx="5664" cy="2640"/>
            </a:xfrm>
            <a:prstGeom prst="rect">
              <a:avLst/>
            </a:prstGeom>
            <a:noFill/>
            <a:ln w="9525">
              <a:noFill/>
              <a:miter lim="800000"/>
              <a:headEnd/>
              <a:tailEnd/>
            </a:ln>
          </p:spPr>
        </p:pic>
        <p:sp>
          <p:nvSpPr>
            <p:cNvPr id="47110" name="Oval 6"/>
            <p:cNvSpPr>
              <a:spLocks noChangeArrowheads="1"/>
            </p:cNvSpPr>
            <p:nvPr/>
          </p:nvSpPr>
          <p:spPr bwMode="auto">
            <a:xfrm>
              <a:off x="1776" y="1728"/>
              <a:ext cx="96" cy="144"/>
            </a:xfrm>
            <a:prstGeom prst="ellipse">
              <a:avLst/>
            </a:prstGeom>
            <a:noFill/>
            <a:ln w="19050">
              <a:solidFill>
                <a:srgbClr val="FF0000"/>
              </a:solidFill>
              <a:round/>
              <a:headEnd/>
              <a:tailEnd/>
            </a:ln>
          </p:spPr>
          <p:txBody>
            <a:bodyPr wrap="none" anchor="ctr"/>
            <a:lstStyle/>
            <a:p>
              <a:endParaRPr lang="en-US" altLang="en-US" dirty="0"/>
            </a:p>
          </p:txBody>
        </p:sp>
      </p:grpSp>
      <p:sp>
        <p:nvSpPr>
          <p:cNvPr id="7" name="Content Placeholder 2"/>
          <p:cNvSpPr txBox="1">
            <a:spLocks/>
          </p:cNvSpPr>
          <p:nvPr/>
        </p:nvSpPr>
        <p:spPr>
          <a:xfrm>
            <a:off x="114300" y="590550"/>
            <a:ext cx="8953500" cy="1219200"/>
          </a:xfrm>
          <a:prstGeom prst="rect">
            <a:avLst/>
          </a:prstGeom>
        </p:spPr>
        <p:txBody>
          <a:bodyPr/>
          <a:lstStyle/>
          <a:p>
            <a:pPr marL="347663" indent="-347663" defTabSz="914400" eaLnBrk="0" hangingPunct="0">
              <a:spcBef>
                <a:spcPct val="20000"/>
              </a:spcBef>
              <a:buFontTx/>
              <a:buBlip>
                <a:blip r:embed="rId4"/>
              </a:buBlip>
            </a:pPr>
            <a:r>
              <a:rPr lang="en-US" sz="1600" dirty="0">
                <a:solidFill>
                  <a:srgbClr val="262626"/>
                </a:solidFill>
                <a:latin typeface="Calibri" pitchFamily="34" charset="0"/>
              </a:rPr>
              <a:t>To </a:t>
            </a:r>
            <a:r>
              <a:rPr lang="en-US" altLang="ja-JP" sz="1600" dirty="0">
                <a:solidFill>
                  <a:srgbClr val="262626"/>
                </a:solidFill>
                <a:latin typeface="Calibri" pitchFamily="34" charset="0"/>
              </a:rPr>
              <a:t>change project:  click on the “</a:t>
            </a:r>
            <a:r>
              <a:rPr lang="en-US" altLang="ja-JP" sz="1600" dirty="0">
                <a:solidFill>
                  <a:srgbClr val="0000FF"/>
                </a:solidFill>
                <a:latin typeface="Calibri" pitchFamily="34" charset="0"/>
              </a:rPr>
              <a:t>Projects</a:t>
            </a:r>
            <a:r>
              <a:rPr lang="en-US" altLang="ja-JP" sz="1600" dirty="0">
                <a:solidFill>
                  <a:srgbClr val="262626"/>
                </a:solidFill>
                <a:latin typeface="Calibri" pitchFamily="34" charset="0"/>
              </a:rPr>
              <a:t>”</a:t>
            </a:r>
            <a:r>
              <a:rPr lang="en-US" altLang="ja-JP" sz="1600" dirty="0">
                <a:solidFill>
                  <a:srgbClr val="FF0000"/>
                </a:solidFill>
                <a:latin typeface="Calibri" pitchFamily="34" charset="0"/>
              </a:rPr>
              <a:t> </a:t>
            </a:r>
            <a:r>
              <a:rPr lang="en-US" altLang="ja-JP" sz="1600" dirty="0">
                <a:latin typeface="Calibri" pitchFamily="34" charset="0"/>
              </a:rPr>
              <a:t>drop down list arrow, </a:t>
            </a:r>
            <a:r>
              <a:rPr lang="en-US" altLang="ja-JP" sz="1600" dirty="0">
                <a:solidFill>
                  <a:srgbClr val="262626"/>
                </a:solidFill>
                <a:latin typeface="Calibri" pitchFamily="34" charset="0"/>
              </a:rPr>
              <a:t>then select your desired project =&gt; The releases list is updated accordingly to the new project</a:t>
            </a:r>
            <a:r>
              <a:rPr lang="en-US" altLang="en-US" sz="1600" dirty="0">
                <a:latin typeface="Calibri" pitchFamily="34" charset="0"/>
              </a:rPr>
              <a:t>.</a:t>
            </a:r>
          </a:p>
          <a:p>
            <a:pPr marL="347663" indent="-347663" defTabSz="914400" eaLnBrk="0" hangingPunct="0">
              <a:spcBef>
                <a:spcPct val="20000"/>
              </a:spcBef>
              <a:buFontTx/>
              <a:buBlip>
                <a:blip r:embed="rId4"/>
              </a:buBlip>
            </a:pPr>
            <a:r>
              <a:rPr lang="en-US" sz="1600" dirty="0">
                <a:solidFill>
                  <a:srgbClr val="262626"/>
                </a:solidFill>
                <a:latin typeface="Calibri" pitchFamily="34" charset="0"/>
              </a:rPr>
              <a:t> </a:t>
            </a:r>
            <a:r>
              <a:rPr lang="en-US" altLang="ja-JP" sz="1600" dirty="0">
                <a:latin typeface="Calibri" pitchFamily="34" charset="0"/>
              </a:rPr>
              <a:t>To view details information of a release, double click on the release =&gt; the fixes in detail of the release are displayed on the right panel. </a:t>
            </a:r>
          </a:p>
          <a:p>
            <a:pPr marL="347663" indent="-347663" defTabSz="914400" eaLnBrk="0" hangingPunct="0">
              <a:spcBef>
                <a:spcPct val="20000"/>
              </a:spcBef>
              <a:buFontTx/>
              <a:buBlip>
                <a:blip r:embed="rId4"/>
              </a:buBlip>
            </a:pPr>
            <a:endParaRPr lang="en-US" altLang="ja-JP" dirty="0">
              <a:latin typeface="Calibri" pitchFamily="34" charset="0"/>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altLang="en-US" sz="3200" dirty="0" smtClean="0"/>
              <a:t>DAMS Viewer – View tags of a Release</a:t>
            </a:r>
          </a:p>
        </p:txBody>
      </p:sp>
      <p:sp>
        <p:nvSpPr>
          <p:cNvPr id="48131" name="Rectangle 3"/>
          <p:cNvSpPr>
            <a:spLocks noGrp="1"/>
          </p:cNvSpPr>
          <p:nvPr>
            <p:ph type="body" idx="1"/>
          </p:nvPr>
        </p:nvSpPr>
        <p:spPr>
          <a:xfrm>
            <a:off x="0" y="647700"/>
            <a:ext cx="8839200" cy="628650"/>
          </a:xfrm>
        </p:spPr>
        <p:txBody>
          <a:bodyPr/>
          <a:lstStyle/>
          <a:p>
            <a:pPr>
              <a:lnSpc>
                <a:spcPct val="90000"/>
              </a:lnSpc>
            </a:pPr>
            <a:r>
              <a:rPr altLang="en-US" sz="1800" b="0" dirty="0" smtClean="0"/>
              <a:t>To manage tags of a Build Release ticket, right click on a platform of a build, select Tag info, select Build Tags tab, and click on “</a:t>
            </a:r>
            <a:r>
              <a:rPr altLang="en-US" sz="1800" b="0" dirty="0" smtClean="0">
                <a:solidFill>
                  <a:srgbClr val="0000FF"/>
                </a:solidFill>
              </a:rPr>
              <a:t>Get Tag List</a:t>
            </a:r>
            <a:r>
              <a:rPr altLang="en-US" sz="1800" b="0" dirty="0" smtClean="0"/>
              <a:t>” =&gt; List of all tags belong to the Build is displayed.</a:t>
            </a:r>
          </a:p>
          <a:p>
            <a:pPr>
              <a:lnSpc>
                <a:spcPct val="90000"/>
              </a:lnSpc>
            </a:pPr>
            <a:r>
              <a:rPr altLang="en-US" sz="1800" b="0" dirty="0" smtClean="0"/>
              <a:t>If the tags of the release have been updated, select “</a:t>
            </a:r>
            <a:r>
              <a:rPr altLang="en-US" sz="1800" b="0" dirty="0" smtClean="0">
                <a:solidFill>
                  <a:srgbClr val="0000FF"/>
                </a:solidFill>
              </a:rPr>
              <a:t>Force Recompute of Tag List</a:t>
            </a:r>
            <a:r>
              <a:rPr altLang="en-US" sz="1800" b="0" dirty="0" smtClean="0"/>
              <a:t>”.</a:t>
            </a:r>
          </a:p>
          <a:p>
            <a:pPr>
              <a:lnSpc>
                <a:spcPct val="90000"/>
              </a:lnSpc>
              <a:buFontTx/>
              <a:buNone/>
            </a:pPr>
            <a:endParaRPr altLang="en-US" sz="1800" b="0" dirty="0" smtClean="0"/>
          </a:p>
        </p:txBody>
      </p:sp>
      <p:pic>
        <p:nvPicPr>
          <p:cNvPr id="48132" name="Picture 5"/>
          <p:cNvPicPr>
            <a:picLocks noChangeAspect="1" noChangeArrowheads="1"/>
          </p:cNvPicPr>
          <p:nvPr/>
        </p:nvPicPr>
        <p:blipFill>
          <a:blip r:embed="rId2"/>
          <a:srcRect/>
          <a:stretch>
            <a:fillRect/>
          </a:stretch>
        </p:blipFill>
        <p:spPr bwMode="auto">
          <a:xfrm>
            <a:off x="76200" y="2070100"/>
            <a:ext cx="4419600" cy="2178050"/>
          </a:xfrm>
          <a:prstGeom prst="rect">
            <a:avLst/>
          </a:prstGeom>
          <a:noFill/>
          <a:ln w="9525">
            <a:noFill/>
            <a:miter lim="800000"/>
            <a:headEnd/>
            <a:tailEnd/>
          </a:ln>
        </p:spPr>
      </p:pic>
      <p:sp>
        <p:nvSpPr>
          <p:cNvPr id="48133" name="Oval 6"/>
          <p:cNvSpPr>
            <a:spLocks noChangeArrowheads="1"/>
          </p:cNvSpPr>
          <p:nvPr/>
        </p:nvSpPr>
        <p:spPr bwMode="auto">
          <a:xfrm>
            <a:off x="457200" y="2500313"/>
            <a:ext cx="457200" cy="85725"/>
          </a:xfrm>
          <a:prstGeom prst="ellipse">
            <a:avLst/>
          </a:prstGeom>
          <a:noFill/>
          <a:ln w="12700">
            <a:solidFill>
              <a:srgbClr val="FF0000"/>
            </a:solidFill>
            <a:round/>
            <a:headEnd/>
            <a:tailEnd/>
          </a:ln>
        </p:spPr>
        <p:txBody>
          <a:bodyPr wrap="none" anchor="ctr"/>
          <a:lstStyle/>
          <a:p>
            <a:endParaRPr lang="en-US" altLang="en-US" dirty="0"/>
          </a:p>
        </p:txBody>
      </p:sp>
      <p:pic>
        <p:nvPicPr>
          <p:cNvPr id="48134" name="Picture 7"/>
          <p:cNvPicPr>
            <a:picLocks noChangeAspect="1" noChangeArrowheads="1"/>
          </p:cNvPicPr>
          <p:nvPr/>
        </p:nvPicPr>
        <p:blipFill>
          <a:blip r:embed="rId3"/>
          <a:srcRect/>
          <a:stretch>
            <a:fillRect/>
          </a:stretch>
        </p:blipFill>
        <p:spPr bwMode="auto">
          <a:xfrm>
            <a:off x="4648200" y="2073275"/>
            <a:ext cx="4419600" cy="2174875"/>
          </a:xfrm>
          <a:prstGeom prst="rect">
            <a:avLst/>
          </a:prstGeom>
          <a:noFill/>
          <a:ln w="9525">
            <a:noFill/>
            <a:miter lim="800000"/>
            <a:headEnd/>
            <a:tailEnd/>
          </a:ln>
        </p:spPr>
      </p:pic>
      <p:sp>
        <p:nvSpPr>
          <p:cNvPr id="48135" name="Oval 8"/>
          <p:cNvSpPr>
            <a:spLocks noChangeArrowheads="1"/>
          </p:cNvSpPr>
          <p:nvPr/>
        </p:nvSpPr>
        <p:spPr bwMode="auto">
          <a:xfrm>
            <a:off x="7848600" y="2498725"/>
            <a:ext cx="457200" cy="171450"/>
          </a:xfrm>
          <a:prstGeom prst="ellipse">
            <a:avLst/>
          </a:prstGeom>
          <a:noFill/>
          <a:ln w="12700">
            <a:solidFill>
              <a:srgbClr val="FF0000"/>
            </a:solidFill>
            <a:round/>
            <a:headEnd/>
            <a:tailEnd/>
          </a:ln>
        </p:spPr>
        <p:txBody>
          <a:bodyPr wrap="none" anchor="ctr"/>
          <a:lstStyle/>
          <a:p>
            <a:endParaRPr lang="en-US" altLang="en-US" dirty="0"/>
          </a:p>
        </p:txBody>
      </p:sp>
      <p:sp>
        <p:nvSpPr>
          <p:cNvPr id="48136" name="Oval 9"/>
          <p:cNvSpPr>
            <a:spLocks noChangeArrowheads="1"/>
          </p:cNvSpPr>
          <p:nvPr/>
        </p:nvSpPr>
        <p:spPr bwMode="auto">
          <a:xfrm>
            <a:off x="7162800" y="2413000"/>
            <a:ext cx="457200" cy="171450"/>
          </a:xfrm>
          <a:prstGeom prst="ellipse">
            <a:avLst/>
          </a:prstGeom>
          <a:noFill/>
          <a:ln w="12700">
            <a:solidFill>
              <a:srgbClr val="FF0000"/>
            </a:solidFill>
            <a:round/>
            <a:headEnd/>
            <a:tailEnd/>
          </a:ln>
        </p:spPr>
        <p:txBody>
          <a:bodyPr wrap="none" anchor="ctr"/>
          <a:lstStyle/>
          <a:p>
            <a:endParaRPr lang="en-US" altLang="en-US" dirty="0"/>
          </a:p>
        </p:txBody>
      </p:sp>
      <p:sp>
        <p:nvSpPr>
          <p:cNvPr id="48137" name="AutoShape 10"/>
          <p:cNvSpPr>
            <a:spLocks noChangeArrowheads="1"/>
          </p:cNvSpPr>
          <p:nvPr/>
        </p:nvSpPr>
        <p:spPr bwMode="auto">
          <a:xfrm>
            <a:off x="4419600" y="2943225"/>
            <a:ext cx="304800" cy="17145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p:cNvSpPr>
          <p:nvPr/>
        </p:nvSpPr>
        <p:spPr bwMode="auto">
          <a:xfrm>
            <a:off x="-76200" y="590550"/>
            <a:ext cx="9124950" cy="914400"/>
          </a:xfrm>
          <a:prstGeom prst="rect">
            <a:avLst/>
          </a:prstGeom>
          <a:noFill/>
          <a:ln w="9525">
            <a:noFill/>
            <a:miter lim="800000"/>
            <a:headEnd/>
            <a:tailEnd/>
          </a:ln>
        </p:spPr>
        <p:txBody>
          <a:bodyPr/>
          <a:lstStyle/>
          <a:p>
            <a:pPr marL="533400" indent="-533400" defTabSz="914400" eaLnBrk="0" hangingPunct="0">
              <a:spcBef>
                <a:spcPct val="20000"/>
              </a:spcBef>
              <a:buFontTx/>
              <a:buBlip>
                <a:blip r:embed="rId3"/>
              </a:buBlip>
            </a:pPr>
            <a:r>
              <a:rPr lang="en-US" altLang="ja-JP" dirty="0">
                <a:solidFill>
                  <a:srgbClr val="262626"/>
                </a:solidFill>
                <a:latin typeface="Calibri" pitchFamily="34" charset="0"/>
              </a:rPr>
              <a:t>To compare the fixes between two releases: select 2 releases then right-click on one of them and then select “</a:t>
            </a:r>
            <a:r>
              <a:rPr lang="en-US" altLang="ja-JP" dirty="0">
                <a:solidFill>
                  <a:srgbClr val="0000FF"/>
                </a:solidFill>
                <a:latin typeface="Calibri" pitchFamily="34" charset="0"/>
              </a:rPr>
              <a:t>Accumulate Info</a:t>
            </a:r>
            <a:r>
              <a:rPr lang="en-US" altLang="ja-JP" dirty="0">
                <a:solidFill>
                  <a:srgbClr val="262626"/>
                </a:solidFill>
                <a:latin typeface="Calibri" pitchFamily="34" charset="0"/>
              </a:rPr>
              <a:t>” =&gt; the comparison results are displayed on the right hand side of the screen</a:t>
            </a:r>
            <a:r>
              <a:rPr lang="en-US" altLang="en-US" dirty="0">
                <a:latin typeface="Calibri" pitchFamily="34" charset="0"/>
              </a:rPr>
              <a:t>.</a:t>
            </a:r>
          </a:p>
        </p:txBody>
      </p:sp>
      <p:sp>
        <p:nvSpPr>
          <p:cNvPr id="49155" name="Title 1"/>
          <p:cNvSpPr txBox="1">
            <a:spLocks/>
          </p:cNvSpPr>
          <p:nvPr/>
        </p:nvSpPr>
        <p:spPr bwMode="auto">
          <a:xfrm>
            <a:off x="304800" y="-104775"/>
            <a:ext cx="8229600" cy="685800"/>
          </a:xfrm>
          <a:prstGeom prst="rect">
            <a:avLst/>
          </a:prstGeom>
          <a:noFill/>
          <a:ln w="9525">
            <a:noFill/>
            <a:miter lim="800000"/>
            <a:headEnd/>
            <a:tailEnd/>
          </a:ln>
        </p:spPr>
        <p:txBody>
          <a:bodyPr anchor="ctr"/>
          <a:lstStyle/>
          <a:p>
            <a:pPr marL="342900" indent="-342900" eaLnBrk="0" hangingPunct="0"/>
            <a:r>
              <a:rPr lang="en-US" altLang="en-US" sz="3200" b="1" dirty="0">
                <a:solidFill>
                  <a:schemeClr val="bg1"/>
                </a:solidFill>
                <a:latin typeface="Calibri" pitchFamily="34" charset="0"/>
              </a:rPr>
              <a:t>DAMS Viewer – Fixes between two releases</a:t>
            </a:r>
          </a:p>
        </p:txBody>
      </p:sp>
      <p:pic>
        <p:nvPicPr>
          <p:cNvPr id="49156" name="Picture 6" descr="DAMS-Project-2-Release-Compare-Result-2.PNG"/>
          <p:cNvPicPr>
            <a:picLocks noChangeAspect="1"/>
          </p:cNvPicPr>
          <p:nvPr/>
        </p:nvPicPr>
        <p:blipFill>
          <a:blip r:embed="rId4"/>
          <a:srcRect/>
          <a:stretch>
            <a:fillRect/>
          </a:stretch>
        </p:blipFill>
        <p:spPr bwMode="auto">
          <a:xfrm>
            <a:off x="76200" y="1533525"/>
            <a:ext cx="8972550" cy="340042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381000" y="38100"/>
            <a:ext cx="8229600" cy="400050"/>
          </a:xfrm>
        </p:spPr>
        <p:txBody>
          <a:bodyPr/>
          <a:lstStyle/>
          <a:p>
            <a:pPr marL="342900" indent="-342900"/>
            <a:r>
              <a:rPr lang="en-US" altLang="en-US" sz="3200" dirty="0" smtClean="0"/>
              <a:t>DAMS Viewer </a:t>
            </a:r>
            <a:r>
              <a:rPr lang="en-US" altLang="en-US" dirty="0" smtClean="0"/>
              <a:t>– RP List</a:t>
            </a:r>
          </a:p>
        </p:txBody>
      </p:sp>
      <p:sp>
        <p:nvSpPr>
          <p:cNvPr id="50179" name="Content Placeholder 2"/>
          <p:cNvSpPr>
            <a:spLocks/>
          </p:cNvSpPr>
          <p:nvPr/>
        </p:nvSpPr>
        <p:spPr bwMode="auto">
          <a:xfrm>
            <a:off x="0" y="971550"/>
            <a:ext cx="4038600" cy="3771900"/>
          </a:xfrm>
          <a:prstGeom prst="rect">
            <a:avLst/>
          </a:prstGeom>
          <a:noFill/>
          <a:ln w="9525">
            <a:noFill/>
            <a:miter lim="800000"/>
            <a:headEnd/>
            <a:tailEnd/>
          </a:ln>
        </p:spPr>
        <p:txBody>
          <a:bodyPr/>
          <a:lstStyle/>
          <a:p>
            <a:pPr marL="533400" indent="-533400" defTabSz="914400" eaLnBrk="0" hangingPunct="0">
              <a:spcBef>
                <a:spcPct val="20000"/>
              </a:spcBef>
              <a:buFontTx/>
              <a:buBlip>
                <a:blip r:embed="rId3"/>
              </a:buBlip>
            </a:pPr>
            <a:r>
              <a:rPr lang="en-US" altLang="ja-JP" dirty="0">
                <a:solidFill>
                  <a:srgbClr val="262626"/>
                </a:solidFill>
                <a:latin typeface="Calibri" pitchFamily="34" charset="0"/>
              </a:rPr>
              <a:t>JIRA provides a list of shared filters or queries for users to utilize them. </a:t>
            </a:r>
          </a:p>
          <a:p>
            <a:pPr marL="914400" lvl="1" indent="-457200" defTabSz="914400" eaLnBrk="0" hangingPunct="0">
              <a:spcBef>
                <a:spcPct val="20000"/>
              </a:spcBef>
              <a:buFontTx/>
              <a:buBlip>
                <a:blip r:embed="rId4"/>
              </a:buBlip>
            </a:pPr>
            <a:r>
              <a:rPr lang="en-US" altLang="ja-JP" dirty="0">
                <a:solidFill>
                  <a:srgbClr val="262626"/>
                </a:solidFill>
                <a:latin typeface="Calibri" pitchFamily="34" charset="0"/>
              </a:rPr>
              <a:t>On the navigation bar, click the “</a:t>
            </a:r>
            <a:r>
              <a:rPr lang="en-US" altLang="ja-JP" dirty="0">
                <a:solidFill>
                  <a:srgbClr val="0000FF"/>
                </a:solidFill>
                <a:latin typeface="Calibri" pitchFamily="34" charset="0"/>
              </a:rPr>
              <a:t>RP List</a:t>
            </a:r>
            <a:r>
              <a:rPr lang="en-US" altLang="ja-JP" dirty="0">
                <a:solidFill>
                  <a:srgbClr val="262626"/>
                </a:solidFill>
                <a:latin typeface="Calibri" pitchFamily="34" charset="0"/>
              </a:rPr>
              <a:t>"  =&gt; This will display the RP List screen with lots of shared filters/ queries. </a:t>
            </a:r>
          </a:p>
          <a:p>
            <a:pPr marL="914400" lvl="1" indent="-457200" defTabSz="914400" eaLnBrk="0" hangingPunct="0">
              <a:spcBef>
                <a:spcPct val="20000"/>
              </a:spcBef>
              <a:buFontTx/>
              <a:buBlip>
                <a:blip r:embed="rId4"/>
              </a:buBlip>
            </a:pPr>
            <a:r>
              <a:rPr lang="en-US" altLang="ja-JP" dirty="0">
                <a:solidFill>
                  <a:srgbClr val="262626"/>
                </a:solidFill>
                <a:latin typeface="Calibri" pitchFamily="34" charset="0"/>
              </a:rPr>
              <a:t>Select a filter you want to execute then click on “</a:t>
            </a:r>
            <a:r>
              <a:rPr lang="en-US" altLang="ja-JP" dirty="0">
                <a:solidFill>
                  <a:srgbClr val="0000FF"/>
                </a:solidFill>
                <a:latin typeface="Calibri" pitchFamily="34" charset="0"/>
              </a:rPr>
              <a:t>Go</a:t>
            </a:r>
            <a:r>
              <a:rPr lang="en-US" altLang="ja-JP" dirty="0">
                <a:solidFill>
                  <a:srgbClr val="262626"/>
                </a:solidFill>
                <a:latin typeface="Calibri" pitchFamily="34" charset="0"/>
              </a:rPr>
              <a:t>“ button =&gt; This will display the filter results with the issues’ keys and descriptions.</a:t>
            </a:r>
          </a:p>
          <a:p>
            <a:pPr marL="533400" indent="-533400" defTabSz="914400" eaLnBrk="0" hangingPunct="0">
              <a:spcBef>
                <a:spcPct val="20000"/>
              </a:spcBef>
            </a:pPr>
            <a:endParaRPr lang="en-US" altLang="ja-JP" dirty="0">
              <a:solidFill>
                <a:srgbClr val="262626"/>
              </a:solidFill>
            </a:endParaRPr>
          </a:p>
        </p:txBody>
      </p:sp>
      <p:pic>
        <p:nvPicPr>
          <p:cNvPr id="50180" name="Picture 6" descr="DAMS-RP-List.PNG"/>
          <p:cNvPicPr>
            <a:picLocks noChangeAspect="1"/>
          </p:cNvPicPr>
          <p:nvPr/>
        </p:nvPicPr>
        <p:blipFill>
          <a:blip r:embed="rId5"/>
          <a:srcRect/>
          <a:stretch>
            <a:fillRect/>
          </a:stretch>
        </p:blipFill>
        <p:spPr bwMode="auto">
          <a:xfrm>
            <a:off x="4343400" y="933450"/>
            <a:ext cx="4433888" cy="40005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p:cNvSpPr>
          <p:nvPr/>
        </p:nvSpPr>
        <p:spPr bwMode="auto">
          <a:xfrm>
            <a:off x="152400" y="628650"/>
            <a:ext cx="8763000" cy="1257300"/>
          </a:xfrm>
          <a:prstGeom prst="rect">
            <a:avLst/>
          </a:prstGeom>
          <a:noFill/>
          <a:ln w="9525">
            <a:noFill/>
            <a:miter lim="800000"/>
            <a:headEnd/>
            <a:tailEnd/>
          </a:ln>
        </p:spPr>
        <p:txBody>
          <a:bodyPr/>
          <a:lstStyle/>
          <a:p>
            <a:pPr marL="533400" indent="-533400" defTabSz="914400" eaLnBrk="0" hangingPunct="0">
              <a:spcBef>
                <a:spcPct val="20000"/>
              </a:spcBef>
              <a:buFontTx/>
              <a:buBlip>
                <a:blip r:embed="rId3"/>
              </a:buBlip>
            </a:pPr>
            <a:r>
              <a:rPr lang="en-US" altLang="ja-JP" dirty="0">
                <a:solidFill>
                  <a:srgbClr val="262626"/>
                </a:solidFill>
                <a:latin typeface="Calibri" pitchFamily="34" charset="0"/>
              </a:rPr>
              <a:t>We can attach logs from STB to an issue by using “</a:t>
            </a:r>
            <a:r>
              <a:rPr lang="en-US" altLang="ja-JP" dirty="0">
                <a:solidFill>
                  <a:srgbClr val="0000FF"/>
                </a:solidFill>
                <a:latin typeface="Calibri" pitchFamily="34" charset="0"/>
              </a:rPr>
              <a:t>Get Logs</a:t>
            </a:r>
            <a:r>
              <a:rPr lang="en-US" altLang="ja-JP" dirty="0">
                <a:solidFill>
                  <a:srgbClr val="262626"/>
                </a:solidFill>
                <a:latin typeface="Calibri" pitchFamily="34" charset="0"/>
              </a:rPr>
              <a:t>” facility. </a:t>
            </a:r>
          </a:p>
          <a:p>
            <a:pPr marL="533400" indent="-533400" defTabSz="914400" eaLnBrk="0" hangingPunct="0">
              <a:spcBef>
                <a:spcPct val="20000"/>
              </a:spcBef>
              <a:buFontTx/>
              <a:buBlip>
                <a:blip r:embed="rId3"/>
              </a:buBlip>
            </a:pPr>
            <a:r>
              <a:rPr lang="en-US" altLang="en-US" dirty="0">
                <a:latin typeface="Calibri" pitchFamily="34" charset="0"/>
              </a:rPr>
              <a:t>To attach logs: click on “</a:t>
            </a:r>
            <a:r>
              <a:rPr lang="en-US" altLang="en-US" dirty="0">
                <a:solidFill>
                  <a:srgbClr val="0000FF"/>
                </a:solidFill>
                <a:latin typeface="Calibri" pitchFamily="34" charset="0"/>
              </a:rPr>
              <a:t>Get Logs</a:t>
            </a:r>
            <a:r>
              <a:rPr lang="en-US" altLang="en-US" dirty="0">
                <a:latin typeface="Calibri" pitchFamily="34" charset="0"/>
              </a:rPr>
              <a:t>”, then enter the “</a:t>
            </a:r>
            <a:r>
              <a:rPr lang="en-US" altLang="en-US" dirty="0">
                <a:solidFill>
                  <a:srgbClr val="0000FF"/>
                </a:solidFill>
                <a:latin typeface="Calibri" pitchFamily="34" charset="0"/>
              </a:rPr>
              <a:t>Log Key</a:t>
            </a:r>
            <a:r>
              <a:rPr lang="en-US" altLang="en-US" dirty="0">
                <a:latin typeface="Calibri" pitchFamily="34" charset="0"/>
              </a:rPr>
              <a:t>” that was created when getting logs from STB, and enter the “Issue To Attach”  (the issue ID), then click on “</a:t>
            </a:r>
            <a:r>
              <a:rPr lang="en-US" altLang="en-US" dirty="0">
                <a:solidFill>
                  <a:srgbClr val="0000FF"/>
                </a:solidFill>
                <a:latin typeface="Calibri" pitchFamily="34" charset="0"/>
              </a:rPr>
              <a:t>OK</a:t>
            </a:r>
            <a:r>
              <a:rPr lang="en-US" altLang="en-US" dirty="0">
                <a:latin typeface="Calibri" pitchFamily="34" charset="0"/>
              </a:rPr>
              <a:t>” button =&gt; the logs will be attached to the issue in a while.</a:t>
            </a:r>
            <a:endParaRPr lang="en-US" altLang="ja-JP" dirty="0">
              <a:latin typeface="Calibri" pitchFamily="34" charset="0"/>
            </a:endParaRPr>
          </a:p>
          <a:p>
            <a:pPr marL="533400" indent="-533400" defTabSz="914400" eaLnBrk="0" hangingPunct="0">
              <a:spcBef>
                <a:spcPct val="20000"/>
              </a:spcBef>
            </a:pPr>
            <a:endParaRPr lang="en-US" altLang="ja-JP" dirty="0">
              <a:solidFill>
                <a:srgbClr val="262626"/>
              </a:solidFill>
              <a:latin typeface="Calibri" pitchFamily="34" charset="0"/>
            </a:endParaRPr>
          </a:p>
        </p:txBody>
      </p:sp>
      <p:sp>
        <p:nvSpPr>
          <p:cNvPr id="51203" name="Title 1"/>
          <p:cNvSpPr txBox="1">
            <a:spLocks/>
          </p:cNvSpPr>
          <p:nvPr/>
        </p:nvSpPr>
        <p:spPr bwMode="auto">
          <a:xfrm>
            <a:off x="304800" y="-152400"/>
            <a:ext cx="8229600" cy="685800"/>
          </a:xfrm>
          <a:prstGeom prst="rect">
            <a:avLst/>
          </a:prstGeom>
          <a:noFill/>
          <a:ln w="9525">
            <a:noFill/>
            <a:miter lim="800000"/>
            <a:headEnd/>
            <a:tailEnd/>
          </a:ln>
        </p:spPr>
        <p:txBody>
          <a:bodyPr anchor="ctr"/>
          <a:lstStyle/>
          <a:p>
            <a:pPr marL="342900" indent="-342900" eaLnBrk="0" hangingPunct="0"/>
            <a:r>
              <a:rPr lang="en-US" altLang="en-US" sz="3200" b="1" dirty="0">
                <a:solidFill>
                  <a:schemeClr val="bg1"/>
                </a:solidFill>
                <a:latin typeface="Calibri" pitchFamily="34" charset="0"/>
              </a:rPr>
              <a:t>DAMS Viewer – Get Logs</a:t>
            </a:r>
          </a:p>
        </p:txBody>
      </p:sp>
      <p:pic>
        <p:nvPicPr>
          <p:cNvPr id="51204" name="Picture 6"/>
          <p:cNvPicPr>
            <a:picLocks noChangeAspect="1" noChangeArrowheads="1"/>
          </p:cNvPicPr>
          <p:nvPr/>
        </p:nvPicPr>
        <p:blipFill>
          <a:blip r:embed="rId4"/>
          <a:srcRect/>
          <a:stretch>
            <a:fillRect/>
          </a:stretch>
        </p:blipFill>
        <p:spPr bwMode="auto">
          <a:xfrm>
            <a:off x="304800" y="2114550"/>
            <a:ext cx="8686800" cy="2189163"/>
          </a:xfrm>
          <a:prstGeom prst="rect">
            <a:avLst/>
          </a:prstGeom>
          <a:noFill/>
          <a:ln w="9525">
            <a:noFill/>
            <a:miter lim="800000"/>
            <a:headEnd/>
            <a:tailEnd/>
          </a:ln>
        </p:spPr>
      </p:pic>
      <p:sp>
        <p:nvSpPr>
          <p:cNvPr id="51205" name="Oval 7"/>
          <p:cNvSpPr>
            <a:spLocks noChangeArrowheads="1"/>
          </p:cNvSpPr>
          <p:nvPr/>
        </p:nvSpPr>
        <p:spPr bwMode="auto">
          <a:xfrm>
            <a:off x="977900" y="2439988"/>
            <a:ext cx="533400" cy="171450"/>
          </a:xfrm>
          <a:prstGeom prst="ellipse">
            <a:avLst/>
          </a:prstGeom>
          <a:noFill/>
          <a:ln w="19050">
            <a:solidFill>
              <a:srgbClr val="FF0000"/>
            </a:solidFill>
            <a:round/>
            <a:headEnd/>
            <a:tailEnd/>
          </a:ln>
        </p:spPr>
        <p:txBody>
          <a:bodyPr wrap="none" anchor="ctr"/>
          <a:lstStyle/>
          <a:p>
            <a:endParaRPr lang="en-US" altLang="en-US" dirty="0"/>
          </a:p>
        </p:txBody>
      </p:sp>
      <p:sp>
        <p:nvSpPr>
          <p:cNvPr id="51206" name="Rectangle 8"/>
          <p:cNvSpPr>
            <a:spLocks noChangeArrowheads="1"/>
          </p:cNvSpPr>
          <p:nvPr/>
        </p:nvSpPr>
        <p:spPr bwMode="auto">
          <a:xfrm>
            <a:off x="3505200" y="2743200"/>
            <a:ext cx="1066800" cy="514350"/>
          </a:xfrm>
          <a:prstGeom prst="rect">
            <a:avLst/>
          </a:prstGeom>
          <a:noFill/>
          <a:ln w="19050">
            <a:solidFill>
              <a:srgbClr val="FF0000"/>
            </a:solidFill>
            <a:miter lim="800000"/>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p:cNvSpPr>
          <p:nvPr/>
        </p:nvSpPr>
        <p:spPr bwMode="auto">
          <a:xfrm>
            <a:off x="228600" y="971550"/>
            <a:ext cx="8763000" cy="14287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sz="1600" dirty="0">
              <a:solidFill>
                <a:srgbClr val="262626"/>
              </a:solidFill>
              <a:latin typeface="Calibri" pitchFamily="34" charset="0"/>
            </a:endParaRPr>
          </a:p>
          <a:p>
            <a:pPr marL="533400" indent="-533400" defTabSz="914400" eaLnBrk="0" hangingPunct="0">
              <a:spcBef>
                <a:spcPct val="20000"/>
              </a:spcBef>
            </a:pPr>
            <a:endParaRPr lang="en-US" altLang="ja-JP" sz="1600" dirty="0">
              <a:solidFill>
                <a:srgbClr val="262626"/>
              </a:solidFill>
              <a:latin typeface="Calibri" pitchFamily="34" charset="0"/>
            </a:endParaRPr>
          </a:p>
        </p:txBody>
      </p:sp>
      <p:sp>
        <p:nvSpPr>
          <p:cNvPr id="52227" name="Title 1"/>
          <p:cNvSpPr txBox="1">
            <a:spLocks/>
          </p:cNvSpPr>
          <p:nvPr/>
        </p:nvSpPr>
        <p:spPr bwMode="auto">
          <a:xfrm>
            <a:off x="304800" y="-152400"/>
            <a:ext cx="8229600" cy="685800"/>
          </a:xfrm>
          <a:prstGeom prst="rect">
            <a:avLst/>
          </a:prstGeom>
          <a:noFill/>
          <a:ln w="9525">
            <a:noFill/>
            <a:miter lim="800000"/>
            <a:headEnd/>
            <a:tailEnd/>
          </a:ln>
        </p:spPr>
        <p:txBody>
          <a:bodyPr anchor="ctr"/>
          <a:lstStyle/>
          <a:p>
            <a:pPr marL="342900" indent="-342900" eaLnBrk="0" hangingPunct="0"/>
            <a:r>
              <a:rPr lang="en-US" altLang="en-US" sz="3200" b="1" dirty="0">
                <a:solidFill>
                  <a:schemeClr val="bg1"/>
                </a:solidFill>
                <a:latin typeface="Calibri" pitchFamily="34" charset="0"/>
              </a:rPr>
              <a:t>Attaching logs</a:t>
            </a:r>
          </a:p>
        </p:txBody>
      </p:sp>
      <p:sp>
        <p:nvSpPr>
          <p:cNvPr id="52228" name="Content Placeholder 2"/>
          <p:cNvSpPr>
            <a:spLocks/>
          </p:cNvSpPr>
          <p:nvPr/>
        </p:nvSpPr>
        <p:spPr bwMode="auto">
          <a:xfrm>
            <a:off x="-76200" y="552450"/>
            <a:ext cx="8991600" cy="1943100"/>
          </a:xfrm>
          <a:prstGeom prst="rect">
            <a:avLst/>
          </a:prstGeom>
          <a:noFill/>
          <a:ln w="9525">
            <a:noFill/>
            <a:miter lim="800000"/>
            <a:headEnd/>
            <a:tailEnd/>
          </a:ln>
        </p:spPr>
        <p:txBody>
          <a:bodyPr/>
          <a:lstStyle/>
          <a:p>
            <a:pPr marL="273050" indent="-273050" defTabSz="914400" eaLnBrk="0" hangingPunct="0">
              <a:spcBef>
                <a:spcPts val="25"/>
              </a:spcBef>
              <a:buFontTx/>
              <a:buBlip>
                <a:blip r:embed="rId3"/>
              </a:buBlip>
            </a:pPr>
            <a:r>
              <a:rPr lang="en-US" altLang="ja-JP" dirty="0">
                <a:solidFill>
                  <a:srgbClr val="262626"/>
                </a:solidFill>
                <a:latin typeface="Calibri" pitchFamily="34" charset="0"/>
              </a:rPr>
              <a:t>When creating an issue, usually a Bug/Improvement, reporter must provide the log from STB.  There are several ways to provide the logs:</a:t>
            </a:r>
          </a:p>
          <a:p>
            <a:pPr marL="273050" indent="-273050" defTabSz="914400" eaLnBrk="0" hangingPunct="0">
              <a:spcBef>
                <a:spcPts val="25"/>
              </a:spcBef>
              <a:buFontTx/>
              <a:buBlip>
                <a:blip r:embed="rId3"/>
              </a:buBlip>
            </a:pPr>
            <a:r>
              <a:rPr lang="en-US" altLang="ja-JP" dirty="0">
                <a:latin typeface="Calibri" pitchFamily="34" charset="0"/>
              </a:rPr>
              <a:t>Getter utility captures the logs and stores it on ftp server, then emails the link to logs to the tester.</a:t>
            </a:r>
          </a:p>
          <a:p>
            <a:pPr marL="273050" indent="-273050" defTabSz="914400" eaLnBrk="0" hangingPunct="0">
              <a:spcBef>
                <a:spcPts val="25"/>
              </a:spcBef>
              <a:buFontTx/>
              <a:buBlip>
                <a:blip r:embed="rId3"/>
              </a:buBlip>
            </a:pPr>
            <a:r>
              <a:rPr lang="en-US" altLang="ja-JP" dirty="0">
                <a:latin typeface="Calibri" pitchFamily="34" charset="0"/>
              </a:rPr>
              <a:t>Users with internet connection can use </a:t>
            </a:r>
            <a:r>
              <a:rPr lang="en-US" altLang="ja-JP" dirty="0">
                <a:solidFill>
                  <a:srgbClr val="0000FF"/>
                </a:solidFill>
                <a:latin typeface="Calibri" pitchFamily="34" charset="0"/>
              </a:rPr>
              <a:t>SENDREPORT</a:t>
            </a:r>
            <a:r>
              <a:rPr lang="en-US" altLang="ja-JP" dirty="0">
                <a:latin typeface="Calibri" pitchFamily="34" charset="0"/>
              </a:rPr>
              <a:t> search and users without internet connection can use </a:t>
            </a:r>
            <a:r>
              <a:rPr lang="en-US" altLang="ja-JP" dirty="0">
                <a:solidFill>
                  <a:srgbClr val="0000FF"/>
                </a:solidFill>
                <a:latin typeface="Calibri" pitchFamily="34" charset="0"/>
              </a:rPr>
              <a:t>WRITEREPORT</a:t>
            </a:r>
            <a:r>
              <a:rPr lang="en-US" altLang="ja-JP" dirty="0">
                <a:latin typeface="Calibri" pitchFamily="34" charset="0"/>
              </a:rPr>
              <a:t> to  capture the STB logs on USB key.</a:t>
            </a:r>
          </a:p>
          <a:p>
            <a:pPr marL="273050" indent="-273050" defTabSz="914400" eaLnBrk="0" hangingPunct="0">
              <a:spcBef>
                <a:spcPts val="25"/>
              </a:spcBef>
              <a:buFontTx/>
              <a:buBlip>
                <a:blip r:embed="rId3"/>
              </a:buBlip>
            </a:pPr>
            <a:r>
              <a:rPr lang="en-US" altLang="ja-JP" dirty="0">
                <a:latin typeface="Calibri" pitchFamily="34" charset="0"/>
              </a:rPr>
              <a:t>The above keywords can be searched using Menu/Search &amp; Browse/Smart Search</a:t>
            </a:r>
          </a:p>
        </p:txBody>
      </p:sp>
      <p:pic>
        <p:nvPicPr>
          <p:cNvPr id="52229" name="Picture 6" descr="search keyword1"/>
          <p:cNvPicPr>
            <a:picLocks noChangeAspect="1" noChangeArrowheads="1"/>
          </p:cNvPicPr>
          <p:nvPr/>
        </p:nvPicPr>
        <p:blipFill>
          <a:blip r:embed="rId4"/>
          <a:srcRect/>
          <a:stretch>
            <a:fillRect/>
          </a:stretch>
        </p:blipFill>
        <p:spPr bwMode="auto">
          <a:xfrm>
            <a:off x="457200" y="2995613"/>
            <a:ext cx="4038600" cy="1787525"/>
          </a:xfrm>
          <a:prstGeom prst="rect">
            <a:avLst/>
          </a:prstGeom>
          <a:noFill/>
          <a:ln w="9525">
            <a:noFill/>
            <a:miter lim="800000"/>
            <a:headEnd/>
            <a:tailEnd/>
          </a:ln>
        </p:spPr>
      </p:pic>
      <p:pic>
        <p:nvPicPr>
          <p:cNvPr id="52230" name="Picture 7" descr="sendreport0"/>
          <p:cNvPicPr>
            <a:picLocks noChangeAspect="1" noChangeArrowheads="1"/>
          </p:cNvPicPr>
          <p:nvPr/>
        </p:nvPicPr>
        <p:blipFill>
          <a:blip r:embed="rId5"/>
          <a:srcRect/>
          <a:stretch>
            <a:fillRect/>
          </a:stretch>
        </p:blipFill>
        <p:spPr bwMode="auto">
          <a:xfrm>
            <a:off x="5681663" y="2538413"/>
            <a:ext cx="2895600" cy="1370012"/>
          </a:xfrm>
          <a:prstGeom prst="rect">
            <a:avLst/>
          </a:prstGeom>
          <a:noFill/>
          <a:ln w="9525">
            <a:noFill/>
            <a:miter lim="800000"/>
            <a:headEnd/>
            <a:tailEnd/>
          </a:ln>
        </p:spPr>
      </p:pic>
      <p:pic>
        <p:nvPicPr>
          <p:cNvPr id="52231" name="Picture 8" descr="writereport0"/>
          <p:cNvPicPr>
            <a:picLocks noChangeAspect="1" noChangeArrowheads="1"/>
          </p:cNvPicPr>
          <p:nvPr/>
        </p:nvPicPr>
        <p:blipFill>
          <a:blip r:embed="rId6"/>
          <a:srcRect/>
          <a:stretch>
            <a:fillRect/>
          </a:stretch>
        </p:blipFill>
        <p:spPr bwMode="auto">
          <a:xfrm>
            <a:off x="5681663" y="3952875"/>
            <a:ext cx="2895600" cy="1285875"/>
          </a:xfrm>
          <a:prstGeom prst="rect">
            <a:avLst/>
          </a:prstGeom>
          <a:noFill/>
          <a:ln w="9525">
            <a:noFill/>
            <a:miter lim="800000"/>
            <a:headEnd/>
            <a:tailEnd/>
          </a:ln>
        </p:spPr>
      </p:pic>
      <p:sp>
        <p:nvSpPr>
          <p:cNvPr id="52232" name="AutoShape 9"/>
          <p:cNvSpPr>
            <a:spLocks noChangeArrowheads="1"/>
          </p:cNvSpPr>
          <p:nvPr/>
        </p:nvSpPr>
        <p:spPr bwMode="auto">
          <a:xfrm rot="-1572683">
            <a:off x="4845050" y="3192463"/>
            <a:ext cx="609600" cy="3429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ltLang="en-US" dirty="0"/>
          </a:p>
        </p:txBody>
      </p:sp>
      <p:sp>
        <p:nvSpPr>
          <p:cNvPr id="52233" name="AutoShape 10"/>
          <p:cNvSpPr>
            <a:spLocks noChangeArrowheads="1"/>
          </p:cNvSpPr>
          <p:nvPr/>
        </p:nvSpPr>
        <p:spPr bwMode="auto">
          <a:xfrm rot="1653372">
            <a:off x="4846638" y="4202113"/>
            <a:ext cx="609600" cy="3429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ltLang="en-US" dirty="0"/>
          </a:p>
        </p:txBody>
      </p:sp>
      <p:sp>
        <p:nvSpPr>
          <p:cNvPr id="52234" name="Rectangle 12"/>
          <p:cNvSpPr>
            <a:spLocks noChangeArrowheads="1"/>
          </p:cNvSpPr>
          <p:nvPr/>
        </p:nvSpPr>
        <p:spPr bwMode="auto">
          <a:xfrm>
            <a:off x="609600" y="3762375"/>
            <a:ext cx="990600" cy="106363"/>
          </a:xfrm>
          <a:prstGeom prst="rect">
            <a:avLst/>
          </a:prstGeom>
          <a:noFill/>
          <a:ln w="19050">
            <a:solidFill>
              <a:srgbClr val="FFFF00"/>
            </a:solidFill>
            <a:miter lim="800000"/>
            <a:headEnd/>
            <a:tailEnd/>
          </a:ln>
        </p:spPr>
        <p:txBody>
          <a:bodyPr wrap="none" anchor="ctr"/>
          <a:lstStyle/>
          <a:p>
            <a:endParaRPr lang="en-US" altLang="en-US" dirty="0"/>
          </a:p>
        </p:txBody>
      </p:sp>
      <p:sp>
        <p:nvSpPr>
          <p:cNvPr id="52235" name="Rectangle 13"/>
          <p:cNvSpPr>
            <a:spLocks noChangeArrowheads="1"/>
          </p:cNvSpPr>
          <p:nvPr/>
        </p:nvSpPr>
        <p:spPr bwMode="auto">
          <a:xfrm>
            <a:off x="2590800" y="3265488"/>
            <a:ext cx="838200" cy="501650"/>
          </a:xfrm>
          <a:prstGeom prst="rect">
            <a:avLst/>
          </a:prstGeom>
          <a:noFill/>
          <a:ln w="19050">
            <a:solidFill>
              <a:srgbClr val="FFFF00"/>
            </a:solidFill>
            <a:miter lim="800000"/>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p:txBody>
          <a:bodyPr/>
          <a:lstStyle/>
          <a:p>
            <a:pPr marL="609600" indent="-609600"/>
            <a:r>
              <a:rPr lang="en-US" altLang="en-US" sz="3200" dirty="0" smtClean="0"/>
              <a:t>Create new issue </a:t>
            </a:r>
            <a:r>
              <a:rPr lang="en-US" altLang="en-US" dirty="0" smtClean="0"/>
              <a:t>- Issue types</a:t>
            </a:r>
          </a:p>
        </p:txBody>
      </p:sp>
      <p:sp>
        <p:nvSpPr>
          <p:cNvPr id="7171" name="Content Placeholder 2"/>
          <p:cNvSpPr>
            <a:spLocks/>
          </p:cNvSpPr>
          <p:nvPr/>
        </p:nvSpPr>
        <p:spPr bwMode="auto">
          <a:xfrm>
            <a:off x="304800" y="1028700"/>
            <a:ext cx="4267200" cy="30289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914400" lvl="1" indent="-457200" defTabSz="914400" eaLnBrk="0" hangingPunct="0">
              <a:spcBef>
                <a:spcPct val="20000"/>
              </a:spcBef>
              <a:buFontTx/>
              <a:buAutoNum type="arabicPeriod"/>
            </a:pPr>
            <a:r>
              <a:rPr lang="en-US" altLang="ja-JP" sz="2400" b="1" dirty="0">
                <a:solidFill>
                  <a:srgbClr val="376092"/>
                </a:solidFill>
                <a:latin typeface="Calibri" pitchFamily="34" charset="0"/>
              </a:rPr>
              <a:t>Bug</a:t>
            </a:r>
          </a:p>
        </p:txBody>
      </p:sp>
      <p:pic>
        <p:nvPicPr>
          <p:cNvPr id="7172" name="Picture 12"/>
          <p:cNvPicPr>
            <a:picLocks noChangeAspect="1" noChangeArrowheads="1"/>
          </p:cNvPicPr>
          <p:nvPr/>
        </p:nvPicPr>
        <p:blipFill>
          <a:blip r:embed="rId3"/>
          <a:srcRect/>
          <a:stretch>
            <a:fillRect/>
          </a:stretch>
        </p:blipFill>
        <p:spPr bwMode="auto">
          <a:xfrm>
            <a:off x="4876800" y="1200150"/>
            <a:ext cx="2819400" cy="324167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p:cNvSpPr>
          <p:nvPr/>
        </p:nvSpPr>
        <p:spPr bwMode="auto">
          <a:xfrm>
            <a:off x="228600" y="971550"/>
            <a:ext cx="8763000" cy="14287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sz="1600" dirty="0">
              <a:solidFill>
                <a:srgbClr val="262626"/>
              </a:solidFill>
              <a:latin typeface="Calibri" pitchFamily="34" charset="0"/>
            </a:endParaRPr>
          </a:p>
          <a:p>
            <a:pPr marL="533400" indent="-533400" defTabSz="914400" eaLnBrk="0" hangingPunct="0">
              <a:spcBef>
                <a:spcPct val="20000"/>
              </a:spcBef>
            </a:pPr>
            <a:endParaRPr lang="en-US" altLang="ja-JP" sz="1600" dirty="0">
              <a:solidFill>
                <a:srgbClr val="262626"/>
              </a:solidFill>
              <a:latin typeface="Calibri" pitchFamily="34" charset="0"/>
            </a:endParaRPr>
          </a:p>
        </p:txBody>
      </p:sp>
      <p:sp>
        <p:nvSpPr>
          <p:cNvPr id="53251" name="Title 1"/>
          <p:cNvSpPr txBox="1">
            <a:spLocks/>
          </p:cNvSpPr>
          <p:nvPr/>
        </p:nvSpPr>
        <p:spPr bwMode="auto">
          <a:xfrm>
            <a:off x="304800" y="-123825"/>
            <a:ext cx="8229600" cy="685800"/>
          </a:xfrm>
          <a:prstGeom prst="rect">
            <a:avLst/>
          </a:prstGeom>
          <a:noFill/>
          <a:ln w="9525">
            <a:noFill/>
            <a:miter lim="800000"/>
            <a:headEnd/>
            <a:tailEnd/>
          </a:ln>
        </p:spPr>
        <p:txBody>
          <a:bodyPr anchor="ctr"/>
          <a:lstStyle/>
          <a:p>
            <a:pPr marL="342900" indent="-342900" eaLnBrk="0" hangingPunct="0"/>
            <a:r>
              <a:rPr lang="en-US" altLang="en-US" sz="3200" b="1" dirty="0">
                <a:solidFill>
                  <a:schemeClr val="bg1"/>
                </a:solidFill>
                <a:latin typeface="Calibri" pitchFamily="34" charset="0"/>
              </a:rPr>
              <a:t>Attaching logs with SENDREPORT</a:t>
            </a:r>
          </a:p>
        </p:txBody>
      </p:sp>
      <p:sp>
        <p:nvSpPr>
          <p:cNvPr id="53252" name="Content Placeholder 2"/>
          <p:cNvSpPr>
            <a:spLocks/>
          </p:cNvSpPr>
          <p:nvPr/>
        </p:nvSpPr>
        <p:spPr bwMode="auto">
          <a:xfrm>
            <a:off x="152400" y="666750"/>
            <a:ext cx="8763000" cy="1085850"/>
          </a:xfrm>
          <a:prstGeom prst="rect">
            <a:avLst/>
          </a:prstGeom>
          <a:noFill/>
          <a:ln w="9525">
            <a:noFill/>
            <a:miter lim="800000"/>
            <a:headEnd/>
            <a:tailEnd/>
          </a:ln>
        </p:spPr>
        <p:txBody>
          <a:bodyPr/>
          <a:lstStyle/>
          <a:p>
            <a:pPr marL="533400" indent="-533400" defTabSz="914400" eaLnBrk="0" hangingPunct="0">
              <a:spcBef>
                <a:spcPct val="20000"/>
              </a:spcBef>
              <a:buFontTx/>
              <a:buBlip>
                <a:blip r:embed="rId3"/>
              </a:buBlip>
            </a:pPr>
            <a:r>
              <a:rPr lang="en-US" altLang="ja-JP" dirty="0">
                <a:solidFill>
                  <a:srgbClr val="262626"/>
                </a:solidFill>
                <a:latin typeface="Calibri" pitchFamily="34" charset="0"/>
              </a:rPr>
              <a:t>The logs stored in STB will be sent to DIRECTV server when performing "</a:t>
            </a:r>
            <a:r>
              <a:rPr lang="en-US" altLang="ja-JP" dirty="0">
                <a:solidFill>
                  <a:srgbClr val="0000FF"/>
                </a:solidFill>
                <a:latin typeface="Calibri" pitchFamily="34" charset="0"/>
              </a:rPr>
              <a:t>SENDREPORT</a:t>
            </a:r>
            <a:r>
              <a:rPr lang="en-US" altLang="ja-JP" dirty="0">
                <a:solidFill>
                  <a:srgbClr val="262626"/>
                </a:solidFill>
                <a:latin typeface="Calibri" pitchFamily="34" charset="0"/>
              </a:rPr>
              <a:t>" in keyword search. A “</a:t>
            </a:r>
            <a:r>
              <a:rPr lang="en-US" altLang="ja-JP" dirty="0">
                <a:solidFill>
                  <a:srgbClr val="0000FF"/>
                </a:solidFill>
                <a:latin typeface="Calibri" pitchFamily="34" charset="0"/>
              </a:rPr>
              <a:t>Log key</a:t>
            </a:r>
            <a:r>
              <a:rPr lang="en-US" altLang="ja-JP" dirty="0">
                <a:solidFill>
                  <a:srgbClr val="262626"/>
                </a:solidFill>
                <a:latin typeface="Calibri" pitchFamily="34" charset="0"/>
              </a:rPr>
              <a:t>” will also be generated. </a:t>
            </a:r>
          </a:p>
          <a:p>
            <a:pPr marL="533400" indent="-533400" defTabSz="914400" eaLnBrk="0" hangingPunct="0">
              <a:spcBef>
                <a:spcPct val="20000"/>
              </a:spcBef>
              <a:buFontTx/>
              <a:buBlip>
                <a:blip r:embed="rId3"/>
              </a:buBlip>
            </a:pPr>
            <a:r>
              <a:rPr lang="en-US" altLang="ja-JP" dirty="0">
                <a:solidFill>
                  <a:srgbClr val="262626"/>
                </a:solidFill>
                <a:latin typeface="Calibri" pitchFamily="34" charset="0"/>
              </a:rPr>
              <a:t>To attach the log to JIRA, you can use “</a:t>
            </a:r>
            <a:r>
              <a:rPr lang="en-US" altLang="ja-JP" dirty="0">
                <a:solidFill>
                  <a:srgbClr val="0000FF"/>
                </a:solidFill>
                <a:latin typeface="Calibri" pitchFamily="34" charset="0"/>
              </a:rPr>
              <a:t>Get Logs</a:t>
            </a:r>
            <a:r>
              <a:rPr lang="en-US" altLang="ja-JP" dirty="0">
                <a:solidFill>
                  <a:srgbClr val="262626"/>
                </a:solidFill>
                <a:latin typeface="Calibri" pitchFamily="34" charset="0"/>
              </a:rPr>
              <a:t>” in </a:t>
            </a:r>
            <a:r>
              <a:rPr lang="en-US" altLang="ja-JP" dirty="0">
                <a:solidFill>
                  <a:srgbClr val="0000FF"/>
                </a:solidFill>
                <a:latin typeface="Calibri" pitchFamily="34" charset="0"/>
              </a:rPr>
              <a:t>JIRA DAMS Viewer</a:t>
            </a:r>
            <a:r>
              <a:rPr lang="en-US" altLang="ja-JP" dirty="0">
                <a:solidFill>
                  <a:srgbClr val="262626"/>
                </a:solidFill>
                <a:latin typeface="Calibri" pitchFamily="34" charset="0"/>
              </a:rPr>
              <a:t>.</a:t>
            </a:r>
          </a:p>
        </p:txBody>
      </p:sp>
      <p:pic>
        <p:nvPicPr>
          <p:cNvPr id="53253" name="Picture 6" descr="sendreport1"/>
          <p:cNvPicPr>
            <a:picLocks noChangeAspect="1" noChangeArrowheads="1"/>
          </p:cNvPicPr>
          <p:nvPr/>
        </p:nvPicPr>
        <p:blipFill>
          <a:blip r:embed="rId4"/>
          <a:srcRect/>
          <a:stretch>
            <a:fillRect/>
          </a:stretch>
        </p:blipFill>
        <p:spPr bwMode="auto">
          <a:xfrm>
            <a:off x="304800" y="1657350"/>
            <a:ext cx="4038600" cy="1770063"/>
          </a:xfrm>
          <a:prstGeom prst="rect">
            <a:avLst/>
          </a:prstGeom>
          <a:noFill/>
          <a:ln w="9525">
            <a:noFill/>
            <a:miter lim="800000"/>
            <a:headEnd/>
            <a:tailEnd/>
          </a:ln>
        </p:spPr>
      </p:pic>
      <p:pic>
        <p:nvPicPr>
          <p:cNvPr id="53254" name="Picture 7" descr="sendreport2-key"/>
          <p:cNvPicPr>
            <a:picLocks noChangeAspect="1" noChangeArrowheads="1"/>
          </p:cNvPicPr>
          <p:nvPr/>
        </p:nvPicPr>
        <p:blipFill>
          <a:blip r:embed="rId5"/>
          <a:srcRect/>
          <a:stretch>
            <a:fillRect/>
          </a:stretch>
        </p:blipFill>
        <p:spPr bwMode="auto">
          <a:xfrm>
            <a:off x="4876800" y="1657350"/>
            <a:ext cx="3962400" cy="1763713"/>
          </a:xfrm>
          <a:prstGeom prst="rect">
            <a:avLst/>
          </a:prstGeom>
          <a:noFill/>
          <a:ln w="9525">
            <a:noFill/>
            <a:miter lim="800000"/>
            <a:headEnd/>
            <a:tailEnd/>
          </a:ln>
        </p:spPr>
      </p:pic>
      <p:pic>
        <p:nvPicPr>
          <p:cNvPr id="53255" name="Picture 8"/>
          <p:cNvPicPr>
            <a:picLocks noChangeAspect="1" noChangeArrowheads="1"/>
          </p:cNvPicPr>
          <p:nvPr/>
        </p:nvPicPr>
        <p:blipFill>
          <a:blip r:embed="rId6"/>
          <a:srcRect/>
          <a:stretch>
            <a:fillRect/>
          </a:stretch>
        </p:blipFill>
        <p:spPr bwMode="auto">
          <a:xfrm>
            <a:off x="1828800" y="3748088"/>
            <a:ext cx="5499100" cy="1338262"/>
          </a:xfrm>
          <a:prstGeom prst="rect">
            <a:avLst/>
          </a:prstGeom>
          <a:noFill/>
          <a:ln w="9525">
            <a:noFill/>
            <a:miter lim="800000"/>
            <a:headEnd/>
            <a:tailEnd/>
          </a:ln>
        </p:spPr>
      </p:pic>
      <p:sp>
        <p:nvSpPr>
          <p:cNvPr id="53256" name="Rectangle 9"/>
          <p:cNvSpPr>
            <a:spLocks noChangeArrowheads="1"/>
          </p:cNvSpPr>
          <p:nvPr/>
        </p:nvSpPr>
        <p:spPr bwMode="auto">
          <a:xfrm>
            <a:off x="6242050" y="2741613"/>
            <a:ext cx="920750" cy="114300"/>
          </a:xfrm>
          <a:prstGeom prst="rect">
            <a:avLst/>
          </a:prstGeom>
          <a:noFill/>
          <a:ln w="19050">
            <a:solidFill>
              <a:srgbClr val="FF0000"/>
            </a:solidFill>
            <a:miter lim="800000"/>
            <a:headEnd/>
            <a:tailEnd/>
          </a:ln>
        </p:spPr>
        <p:txBody>
          <a:bodyPr wrap="none" anchor="ctr"/>
          <a:lstStyle/>
          <a:p>
            <a:endParaRPr lang="en-US" altLang="en-US" dirty="0"/>
          </a:p>
        </p:txBody>
      </p:sp>
      <p:sp>
        <p:nvSpPr>
          <p:cNvPr id="53257" name="Rectangle 10"/>
          <p:cNvSpPr>
            <a:spLocks noChangeArrowheads="1"/>
          </p:cNvSpPr>
          <p:nvPr/>
        </p:nvSpPr>
        <p:spPr bwMode="auto">
          <a:xfrm>
            <a:off x="4497388" y="4159250"/>
            <a:ext cx="920750" cy="114300"/>
          </a:xfrm>
          <a:prstGeom prst="rect">
            <a:avLst/>
          </a:prstGeom>
          <a:noFill/>
          <a:ln w="19050">
            <a:solidFill>
              <a:srgbClr val="FF0000"/>
            </a:solidFill>
            <a:miter lim="800000"/>
            <a:headEnd/>
            <a:tailEnd/>
          </a:ln>
        </p:spPr>
        <p:txBody>
          <a:bodyPr wrap="none" anchor="ctr"/>
          <a:lstStyle/>
          <a:p>
            <a:endParaRPr lang="en-US" altLang="en-US" dirty="0"/>
          </a:p>
        </p:txBody>
      </p:sp>
      <p:sp>
        <p:nvSpPr>
          <p:cNvPr id="53258" name="AutoShape 11"/>
          <p:cNvSpPr>
            <a:spLocks noChangeArrowheads="1"/>
          </p:cNvSpPr>
          <p:nvPr/>
        </p:nvSpPr>
        <p:spPr bwMode="auto">
          <a:xfrm>
            <a:off x="4419600" y="2449513"/>
            <a:ext cx="381000" cy="2286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altLang="en-US" dirty="0"/>
          </a:p>
        </p:txBody>
      </p:sp>
      <p:sp>
        <p:nvSpPr>
          <p:cNvPr id="53259" name="AutoShape 13"/>
          <p:cNvSpPr>
            <a:spLocks noChangeArrowheads="1"/>
          </p:cNvSpPr>
          <p:nvPr/>
        </p:nvSpPr>
        <p:spPr bwMode="auto">
          <a:xfrm rot="10800000">
            <a:off x="7467600" y="3598863"/>
            <a:ext cx="679450" cy="6286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781 h 21600"/>
              <a:gd name="T14" fmla="*/ 17384 w 21600"/>
              <a:gd name="T15" fmla="*/ 9377 h 21600"/>
            </a:gdLst>
            <a:ahLst/>
            <a:cxnLst>
              <a:cxn ang="T8">
                <a:pos x="T0" y="T1"/>
              </a:cxn>
              <a:cxn ang="T9">
                <a:pos x="T2" y="T3"/>
              </a:cxn>
              <a:cxn ang="T10">
                <a:pos x="T4" y="T5"/>
              </a:cxn>
              <a:cxn ang="T11">
                <a:pos x="T6" y="T7"/>
              </a:cxn>
            </a:cxnLst>
            <a:rect l="T12" t="T13" r="T14" b="T15"/>
            <a:pathLst>
              <a:path w="21600" h="21600">
                <a:moveTo>
                  <a:pt x="21600" y="6079"/>
                </a:moveTo>
                <a:lnTo>
                  <a:pt x="13828" y="0"/>
                </a:lnTo>
                <a:lnTo>
                  <a:pt x="13828" y="2781"/>
                </a:lnTo>
                <a:lnTo>
                  <a:pt x="12427" y="2781"/>
                </a:lnTo>
                <a:cubicBezTo>
                  <a:pt x="5564" y="2781"/>
                  <a:pt x="0" y="6979"/>
                  <a:pt x="0" y="12158"/>
                </a:cubicBezTo>
                <a:lnTo>
                  <a:pt x="0" y="21600"/>
                </a:lnTo>
                <a:lnTo>
                  <a:pt x="6742" y="21600"/>
                </a:lnTo>
                <a:lnTo>
                  <a:pt x="6742" y="12158"/>
                </a:lnTo>
                <a:cubicBezTo>
                  <a:pt x="6742" y="10622"/>
                  <a:pt x="9287" y="9377"/>
                  <a:pt x="12427" y="9377"/>
                </a:cubicBezTo>
                <a:lnTo>
                  <a:pt x="13828" y="9377"/>
                </a:lnTo>
                <a:lnTo>
                  <a:pt x="13828" y="12158"/>
                </a:lnTo>
                <a:lnTo>
                  <a:pt x="21600" y="6079"/>
                </a:lnTo>
                <a:close/>
              </a:path>
            </a:pathLst>
          </a:custGeom>
          <a:solidFill>
            <a:schemeClr val="accent1"/>
          </a:solidFill>
          <a:ln w="9525">
            <a:solidFill>
              <a:schemeClr val="tx1"/>
            </a:solidFill>
            <a:miter lim="800000"/>
            <a:headEnd/>
            <a:tailEnd/>
          </a:ln>
        </p:spPr>
        <p:txBody>
          <a:bodyPr wrap="none" anchor="ctr"/>
          <a:lstStyle/>
          <a:p>
            <a:endParaRPr lang="en-US" dirty="0"/>
          </a:p>
        </p:txBody>
      </p:sp>
      <p:sp>
        <p:nvSpPr>
          <p:cNvPr id="53260" name="Oval 14"/>
          <p:cNvSpPr>
            <a:spLocks noChangeArrowheads="1"/>
          </p:cNvSpPr>
          <p:nvPr/>
        </p:nvSpPr>
        <p:spPr bwMode="auto">
          <a:xfrm>
            <a:off x="2400300" y="3598863"/>
            <a:ext cx="533400" cy="171450"/>
          </a:xfrm>
          <a:prstGeom prst="ellipse">
            <a:avLst/>
          </a:prstGeom>
          <a:noFill/>
          <a:ln w="19050">
            <a:solidFill>
              <a:srgbClr val="FF0000"/>
            </a:solidFill>
            <a:round/>
            <a:headEnd/>
            <a:tailEnd/>
          </a:ln>
        </p:spPr>
        <p:txBody>
          <a:bodyPr wrap="none" anchor="ctr"/>
          <a:lstStyle/>
          <a:p>
            <a:endParaRPr lang="en-US" altLang="en-US" dirty="0"/>
          </a:p>
        </p:txBody>
      </p:sp>
      <p:sp>
        <p:nvSpPr>
          <p:cNvPr id="53261" name="Rectangle 16"/>
          <p:cNvSpPr>
            <a:spLocks noChangeArrowheads="1"/>
          </p:cNvSpPr>
          <p:nvPr/>
        </p:nvSpPr>
        <p:spPr bwMode="auto">
          <a:xfrm>
            <a:off x="3127375" y="3084513"/>
            <a:ext cx="1216025" cy="114300"/>
          </a:xfrm>
          <a:prstGeom prst="rect">
            <a:avLst/>
          </a:prstGeom>
          <a:noFill/>
          <a:ln w="19050">
            <a:solidFill>
              <a:srgbClr val="FFFF00"/>
            </a:solidFill>
            <a:miter lim="800000"/>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p:cNvSpPr>
          <p:nvPr/>
        </p:nvSpPr>
        <p:spPr bwMode="auto">
          <a:xfrm>
            <a:off x="228600" y="971550"/>
            <a:ext cx="8763000" cy="14287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sz="1600" dirty="0">
              <a:solidFill>
                <a:srgbClr val="262626"/>
              </a:solidFill>
              <a:latin typeface="Calibri" pitchFamily="34" charset="0"/>
            </a:endParaRPr>
          </a:p>
          <a:p>
            <a:pPr marL="533400" indent="-533400" defTabSz="914400" eaLnBrk="0" hangingPunct="0">
              <a:spcBef>
                <a:spcPct val="20000"/>
              </a:spcBef>
            </a:pPr>
            <a:endParaRPr lang="en-US" altLang="ja-JP" sz="1600" dirty="0">
              <a:solidFill>
                <a:srgbClr val="262626"/>
              </a:solidFill>
              <a:latin typeface="Calibri" pitchFamily="34" charset="0"/>
            </a:endParaRPr>
          </a:p>
        </p:txBody>
      </p:sp>
      <p:sp>
        <p:nvSpPr>
          <p:cNvPr id="54275" name="Title 1"/>
          <p:cNvSpPr txBox="1">
            <a:spLocks/>
          </p:cNvSpPr>
          <p:nvPr/>
        </p:nvSpPr>
        <p:spPr bwMode="auto">
          <a:xfrm>
            <a:off x="285750" y="-133350"/>
            <a:ext cx="8229600" cy="685800"/>
          </a:xfrm>
          <a:prstGeom prst="rect">
            <a:avLst/>
          </a:prstGeom>
          <a:noFill/>
          <a:ln w="9525">
            <a:noFill/>
            <a:miter lim="800000"/>
            <a:headEnd/>
            <a:tailEnd/>
          </a:ln>
        </p:spPr>
        <p:txBody>
          <a:bodyPr anchor="ctr"/>
          <a:lstStyle/>
          <a:p>
            <a:pPr marL="342900" indent="-342900" eaLnBrk="0" hangingPunct="0"/>
            <a:r>
              <a:rPr lang="en-US" altLang="en-US" sz="3200" b="1" dirty="0">
                <a:solidFill>
                  <a:schemeClr val="bg1"/>
                </a:solidFill>
                <a:latin typeface="Calibri" pitchFamily="34" charset="0"/>
              </a:rPr>
              <a:t>Attaching logs with WRITEREPORT</a:t>
            </a:r>
          </a:p>
        </p:txBody>
      </p:sp>
      <p:pic>
        <p:nvPicPr>
          <p:cNvPr id="54276" name="Picture 5"/>
          <p:cNvPicPr>
            <a:picLocks noChangeAspect="1" noChangeArrowheads="1"/>
          </p:cNvPicPr>
          <p:nvPr/>
        </p:nvPicPr>
        <p:blipFill>
          <a:blip r:embed="rId3"/>
          <a:srcRect/>
          <a:stretch>
            <a:fillRect/>
          </a:stretch>
        </p:blipFill>
        <p:spPr bwMode="auto">
          <a:xfrm>
            <a:off x="3886200" y="3757613"/>
            <a:ext cx="5105400" cy="1328737"/>
          </a:xfrm>
          <a:prstGeom prst="rect">
            <a:avLst/>
          </a:prstGeom>
          <a:noFill/>
          <a:ln w="9525">
            <a:noFill/>
            <a:miter lim="800000"/>
            <a:headEnd/>
            <a:tailEnd/>
          </a:ln>
        </p:spPr>
      </p:pic>
      <p:sp>
        <p:nvSpPr>
          <p:cNvPr id="54277" name="Content Placeholder 2"/>
          <p:cNvSpPr>
            <a:spLocks/>
          </p:cNvSpPr>
          <p:nvPr/>
        </p:nvSpPr>
        <p:spPr bwMode="auto">
          <a:xfrm>
            <a:off x="0" y="514350"/>
            <a:ext cx="8763000" cy="1257300"/>
          </a:xfrm>
          <a:prstGeom prst="rect">
            <a:avLst/>
          </a:prstGeom>
          <a:noFill/>
          <a:ln w="9525">
            <a:noFill/>
            <a:miter lim="800000"/>
            <a:headEnd/>
            <a:tailEnd/>
          </a:ln>
        </p:spPr>
        <p:txBody>
          <a:bodyPr/>
          <a:lstStyle/>
          <a:p>
            <a:pPr marL="533400" indent="-533400" defTabSz="914400" eaLnBrk="0" hangingPunct="0">
              <a:spcBef>
                <a:spcPct val="20000"/>
              </a:spcBef>
              <a:buFontTx/>
              <a:buBlip>
                <a:blip r:embed="rId4"/>
              </a:buBlip>
            </a:pPr>
            <a:r>
              <a:rPr lang="en-US" altLang="ja-JP" dirty="0">
                <a:solidFill>
                  <a:srgbClr val="262626"/>
                </a:solidFill>
                <a:latin typeface="Calibri" pitchFamily="34" charset="0"/>
              </a:rPr>
              <a:t>The </a:t>
            </a:r>
            <a:r>
              <a:rPr lang="en-US" altLang="ja-JP" dirty="0">
                <a:solidFill>
                  <a:srgbClr val="0000FF"/>
                </a:solidFill>
                <a:latin typeface="Calibri" pitchFamily="34" charset="0"/>
              </a:rPr>
              <a:t>SENDREPORT</a:t>
            </a:r>
            <a:r>
              <a:rPr lang="en-US" altLang="ja-JP" dirty="0">
                <a:solidFill>
                  <a:srgbClr val="262626"/>
                </a:solidFill>
                <a:latin typeface="Calibri" pitchFamily="34" charset="0"/>
              </a:rPr>
              <a:t> in keyword search requires internet connection from STB to DIRECTV server. What if we get problems with the connection? </a:t>
            </a:r>
          </a:p>
          <a:p>
            <a:pPr marL="533400" indent="-533400" defTabSz="914400" eaLnBrk="0" hangingPunct="0">
              <a:spcBef>
                <a:spcPct val="20000"/>
              </a:spcBef>
              <a:buFontTx/>
              <a:buBlip>
                <a:blip r:embed="rId4"/>
              </a:buBlip>
            </a:pPr>
            <a:r>
              <a:rPr lang="en-US" altLang="ja-JP" dirty="0">
                <a:solidFill>
                  <a:srgbClr val="262626"/>
                </a:solidFill>
                <a:latin typeface="Calibri" pitchFamily="34" charset="0"/>
              </a:rPr>
              <a:t>We can download the log from STB to USB key by performing </a:t>
            </a:r>
            <a:r>
              <a:rPr lang="en-US" altLang="ja-JP" dirty="0">
                <a:solidFill>
                  <a:srgbClr val="0000FF"/>
                </a:solidFill>
                <a:latin typeface="Calibri" pitchFamily="34" charset="0"/>
              </a:rPr>
              <a:t>WRITEREPORT</a:t>
            </a:r>
            <a:r>
              <a:rPr lang="en-US" altLang="ja-JP" dirty="0">
                <a:solidFill>
                  <a:srgbClr val="262626"/>
                </a:solidFill>
                <a:latin typeface="Calibri" pitchFamily="34" charset="0"/>
              </a:rPr>
              <a:t> in keyword search, then attach the log file to JIRA.</a:t>
            </a:r>
          </a:p>
        </p:txBody>
      </p:sp>
      <p:pic>
        <p:nvPicPr>
          <p:cNvPr id="54278" name="Picture 9" descr="writereport1"/>
          <p:cNvPicPr>
            <a:picLocks noChangeAspect="1" noChangeArrowheads="1"/>
          </p:cNvPicPr>
          <p:nvPr/>
        </p:nvPicPr>
        <p:blipFill>
          <a:blip r:embed="rId5"/>
          <a:srcRect/>
          <a:stretch>
            <a:fillRect/>
          </a:stretch>
        </p:blipFill>
        <p:spPr bwMode="auto">
          <a:xfrm>
            <a:off x="76200" y="1809750"/>
            <a:ext cx="4953000" cy="175895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381000" y="1733550"/>
            <a:ext cx="8229600" cy="857250"/>
          </a:xfrm>
        </p:spPr>
        <p:txBody>
          <a:bodyPr/>
          <a:lstStyle/>
          <a:p>
            <a:pPr marL="609600" indent="-609600" algn="ctr">
              <a:tabLst>
                <a:tab pos="5657850" algn="l"/>
              </a:tabLst>
            </a:pPr>
            <a:r>
              <a:rPr lang="en-US" altLang="en-US" sz="5400" dirty="0" smtClean="0">
                <a:solidFill>
                  <a:schemeClr val="accent1"/>
                </a:solidFill>
              </a:rPr>
              <a:t>Thank you</a:t>
            </a:r>
          </a:p>
        </p:txBody>
      </p:sp>
      <p:sp>
        <p:nvSpPr>
          <p:cNvPr id="55299" name="Content Placeholder 3"/>
          <p:cNvSpPr>
            <a:spLocks noGrp="1"/>
          </p:cNvSpPr>
          <p:nvPr>
            <p:ph sz="half" idx="4294967295"/>
          </p:nvPr>
        </p:nvSpPr>
        <p:spPr>
          <a:xfrm>
            <a:off x="381000" y="1177925"/>
            <a:ext cx="8153400" cy="879475"/>
          </a:xfrm>
        </p:spPr>
        <p:txBody>
          <a:bodyPr/>
          <a:lstStyle/>
          <a:p>
            <a:pPr marL="282575" lvl="1" indent="-168275">
              <a:buFontTx/>
              <a:buNone/>
            </a:pPr>
            <a:endParaRPr altLang="en-US" dirty="0" smtClean="0"/>
          </a:p>
          <a:p>
            <a:pPr>
              <a:buFontTx/>
              <a:buNone/>
            </a:pPr>
            <a:endParaRPr altLang="en-US" dirty="0" smtClean="0"/>
          </a:p>
        </p:txBody>
      </p:sp>
      <p:pic>
        <p:nvPicPr>
          <p:cNvPr id="55300" name="Picture 4"/>
          <p:cNvPicPr>
            <a:picLocks noChangeAspect="1" noChangeArrowheads="1"/>
          </p:cNvPicPr>
          <p:nvPr/>
        </p:nvPicPr>
        <p:blipFill>
          <a:blip r:embed="rId2"/>
          <a:srcRect/>
          <a:stretch>
            <a:fillRect/>
          </a:stretch>
        </p:blipFill>
        <p:spPr bwMode="auto">
          <a:xfrm>
            <a:off x="4876800" y="3314700"/>
            <a:ext cx="2133600" cy="157162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marL="609600" indent="-609600"/>
            <a:r>
              <a:rPr lang="en-US" altLang="en-US" sz="3200" dirty="0" smtClean="0"/>
              <a:t>Create new issue </a:t>
            </a:r>
            <a:r>
              <a:rPr lang="en-US" altLang="en-US" dirty="0" smtClean="0"/>
              <a:t>- Bug</a:t>
            </a:r>
          </a:p>
        </p:txBody>
      </p:sp>
      <p:sp>
        <p:nvSpPr>
          <p:cNvPr id="8195" name="Content Placeholder 3"/>
          <p:cNvSpPr>
            <a:spLocks noGrp="1"/>
          </p:cNvSpPr>
          <p:nvPr>
            <p:ph idx="1"/>
          </p:nvPr>
        </p:nvSpPr>
        <p:spPr>
          <a:xfrm>
            <a:off x="76200" y="911225"/>
            <a:ext cx="4191000" cy="3565525"/>
          </a:xfrm>
        </p:spPr>
        <p:txBody>
          <a:bodyPr/>
          <a:lstStyle/>
          <a:p>
            <a:r>
              <a:rPr sz="2000" b="0" dirty="0" smtClean="0"/>
              <a:t>When a tester finds a defect on software, he will create an issue type Bug on JIRA and must fill in the required fields.</a:t>
            </a:r>
          </a:p>
          <a:p>
            <a:r>
              <a:rPr sz="2000" b="0" dirty="0" smtClean="0"/>
              <a:t>There are 2 tabs when creating a new issue:</a:t>
            </a:r>
          </a:p>
          <a:p>
            <a:pPr lvl="1"/>
            <a:r>
              <a:rPr sz="1800" b="1" dirty="0" smtClean="0"/>
              <a:t>Field Tab: </a:t>
            </a:r>
            <a:r>
              <a:rPr sz="1800" dirty="0" smtClean="0"/>
              <a:t>most of the required fields in will be entered by testers.</a:t>
            </a:r>
          </a:p>
          <a:p>
            <a:pPr lvl="1"/>
            <a:r>
              <a:rPr sz="1800" b="1" dirty="0" smtClean="0"/>
              <a:t>Misc.: </a:t>
            </a:r>
            <a:r>
              <a:rPr sz="1800" dirty="0" smtClean="0"/>
              <a:t>some additional information, not usually set by regular tester</a:t>
            </a:r>
          </a:p>
        </p:txBody>
      </p:sp>
      <p:pic>
        <p:nvPicPr>
          <p:cNvPr id="8196" name="Picture 5"/>
          <p:cNvPicPr>
            <a:picLocks noChangeAspect="1" noChangeArrowheads="1"/>
          </p:cNvPicPr>
          <p:nvPr/>
        </p:nvPicPr>
        <p:blipFill>
          <a:blip r:embed="rId3"/>
          <a:srcRect/>
          <a:stretch>
            <a:fillRect/>
          </a:stretch>
        </p:blipFill>
        <p:spPr bwMode="auto">
          <a:xfrm>
            <a:off x="4267200" y="971550"/>
            <a:ext cx="4702175" cy="3621088"/>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3200" dirty="0" smtClean="0"/>
              <a:t>Create new issue </a:t>
            </a:r>
            <a:r>
              <a:rPr lang="en-US" dirty="0" smtClean="0"/>
              <a:t>– Bug (cont.)</a:t>
            </a:r>
          </a:p>
        </p:txBody>
      </p:sp>
      <p:sp>
        <p:nvSpPr>
          <p:cNvPr id="9219" name="Content Placeholder 2"/>
          <p:cNvSpPr>
            <a:spLocks noGrp="1"/>
          </p:cNvSpPr>
          <p:nvPr>
            <p:ph idx="1"/>
          </p:nvPr>
        </p:nvSpPr>
        <p:spPr/>
        <p:txBody>
          <a:bodyPr/>
          <a:lstStyle/>
          <a:p>
            <a:pPr>
              <a:buFontTx/>
              <a:buNone/>
            </a:pPr>
            <a:r>
              <a:rPr sz="2000" dirty="0" smtClean="0">
                <a:solidFill>
                  <a:schemeClr val="tx1"/>
                </a:solidFill>
              </a:rPr>
              <a:t>Required fields in the Field tab</a:t>
            </a:r>
            <a:endParaRPr sz="2000" dirty="0" smtClean="0">
              <a:solidFill>
                <a:srgbClr val="0070C0"/>
              </a:solidFill>
            </a:endParaRPr>
          </a:p>
          <a:p>
            <a:r>
              <a:rPr sz="1800" dirty="0" smtClean="0">
                <a:solidFill>
                  <a:srgbClr val="0070C0"/>
                </a:solidFill>
              </a:rPr>
              <a:t>Summary</a:t>
            </a:r>
            <a:r>
              <a:rPr sz="1800" b="0" dirty="0" smtClean="0"/>
              <a:t>: briefly describe the issue. Must use correct keyword for specific function. </a:t>
            </a:r>
          </a:p>
          <a:p>
            <a:r>
              <a:rPr sz="1800" dirty="0" smtClean="0">
                <a:solidFill>
                  <a:srgbClr val="0070C0"/>
                </a:solidFill>
              </a:rPr>
              <a:t>Platforms</a:t>
            </a:r>
            <a:r>
              <a:rPr sz="1800" b="0" dirty="0" smtClean="0"/>
              <a:t>: select the platform(s) where the issue happens</a:t>
            </a:r>
          </a:p>
          <a:p>
            <a:r>
              <a:rPr sz="1800" dirty="0" smtClean="0">
                <a:solidFill>
                  <a:srgbClr val="0070C0"/>
                </a:solidFill>
              </a:rPr>
              <a:t>Affects version</a:t>
            </a:r>
            <a:r>
              <a:rPr sz="1800" b="0" dirty="0" smtClean="0"/>
              <a:t>: select the version(s) of software where the issue was found. </a:t>
            </a:r>
          </a:p>
          <a:p>
            <a:r>
              <a:rPr sz="1800" dirty="0" smtClean="0">
                <a:solidFill>
                  <a:srgbClr val="0070C0"/>
                </a:solidFill>
              </a:rPr>
              <a:t>Reproducibility</a:t>
            </a:r>
            <a:r>
              <a:rPr sz="1800" b="0" dirty="0" smtClean="0"/>
              <a:t>: how often the issue happens. Values can be Once, Intermittent, Always, Always on my STB. </a:t>
            </a:r>
          </a:p>
          <a:p>
            <a:r>
              <a:rPr sz="1800" dirty="0" smtClean="0">
                <a:solidFill>
                  <a:srgbClr val="0070C0"/>
                </a:solidFill>
              </a:rPr>
              <a:t>Test Method</a:t>
            </a:r>
            <a:r>
              <a:rPr sz="1800" b="0" dirty="0" smtClean="0"/>
              <a:t>: Indicates the method used to produce the bug, the usual choices are Ad-hoc or Test Case. Besides, there are Bitstream, Coverity, Field issue, NEL, Pika, STB watchdog , Stress Test.</a:t>
            </a:r>
          </a:p>
          <a:p>
            <a:r>
              <a:rPr sz="1800" dirty="0" smtClean="0">
                <a:solidFill>
                  <a:srgbClr val="0070C0"/>
                </a:solidFill>
              </a:rPr>
              <a:t>Test Case</a:t>
            </a:r>
            <a:r>
              <a:rPr sz="1800" b="0" dirty="0" smtClean="0"/>
              <a:t>: if the Test Method is Test Case, Test Case ID must be filled in. In this case, the JIRA ticket will be linked to the failed test case in TestLink.</a:t>
            </a:r>
          </a:p>
          <a:p>
            <a:r>
              <a:rPr sz="1800" dirty="0" smtClean="0">
                <a:solidFill>
                  <a:srgbClr val="0070C0"/>
                </a:solidFill>
              </a:rPr>
              <a:t>Functional Area</a:t>
            </a:r>
            <a:r>
              <a:rPr sz="1800" b="0" dirty="0" smtClean="0"/>
              <a:t>: the function which issue is related to . Can select more than one. Some Functional Area may have higher priority than others.</a:t>
            </a:r>
          </a:p>
          <a:p>
            <a:endParaRPr sz="1800" b="0"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marL="609600" indent="-609600"/>
            <a:r>
              <a:rPr lang="en-US" altLang="en-US" sz="3200" dirty="0" smtClean="0"/>
              <a:t>Create new issue </a:t>
            </a:r>
            <a:r>
              <a:rPr lang="en-US" altLang="en-US" dirty="0" smtClean="0"/>
              <a:t>- Bug (cont.)</a:t>
            </a:r>
          </a:p>
        </p:txBody>
      </p:sp>
      <p:sp>
        <p:nvSpPr>
          <p:cNvPr id="10243" name="Content Placeholder 3"/>
          <p:cNvSpPr>
            <a:spLocks noGrp="1"/>
          </p:cNvSpPr>
          <p:nvPr>
            <p:ph idx="1"/>
          </p:nvPr>
        </p:nvSpPr>
        <p:spPr/>
        <p:txBody>
          <a:bodyPr/>
          <a:lstStyle/>
          <a:p>
            <a:pPr marL="533400" indent="-533400">
              <a:buFontTx/>
              <a:buNone/>
            </a:pPr>
            <a:r>
              <a:rPr altLang="ja-JP" sz="1800" b="0" u="sng" dirty="0" smtClean="0"/>
              <a:t>Some more fields:</a:t>
            </a:r>
          </a:p>
          <a:p>
            <a:pPr marL="533400" indent="-533400"/>
            <a:r>
              <a:rPr altLang="en-US" sz="1800" dirty="0" smtClean="0">
                <a:solidFill>
                  <a:srgbClr val="0070C0"/>
                </a:solidFill>
              </a:rPr>
              <a:t>Regression From National</a:t>
            </a:r>
            <a:r>
              <a:rPr altLang="en-US" sz="1800" b="0" dirty="0" smtClean="0"/>
              <a:t>: whenever the bug is found, tester must make sure whether it is Regression From National release. Regression issue will have high priority than non-regression one.</a:t>
            </a:r>
          </a:p>
          <a:p>
            <a:pPr marL="533400" indent="-533400"/>
            <a:r>
              <a:rPr altLang="en-US" sz="1800" dirty="0" smtClean="0">
                <a:solidFill>
                  <a:srgbClr val="0070C0"/>
                </a:solidFill>
              </a:rPr>
              <a:t>Workaround</a:t>
            </a:r>
            <a:r>
              <a:rPr altLang="en-US" sz="1800" b="0" dirty="0" smtClean="0"/>
              <a:t>: select the applicable way to overcome the issue. If there is no way to resolve it, select “</a:t>
            </a:r>
            <a:r>
              <a:rPr altLang="en-US" sz="1800" b="0" dirty="0" smtClean="0">
                <a:solidFill>
                  <a:srgbClr val="0000CC"/>
                </a:solidFill>
              </a:rPr>
              <a:t>NA/Unknown</a:t>
            </a:r>
            <a:r>
              <a:rPr altLang="en-US" sz="1800" b="0" dirty="0" smtClean="0"/>
              <a:t>”. Don’t leave it at “</a:t>
            </a:r>
            <a:r>
              <a:rPr altLang="en-US" sz="1800" b="0" dirty="0" smtClean="0">
                <a:solidFill>
                  <a:srgbClr val="0000CC"/>
                </a:solidFill>
              </a:rPr>
              <a:t>None</a:t>
            </a:r>
            <a:r>
              <a:rPr altLang="en-US" sz="1800" b="0" dirty="0" smtClean="0"/>
              <a:t>”.</a:t>
            </a:r>
            <a:endParaRPr altLang="ja-JP" sz="1800" b="0" dirty="0" smtClean="0"/>
          </a:p>
          <a:p>
            <a:pPr marL="533400" indent="-533400"/>
            <a:r>
              <a:rPr altLang="ja-JP" sz="1800" dirty="0" smtClean="0">
                <a:solidFill>
                  <a:srgbClr val="0070C0"/>
                </a:solidFill>
              </a:rPr>
              <a:t>Priority</a:t>
            </a:r>
            <a:r>
              <a:rPr altLang="ja-JP" sz="1800" b="0" dirty="0" smtClean="0"/>
              <a:t>: when tester first creates the issue, by default the priority is “</a:t>
            </a:r>
            <a:r>
              <a:rPr altLang="ja-JP" sz="1800" b="0" dirty="0" smtClean="0">
                <a:solidFill>
                  <a:srgbClr val="0000CC"/>
                </a:solidFill>
              </a:rPr>
              <a:t>Need Review</a:t>
            </a:r>
            <a:r>
              <a:rPr altLang="ja-JP" sz="1800" b="0" dirty="0" smtClean="0"/>
              <a:t>”. After test leads and developer review the issue, they can change the priority. </a:t>
            </a:r>
          </a:p>
          <a:p>
            <a:pPr marL="533400" indent="-533400"/>
            <a:r>
              <a:rPr altLang="en-US" sz="1800" dirty="0" smtClean="0">
                <a:solidFill>
                  <a:srgbClr val="0070C0"/>
                </a:solidFill>
              </a:rPr>
              <a:t>Attachment</a:t>
            </a:r>
            <a:r>
              <a:rPr altLang="en-US" sz="1800" dirty="0" smtClean="0"/>
              <a:t> </a:t>
            </a:r>
            <a:r>
              <a:rPr altLang="en-US" sz="1800" b="0" dirty="0" smtClean="0"/>
              <a:t>(optional): tester can attach snapshot or video of the issue.</a:t>
            </a:r>
          </a:p>
          <a:p>
            <a:pPr marL="533400" indent="-533400"/>
            <a:r>
              <a:rPr altLang="en-US" sz="1800" dirty="0" smtClean="0">
                <a:solidFill>
                  <a:srgbClr val="0070C0"/>
                </a:solidFill>
              </a:rPr>
              <a:t>Assignee</a:t>
            </a:r>
            <a:r>
              <a:rPr altLang="en-US" sz="1800" b="0" dirty="0" smtClean="0"/>
              <a:t>: default option is ‘automatic’ which will assign the issue to Test Lead. </a:t>
            </a:r>
          </a:p>
          <a:p>
            <a:pPr marL="533400" indent="-533400"/>
            <a:r>
              <a:rPr altLang="en-US" sz="1800" dirty="0" smtClean="0">
                <a:solidFill>
                  <a:srgbClr val="0070C0"/>
                </a:solidFill>
              </a:rPr>
              <a:t>Executive</a:t>
            </a:r>
            <a:r>
              <a:rPr altLang="en-US" sz="1800" dirty="0" smtClean="0"/>
              <a:t> </a:t>
            </a:r>
            <a:r>
              <a:rPr altLang="en-US" sz="1800" dirty="0" smtClean="0">
                <a:solidFill>
                  <a:srgbClr val="0070C0"/>
                </a:solidFill>
              </a:rPr>
              <a:t>Visibility</a:t>
            </a:r>
            <a:r>
              <a:rPr altLang="en-US" sz="1800" b="0" dirty="0" smtClean="0"/>
              <a:t>: Test lead will decide on this.</a:t>
            </a:r>
          </a:p>
          <a:p>
            <a:pPr marL="533400" indent="-533400"/>
            <a:endParaRPr sz="1800" b="0"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marL="609600" indent="-609600"/>
            <a:r>
              <a:rPr lang="en-US" altLang="en-US" sz="3200" dirty="0" smtClean="0"/>
              <a:t>Create new issue </a:t>
            </a:r>
            <a:r>
              <a:rPr lang="en-US" altLang="en-US" dirty="0" smtClean="0"/>
              <a:t>- Bug (cont.)</a:t>
            </a:r>
          </a:p>
        </p:txBody>
      </p:sp>
      <p:sp>
        <p:nvSpPr>
          <p:cNvPr id="11267" name="Content Placeholder 5"/>
          <p:cNvSpPr>
            <a:spLocks noGrp="1"/>
          </p:cNvSpPr>
          <p:nvPr>
            <p:ph idx="1"/>
          </p:nvPr>
        </p:nvSpPr>
        <p:spPr>
          <a:xfrm>
            <a:off x="133350" y="482600"/>
            <a:ext cx="8763000" cy="3565525"/>
          </a:xfrm>
        </p:spPr>
        <p:txBody>
          <a:bodyPr/>
          <a:lstStyle/>
          <a:p>
            <a:pPr>
              <a:buFontTx/>
              <a:buNone/>
            </a:pPr>
            <a:r>
              <a:rPr sz="1600" b="0" dirty="0" smtClean="0"/>
              <a:t>The Description is the most important and it must contain the following:</a:t>
            </a:r>
          </a:p>
          <a:p>
            <a:r>
              <a:rPr sz="1600" dirty="0" smtClean="0">
                <a:solidFill>
                  <a:srgbClr val="0070C0"/>
                </a:solidFill>
              </a:rPr>
              <a:t>Test environment </a:t>
            </a:r>
            <a:r>
              <a:rPr sz="1600" b="0" dirty="0" smtClean="0"/>
              <a:t>specifies environment where the issue happened. It can be the video/audio setting, the resolution, the data server, etc…</a:t>
            </a:r>
          </a:p>
          <a:p>
            <a:r>
              <a:rPr sz="1600" dirty="0" smtClean="0">
                <a:solidFill>
                  <a:srgbClr val="0070C0"/>
                </a:solidFill>
              </a:rPr>
              <a:t>Steps to reproduce</a:t>
            </a:r>
            <a:r>
              <a:rPr sz="1600" b="0" dirty="0" smtClean="0"/>
              <a:t>: Specifies steps taken to reproduce the bug</a:t>
            </a:r>
          </a:p>
          <a:p>
            <a:r>
              <a:rPr sz="1600" dirty="0" smtClean="0">
                <a:solidFill>
                  <a:srgbClr val="0070C0"/>
                </a:solidFill>
              </a:rPr>
              <a:t>Expected result</a:t>
            </a:r>
            <a:r>
              <a:rPr sz="1600" b="0" dirty="0" smtClean="0"/>
              <a:t>: Expected results for normal condition</a:t>
            </a:r>
          </a:p>
          <a:p>
            <a:r>
              <a:rPr sz="1600" dirty="0" smtClean="0">
                <a:solidFill>
                  <a:srgbClr val="0070C0"/>
                </a:solidFill>
              </a:rPr>
              <a:t>Actual result</a:t>
            </a:r>
            <a:r>
              <a:rPr sz="1600" b="0" dirty="0" smtClean="0"/>
              <a:t>: bug description</a:t>
            </a:r>
          </a:p>
          <a:p>
            <a:r>
              <a:rPr sz="1600" dirty="0" smtClean="0">
                <a:solidFill>
                  <a:srgbClr val="0070C0"/>
                </a:solidFill>
              </a:rPr>
              <a:t>Log:</a:t>
            </a:r>
            <a:r>
              <a:rPr sz="1600" b="0" dirty="0" smtClean="0"/>
              <a:t> the link to log file should be provided.</a:t>
            </a:r>
          </a:p>
          <a:p>
            <a:r>
              <a:rPr sz="1600" dirty="0" smtClean="0">
                <a:solidFill>
                  <a:srgbClr val="0070C0"/>
                </a:solidFill>
              </a:rPr>
              <a:t>Notes</a:t>
            </a:r>
            <a:r>
              <a:rPr sz="1600" b="0" dirty="0" smtClean="0"/>
              <a:t>: used to allocate the issue in the log.</a:t>
            </a:r>
          </a:p>
          <a:p>
            <a:r>
              <a:rPr sz="1600" dirty="0" smtClean="0">
                <a:solidFill>
                  <a:srgbClr val="0070C0"/>
                </a:solidFill>
              </a:rPr>
              <a:t>Reproducibility</a:t>
            </a:r>
            <a:r>
              <a:rPr sz="1600" dirty="0" smtClean="0">
                <a:solidFill>
                  <a:srgbClr val="376092"/>
                </a:solidFill>
              </a:rPr>
              <a:t> </a:t>
            </a:r>
            <a:r>
              <a:rPr sz="1600" dirty="0" smtClean="0">
                <a:solidFill>
                  <a:srgbClr val="0070C0"/>
                </a:solidFill>
              </a:rPr>
              <a:t>table</a:t>
            </a:r>
            <a:r>
              <a:rPr sz="1600" dirty="0" smtClean="0"/>
              <a:t>: </a:t>
            </a:r>
            <a:r>
              <a:rPr sz="1600" b="0" dirty="0" smtClean="0"/>
              <a:t>should provide number of time the issue happening over number of tries reproducing the issue on each checked build.</a:t>
            </a:r>
          </a:p>
          <a:p>
            <a:r>
              <a:rPr sz="1600" dirty="0" smtClean="0">
                <a:solidFill>
                  <a:srgbClr val="0070C0"/>
                </a:solidFill>
              </a:rPr>
              <a:t>Workaround</a:t>
            </a:r>
            <a:r>
              <a:rPr sz="1600" dirty="0" smtClean="0"/>
              <a:t>: </a:t>
            </a:r>
            <a:r>
              <a:rPr sz="1600" b="0" dirty="0" smtClean="0"/>
              <a:t>If tester selected “</a:t>
            </a:r>
            <a:r>
              <a:rPr sz="1600" b="0" dirty="0" smtClean="0">
                <a:solidFill>
                  <a:srgbClr val="0000CC"/>
                </a:solidFill>
              </a:rPr>
              <a:t>other workaround</a:t>
            </a:r>
            <a:r>
              <a:rPr sz="1600" b="0" dirty="0" smtClean="0"/>
              <a:t>”,  he/she must specify the workaround in description.</a:t>
            </a:r>
          </a:p>
          <a:p>
            <a:r>
              <a:rPr sz="1600" dirty="0" smtClean="0">
                <a:solidFill>
                  <a:srgbClr val="0070C0"/>
                </a:solidFill>
              </a:rPr>
              <a:t>Recovery</a:t>
            </a:r>
            <a:r>
              <a:rPr sz="1600" dirty="0" smtClean="0"/>
              <a:t>: </a:t>
            </a:r>
            <a:r>
              <a:rPr sz="1600" b="0" dirty="0" smtClean="0"/>
              <a:t>if there is recovery steps.</a:t>
            </a:r>
          </a:p>
          <a:p>
            <a:r>
              <a:rPr sz="1600" dirty="0" smtClean="0"/>
              <a:t>Depend on specific project the following information should be included:</a:t>
            </a:r>
          </a:p>
          <a:p>
            <a:pPr lvl="1"/>
            <a:r>
              <a:rPr sz="1600" dirty="0" smtClean="0"/>
              <a:t>Plug-ins information</a:t>
            </a:r>
          </a:p>
          <a:p>
            <a:pPr lvl="1"/>
            <a:r>
              <a:rPr sz="1600" dirty="0" smtClean="0"/>
              <a:t>Additional device. (ex: wireless router, TV brand)</a:t>
            </a:r>
          </a:p>
          <a:p>
            <a:endParaRPr sz="1600" b="0" dirty="0" smtClean="0"/>
          </a:p>
          <a:p>
            <a:endParaRPr sz="1600" b="0" dirty="0" smtClean="0"/>
          </a:p>
          <a:p>
            <a:endParaRPr sz="1600" b="0" dirty="0" smtClean="0"/>
          </a:p>
          <a:p>
            <a:endParaRPr sz="1600" b="0"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42732</TotalTime>
  <Words>3034</Words>
  <Application>Microsoft Office PowerPoint</Application>
  <PresentationFormat>On-screen Show (16:9)</PresentationFormat>
  <Paragraphs>363</Paragraphs>
  <Slides>52</Slides>
  <Notes>33</Notes>
  <HiddenSlides>0</HiddenSlides>
  <MMClips>0</MMClips>
  <ScaleCrop>false</ScaleCrop>
  <HeadingPairs>
    <vt:vector size="4" baseType="variant">
      <vt:variant>
        <vt:lpstr>Theme</vt:lpstr>
      </vt:variant>
      <vt:variant>
        <vt:i4>3</vt:i4>
      </vt:variant>
      <vt:variant>
        <vt:lpstr>Slide Titles</vt:lpstr>
      </vt:variant>
      <vt:variant>
        <vt:i4>52</vt:i4>
      </vt:variant>
    </vt:vector>
  </HeadingPairs>
  <TitlesOfParts>
    <vt:vector size="55" baseType="lpstr">
      <vt:lpstr>Office Theme</vt:lpstr>
      <vt:lpstr>1_Office Theme</vt:lpstr>
      <vt:lpstr>2_Office Theme</vt:lpstr>
      <vt:lpstr>Guide to Use JIRA</vt:lpstr>
      <vt:lpstr>Overview</vt:lpstr>
      <vt:lpstr>Access to JIRA</vt:lpstr>
      <vt:lpstr>Create new issue</vt:lpstr>
      <vt:lpstr>Create new issue - Issue types</vt:lpstr>
      <vt:lpstr>Create new issue - Bug</vt:lpstr>
      <vt:lpstr>Create new issue – Bug (cont.)</vt:lpstr>
      <vt:lpstr>Create new issue - Bug (cont.)</vt:lpstr>
      <vt:lpstr>Create new issue - Bug (cont.)</vt:lpstr>
      <vt:lpstr>Getter  Utilities</vt:lpstr>
      <vt:lpstr>What To Do After Creating the JIRA Bug Ticket?</vt:lpstr>
      <vt:lpstr>What To Do After Creating the JIRA Bug Ticket? (cont.)</vt:lpstr>
      <vt:lpstr>JIRA ticket resolution</vt:lpstr>
      <vt:lpstr>Overview</vt:lpstr>
      <vt:lpstr>Searching Issues </vt:lpstr>
      <vt:lpstr>Searching issues – Quick Search </vt:lpstr>
      <vt:lpstr>Quick Search – Free text searching</vt:lpstr>
      <vt:lpstr>Quick Search – Smart querying</vt:lpstr>
      <vt:lpstr>Searching issues </vt:lpstr>
      <vt:lpstr>Searching issues – Simple Search</vt:lpstr>
      <vt:lpstr>Simple search – example</vt:lpstr>
      <vt:lpstr>Simple search – criteria groups</vt:lpstr>
      <vt:lpstr>Searching issues </vt:lpstr>
      <vt:lpstr>Searching issues – Advanced Search</vt:lpstr>
      <vt:lpstr>Advanced Search – Example</vt:lpstr>
      <vt:lpstr>Advanced Search – keywords and syntax</vt:lpstr>
      <vt:lpstr>Switching between Advanced and Simple Search</vt:lpstr>
      <vt:lpstr>Searching issues </vt:lpstr>
      <vt:lpstr>PowerPoint Presentation</vt:lpstr>
      <vt:lpstr>Issue Filters – Manage Filter</vt:lpstr>
      <vt:lpstr>Overview</vt:lpstr>
      <vt:lpstr>Watching Issues </vt:lpstr>
      <vt:lpstr>Overview</vt:lpstr>
      <vt:lpstr>Dashboard</vt:lpstr>
      <vt:lpstr>Dashboard – Create new dashboard </vt:lpstr>
      <vt:lpstr>Dashboard – Customize Dashboard</vt:lpstr>
      <vt:lpstr>Dashboard customization – add gadgets</vt:lpstr>
      <vt:lpstr>Dashboard customization – drag and drop</vt:lpstr>
      <vt:lpstr>Dashboard customization – change gadget style</vt:lpstr>
      <vt:lpstr>Dashboard customization - layout</vt:lpstr>
      <vt:lpstr>Dashboard – Customize Dashboard</vt:lpstr>
      <vt:lpstr>Dashboard – Customize Dashboard (cont.)</vt:lpstr>
      <vt:lpstr>PowerPoint Presentation</vt:lpstr>
      <vt:lpstr>PowerPoint Presentation</vt:lpstr>
      <vt:lpstr>DAMS Viewer – View tags of a Release</vt:lpstr>
      <vt:lpstr>PowerPoint Presentation</vt:lpstr>
      <vt:lpstr>DAMS Viewer – RP List</vt:lpstr>
      <vt:lpstr>PowerPoint Presentation</vt:lpstr>
      <vt:lpstr>PowerPoint Presentation</vt:lpstr>
      <vt:lpstr>PowerPoint Presentation</vt:lpstr>
      <vt:lpstr>PowerPoint Presentation</vt:lpstr>
      <vt:lpstr>Thank you</vt:lpstr>
    </vt:vector>
  </TitlesOfParts>
  <Company>DIRECTV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DIRECTV</dc:creator>
  <cp:lastModifiedBy>Thanh Thi Cam Dang</cp:lastModifiedBy>
  <cp:revision>2003</cp:revision>
  <dcterms:created xsi:type="dcterms:W3CDTF">2010-09-27T15:54:40Z</dcterms:created>
  <dcterms:modified xsi:type="dcterms:W3CDTF">2015-07-03T08:52:30Z</dcterms:modified>
</cp:coreProperties>
</file>