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  <p:sldMasterId id="2147483693" r:id="rId3"/>
    <p:sldMasterId id="2147483681" r:id="rId4"/>
    <p:sldMasterId id="2147483663" r:id="rId5"/>
    <p:sldMasterId id="2147483656" r:id="rId6"/>
  </p:sldMasterIdLst>
  <p:notesMasterIdLst>
    <p:notesMasterId r:id="rId23"/>
  </p:notesMasterIdLst>
  <p:handoutMasterIdLst>
    <p:handoutMasterId r:id="rId24"/>
  </p:handoutMasterIdLst>
  <p:sldIdLst>
    <p:sldId id="256" r:id="rId7"/>
    <p:sldId id="360" r:id="rId8"/>
    <p:sldId id="368" r:id="rId9"/>
    <p:sldId id="370" r:id="rId10"/>
    <p:sldId id="376" r:id="rId11"/>
    <p:sldId id="377" r:id="rId12"/>
    <p:sldId id="378" r:id="rId13"/>
    <p:sldId id="371" r:id="rId14"/>
    <p:sldId id="372" r:id="rId15"/>
    <p:sldId id="373" r:id="rId16"/>
    <p:sldId id="374" r:id="rId17"/>
    <p:sldId id="375" r:id="rId18"/>
    <p:sldId id="379" r:id="rId19"/>
    <p:sldId id="380" r:id="rId20"/>
    <p:sldId id="393" r:id="rId21"/>
    <p:sldId id="349" r:id="rId2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huong" initials="gc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E1DAB"/>
    <a:srgbClr val="210D3F"/>
    <a:srgbClr val="110B41"/>
    <a:srgbClr val="FF9900"/>
    <a:srgbClr val="10024A"/>
    <a:srgbClr val="313023"/>
    <a:srgbClr val="1D9723"/>
    <a:srgbClr val="FC040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5" autoAdjust="0"/>
    <p:restoredTop sz="94655" autoAdjust="0"/>
  </p:normalViewPr>
  <p:slideViewPr>
    <p:cSldViewPr snapToObjects="1">
      <p:cViewPr>
        <p:scale>
          <a:sx n="100" d="100"/>
          <a:sy n="100" d="100"/>
        </p:scale>
        <p:origin x="-1338" y="-3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1-13T14:38:55.656" idx="1">
    <p:pos x="3786" y="496"/>
    <p:text>I am not allowed to delete any user, so please tell me what will happen after clicking on the delete button.
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fld id="{B63B46B7-1A6F-4B40-86A6-97E5193C5F9E}" type="datetimeFigureOut">
              <a:rPr lang="en-US"/>
              <a:pPr>
                <a:defRPr/>
              </a:pPr>
              <a:t>1/2/2015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fld id="{7E60EB9D-9A83-4141-A15E-D7027EE50E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7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fld id="{E9CD412D-B4C1-435C-8010-10B84FF19B9C}" type="datetimeFigureOut">
              <a:rPr lang="en-US"/>
              <a:pPr>
                <a:defRPr/>
              </a:pPr>
              <a:t>1/2/2015</a:t>
            </a:fld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fld id="{66ACB63D-0162-49AB-930B-393D37CADF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551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457451"/>
            <a:ext cx="5638800" cy="800099"/>
          </a:xfrm>
        </p:spPr>
        <p:txBody>
          <a:bodyPr/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200400"/>
            <a:ext cx="4724400" cy="5715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34FC8-358F-469C-BDF4-BBDE6F004965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30F84-BF28-4487-8858-62A6435943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E712-5657-463D-9D6F-84685489B82F}" type="datetime1">
              <a:rPr lang="en-US" smtClean="0"/>
              <a:t>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7D9-5998-4BD2-8220-E8847CE1BD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04E0-0953-4786-A2BC-81F376C46670}" type="datetime1">
              <a:rPr lang="en-US" smtClean="0"/>
              <a:t>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7D9-5998-4BD2-8220-E8847CE1BD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ACE6-E2EC-46AA-B2A6-FEEC436AA552}" type="datetime1">
              <a:rPr lang="en-US" smtClean="0"/>
              <a:t>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7D9-5998-4BD2-8220-E8847CE1BD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6138-E54D-419B-B3C8-47A1A0447F27}" type="datetime1">
              <a:rPr lang="en-US" smtClean="0"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7D9-5998-4BD2-8220-E8847CE1BD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2F28-0874-47DD-B3F3-BDADBAB9DD77}" type="datetime1">
              <a:rPr lang="en-US" smtClean="0"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7D9-5998-4BD2-8220-E8847CE1BD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7266-D605-4D76-A17A-5423425BC170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7D9-5998-4BD2-8220-E8847CE1BD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F46A-677C-4A56-B86B-713C9DF166D6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7D9-5998-4BD2-8220-E8847CE1BD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20A9-BE25-4E36-94A6-4D5409769FC8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1C18-871E-43C9-9913-7C19F9E37A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E58D5-90CD-4689-9B46-9C5060FBE24C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1C18-871E-43C9-9913-7C19F9E37A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8A49-311A-48E2-90D8-C4B2195E6CB6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1C18-871E-43C9-9913-7C19F9E37A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A26E8-42B4-48A3-9339-E3BE5B229DDC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B3BE6-D020-4ACD-957D-3A374BFAB8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CB23-3811-47BD-8589-0F938A6B9818}" type="datetime1">
              <a:rPr lang="en-US" smtClean="0"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1C18-871E-43C9-9913-7C19F9E37A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46A8-A7C7-4B64-B7E2-2FF80C2AECA1}" type="datetime1">
              <a:rPr lang="en-US" smtClean="0"/>
              <a:t>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1C18-871E-43C9-9913-7C19F9E37A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AF3F-BA9E-4389-BA6C-B09A342EB6C9}" type="datetime1">
              <a:rPr lang="en-US" smtClean="0"/>
              <a:t>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1C18-871E-43C9-9913-7C19F9E37A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A490-9CD8-4307-875D-53F54AE2CC06}" type="datetime1">
              <a:rPr lang="en-US" smtClean="0"/>
              <a:t>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1C18-871E-43C9-9913-7C19F9E37A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A0F7-8692-4A63-B470-4FB44509C4A7}" type="datetime1">
              <a:rPr lang="en-US" smtClean="0"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1C18-871E-43C9-9913-7C19F9E37A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679E-9745-4C7B-85F6-FB8B64DF895D}" type="datetime1">
              <a:rPr lang="en-US" smtClean="0"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1C18-871E-43C9-9913-7C19F9E37A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02E8-8517-415C-A1BD-720124A2C5A7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1C18-871E-43C9-9913-7C19F9E37A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194F-B207-4486-B94C-E6DF274798F7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1C18-871E-43C9-9913-7C19F9E37A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E8F06-60B0-493B-A15C-B83121D7C37D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6C58A-ED1F-4ADA-9AF3-526FD9F4E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1B358-0C11-462E-9D31-C9B4914F7949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BD0D5-9A4F-409F-A075-35D8F97E26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6671C-D2C9-46FC-B15E-978EAB238AC3}" type="datetime1">
              <a:rPr lang="en-US" smtClean="0"/>
              <a:t>1/2/2015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9BAA3-4132-4A76-B440-CA1115B1AA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4BB55-07E0-4D1E-98EC-CDD293ECCE5B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40D53-B938-4900-A52A-26EB1CDD55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911923-CFDE-4D63-AF6E-ABFB9912838B}" type="datetime1">
              <a:rPr lang="en-US" smtClean="0"/>
              <a:t>1/2/2015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0BCDE-7CC6-474E-8867-D21BF4B8CA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6A981-6B51-41FB-BB06-45B8DCCC5E91}" type="datetime1">
              <a:rPr lang="en-US" smtClean="0"/>
              <a:t>1/2/2015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31816-337D-471D-B1F0-108DC8739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CECCD-DB4A-4112-924B-CB8B08E0C9F8}" type="datetime1">
              <a:rPr lang="en-US" smtClean="0"/>
              <a:t>1/2/2015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D8CD0-29BD-4BD8-A741-0E0D876D98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38493-0DA6-4587-975B-3E578F2B130C}" type="datetime1">
              <a:rPr lang="en-US" smtClean="0"/>
              <a:t>1/2/2015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69A9E9-7ADD-45CA-A723-72C700E797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B0194-0435-4545-91FF-773D37B9A548}" type="datetime1">
              <a:rPr lang="en-US" smtClean="0"/>
              <a:t>1/2/2015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61DE2-B55A-455F-8427-05CC11D7A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4D9B6-F619-480D-9B68-5A7DDB762929}" type="datetime1">
              <a:rPr lang="en-US" smtClean="0"/>
              <a:t>1/2/2015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063E3-FB55-46F3-8896-45B093518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2D310-3E82-4420-A0ED-630A7FE92BB3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BA89C-60AF-4E92-95BC-BAA55B8934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6EFF7-7DA6-4228-BB94-0CE8E711FC5F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05C04-4B98-42BB-88F2-D297038BF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61207-1925-4539-8763-AF2BEF37337B}" type="datetime1">
              <a:rPr lang="en-US" smtClean="0"/>
              <a:t>1/2/2015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EEAC5-2AA3-4FFA-8435-C63BDBA8A6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E2C0C-118B-4622-876E-885379E4E58B}" type="datetime1">
              <a:rPr lang="en-US" smtClean="0"/>
              <a:t>1/2/2015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52B34-B2AE-4521-A60B-C7154C1F97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B314-D44D-403A-8A30-64942C182AE8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7D9-5998-4BD2-8220-E8847CE1BD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3BEEF-5D04-4283-921A-C32CEB880D24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7D9-5998-4BD2-8220-E8847CE1BD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336C-8F6D-45BF-8290-735FD10DF732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7D9-5998-4BD2-8220-E8847CE1BD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6F82-7DFD-4180-88AC-B6D7087942F0}" type="datetime1">
              <a:rPr lang="en-US" smtClean="0"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7D9-5998-4BD2-8220-E8847CE1BD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71770F80-082D-48C6-A716-1252437A6D03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DB62932-0B19-4FCA-BB0B-B6C841D7B5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Bullet 1 – Initial Caps</a:t>
            </a:r>
          </a:p>
          <a:p>
            <a:pPr lvl="1"/>
            <a:r>
              <a:rPr lang="en-US" smtClean="0"/>
              <a:t>Level 2 – Cap &amp; lower case</a:t>
            </a:r>
          </a:p>
          <a:p>
            <a:pPr lvl="2"/>
            <a:r>
              <a:rPr lang="en-US" smtClean="0"/>
              <a:t>Level 3 – Cap &amp; lower case	</a:t>
            </a:r>
          </a:p>
          <a:p>
            <a:pPr lvl="3"/>
            <a:r>
              <a:rPr lang="en-US" smtClean="0"/>
              <a:t>Level 4 – Cap &amp; lower case</a:t>
            </a:r>
          </a:p>
          <a:p>
            <a:pPr lvl="4"/>
            <a:r>
              <a:rPr lang="en-US" smtClean="0"/>
              <a:t>Level 5 – Cap &amp; lower case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4BB2BF60-A523-4F2D-BED1-549DA4FBAC0A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8F8D8142-9117-4C57-80E3-43685968DF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26262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7663" indent="-347663" algn="l" rtl="0" eaLnBrk="0" fontAlgn="base" hangingPunct="0">
        <a:spcBef>
          <a:spcPct val="20000"/>
        </a:spcBef>
        <a:spcAft>
          <a:spcPct val="0"/>
        </a:spcAft>
        <a:buBlip>
          <a:blip r:embed="rId7"/>
        </a:buBlip>
        <a:defRPr lang="en-US" sz="2800" b="1">
          <a:solidFill>
            <a:srgbClr val="262626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39775" indent="-277813" algn="l" rtl="0" eaLnBrk="0" fontAlgn="base" hangingPunct="0">
        <a:spcBef>
          <a:spcPct val="20000"/>
        </a:spcBef>
        <a:spcAft>
          <a:spcPct val="0"/>
        </a:spcAft>
        <a:buBlip>
          <a:blip r:embed="rId8"/>
        </a:buBlip>
        <a:defRPr lang="en-US" sz="2400">
          <a:solidFill>
            <a:srgbClr val="262626"/>
          </a:solidFill>
          <a:latin typeface="+mn-lt"/>
          <a:ea typeface="ＭＳ Ｐゴシック" pitchFamily="-106" charset="-128"/>
          <a:cs typeface="+mn-cs"/>
        </a:defRPr>
      </a:lvl2pPr>
      <a:lvl3pPr marL="1082675" indent="-228600" algn="l" rtl="0" eaLnBrk="0" fontAlgn="base" hangingPunct="0">
        <a:spcBef>
          <a:spcPct val="20000"/>
        </a:spcBef>
        <a:spcAft>
          <a:spcPct val="0"/>
        </a:spcAft>
        <a:buBlip>
          <a:blip r:embed="rId7"/>
        </a:buBlip>
        <a:defRPr lang="en-US" sz="2000">
          <a:solidFill>
            <a:srgbClr val="262626"/>
          </a:solidFill>
          <a:latin typeface="+mn-lt"/>
          <a:ea typeface="ＭＳ Ｐゴシック" pitchFamily="-106" charset="-128"/>
          <a:cs typeface="+mn-cs"/>
        </a:defRPr>
      </a:lvl3pPr>
      <a:lvl4pPr marL="1425575" indent="-228600" algn="l" rtl="0" eaLnBrk="0" fontAlgn="base" hangingPunct="0">
        <a:spcBef>
          <a:spcPct val="20000"/>
        </a:spcBef>
        <a:spcAft>
          <a:spcPct val="0"/>
        </a:spcAft>
        <a:buBlip>
          <a:blip r:embed="rId8"/>
        </a:buBlip>
        <a:defRPr lang="en-US" sz="1600">
          <a:solidFill>
            <a:srgbClr val="262626"/>
          </a:solidFill>
          <a:latin typeface="+mn-lt"/>
          <a:ea typeface="ＭＳ Ｐゴシック" pitchFamily="-106" charset="-128"/>
          <a:cs typeface="+mn-cs"/>
        </a:defRPr>
      </a:lvl4pPr>
      <a:lvl5pPr marL="1719263" indent="-179388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Blip>
          <a:blip r:embed="rId7"/>
        </a:buBlip>
        <a:defRPr lang="en-US" sz="1400">
          <a:solidFill>
            <a:srgbClr val="262626"/>
          </a:solidFill>
          <a:latin typeface="+mn-lt"/>
          <a:ea typeface="ＭＳ Ｐゴシック" pitchFamily="-106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948FC-313B-41F3-897A-BED25FAEAF8A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A67D9-5998-4BD2-8220-E8847CE1BD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B5F5A-2288-4C1E-89F2-421CD6F4CED2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A1C18-871E-43C9-9913-7C19F9E37A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B72978EB-E80F-4906-BB56-20D5AF9EF5EC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83C866B6-9500-4238-98F9-C07EB5F328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66800" y="2724150"/>
            <a:ext cx="5638800" cy="800100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Guide to use </a:t>
            </a:r>
            <a:r>
              <a:rPr lang="en-US" b="1" dirty="0" err="1" smtClean="0"/>
              <a:t>TestLink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133600" y="3360063"/>
            <a:ext cx="2362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>
              <a:spcBef>
                <a:spcPct val="50000"/>
              </a:spcBef>
              <a:defRPr/>
            </a:pPr>
            <a:r>
              <a:rPr lang="en-US" alt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F</a:t>
            </a:r>
            <a:r>
              <a:rPr lang="en-US" altLang="en-US" sz="2200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or Admin Role</a:t>
            </a:r>
            <a:endParaRPr lang="en-US" altLang="en-US" sz="2200" dirty="0">
              <a:solidFill>
                <a:schemeClr val="accent1">
                  <a:lumMod val="75000"/>
                </a:schemeClr>
              </a:solidFill>
              <a:latin typeface="Arial" charset="0"/>
            </a:endParaRPr>
          </a:p>
        </p:txBody>
      </p:sp>
      <p:pic>
        <p:nvPicPr>
          <p:cNvPr id="410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350" y="1428750"/>
            <a:ext cx="4667250" cy="892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3571875"/>
            <a:ext cx="21336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Manage Test Project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343150"/>
            <a:ext cx="756920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Rectangle 6"/>
          <p:cNvSpPr>
            <a:spLocks noChangeArrowheads="1"/>
          </p:cNvSpPr>
          <p:nvPr/>
        </p:nvSpPr>
        <p:spPr bwMode="auto">
          <a:xfrm>
            <a:off x="533400" y="2936081"/>
            <a:ext cx="1422400" cy="1143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Content Placeholder 3"/>
          <p:cNvSpPr>
            <a:spLocks/>
          </p:cNvSpPr>
          <p:nvPr/>
        </p:nvSpPr>
        <p:spPr bwMode="auto">
          <a:xfrm>
            <a:off x="0" y="1085850"/>
            <a:ext cx="9448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 defTabSz="914400" eaLnBrk="0" fontAlgn="ctr" hangingPunct="0">
              <a:spcBef>
                <a:spcPct val="20000"/>
              </a:spcBef>
            </a:pPr>
            <a:r>
              <a:rPr lang="en-US" altLang="ja-JP" sz="1400" dirty="0">
                <a:latin typeface="Calibri" pitchFamily="34" charset="0"/>
              </a:rPr>
              <a:t>	</a:t>
            </a:r>
            <a:endParaRPr lang="en-US" altLang="ja-JP" sz="2000" dirty="0">
              <a:latin typeface="Calibri" pitchFamily="34" charset="0"/>
            </a:endParaRPr>
          </a:p>
          <a:p>
            <a:pPr marL="347663" indent="-347663" defTabSz="914400" eaLnBrk="0" fontAlgn="ctr" hangingPunct="0">
              <a:spcBef>
                <a:spcPct val="20000"/>
              </a:spcBef>
              <a:buBlip>
                <a:blip r:embed="rId4"/>
              </a:buBlip>
            </a:pPr>
            <a:r>
              <a:rPr lang="en-US" b="0" dirty="0" smtClean="0">
                <a:latin typeface="+mn-lt"/>
              </a:rPr>
              <a:t>Administrators can add/remove Test Project and modify an existing Test Project.</a:t>
            </a:r>
          </a:p>
          <a:p>
            <a:pPr marL="347663" indent="-347663" defTabSz="914400" eaLnBrk="0" fontAlgn="ctr" hangingPunct="0">
              <a:spcBef>
                <a:spcPct val="20000"/>
              </a:spcBef>
              <a:buBlip>
                <a:blip r:embed="rId4"/>
              </a:buBlip>
            </a:pPr>
            <a:r>
              <a:rPr lang="en-US" altLang="ja-JP" b="0" dirty="0" smtClean="0">
                <a:solidFill>
                  <a:srgbClr val="262626"/>
                </a:solidFill>
                <a:latin typeface="+mn-lt"/>
              </a:rPr>
              <a:t>To manage the “</a:t>
            </a:r>
            <a:r>
              <a:rPr lang="en-US" altLang="ja-JP" b="0" dirty="0" smtClean="0">
                <a:solidFill>
                  <a:srgbClr val="2E1DAB"/>
                </a:solidFill>
                <a:latin typeface="+mn-lt"/>
              </a:rPr>
              <a:t>Test Project</a:t>
            </a:r>
            <a:r>
              <a:rPr lang="en-US" altLang="ja-JP" b="0" dirty="0" smtClean="0">
                <a:solidFill>
                  <a:srgbClr val="262626"/>
                </a:solidFill>
                <a:latin typeface="+mn-lt"/>
              </a:rPr>
              <a:t>” select “</a:t>
            </a:r>
            <a:r>
              <a:rPr lang="en-US" altLang="ja-JP" b="0" dirty="0" smtClean="0">
                <a:solidFill>
                  <a:srgbClr val="2E1DAB"/>
                </a:solidFill>
                <a:latin typeface="+mn-lt"/>
              </a:rPr>
              <a:t>Test Project Management</a:t>
            </a:r>
            <a:r>
              <a:rPr lang="en-US" altLang="ja-JP" b="0" dirty="0" smtClean="0">
                <a:solidFill>
                  <a:srgbClr val="262626"/>
                </a:solidFill>
                <a:latin typeface="+mn-lt"/>
              </a:rPr>
              <a:t>” link at Home page</a:t>
            </a:r>
          </a:p>
          <a:p>
            <a:pPr marL="347663" indent="-347663" defTabSz="914400" eaLnBrk="0" fontAlgn="ctr" hangingPunct="0">
              <a:spcBef>
                <a:spcPct val="20000"/>
              </a:spcBef>
            </a:pPr>
            <a:endParaRPr lang="en-US" altLang="ja-JP" sz="1400" b="0" dirty="0">
              <a:solidFill>
                <a:srgbClr val="262626"/>
              </a:solidFill>
              <a:latin typeface="Calibri" pitchFamily="34" charset="0"/>
            </a:endParaRPr>
          </a:p>
          <a:p>
            <a:pPr marL="347663" indent="-347663" defTabSz="914400" eaLnBrk="0" fontAlgn="ctr" hangingPunct="0">
              <a:spcBef>
                <a:spcPct val="20000"/>
              </a:spcBef>
            </a:pPr>
            <a:endParaRPr lang="en-US" altLang="ja-JP" sz="1400" b="0" dirty="0">
              <a:solidFill>
                <a:srgbClr val="262626"/>
              </a:solidFill>
              <a:latin typeface="Calibri" pitchFamily="34" charset="0"/>
            </a:endParaRPr>
          </a:p>
          <a:p>
            <a:pPr marL="347663" indent="-347663" defTabSz="914400" eaLnBrk="0" fontAlgn="ctr" hangingPunct="0">
              <a:spcBef>
                <a:spcPct val="20000"/>
              </a:spcBef>
            </a:pPr>
            <a:r>
              <a:rPr lang="en-US" altLang="ja-JP" sz="1400" b="0" dirty="0">
                <a:solidFill>
                  <a:srgbClr val="262626"/>
                </a:solidFill>
                <a:latin typeface="Calibri" pitchFamily="34" charset="0"/>
              </a:rPr>
              <a:t> </a:t>
            </a:r>
            <a:endParaRPr lang="en-US" sz="1400" b="0" dirty="0">
              <a:solidFill>
                <a:srgbClr val="262626"/>
              </a:solidFill>
              <a:latin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Manage Test Project – Add Test Project</a:t>
            </a:r>
          </a:p>
        </p:txBody>
      </p:sp>
      <p:pic>
        <p:nvPicPr>
          <p:cNvPr id="3789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52825" y="2971801"/>
            <a:ext cx="5391150" cy="2135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7892" name="Group 11"/>
          <p:cNvGrpSpPr>
            <a:grpSpLocks/>
          </p:cNvGrpSpPr>
          <p:nvPr/>
        </p:nvGrpSpPr>
        <p:grpSpPr bwMode="auto">
          <a:xfrm>
            <a:off x="3552825" y="1085850"/>
            <a:ext cx="5391150" cy="1781175"/>
            <a:chOff x="384" y="2806"/>
            <a:chExt cx="4764" cy="1496"/>
          </a:xfrm>
        </p:grpSpPr>
        <p:pic>
          <p:nvPicPr>
            <p:cNvPr id="37895" name="Picture 1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4" y="2806"/>
              <a:ext cx="4764" cy="1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896" name="Oval 13"/>
            <p:cNvSpPr>
              <a:spLocks noChangeArrowheads="1"/>
            </p:cNvSpPr>
            <p:nvPr/>
          </p:nvSpPr>
          <p:spPr bwMode="auto">
            <a:xfrm>
              <a:off x="438" y="4075"/>
              <a:ext cx="474" cy="22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893" name="Content Placeholder 3"/>
          <p:cNvSpPr>
            <a:spLocks/>
          </p:cNvSpPr>
          <p:nvPr/>
        </p:nvSpPr>
        <p:spPr bwMode="auto">
          <a:xfrm>
            <a:off x="76200" y="742950"/>
            <a:ext cx="32004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 defTabSz="914400" eaLnBrk="0" fontAlgn="ctr" hangingPunct="0">
              <a:spcBef>
                <a:spcPct val="20000"/>
              </a:spcBef>
            </a:pPr>
            <a:r>
              <a:rPr lang="en-US" altLang="ja-JP" sz="1400" dirty="0">
                <a:latin typeface="Calibri" pitchFamily="34" charset="0"/>
              </a:rPr>
              <a:t>	</a:t>
            </a:r>
          </a:p>
          <a:p>
            <a:pPr marL="347663" indent="-347663" defTabSz="914400" eaLnBrk="0" fontAlgn="ctr" hangingPunct="0">
              <a:spcBef>
                <a:spcPct val="20000"/>
              </a:spcBef>
              <a:buFontTx/>
              <a:buBlip>
                <a:blip r:embed="rId5"/>
              </a:buBlip>
            </a:pPr>
            <a:r>
              <a:rPr lang="en-US" b="0" dirty="0">
                <a:solidFill>
                  <a:srgbClr val="262626"/>
                </a:solidFill>
                <a:latin typeface="Calibri" pitchFamily="34" charset="0"/>
              </a:rPr>
              <a:t>To add new Project, select </a:t>
            </a:r>
            <a:r>
              <a:rPr lang="en-US" b="0" dirty="0" smtClean="0">
                <a:solidFill>
                  <a:srgbClr val="262626"/>
                </a:solidFill>
                <a:latin typeface="Calibri" pitchFamily="34" charset="0"/>
              </a:rPr>
              <a:t>“</a:t>
            </a:r>
            <a:r>
              <a:rPr lang="en-US" dirty="0" smtClean="0">
                <a:solidFill>
                  <a:srgbClr val="262626"/>
                </a:solidFill>
                <a:latin typeface="Calibri" pitchFamily="34" charset="0"/>
              </a:rPr>
              <a:t>Create”</a:t>
            </a:r>
            <a:r>
              <a:rPr lang="en-US" b="0" dirty="0" smtClean="0">
                <a:solidFill>
                  <a:srgbClr val="262626"/>
                </a:solidFill>
                <a:latin typeface="Calibri" pitchFamily="34" charset="0"/>
              </a:rPr>
              <a:t> </a:t>
            </a:r>
            <a:r>
              <a:rPr lang="en-US" b="0" dirty="0">
                <a:solidFill>
                  <a:srgbClr val="262626"/>
                </a:solidFill>
                <a:latin typeface="Calibri" pitchFamily="34" charset="0"/>
              </a:rPr>
              <a:t>button on the Test Project Management page.</a:t>
            </a:r>
          </a:p>
          <a:p>
            <a:pPr marL="347663" indent="-347663" defTabSz="914400" eaLnBrk="0" fontAlgn="ctr" hangingPunct="0">
              <a:spcBef>
                <a:spcPct val="20000"/>
              </a:spcBef>
              <a:buFontTx/>
              <a:buBlip>
                <a:blip r:embed="rId5"/>
              </a:buBlip>
            </a:pPr>
            <a:r>
              <a:rPr lang="en-US" b="0" dirty="0">
                <a:solidFill>
                  <a:srgbClr val="262626"/>
                </a:solidFill>
                <a:latin typeface="Calibri" pitchFamily="34" charset="0"/>
              </a:rPr>
              <a:t>The name of the project and the Test Case ID prefix must be filled in.</a:t>
            </a:r>
          </a:p>
          <a:p>
            <a:pPr marL="347663" indent="-347663" defTabSz="914400" eaLnBrk="0" fontAlgn="ctr" hangingPunct="0">
              <a:spcBef>
                <a:spcPct val="20000"/>
              </a:spcBef>
              <a:buFontTx/>
              <a:buBlip>
                <a:blip r:embed="rId5"/>
              </a:buBlip>
            </a:pPr>
            <a:r>
              <a:rPr lang="en-US" b="0" dirty="0">
                <a:solidFill>
                  <a:srgbClr val="262626"/>
                </a:solidFill>
                <a:latin typeface="Calibri" pitchFamily="34" charset="0"/>
              </a:rPr>
              <a:t>Requirements Management, Priority Management, Test Automation checkboxes are optional and should be checked if the project relates to these.</a:t>
            </a:r>
          </a:p>
          <a:p>
            <a:pPr marL="347663" indent="-347663" defTabSz="914400" eaLnBrk="0" fontAlgn="ctr" hangingPunct="0">
              <a:spcBef>
                <a:spcPct val="20000"/>
              </a:spcBef>
              <a:buFontTx/>
              <a:buBlip>
                <a:blip r:embed="rId5"/>
              </a:buBlip>
            </a:pPr>
            <a:r>
              <a:rPr lang="en-US" b="0" dirty="0">
                <a:solidFill>
                  <a:srgbClr val="262626"/>
                </a:solidFill>
                <a:latin typeface="Calibri" pitchFamily="34" charset="0"/>
              </a:rPr>
              <a:t>Active box is checked as default.</a:t>
            </a:r>
          </a:p>
        </p:txBody>
      </p:sp>
      <p:sp>
        <p:nvSpPr>
          <p:cNvPr id="37894" name="AutoShape 15"/>
          <p:cNvSpPr>
            <a:spLocks noChangeArrowheads="1"/>
          </p:cNvSpPr>
          <p:nvPr/>
        </p:nvSpPr>
        <p:spPr bwMode="auto">
          <a:xfrm>
            <a:off x="6096000" y="2857500"/>
            <a:ext cx="304800" cy="17145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Manage Test Project – Remove Test Project</a:t>
            </a:r>
          </a:p>
        </p:txBody>
      </p:sp>
      <p:pic>
        <p:nvPicPr>
          <p:cNvPr id="3891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6013451" y="1085850"/>
            <a:ext cx="244475" cy="175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1771650"/>
            <a:ext cx="73914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3"/>
          <p:cNvSpPr>
            <a:spLocks/>
          </p:cNvSpPr>
          <p:nvPr/>
        </p:nvSpPr>
        <p:spPr bwMode="auto">
          <a:xfrm>
            <a:off x="-38100" y="666750"/>
            <a:ext cx="96012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 defTabSz="914400" eaLnBrk="0" fontAlgn="ctr" hangingPunct="0">
              <a:spcBef>
                <a:spcPct val="20000"/>
              </a:spcBef>
            </a:pPr>
            <a:r>
              <a:rPr lang="en-US" altLang="ja-JP" sz="1400" dirty="0">
                <a:latin typeface="Calibri" pitchFamily="34" charset="0"/>
              </a:rPr>
              <a:t>	</a:t>
            </a:r>
          </a:p>
          <a:p>
            <a:pPr marL="347663" indent="-347663" defTabSz="914400" eaLnBrk="0" fontAlgn="ctr" hangingPunct="0">
              <a:spcBef>
                <a:spcPct val="20000"/>
              </a:spcBef>
              <a:buBlip>
                <a:blip r:embed="rId5"/>
              </a:buBlip>
            </a:pPr>
            <a:r>
              <a:rPr lang="en-US" sz="2000" b="0" dirty="0" smtClean="0">
                <a:latin typeface="+mn-lt"/>
              </a:rPr>
              <a:t>To </a:t>
            </a:r>
            <a:r>
              <a:rPr lang="en-US" sz="2000" b="0" dirty="0">
                <a:latin typeface="+mn-lt"/>
              </a:rPr>
              <a:t>remove an existing Test Project, click on the delete (    ) button on the line of that Project. This will turn the Project into Inactive mode.</a:t>
            </a:r>
          </a:p>
          <a:p>
            <a:pPr marL="347663" indent="-347663" defTabSz="914400" eaLnBrk="0" fontAlgn="ctr" hangingPunct="0">
              <a:spcBef>
                <a:spcPct val="20000"/>
              </a:spcBef>
              <a:buBlip>
                <a:blip r:embed="rId5"/>
              </a:buBlip>
            </a:pPr>
            <a:endParaRPr lang="en-US" altLang="ja-JP" b="0" dirty="0" smtClean="0">
              <a:solidFill>
                <a:srgbClr val="262626"/>
              </a:solidFill>
              <a:latin typeface="+mn-lt"/>
            </a:endParaRPr>
          </a:p>
          <a:p>
            <a:pPr marL="347663" indent="-347663" defTabSz="914400" eaLnBrk="0" fontAlgn="ctr" hangingPunct="0">
              <a:spcBef>
                <a:spcPct val="20000"/>
              </a:spcBef>
            </a:pPr>
            <a:endParaRPr lang="en-US" altLang="ja-JP" sz="1400" b="0" dirty="0">
              <a:solidFill>
                <a:srgbClr val="262626"/>
              </a:solidFill>
              <a:latin typeface="Calibri" pitchFamily="34" charset="0"/>
            </a:endParaRPr>
          </a:p>
          <a:p>
            <a:pPr marL="347663" indent="-347663" defTabSz="914400" eaLnBrk="0" fontAlgn="ctr" hangingPunct="0">
              <a:spcBef>
                <a:spcPct val="20000"/>
              </a:spcBef>
            </a:pPr>
            <a:endParaRPr lang="en-US" altLang="ja-JP" sz="1400" b="0" dirty="0">
              <a:solidFill>
                <a:srgbClr val="262626"/>
              </a:solidFill>
              <a:latin typeface="Calibri" pitchFamily="34" charset="0"/>
            </a:endParaRPr>
          </a:p>
          <a:p>
            <a:pPr marL="347663" indent="-347663" defTabSz="914400" eaLnBrk="0" fontAlgn="ctr" hangingPunct="0">
              <a:spcBef>
                <a:spcPct val="20000"/>
              </a:spcBef>
            </a:pPr>
            <a:r>
              <a:rPr lang="en-US" altLang="ja-JP" sz="1400" b="0" dirty="0">
                <a:solidFill>
                  <a:srgbClr val="262626"/>
                </a:solidFill>
                <a:latin typeface="Calibri" pitchFamily="34" charset="0"/>
              </a:rPr>
              <a:t> </a:t>
            </a:r>
            <a:endParaRPr lang="en-US" sz="1400" b="0" dirty="0">
              <a:solidFill>
                <a:srgbClr val="262626"/>
              </a:solidFill>
              <a:latin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Manage Test Project – Compare Test Plans</a:t>
            </a:r>
          </a:p>
        </p:txBody>
      </p:sp>
      <p:grpSp>
        <p:nvGrpSpPr>
          <p:cNvPr id="39940" name="Group 13"/>
          <p:cNvGrpSpPr>
            <a:grpSpLocks/>
          </p:cNvGrpSpPr>
          <p:nvPr/>
        </p:nvGrpSpPr>
        <p:grpSpPr bwMode="auto">
          <a:xfrm>
            <a:off x="701675" y="2271712"/>
            <a:ext cx="7070725" cy="1214438"/>
            <a:chOff x="288" y="1248"/>
            <a:chExt cx="4454" cy="1020"/>
          </a:xfrm>
        </p:grpSpPr>
        <p:pic>
          <p:nvPicPr>
            <p:cNvPr id="39943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8" y="1248"/>
              <a:ext cx="4454" cy="1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944" name="Rectangle 9"/>
            <p:cNvSpPr>
              <a:spLocks noChangeArrowheads="1"/>
            </p:cNvSpPr>
            <p:nvPr/>
          </p:nvSpPr>
          <p:spPr bwMode="auto">
            <a:xfrm flipV="1">
              <a:off x="1920" y="1989"/>
              <a:ext cx="624" cy="4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9941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675" y="2190750"/>
            <a:ext cx="7070725" cy="2346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2" name="Rectangle 12"/>
          <p:cNvSpPr>
            <a:spLocks noChangeArrowheads="1"/>
          </p:cNvSpPr>
          <p:nvPr/>
        </p:nvSpPr>
        <p:spPr bwMode="auto">
          <a:xfrm>
            <a:off x="701674" y="4251722"/>
            <a:ext cx="1219200" cy="1143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3"/>
          <p:cNvSpPr>
            <a:spLocks/>
          </p:cNvSpPr>
          <p:nvPr/>
        </p:nvSpPr>
        <p:spPr bwMode="auto">
          <a:xfrm>
            <a:off x="0" y="590550"/>
            <a:ext cx="9144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 defTabSz="914400" eaLnBrk="0" fontAlgn="ctr" hangingPunct="0">
              <a:spcBef>
                <a:spcPct val="20000"/>
              </a:spcBef>
            </a:pPr>
            <a:r>
              <a:rPr lang="en-US" altLang="ja-JP" sz="1400" dirty="0">
                <a:latin typeface="Calibri" pitchFamily="34" charset="0"/>
              </a:rPr>
              <a:t>	</a:t>
            </a:r>
          </a:p>
          <a:p>
            <a:pPr marL="347663" indent="-347663" defTabSz="914400" eaLnBrk="0" fontAlgn="ctr" hangingPunct="0">
              <a:spcBef>
                <a:spcPct val="20000"/>
              </a:spcBef>
              <a:buBlip>
                <a:blip r:embed="rId5"/>
              </a:buBlip>
            </a:pPr>
            <a:r>
              <a:rPr lang="en-US" sz="2000" b="0" dirty="0" smtClean="0">
                <a:latin typeface="+mn-lt"/>
              </a:rPr>
              <a:t>To </a:t>
            </a:r>
            <a:r>
              <a:rPr lang="en-US" sz="2000" b="0" dirty="0">
                <a:latin typeface="+mn-lt"/>
              </a:rPr>
              <a:t>compare Test Plans select “</a:t>
            </a:r>
            <a:r>
              <a:rPr lang="en-US" sz="2000" b="0" dirty="0">
                <a:solidFill>
                  <a:srgbClr val="2E1DAB"/>
                </a:solidFill>
                <a:latin typeface="+mn-lt"/>
              </a:rPr>
              <a:t>Compare Test Plans</a:t>
            </a:r>
            <a:r>
              <a:rPr lang="en-US" sz="2000" b="0" dirty="0">
                <a:latin typeface="+mn-lt"/>
              </a:rPr>
              <a:t>” link, then select the Test Plans you want to compare</a:t>
            </a:r>
            <a:r>
              <a:rPr lang="en-US" sz="2000" b="0" dirty="0" smtClean="0">
                <a:latin typeface="+mn-lt"/>
              </a:rPr>
              <a:t>.</a:t>
            </a:r>
            <a:endParaRPr lang="en-US" sz="2000" b="0" dirty="0">
              <a:latin typeface="+mn-lt"/>
            </a:endParaRPr>
          </a:p>
          <a:p>
            <a:pPr marL="347663" indent="-347663" defTabSz="914400" eaLnBrk="0" fontAlgn="ctr" hangingPunct="0">
              <a:spcBef>
                <a:spcPct val="20000"/>
              </a:spcBef>
              <a:buBlip>
                <a:blip r:embed="rId5"/>
              </a:buBlip>
            </a:pPr>
            <a:endParaRPr lang="en-US" altLang="ja-JP" b="0" dirty="0" smtClean="0">
              <a:solidFill>
                <a:srgbClr val="262626"/>
              </a:solidFill>
              <a:latin typeface="+mn-lt"/>
            </a:endParaRPr>
          </a:p>
          <a:p>
            <a:pPr marL="347663" indent="-347663" defTabSz="914400" eaLnBrk="0" fontAlgn="ctr" hangingPunct="0">
              <a:spcBef>
                <a:spcPct val="20000"/>
              </a:spcBef>
            </a:pPr>
            <a:endParaRPr lang="en-US" altLang="ja-JP" sz="1400" b="0" dirty="0">
              <a:solidFill>
                <a:srgbClr val="262626"/>
              </a:solidFill>
              <a:latin typeface="Calibri" pitchFamily="34" charset="0"/>
            </a:endParaRPr>
          </a:p>
          <a:p>
            <a:pPr marL="347663" indent="-347663" defTabSz="914400" eaLnBrk="0" fontAlgn="ctr" hangingPunct="0">
              <a:spcBef>
                <a:spcPct val="20000"/>
              </a:spcBef>
            </a:pPr>
            <a:endParaRPr lang="en-US" altLang="ja-JP" sz="1400" b="0" dirty="0">
              <a:solidFill>
                <a:srgbClr val="262626"/>
              </a:solidFill>
              <a:latin typeface="Calibri" pitchFamily="34" charset="0"/>
            </a:endParaRPr>
          </a:p>
          <a:p>
            <a:pPr marL="347663" indent="-347663" defTabSz="914400" eaLnBrk="0" fontAlgn="ctr" hangingPunct="0">
              <a:spcBef>
                <a:spcPct val="20000"/>
              </a:spcBef>
            </a:pPr>
            <a:r>
              <a:rPr lang="en-US" altLang="ja-JP" sz="1400" b="0" dirty="0">
                <a:solidFill>
                  <a:srgbClr val="262626"/>
                </a:solidFill>
                <a:latin typeface="Calibri" pitchFamily="34" charset="0"/>
              </a:rPr>
              <a:t> </a:t>
            </a:r>
            <a:endParaRPr lang="en-US" sz="1400" b="0" dirty="0">
              <a:solidFill>
                <a:srgbClr val="262626"/>
              </a:solidFill>
              <a:latin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What Administrators need to know?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85851"/>
            <a:ext cx="8229600" cy="3394472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altLang="ja-JP" sz="1800" b="0" dirty="0" smtClean="0">
                <a:ea typeface="ＭＳ Ｐゴシック" pitchFamily="34" charset="-128"/>
              </a:rPr>
              <a:t>         </a:t>
            </a:r>
            <a:endParaRPr sz="1800" b="0" dirty="0" smtClean="0">
              <a:ea typeface="ＭＳ Ｐゴシック" pitchFamily="34" charset="-128"/>
            </a:endParaRPr>
          </a:p>
          <a:p>
            <a:pPr marL="914400" lvl="1" indent="-457200">
              <a:buFontTx/>
              <a:buAutoNum type="arabicPeriod"/>
            </a:pPr>
            <a:r>
              <a:rPr b="1" dirty="0" smtClean="0">
                <a:solidFill>
                  <a:schemeClr val="bg2"/>
                </a:solidFill>
                <a:ea typeface="ＭＳ Ｐゴシック" pitchFamily="34" charset="-128"/>
              </a:rPr>
              <a:t>How to manage user account (add/remove users, assign role to users on Test Project or Test Plan)</a:t>
            </a:r>
            <a:endParaRPr b="1" dirty="0" smtClean="0">
              <a:ea typeface="ＭＳ Ｐゴシック" pitchFamily="34" charset="-128"/>
            </a:endParaRPr>
          </a:p>
          <a:p>
            <a:pPr marL="914400" lvl="1" indent="-457200">
              <a:buFontTx/>
              <a:buAutoNum type="arabicPeriod"/>
            </a:pPr>
            <a:r>
              <a:rPr b="1" dirty="0" smtClean="0">
                <a:solidFill>
                  <a:schemeClr val="bg2"/>
                </a:solidFill>
                <a:ea typeface="ＭＳ Ｐゴシック" pitchFamily="34" charset="-128"/>
              </a:rPr>
              <a:t>How to manage test project, test plan, compare test plan. </a:t>
            </a:r>
          </a:p>
          <a:p>
            <a:pPr marL="914400" lvl="1" indent="-457200">
              <a:buFontTx/>
              <a:buAutoNum type="arabicPeriod"/>
            </a:pPr>
            <a:r>
              <a:rPr b="1" dirty="0" smtClean="0">
                <a:solidFill>
                  <a:schemeClr val="accent1"/>
                </a:solidFill>
                <a:ea typeface="ＭＳ Ｐゴシック" pitchFamily="34" charset="-128"/>
              </a:rPr>
              <a:t>How to track versions of test cases</a:t>
            </a:r>
            <a:r>
              <a:rPr dirty="0" smtClean="0">
                <a:solidFill>
                  <a:schemeClr val="accent1"/>
                </a:solidFill>
                <a:ea typeface="ＭＳ Ｐゴシック" pitchFamily="34" charset="-128"/>
              </a:rPr>
              <a:t>.</a:t>
            </a:r>
            <a:endParaRPr b="1" dirty="0" smtClean="0">
              <a:solidFill>
                <a:schemeClr val="accent1"/>
              </a:solidFill>
              <a:ea typeface="ＭＳ Ｐゴシック" pitchFamily="34" charset="-128"/>
            </a:endParaRPr>
          </a:p>
          <a:p>
            <a:pPr marL="914400" lvl="1" indent="-457200">
              <a:buFontTx/>
              <a:buNone/>
            </a:pPr>
            <a:endParaRPr sz="1600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marL="533400" indent="-533400">
              <a:buFontTx/>
              <a:buNone/>
            </a:pPr>
            <a:endParaRPr sz="1800" dirty="0" smtClean="0">
              <a:ea typeface="ＭＳ Ｐゴシック" pitchFamily="34" charset="-128"/>
            </a:endParaRPr>
          </a:p>
          <a:p>
            <a:pPr marL="533400" indent="-533400">
              <a:buFontTx/>
              <a:buNone/>
            </a:pPr>
            <a:endParaRPr sz="1800" dirty="0" smtClean="0">
              <a:ea typeface="ＭＳ Ｐゴシック" pitchFamily="34" charset="-128"/>
            </a:endParaRPr>
          </a:p>
          <a:p>
            <a:pPr marL="533400" indent="-533400">
              <a:buFontTx/>
              <a:buNone/>
            </a:pPr>
            <a:endParaRPr sz="1800" dirty="0" smtClean="0">
              <a:ea typeface="ＭＳ Ｐゴシック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Test case newest version</a:t>
            </a:r>
          </a:p>
        </p:txBody>
      </p:sp>
      <p:pic>
        <p:nvPicPr>
          <p:cNvPr id="4198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857250"/>
            <a:ext cx="47117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8" name="Rectangle 6"/>
          <p:cNvSpPr>
            <a:spLocks noChangeArrowheads="1"/>
          </p:cNvSpPr>
          <p:nvPr/>
        </p:nvSpPr>
        <p:spPr bwMode="auto">
          <a:xfrm>
            <a:off x="228600" y="4572000"/>
            <a:ext cx="2120900" cy="1143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99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0" y="2976562"/>
            <a:ext cx="6324600" cy="205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2" name="Oval 9"/>
          <p:cNvSpPr>
            <a:spLocks noChangeArrowheads="1"/>
          </p:cNvSpPr>
          <p:nvPr/>
        </p:nvSpPr>
        <p:spPr bwMode="auto">
          <a:xfrm>
            <a:off x="520700" y="1257300"/>
            <a:ext cx="3657600" cy="28575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AutoShape 13"/>
          <p:cNvSpPr>
            <a:spLocks noChangeArrowheads="1"/>
          </p:cNvSpPr>
          <p:nvPr/>
        </p:nvSpPr>
        <p:spPr bwMode="auto">
          <a:xfrm>
            <a:off x="2190750" y="4505325"/>
            <a:ext cx="476250" cy="228600"/>
          </a:xfrm>
          <a:prstGeom prst="rightArrow">
            <a:avLst>
              <a:gd name="adj1" fmla="val 50000"/>
              <a:gd name="adj2" fmla="val 390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3"/>
          <p:cNvSpPr>
            <a:spLocks/>
          </p:cNvSpPr>
          <p:nvPr/>
        </p:nvSpPr>
        <p:spPr bwMode="auto">
          <a:xfrm>
            <a:off x="5105400" y="819150"/>
            <a:ext cx="40386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 defTabSz="914400" eaLnBrk="0" fontAlgn="ctr" hangingPunct="0">
              <a:spcBef>
                <a:spcPct val="20000"/>
              </a:spcBef>
            </a:pPr>
            <a:r>
              <a:rPr lang="en-US" altLang="ja-JP" sz="1400" dirty="0">
                <a:latin typeface="Calibri" pitchFamily="34" charset="0"/>
              </a:rPr>
              <a:t>	</a:t>
            </a:r>
          </a:p>
          <a:p>
            <a:pPr marL="347663" indent="-347663" defTabSz="914400" eaLnBrk="0" fontAlgn="ctr" hangingPunct="0">
              <a:spcBef>
                <a:spcPct val="20000"/>
              </a:spcBef>
              <a:buBlip>
                <a:blip r:embed="rId5"/>
              </a:buBlip>
            </a:pPr>
            <a:r>
              <a:rPr lang="en-US" sz="2000" b="0" dirty="0" smtClean="0">
                <a:latin typeface="+mn-lt"/>
              </a:rPr>
              <a:t>To check if the version of all test cases in a Test Plan are the newest, you must select the Test Plan, then click on “</a:t>
            </a:r>
            <a:r>
              <a:rPr lang="en-US" sz="2000" b="0" dirty="0" smtClean="0">
                <a:solidFill>
                  <a:srgbClr val="C00000"/>
                </a:solidFill>
                <a:latin typeface="+mn-lt"/>
              </a:rPr>
              <a:t>Show Test Cases newest versions</a:t>
            </a:r>
            <a:r>
              <a:rPr lang="en-US" sz="2000" b="0" dirty="0" smtClean="0">
                <a:latin typeface="+mn-lt"/>
              </a:rPr>
              <a:t>”.</a:t>
            </a:r>
            <a:endParaRPr lang="en-US" sz="2000" b="0" dirty="0">
              <a:latin typeface="+mn-lt"/>
            </a:endParaRPr>
          </a:p>
          <a:p>
            <a:pPr marL="347663" indent="-347663" defTabSz="914400" eaLnBrk="0" fontAlgn="ctr" hangingPunct="0">
              <a:spcBef>
                <a:spcPct val="20000"/>
              </a:spcBef>
              <a:buBlip>
                <a:blip r:embed="rId5"/>
              </a:buBlip>
            </a:pPr>
            <a:endParaRPr lang="en-US" altLang="ja-JP" b="0" dirty="0" smtClean="0">
              <a:solidFill>
                <a:srgbClr val="262626"/>
              </a:solidFill>
              <a:latin typeface="+mn-lt"/>
            </a:endParaRPr>
          </a:p>
          <a:p>
            <a:pPr marL="347663" indent="-347663" defTabSz="914400" eaLnBrk="0" fontAlgn="ctr" hangingPunct="0">
              <a:spcBef>
                <a:spcPct val="20000"/>
              </a:spcBef>
            </a:pPr>
            <a:endParaRPr lang="en-US" altLang="ja-JP" sz="1400" b="0" dirty="0">
              <a:solidFill>
                <a:srgbClr val="262626"/>
              </a:solidFill>
              <a:latin typeface="Calibri" pitchFamily="34" charset="0"/>
            </a:endParaRPr>
          </a:p>
          <a:p>
            <a:pPr marL="347663" indent="-347663" defTabSz="914400" eaLnBrk="0" fontAlgn="ctr" hangingPunct="0">
              <a:spcBef>
                <a:spcPct val="20000"/>
              </a:spcBef>
            </a:pPr>
            <a:endParaRPr lang="en-US" altLang="ja-JP" sz="1400" b="0" dirty="0">
              <a:solidFill>
                <a:srgbClr val="262626"/>
              </a:solidFill>
              <a:latin typeface="Calibri" pitchFamily="34" charset="0"/>
            </a:endParaRPr>
          </a:p>
          <a:p>
            <a:pPr marL="347663" indent="-347663" defTabSz="914400" eaLnBrk="0" fontAlgn="ctr" hangingPunct="0">
              <a:spcBef>
                <a:spcPct val="20000"/>
              </a:spcBef>
            </a:pPr>
            <a:r>
              <a:rPr lang="en-US" altLang="ja-JP" sz="1400" b="0" dirty="0">
                <a:solidFill>
                  <a:srgbClr val="262626"/>
                </a:solidFill>
                <a:latin typeface="Calibri" pitchFamily="34" charset="0"/>
              </a:rPr>
              <a:t> </a:t>
            </a:r>
            <a:endParaRPr lang="en-US" sz="1400" b="0" dirty="0">
              <a:solidFill>
                <a:srgbClr val="262626"/>
              </a:solidFill>
              <a:latin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 idx="4294967295"/>
          </p:nvPr>
        </p:nvSpPr>
        <p:spPr>
          <a:xfrm>
            <a:off x="381000" y="2038350"/>
            <a:ext cx="8229600" cy="857250"/>
          </a:xfrm>
        </p:spPr>
        <p:txBody>
          <a:bodyPr/>
          <a:lstStyle/>
          <a:p>
            <a:pPr marL="609600" indent="-609600" algn="ctr">
              <a:tabLst>
                <a:tab pos="5657850" algn="l"/>
              </a:tabLst>
            </a:pPr>
            <a:r>
              <a:rPr lang="en-US" sz="5400" dirty="0" smtClean="0">
                <a:solidFill>
                  <a:schemeClr val="accent1"/>
                </a:solidFill>
                <a:ea typeface="ＭＳ Ｐゴシック" pitchFamily="34" charset="-128"/>
              </a:rPr>
              <a:t>Thank you</a:t>
            </a:r>
          </a:p>
        </p:txBody>
      </p:sp>
      <p:sp>
        <p:nvSpPr>
          <p:cNvPr id="48131" name="Content Placeholder 3"/>
          <p:cNvSpPr>
            <a:spLocks noGrp="1"/>
          </p:cNvSpPr>
          <p:nvPr>
            <p:ph sz="half" idx="4294967295"/>
          </p:nvPr>
        </p:nvSpPr>
        <p:spPr>
          <a:xfrm>
            <a:off x="381000" y="1177528"/>
            <a:ext cx="8153400" cy="879872"/>
          </a:xfrm>
        </p:spPr>
        <p:txBody>
          <a:bodyPr/>
          <a:lstStyle/>
          <a:p>
            <a:pPr marL="282575" lvl="1" indent="-168275">
              <a:buFontTx/>
              <a:buNone/>
            </a:pPr>
            <a:endParaRPr smtClean="0">
              <a:ea typeface="ＭＳ Ｐゴシック" pitchFamily="34" charset="-128"/>
            </a:endParaRPr>
          </a:p>
          <a:p>
            <a:pPr>
              <a:buFontTx/>
              <a:buNone/>
            </a:pPr>
            <a:endParaRPr sz="2400" smtClean="0">
              <a:ea typeface="ＭＳ Ｐゴシック" pitchFamily="34" charset="-128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3571875"/>
            <a:ext cx="21336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type="subTitle" idx="1"/>
          </p:nvPr>
        </p:nvSpPr>
        <p:spPr>
          <a:xfrm>
            <a:off x="-228600" y="1600200"/>
            <a:ext cx="6858000" cy="3086100"/>
          </a:xfrm>
        </p:spPr>
        <p:txBody>
          <a:bodyPr/>
          <a:lstStyle/>
          <a:p>
            <a:pPr marL="533400" indent="-533400">
              <a:buFontTx/>
              <a:buNone/>
              <a:defRPr/>
            </a:pPr>
            <a:r>
              <a:rPr altLang="ja-JP" sz="2000" dirty="0" smtClean="0">
                <a:ea typeface="ＭＳ Ｐゴシック" pitchFamily="34" charset="-128"/>
              </a:rPr>
              <a:t>         </a:t>
            </a:r>
            <a:r>
              <a:rPr altLang="ja-JP" sz="2000" dirty="0" smtClean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This course will guide through normal workflow of </a:t>
            </a:r>
            <a:r>
              <a:rPr lang="en-US" altLang="ja-JP" sz="2000" dirty="0" smtClean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an Admin role </a:t>
            </a:r>
            <a:r>
              <a:rPr altLang="ja-JP" sz="2000" dirty="0" smtClean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when working with </a:t>
            </a:r>
            <a:r>
              <a:rPr altLang="ja-JP" sz="2000" dirty="0" err="1" smtClean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TestLink</a:t>
            </a:r>
            <a:r>
              <a:rPr altLang="ja-JP" sz="2000" dirty="0" smtClean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.</a:t>
            </a:r>
            <a:endParaRPr sz="1800" dirty="0" smtClean="0">
              <a:ea typeface="ＭＳ Ｐゴシック" pitchFamily="34" charset="-128"/>
            </a:endParaRPr>
          </a:p>
          <a:p>
            <a:pPr marL="533400" indent="-533400">
              <a:buFontTx/>
              <a:buNone/>
              <a:defRPr/>
            </a:pPr>
            <a:endParaRPr sz="1800" dirty="0" smtClean="0">
              <a:ea typeface="ＭＳ Ｐゴシック" pitchFamily="34" charset="-128"/>
            </a:endParaRP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624137"/>
            <a:ext cx="3048000" cy="154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0"/>
          <p:cNvSpPr txBox="1">
            <a:spLocks/>
          </p:cNvSpPr>
          <p:nvPr/>
        </p:nvSpPr>
        <p:spPr bwMode="auto">
          <a:xfrm>
            <a:off x="457200" y="514350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en-US" sz="4400" dirty="0">
                <a:solidFill>
                  <a:schemeClr val="accent1"/>
                </a:solidFill>
                <a:latin typeface="+mj-lt"/>
                <a:cs typeface="ＭＳ Ｐゴシック" pitchFamily="-106" charset="-128"/>
              </a:rPr>
              <a:t>Overview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What Administrators need to know?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4294967295"/>
          </p:nvPr>
        </p:nvSpPr>
        <p:spPr>
          <a:xfrm>
            <a:off x="228600" y="1085851"/>
            <a:ext cx="8686800" cy="3394472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altLang="ja-JP" sz="1800" b="0" dirty="0" smtClean="0">
                <a:ea typeface="ＭＳ Ｐゴシック" pitchFamily="34" charset="-128"/>
              </a:rPr>
              <a:t>         </a:t>
            </a:r>
            <a:endParaRPr sz="1800" b="0" dirty="0" smtClean="0">
              <a:ea typeface="ＭＳ Ｐゴシック" pitchFamily="34" charset="-128"/>
            </a:endParaRPr>
          </a:p>
          <a:p>
            <a:pPr marL="914400" lvl="1" indent="-457200">
              <a:buFontTx/>
              <a:buAutoNum type="arabicPeriod"/>
            </a:pPr>
            <a:r>
              <a:rPr b="1" dirty="0" smtClean="0">
                <a:solidFill>
                  <a:schemeClr val="accent1"/>
                </a:solidFill>
                <a:ea typeface="ＭＳ Ｐゴシック" pitchFamily="34" charset="-128"/>
              </a:rPr>
              <a:t>How to manage user account (add/remove users, assign role to users on Test Project or Test Plan)</a:t>
            </a:r>
          </a:p>
          <a:p>
            <a:pPr marL="914400" lvl="1" indent="-457200">
              <a:buFontTx/>
              <a:buAutoNum type="arabicPeriod"/>
            </a:pPr>
            <a:r>
              <a:rPr b="1" dirty="0" smtClean="0">
                <a:solidFill>
                  <a:schemeClr val="accent1"/>
                </a:solidFill>
                <a:ea typeface="ＭＳ Ｐゴシック" pitchFamily="34" charset="-128"/>
              </a:rPr>
              <a:t>How to manage test project, test plan, compare test plan, test cases. </a:t>
            </a:r>
          </a:p>
          <a:p>
            <a:pPr marL="914400" lvl="1" indent="-457200">
              <a:buFontTx/>
              <a:buAutoNum type="arabicPeriod"/>
            </a:pPr>
            <a:r>
              <a:rPr b="1" dirty="0" smtClean="0">
                <a:solidFill>
                  <a:schemeClr val="accent1"/>
                </a:solidFill>
                <a:ea typeface="ＭＳ Ｐゴシック" pitchFamily="34" charset="-128"/>
              </a:rPr>
              <a:t>How to view history of test creation an individual test case</a:t>
            </a:r>
            <a:r>
              <a:rPr dirty="0" smtClean="0">
                <a:solidFill>
                  <a:schemeClr val="accent1"/>
                </a:solidFill>
                <a:ea typeface="ＭＳ Ｐゴシック" pitchFamily="34" charset="-128"/>
              </a:rPr>
              <a:t>.</a:t>
            </a:r>
            <a:endParaRPr b="1" dirty="0" smtClean="0">
              <a:solidFill>
                <a:schemeClr val="accent1"/>
              </a:solidFill>
              <a:ea typeface="ＭＳ Ｐゴシック" pitchFamily="34" charset="-128"/>
            </a:endParaRPr>
          </a:p>
          <a:p>
            <a:pPr marL="914400" lvl="1" indent="-457200">
              <a:buFontTx/>
              <a:buNone/>
            </a:pPr>
            <a:endParaRPr sz="1600" dirty="0" smtClean="0">
              <a:ea typeface="ＭＳ Ｐゴシック" pitchFamily="34" charset="-128"/>
            </a:endParaRPr>
          </a:p>
          <a:p>
            <a:pPr marL="533400" indent="-533400">
              <a:buFontTx/>
              <a:buNone/>
            </a:pPr>
            <a:endParaRPr sz="1800" dirty="0" smtClean="0">
              <a:ea typeface="ＭＳ Ｐゴシック" pitchFamily="34" charset="-128"/>
            </a:endParaRPr>
          </a:p>
          <a:p>
            <a:pPr marL="533400" indent="-533400">
              <a:buFontTx/>
              <a:buNone/>
            </a:pPr>
            <a:endParaRPr sz="1800" dirty="0" smtClean="0">
              <a:ea typeface="ＭＳ Ｐゴシック" pitchFamily="34" charset="-128"/>
            </a:endParaRPr>
          </a:p>
          <a:p>
            <a:pPr marL="533400" indent="-533400">
              <a:buFontTx/>
              <a:buNone/>
            </a:pPr>
            <a:endParaRPr sz="1800" dirty="0" smtClean="0">
              <a:ea typeface="ＭＳ Ｐゴシック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>
          <a:xfrm>
            <a:off x="304800" y="228600"/>
            <a:ext cx="8229600" cy="85725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Manage user account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4294967295"/>
          </p:nvPr>
        </p:nvSpPr>
        <p:spPr>
          <a:xfrm>
            <a:off x="144463" y="931069"/>
            <a:ext cx="8229600" cy="692944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altLang="ja-JP" sz="1600" b="0" dirty="0" smtClean="0">
                <a:ea typeface="ＭＳ Ｐゴシック" pitchFamily="34" charset="-128"/>
              </a:rPr>
              <a:t>	</a:t>
            </a:r>
            <a:r>
              <a:rPr altLang="ja-JP" sz="2000" b="0" dirty="0" smtClean="0">
                <a:ea typeface="ＭＳ Ｐゴシック" pitchFamily="34" charset="-128"/>
              </a:rPr>
              <a:t>To manage user account, you must select “</a:t>
            </a:r>
            <a:r>
              <a:rPr altLang="ja-JP" sz="2000" dirty="0" smtClean="0">
                <a:ea typeface="ＭＳ Ｐゴシック" pitchFamily="34" charset="-128"/>
              </a:rPr>
              <a:t>Assign user roles</a:t>
            </a:r>
            <a:r>
              <a:rPr altLang="ja-JP" sz="2000" b="0" dirty="0" smtClean="0">
                <a:ea typeface="ＭＳ Ｐゴシック" pitchFamily="34" charset="-128"/>
              </a:rPr>
              <a:t>” link or “</a:t>
            </a:r>
            <a:r>
              <a:rPr altLang="ja-JP" sz="2000" dirty="0" smtClean="0">
                <a:ea typeface="ＭＳ Ｐゴシック" pitchFamily="34" charset="-128"/>
              </a:rPr>
              <a:t>Users</a:t>
            </a:r>
            <a:r>
              <a:rPr altLang="ja-JP" sz="2000" b="0" dirty="0" smtClean="0">
                <a:ea typeface="ＭＳ Ｐゴシック" pitchFamily="34" charset="-128"/>
              </a:rPr>
              <a:t>” on the menu. They both links to the "</a:t>
            </a:r>
            <a:r>
              <a:rPr altLang="ja-JP" sz="2000" dirty="0" smtClean="0">
                <a:ea typeface="ＭＳ Ｐゴシック" pitchFamily="34" charset="-128"/>
              </a:rPr>
              <a:t>User Administration"</a:t>
            </a:r>
            <a:r>
              <a:rPr altLang="ja-JP" sz="2000" b="0" dirty="0" smtClean="0">
                <a:ea typeface="ＭＳ Ｐゴシック" pitchFamily="34" charset="-128"/>
              </a:rPr>
              <a:t> page. </a:t>
            </a:r>
          </a:p>
          <a:p>
            <a:pPr marL="533400" indent="-533400">
              <a:buFontTx/>
              <a:buNone/>
            </a:pPr>
            <a:endParaRPr sz="1600" b="0" dirty="0" smtClean="0">
              <a:ea typeface="ＭＳ Ｐゴシック" pitchFamily="34" charset="-128"/>
            </a:endParaRP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971800"/>
            <a:ext cx="75692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725" name="Group 17"/>
          <p:cNvGrpSpPr>
            <a:grpSpLocks/>
          </p:cNvGrpSpPr>
          <p:nvPr/>
        </p:nvGrpSpPr>
        <p:grpSpPr bwMode="auto">
          <a:xfrm>
            <a:off x="857250" y="1624013"/>
            <a:ext cx="7569200" cy="1233488"/>
            <a:chOff x="492" y="1364"/>
            <a:chExt cx="4768" cy="1036"/>
          </a:xfrm>
        </p:grpSpPr>
        <p:pic>
          <p:nvPicPr>
            <p:cNvPr id="30727" name="Picture 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92" y="1364"/>
              <a:ext cx="4768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28" name="Rectangle 10"/>
            <p:cNvSpPr>
              <a:spLocks noChangeArrowheads="1"/>
            </p:cNvSpPr>
            <p:nvPr/>
          </p:nvSpPr>
          <p:spPr bwMode="auto">
            <a:xfrm>
              <a:off x="544" y="2142"/>
              <a:ext cx="704" cy="9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9" name="Rectangle 12"/>
            <p:cNvSpPr>
              <a:spLocks noChangeArrowheads="1"/>
            </p:cNvSpPr>
            <p:nvPr/>
          </p:nvSpPr>
          <p:spPr bwMode="auto">
            <a:xfrm>
              <a:off x="2683" y="1652"/>
              <a:ext cx="224" cy="9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26" name="AutoShape 13"/>
          <p:cNvSpPr>
            <a:spLocks noChangeArrowheads="1"/>
          </p:cNvSpPr>
          <p:nvPr/>
        </p:nvSpPr>
        <p:spPr bwMode="auto">
          <a:xfrm rot="4627500">
            <a:off x="8177213" y="2706688"/>
            <a:ext cx="714375" cy="787400"/>
          </a:xfrm>
          <a:custGeom>
            <a:avLst/>
            <a:gdLst>
              <a:gd name="T0" fmla="*/ 926013462 w 21600"/>
              <a:gd name="T1" fmla="*/ 0 h 21600"/>
              <a:gd name="T2" fmla="*/ 231525591 w 21600"/>
              <a:gd name="T3" fmla="*/ 523176805 h 21600"/>
              <a:gd name="T4" fmla="*/ 926013462 w 21600"/>
              <a:gd name="T5" fmla="*/ 261588402 h 21600"/>
              <a:gd name="T6" fmla="*/ 2083721407 w 21600"/>
              <a:gd name="T7" fmla="*/ 523176805 h 21600"/>
              <a:gd name="T8" fmla="*/ 1620673930 w 21600"/>
              <a:gd name="T9" fmla="*/ 784765426 h 21600"/>
              <a:gd name="T10" fmla="*/ 1157622573 w 21600"/>
              <a:gd name="T11" fmla="*/ 523176805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>
          <a:xfrm>
            <a:off x="304800" y="228600"/>
            <a:ext cx="8229600" cy="85725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Manage user account – Add user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4294967295"/>
          </p:nvPr>
        </p:nvSpPr>
        <p:spPr>
          <a:xfrm>
            <a:off x="0" y="1085850"/>
            <a:ext cx="3810000" cy="658416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altLang="ja-JP" sz="1600" b="0" dirty="0" smtClean="0">
                <a:ea typeface="ＭＳ Ｐゴシック" pitchFamily="34" charset="-128"/>
              </a:rPr>
              <a:t>	</a:t>
            </a:r>
          </a:p>
          <a:p>
            <a:pPr marL="533400" indent="-533400">
              <a:buFontTx/>
              <a:buNone/>
            </a:pPr>
            <a:r>
              <a:rPr altLang="ja-JP" sz="1600" b="0" dirty="0" smtClean="0">
                <a:ea typeface="ＭＳ Ｐゴシック" pitchFamily="34" charset="-128"/>
              </a:rPr>
              <a:t>	</a:t>
            </a:r>
          </a:p>
          <a:p>
            <a:pPr marL="533400" indent="-533400">
              <a:buFontTx/>
              <a:buNone/>
            </a:pPr>
            <a:endParaRPr altLang="ja-JP" sz="1600" b="0" dirty="0" smtClean="0">
              <a:ea typeface="ＭＳ Ｐゴシック" pitchFamily="34" charset="-128"/>
            </a:endParaRP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4460875" y="1085851"/>
            <a:ext cx="4559298" cy="2000252"/>
            <a:chOff x="576" y="1776"/>
            <a:chExt cx="4772" cy="2332"/>
          </a:xfrm>
        </p:grpSpPr>
        <p:pic>
          <p:nvPicPr>
            <p:cNvPr id="31752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6" y="1776"/>
              <a:ext cx="4772" cy="2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53" name="Oval 6"/>
            <p:cNvSpPr>
              <a:spLocks noChangeArrowheads="1"/>
            </p:cNvSpPr>
            <p:nvPr/>
          </p:nvSpPr>
          <p:spPr bwMode="auto">
            <a:xfrm>
              <a:off x="576" y="2544"/>
              <a:ext cx="576" cy="24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1749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60875" y="3200400"/>
            <a:ext cx="45593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0" name="AutoShape 14"/>
          <p:cNvSpPr>
            <a:spLocks noChangeArrowheads="1"/>
          </p:cNvSpPr>
          <p:nvPr/>
        </p:nvSpPr>
        <p:spPr bwMode="auto">
          <a:xfrm>
            <a:off x="6248400" y="3028950"/>
            <a:ext cx="304800" cy="17145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Content Placeholder 3"/>
          <p:cNvSpPr>
            <a:spLocks/>
          </p:cNvSpPr>
          <p:nvPr/>
        </p:nvSpPr>
        <p:spPr bwMode="auto">
          <a:xfrm>
            <a:off x="-50800" y="1085850"/>
            <a:ext cx="4648201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 defTabSz="914400" eaLnBrk="0" fontAlgn="ctr" hangingPunct="0">
              <a:spcBef>
                <a:spcPct val="20000"/>
              </a:spcBef>
            </a:pPr>
            <a:r>
              <a:rPr lang="en-US" altLang="ja-JP" sz="1400" dirty="0">
                <a:latin typeface="Calibri" pitchFamily="34" charset="0"/>
              </a:rPr>
              <a:t>	</a:t>
            </a:r>
          </a:p>
          <a:p>
            <a:pPr marL="347663" indent="-347663" defTabSz="914400" eaLnBrk="0" fontAlgn="ctr" hangingPunct="0">
              <a:spcBef>
                <a:spcPct val="20000"/>
              </a:spcBef>
              <a:buFontTx/>
              <a:buBlip>
                <a:blip r:embed="rId5"/>
              </a:buBlip>
            </a:pPr>
            <a:r>
              <a:rPr lang="en-US" altLang="ja-JP" b="0" dirty="0">
                <a:solidFill>
                  <a:srgbClr val="262626"/>
                </a:solidFill>
                <a:latin typeface="Calibri" pitchFamily="34" charset="0"/>
              </a:rPr>
              <a:t>To create new user, select “</a:t>
            </a:r>
            <a:r>
              <a:rPr lang="en-US" altLang="ja-JP" dirty="0">
                <a:solidFill>
                  <a:srgbClr val="262626"/>
                </a:solidFill>
                <a:latin typeface="Calibri" pitchFamily="34" charset="0"/>
              </a:rPr>
              <a:t>View Users</a:t>
            </a:r>
            <a:r>
              <a:rPr lang="en-US" altLang="ja-JP" b="0" dirty="0">
                <a:solidFill>
                  <a:srgbClr val="262626"/>
                </a:solidFill>
                <a:latin typeface="Calibri" pitchFamily="34" charset="0"/>
              </a:rPr>
              <a:t>” tab, and click on </a:t>
            </a:r>
            <a:r>
              <a:rPr lang="en-US" altLang="ja-JP" b="0" dirty="0" smtClean="0">
                <a:solidFill>
                  <a:srgbClr val="262626"/>
                </a:solidFill>
                <a:latin typeface="Calibri" pitchFamily="34" charset="0"/>
              </a:rPr>
              <a:t>“</a:t>
            </a:r>
            <a:r>
              <a:rPr lang="en-US" altLang="ja-JP" dirty="0" smtClean="0">
                <a:solidFill>
                  <a:srgbClr val="262626"/>
                </a:solidFill>
                <a:latin typeface="Calibri" pitchFamily="34" charset="0"/>
              </a:rPr>
              <a:t>Create</a:t>
            </a:r>
            <a:r>
              <a:rPr lang="en-US" altLang="ja-JP" b="0" dirty="0" smtClean="0">
                <a:solidFill>
                  <a:srgbClr val="262626"/>
                </a:solidFill>
                <a:latin typeface="Calibri" pitchFamily="34" charset="0"/>
              </a:rPr>
              <a:t>” </a:t>
            </a:r>
            <a:r>
              <a:rPr lang="en-US" altLang="ja-JP" b="0" dirty="0">
                <a:solidFill>
                  <a:srgbClr val="262626"/>
                </a:solidFill>
                <a:latin typeface="Calibri" pitchFamily="34" charset="0"/>
              </a:rPr>
              <a:t>button</a:t>
            </a:r>
            <a:r>
              <a:rPr lang="en-US" altLang="ja-JP" b="0" dirty="0" smtClean="0">
                <a:solidFill>
                  <a:srgbClr val="262626"/>
                </a:solidFill>
                <a:latin typeface="Calibri" pitchFamily="34" charset="0"/>
              </a:rPr>
              <a:t>.</a:t>
            </a:r>
            <a:endParaRPr lang="en-US" altLang="ja-JP" b="0" dirty="0">
              <a:solidFill>
                <a:srgbClr val="262626"/>
              </a:solidFill>
              <a:latin typeface="Calibri" pitchFamily="34" charset="0"/>
            </a:endParaRPr>
          </a:p>
          <a:p>
            <a:pPr marL="347663" indent="-347663" defTabSz="914400" eaLnBrk="0" fontAlgn="ctr" hangingPunct="0">
              <a:spcBef>
                <a:spcPct val="20000"/>
              </a:spcBef>
              <a:buFontTx/>
              <a:buBlip>
                <a:blip r:embed="rId5"/>
              </a:buBlip>
            </a:pPr>
            <a:r>
              <a:rPr lang="en-US" altLang="ja-JP" b="0" dirty="0">
                <a:solidFill>
                  <a:srgbClr val="262626"/>
                </a:solidFill>
                <a:latin typeface="Calibri" pitchFamily="34" charset="0"/>
              </a:rPr>
              <a:t>You must fill in the user details:</a:t>
            </a:r>
          </a:p>
          <a:p>
            <a:pPr marL="739775" lvl="1" indent="-277813" defTabSz="914400" eaLnBrk="0" fontAlgn="ctr" hangingPunct="0">
              <a:spcBef>
                <a:spcPct val="20000"/>
              </a:spcBef>
              <a:buFontTx/>
              <a:buBlip>
                <a:blip r:embed="rId6"/>
              </a:buBlip>
            </a:pPr>
            <a:r>
              <a:rPr lang="en-US" altLang="ja-JP" dirty="0">
                <a:solidFill>
                  <a:srgbClr val="262626"/>
                </a:solidFill>
                <a:latin typeface="Calibri" pitchFamily="34" charset="0"/>
              </a:rPr>
              <a:t>Login: </a:t>
            </a:r>
            <a:r>
              <a:rPr lang="en-US" altLang="ja-JP" b="0" dirty="0">
                <a:solidFill>
                  <a:srgbClr val="262626"/>
                </a:solidFill>
                <a:latin typeface="Calibri" pitchFamily="34" charset="0"/>
              </a:rPr>
              <a:t>name used to login </a:t>
            </a:r>
            <a:r>
              <a:rPr lang="en-US" altLang="ja-JP" b="0" dirty="0" err="1">
                <a:solidFill>
                  <a:srgbClr val="262626"/>
                </a:solidFill>
                <a:latin typeface="Calibri" pitchFamily="34" charset="0"/>
              </a:rPr>
              <a:t>TestLink</a:t>
            </a:r>
            <a:endParaRPr lang="en-US" altLang="ja-JP" b="0" dirty="0">
              <a:solidFill>
                <a:srgbClr val="262626"/>
              </a:solidFill>
              <a:latin typeface="Calibri" pitchFamily="34" charset="0"/>
            </a:endParaRPr>
          </a:p>
          <a:p>
            <a:pPr marL="739775" lvl="1" indent="-277813" defTabSz="914400" eaLnBrk="0" fontAlgn="ctr" hangingPunct="0">
              <a:spcBef>
                <a:spcPct val="20000"/>
              </a:spcBef>
              <a:buFontTx/>
              <a:buBlip>
                <a:blip r:embed="rId6"/>
              </a:buBlip>
            </a:pPr>
            <a:r>
              <a:rPr lang="en-US" altLang="ja-JP" dirty="0">
                <a:solidFill>
                  <a:srgbClr val="262626"/>
                </a:solidFill>
                <a:latin typeface="Calibri" pitchFamily="34" charset="0"/>
              </a:rPr>
              <a:t>First name and Last Name</a:t>
            </a:r>
          </a:p>
          <a:p>
            <a:pPr marL="739775" lvl="1" indent="-277813" defTabSz="914400" eaLnBrk="0" fontAlgn="ctr" hangingPunct="0">
              <a:spcBef>
                <a:spcPct val="20000"/>
              </a:spcBef>
              <a:buFontTx/>
              <a:buBlip>
                <a:blip r:embed="rId6"/>
              </a:buBlip>
            </a:pPr>
            <a:r>
              <a:rPr lang="en-US" altLang="ja-JP" dirty="0">
                <a:solidFill>
                  <a:srgbClr val="262626"/>
                </a:solidFill>
                <a:latin typeface="Calibri" pitchFamily="34" charset="0"/>
              </a:rPr>
              <a:t>Password used to login</a:t>
            </a:r>
          </a:p>
          <a:p>
            <a:pPr marL="739775" lvl="1" indent="-277813" defTabSz="914400" eaLnBrk="0" fontAlgn="ctr" hangingPunct="0">
              <a:spcBef>
                <a:spcPct val="20000"/>
              </a:spcBef>
              <a:buFontTx/>
              <a:buBlip>
                <a:blip r:embed="rId6"/>
              </a:buBlip>
            </a:pPr>
            <a:r>
              <a:rPr lang="en-US" altLang="ja-JP" dirty="0">
                <a:solidFill>
                  <a:srgbClr val="262626"/>
                </a:solidFill>
                <a:latin typeface="Calibri" pitchFamily="34" charset="0"/>
              </a:rPr>
              <a:t>Email of the user</a:t>
            </a:r>
          </a:p>
          <a:p>
            <a:pPr marL="739775" lvl="1" indent="-277813" defTabSz="914400" eaLnBrk="0" fontAlgn="ctr" hangingPunct="0">
              <a:spcBef>
                <a:spcPct val="20000"/>
              </a:spcBef>
              <a:buFontTx/>
              <a:buBlip>
                <a:blip r:embed="rId6"/>
              </a:buBlip>
            </a:pPr>
            <a:r>
              <a:rPr lang="en-US" altLang="ja-JP" dirty="0">
                <a:solidFill>
                  <a:srgbClr val="262626"/>
                </a:solidFill>
                <a:latin typeface="Calibri" pitchFamily="34" charset="0"/>
              </a:rPr>
              <a:t>Role of user : </a:t>
            </a:r>
            <a:r>
              <a:rPr lang="en-US" altLang="ja-JP" b="0" dirty="0">
                <a:solidFill>
                  <a:srgbClr val="262626"/>
                </a:solidFill>
                <a:latin typeface="Calibri" pitchFamily="34" charset="0"/>
              </a:rPr>
              <a:t>tester/lead/senior tester/admin/guest.</a:t>
            </a:r>
          </a:p>
          <a:p>
            <a:pPr marL="739775" lvl="1" indent="-277813" defTabSz="914400" eaLnBrk="0" fontAlgn="ctr" hangingPunct="0">
              <a:spcBef>
                <a:spcPct val="20000"/>
              </a:spcBef>
              <a:buFontTx/>
              <a:buBlip>
                <a:blip r:embed="rId6"/>
              </a:buBlip>
            </a:pPr>
            <a:r>
              <a:rPr lang="en-US" altLang="ja-JP" dirty="0">
                <a:solidFill>
                  <a:srgbClr val="262626"/>
                </a:solidFill>
                <a:latin typeface="Calibri" pitchFamily="34" charset="0"/>
              </a:rPr>
              <a:t>Locale: </a:t>
            </a:r>
            <a:r>
              <a:rPr lang="en-US" altLang="ja-JP" b="0" dirty="0">
                <a:solidFill>
                  <a:srgbClr val="262626"/>
                </a:solidFill>
                <a:latin typeface="Calibri" pitchFamily="34" charset="0"/>
              </a:rPr>
              <a:t>usually English</a:t>
            </a:r>
          </a:p>
          <a:p>
            <a:pPr marL="739775" lvl="1" indent="-277813" defTabSz="914400" eaLnBrk="0" fontAlgn="ctr" hangingPunct="0">
              <a:spcBef>
                <a:spcPct val="20000"/>
              </a:spcBef>
              <a:buFontTx/>
              <a:buBlip>
                <a:blip r:embed="rId6"/>
              </a:buBlip>
            </a:pPr>
            <a:r>
              <a:rPr lang="en-US" altLang="ja-JP" dirty="0">
                <a:solidFill>
                  <a:srgbClr val="262626"/>
                </a:solidFill>
                <a:latin typeface="Calibri" pitchFamily="34" charset="0"/>
              </a:rPr>
              <a:t>Active checkbox </a:t>
            </a:r>
            <a:r>
              <a:rPr lang="en-US" altLang="ja-JP" b="0" dirty="0">
                <a:solidFill>
                  <a:srgbClr val="262626"/>
                </a:solidFill>
                <a:latin typeface="Calibri" pitchFamily="34" charset="0"/>
              </a:rPr>
              <a:t>is checked as default.</a:t>
            </a:r>
          </a:p>
          <a:p>
            <a:pPr marL="347663" indent="-347663" defTabSz="914400" eaLnBrk="0" fontAlgn="ctr" hangingPunct="0">
              <a:spcBef>
                <a:spcPct val="20000"/>
              </a:spcBef>
              <a:buFontTx/>
              <a:buBlip>
                <a:blip r:embed="rId5"/>
              </a:buBlip>
            </a:pPr>
            <a:endParaRPr lang="en-US" altLang="ja-JP" sz="1400" b="0" dirty="0">
              <a:solidFill>
                <a:srgbClr val="262626"/>
              </a:solidFill>
              <a:latin typeface="Calibri" pitchFamily="34" charset="0"/>
            </a:endParaRPr>
          </a:p>
          <a:p>
            <a:pPr marL="347663" indent="-347663" defTabSz="914400" eaLnBrk="0" fontAlgn="ctr" hangingPunct="0">
              <a:spcBef>
                <a:spcPct val="20000"/>
              </a:spcBef>
            </a:pPr>
            <a:r>
              <a:rPr lang="en-US" altLang="ja-JP" sz="1400" b="0" dirty="0">
                <a:solidFill>
                  <a:srgbClr val="262626"/>
                </a:solidFill>
                <a:latin typeface="Calibri" pitchFamily="34" charset="0"/>
              </a:rPr>
              <a:t> </a:t>
            </a:r>
            <a:endParaRPr lang="en-US" sz="1400" b="0" dirty="0">
              <a:solidFill>
                <a:srgbClr val="262626"/>
              </a:solidFill>
              <a:latin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3"/>
          <p:cNvSpPr>
            <a:spLocks/>
          </p:cNvSpPr>
          <p:nvPr/>
        </p:nvSpPr>
        <p:spPr bwMode="auto">
          <a:xfrm>
            <a:off x="285750" y="885825"/>
            <a:ext cx="8001000" cy="983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 defTabSz="914400" eaLnBrk="0" fontAlgn="ctr" hangingPunct="0">
              <a:spcBef>
                <a:spcPct val="20000"/>
              </a:spcBef>
            </a:pPr>
            <a:r>
              <a:rPr lang="en-US" altLang="ja-JP" sz="1400" dirty="0">
                <a:latin typeface="Calibri" pitchFamily="34" charset="0"/>
              </a:rPr>
              <a:t>	</a:t>
            </a:r>
          </a:p>
          <a:p>
            <a:pPr marL="347663" indent="-347663" defTabSz="914400" eaLnBrk="0" fontAlgn="ctr" hangingPunct="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ja-JP" sz="2000" b="0" dirty="0">
                <a:solidFill>
                  <a:srgbClr val="262626"/>
                </a:solidFill>
                <a:latin typeface="Calibri" pitchFamily="34" charset="0"/>
              </a:rPr>
              <a:t>To remove an existing user, you must turn the user into inactive mode, then click on the </a:t>
            </a:r>
            <a:r>
              <a:rPr lang="en-US" altLang="ja-JP" sz="2000" b="0" dirty="0" smtClean="0">
                <a:solidFill>
                  <a:srgbClr val="262626"/>
                </a:solidFill>
                <a:latin typeface="Calibri" pitchFamily="34" charset="0"/>
              </a:rPr>
              <a:t>“</a:t>
            </a:r>
            <a:r>
              <a:rPr lang="en-US" altLang="ja-JP" sz="2000" dirty="0" smtClean="0">
                <a:solidFill>
                  <a:srgbClr val="262626"/>
                </a:solidFill>
                <a:latin typeface="Calibri" pitchFamily="34" charset="0"/>
              </a:rPr>
              <a:t>Delete”</a:t>
            </a:r>
            <a:r>
              <a:rPr lang="en-US" altLang="ja-JP" sz="2000" b="0" dirty="0" smtClean="0">
                <a:solidFill>
                  <a:srgbClr val="262626"/>
                </a:solidFill>
                <a:latin typeface="Calibri" pitchFamily="34" charset="0"/>
              </a:rPr>
              <a:t> </a:t>
            </a:r>
            <a:r>
              <a:rPr lang="en-US" altLang="ja-JP" sz="2000" b="0" dirty="0">
                <a:solidFill>
                  <a:srgbClr val="262626"/>
                </a:solidFill>
                <a:latin typeface="Calibri" pitchFamily="34" charset="0"/>
              </a:rPr>
              <a:t>(    ) button </a:t>
            </a:r>
          </a:p>
          <a:p>
            <a:pPr marL="347663" indent="-347663" defTabSz="914400" eaLnBrk="0" fontAlgn="ctr" hangingPunct="0">
              <a:spcBef>
                <a:spcPct val="20000"/>
              </a:spcBef>
            </a:pPr>
            <a:endParaRPr lang="en-US" altLang="ja-JP" sz="1400" b="0" dirty="0">
              <a:solidFill>
                <a:srgbClr val="262626"/>
              </a:solidFill>
              <a:latin typeface="Calibri" pitchFamily="34" charset="0"/>
            </a:endParaRPr>
          </a:p>
          <a:p>
            <a:pPr marL="347663" indent="-347663" defTabSz="914400" eaLnBrk="0" fontAlgn="ctr" hangingPunct="0">
              <a:spcBef>
                <a:spcPct val="20000"/>
              </a:spcBef>
            </a:pPr>
            <a:endParaRPr lang="en-US" altLang="ja-JP" sz="1400" b="0" dirty="0">
              <a:solidFill>
                <a:srgbClr val="262626"/>
              </a:solidFill>
              <a:latin typeface="Calibri" pitchFamily="34" charset="0"/>
            </a:endParaRPr>
          </a:p>
          <a:p>
            <a:pPr marL="347663" indent="-347663" defTabSz="914400" eaLnBrk="0" fontAlgn="ctr" hangingPunct="0">
              <a:spcBef>
                <a:spcPct val="20000"/>
              </a:spcBef>
            </a:pPr>
            <a:r>
              <a:rPr lang="en-US" altLang="ja-JP" sz="1400" b="0" dirty="0">
                <a:solidFill>
                  <a:srgbClr val="262626"/>
                </a:solidFill>
                <a:latin typeface="Calibri" pitchFamily="34" charset="0"/>
              </a:rPr>
              <a:t> </a:t>
            </a:r>
            <a:endParaRPr lang="en-US" sz="1400" b="0" dirty="0">
              <a:solidFill>
                <a:srgbClr val="262626"/>
              </a:solidFill>
              <a:latin typeface="Calibri" pitchFamily="34" charset="0"/>
            </a:endParaRPr>
          </a:p>
        </p:txBody>
      </p:sp>
      <p:sp>
        <p:nvSpPr>
          <p:cNvPr id="32771" name="Title 1"/>
          <p:cNvSpPr>
            <a:spLocks noGrp="1"/>
          </p:cNvSpPr>
          <p:nvPr>
            <p:ph type="title" idx="4294967295"/>
          </p:nvPr>
        </p:nvSpPr>
        <p:spPr>
          <a:xfrm>
            <a:off x="304800" y="228600"/>
            <a:ext cx="8229600" cy="85725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Manage user account – Remove user</a:t>
            </a: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8500" y="2905125"/>
            <a:ext cx="45593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46186" y="1600200"/>
            <a:ext cx="225714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5" name="Picture 1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8900" y="2044303"/>
            <a:ext cx="4559300" cy="2127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6" name="Oval 14"/>
          <p:cNvSpPr>
            <a:spLocks noChangeArrowheads="1"/>
          </p:cNvSpPr>
          <p:nvPr/>
        </p:nvSpPr>
        <p:spPr bwMode="auto">
          <a:xfrm>
            <a:off x="533400" y="3543300"/>
            <a:ext cx="304800" cy="1143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Oval 15"/>
          <p:cNvSpPr>
            <a:spLocks noChangeArrowheads="1"/>
          </p:cNvSpPr>
          <p:nvPr/>
        </p:nvSpPr>
        <p:spPr bwMode="auto">
          <a:xfrm>
            <a:off x="8166100" y="4333875"/>
            <a:ext cx="304800" cy="1143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Oval 16"/>
          <p:cNvSpPr>
            <a:spLocks noChangeArrowheads="1"/>
          </p:cNvSpPr>
          <p:nvPr/>
        </p:nvSpPr>
        <p:spPr bwMode="auto">
          <a:xfrm>
            <a:off x="228600" y="3771900"/>
            <a:ext cx="304800" cy="1143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Text Box 13"/>
          <p:cNvSpPr txBox="1">
            <a:spLocks noChangeArrowheads="1"/>
          </p:cNvSpPr>
          <p:nvPr/>
        </p:nvSpPr>
        <p:spPr bwMode="auto">
          <a:xfrm>
            <a:off x="1524000" y="3383757"/>
            <a:ext cx="220980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sz="1400"/>
              <a:t>Uncheck this to turn the user to inactive mode</a:t>
            </a:r>
          </a:p>
        </p:txBody>
      </p:sp>
      <p:sp>
        <p:nvSpPr>
          <p:cNvPr id="32780" name="AutoShape 14"/>
          <p:cNvSpPr>
            <a:spLocks noChangeArrowheads="1"/>
          </p:cNvSpPr>
          <p:nvPr/>
        </p:nvSpPr>
        <p:spPr bwMode="auto">
          <a:xfrm>
            <a:off x="1066800" y="3543300"/>
            <a:ext cx="304800" cy="1143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 -0.51111 L 0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25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3"/>
          <p:cNvSpPr>
            <a:spLocks/>
          </p:cNvSpPr>
          <p:nvPr/>
        </p:nvSpPr>
        <p:spPr bwMode="auto">
          <a:xfrm>
            <a:off x="304800" y="1085850"/>
            <a:ext cx="35052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 defTabSz="914400" eaLnBrk="0" fontAlgn="ctr" hangingPunct="0">
              <a:spcBef>
                <a:spcPct val="20000"/>
              </a:spcBef>
            </a:pPr>
            <a:r>
              <a:rPr lang="en-US" altLang="ja-JP" sz="1400" dirty="0">
                <a:latin typeface="Calibri" pitchFamily="34" charset="0"/>
              </a:rPr>
              <a:t>	</a:t>
            </a:r>
          </a:p>
          <a:p>
            <a:pPr marL="347663" indent="-347663" defTabSz="914400" eaLnBrk="0" fontAlgn="ctr" hangingPunct="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ja-JP" b="0" dirty="0">
                <a:solidFill>
                  <a:srgbClr val="262626"/>
                </a:solidFill>
                <a:latin typeface="Calibri" pitchFamily="34" charset="0"/>
              </a:rPr>
              <a:t>To edit a user information, select </a:t>
            </a:r>
            <a:r>
              <a:rPr lang="en-US" altLang="ja-JP" b="0" dirty="0" smtClean="0">
                <a:solidFill>
                  <a:srgbClr val="262626"/>
                </a:solidFill>
                <a:latin typeface="Calibri" pitchFamily="34" charset="0"/>
              </a:rPr>
              <a:t>“</a:t>
            </a:r>
            <a:r>
              <a:rPr lang="en-US" altLang="ja-JP" dirty="0" smtClean="0">
                <a:solidFill>
                  <a:srgbClr val="262626"/>
                </a:solidFill>
                <a:latin typeface="Calibri" pitchFamily="34" charset="0"/>
              </a:rPr>
              <a:t>View Users</a:t>
            </a:r>
            <a:r>
              <a:rPr lang="en-US" altLang="ja-JP" b="0" dirty="0" smtClean="0">
                <a:solidFill>
                  <a:srgbClr val="262626"/>
                </a:solidFill>
                <a:latin typeface="Calibri" pitchFamily="34" charset="0"/>
              </a:rPr>
              <a:t>” </a:t>
            </a:r>
            <a:r>
              <a:rPr lang="en-US" altLang="ja-JP" b="0" dirty="0">
                <a:solidFill>
                  <a:srgbClr val="262626"/>
                </a:solidFill>
                <a:latin typeface="Calibri" pitchFamily="34" charset="0"/>
              </a:rPr>
              <a:t>tab, click on the </a:t>
            </a:r>
            <a:r>
              <a:rPr lang="en-US" altLang="ja-JP" b="0" dirty="0" smtClean="0">
                <a:solidFill>
                  <a:srgbClr val="262626"/>
                </a:solidFill>
                <a:latin typeface="Calibri" pitchFamily="34" charset="0"/>
              </a:rPr>
              <a:t>“</a:t>
            </a:r>
            <a:r>
              <a:rPr lang="en-US" altLang="ja-JP" dirty="0" smtClean="0">
                <a:solidFill>
                  <a:srgbClr val="262626"/>
                </a:solidFill>
                <a:latin typeface="Calibri" pitchFamily="34" charset="0"/>
              </a:rPr>
              <a:t>Login”</a:t>
            </a:r>
            <a:r>
              <a:rPr lang="en-US" altLang="ja-JP" b="0" dirty="0" smtClean="0">
                <a:solidFill>
                  <a:srgbClr val="262626"/>
                </a:solidFill>
                <a:latin typeface="Calibri" pitchFamily="34" charset="0"/>
              </a:rPr>
              <a:t> </a:t>
            </a:r>
            <a:r>
              <a:rPr lang="en-US" altLang="ja-JP" b="0" dirty="0">
                <a:solidFill>
                  <a:srgbClr val="262626"/>
                </a:solidFill>
                <a:latin typeface="Calibri" pitchFamily="34" charset="0"/>
              </a:rPr>
              <a:t>name of the user you want to edit information. </a:t>
            </a:r>
          </a:p>
          <a:p>
            <a:pPr marL="347663" indent="-347663" defTabSz="914400" eaLnBrk="0" fontAlgn="ctr" hangingPunct="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ja-JP" b="0" dirty="0">
                <a:solidFill>
                  <a:srgbClr val="262626"/>
                </a:solidFill>
                <a:latin typeface="Calibri" pitchFamily="34" charset="0"/>
              </a:rPr>
              <a:t>You can edit First Name, Last Name, email, role, Locale and reset password.</a:t>
            </a:r>
          </a:p>
          <a:p>
            <a:pPr marL="347663" indent="-347663" defTabSz="914400" eaLnBrk="0" fontAlgn="ctr" hangingPunct="0">
              <a:spcBef>
                <a:spcPct val="20000"/>
              </a:spcBef>
            </a:pPr>
            <a:endParaRPr lang="en-US" altLang="ja-JP" sz="1400" b="0" dirty="0">
              <a:solidFill>
                <a:srgbClr val="262626"/>
              </a:solidFill>
              <a:latin typeface="Calibri" pitchFamily="34" charset="0"/>
            </a:endParaRPr>
          </a:p>
          <a:p>
            <a:pPr marL="347663" indent="-347663" defTabSz="914400" eaLnBrk="0" fontAlgn="ctr" hangingPunct="0">
              <a:spcBef>
                <a:spcPct val="20000"/>
              </a:spcBef>
            </a:pPr>
            <a:endParaRPr lang="en-US" altLang="ja-JP" sz="1400" b="0" dirty="0">
              <a:solidFill>
                <a:srgbClr val="262626"/>
              </a:solidFill>
              <a:latin typeface="Calibri" pitchFamily="34" charset="0"/>
            </a:endParaRPr>
          </a:p>
          <a:p>
            <a:pPr marL="347663" indent="-347663" defTabSz="914400" eaLnBrk="0" fontAlgn="ctr" hangingPunct="0">
              <a:spcBef>
                <a:spcPct val="20000"/>
              </a:spcBef>
            </a:pPr>
            <a:r>
              <a:rPr lang="en-US" altLang="ja-JP" sz="1400" b="0" dirty="0">
                <a:solidFill>
                  <a:srgbClr val="262626"/>
                </a:solidFill>
                <a:latin typeface="Calibri" pitchFamily="34" charset="0"/>
              </a:rPr>
              <a:t> </a:t>
            </a:r>
            <a:endParaRPr lang="en-US" sz="1400" b="0" dirty="0">
              <a:solidFill>
                <a:srgbClr val="262626"/>
              </a:solidFill>
              <a:latin typeface="Calibri" pitchFamily="34" charset="0"/>
            </a:endParaRPr>
          </a:p>
        </p:txBody>
      </p:sp>
      <p:sp>
        <p:nvSpPr>
          <p:cNvPr id="33795" name="Title 1"/>
          <p:cNvSpPr>
            <a:spLocks noGrp="1"/>
          </p:cNvSpPr>
          <p:nvPr>
            <p:ph type="title" idx="4294967295"/>
          </p:nvPr>
        </p:nvSpPr>
        <p:spPr>
          <a:xfrm>
            <a:off x="304800" y="228600"/>
            <a:ext cx="8229600" cy="85725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Manage user account – Edit user</a:t>
            </a:r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400" y="1113235"/>
            <a:ext cx="4495800" cy="1972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Rectangle 8"/>
          <p:cNvSpPr>
            <a:spLocks noChangeArrowheads="1"/>
          </p:cNvSpPr>
          <p:nvPr/>
        </p:nvSpPr>
        <p:spPr bwMode="auto">
          <a:xfrm>
            <a:off x="4419600" y="2743200"/>
            <a:ext cx="381000" cy="571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3798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43400" y="3178969"/>
            <a:ext cx="4495800" cy="1964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9" name="AutoShape 11"/>
          <p:cNvSpPr>
            <a:spLocks noChangeArrowheads="1"/>
          </p:cNvSpPr>
          <p:nvPr/>
        </p:nvSpPr>
        <p:spPr bwMode="auto">
          <a:xfrm>
            <a:off x="6324600" y="3086100"/>
            <a:ext cx="304800" cy="17145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33333 L -3.33333E-6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 idx="4294967295"/>
          </p:nvPr>
        </p:nvSpPr>
        <p:spPr>
          <a:xfrm>
            <a:off x="304800" y="152400"/>
            <a:ext cx="8229600" cy="85725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Manage user account – Assign roles for a user</a:t>
            </a:r>
          </a:p>
        </p:txBody>
      </p:sp>
      <p:grpSp>
        <p:nvGrpSpPr>
          <p:cNvPr id="34820" name="Group 13"/>
          <p:cNvGrpSpPr>
            <a:grpSpLocks/>
          </p:cNvGrpSpPr>
          <p:nvPr/>
        </p:nvGrpSpPr>
        <p:grpSpPr bwMode="auto">
          <a:xfrm>
            <a:off x="304800" y="2272903"/>
            <a:ext cx="3962400" cy="2861072"/>
            <a:chOff x="288" y="1845"/>
            <a:chExt cx="4224" cy="2403"/>
          </a:xfrm>
        </p:grpSpPr>
        <p:pic>
          <p:nvPicPr>
            <p:cNvPr id="34822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8" y="1845"/>
              <a:ext cx="4224" cy="2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23" name="Oval 12"/>
            <p:cNvSpPr>
              <a:spLocks noChangeArrowheads="1"/>
            </p:cNvSpPr>
            <p:nvPr/>
          </p:nvSpPr>
          <p:spPr bwMode="auto">
            <a:xfrm>
              <a:off x="2160" y="3072"/>
              <a:ext cx="192" cy="1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4821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272903"/>
            <a:ext cx="4267200" cy="2861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3"/>
          <p:cNvSpPr>
            <a:spLocks/>
          </p:cNvSpPr>
          <p:nvPr/>
        </p:nvSpPr>
        <p:spPr bwMode="auto">
          <a:xfrm>
            <a:off x="-76200" y="457200"/>
            <a:ext cx="94488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 defTabSz="914400" eaLnBrk="0" fontAlgn="ctr" hangingPunct="0">
              <a:spcBef>
                <a:spcPct val="20000"/>
              </a:spcBef>
            </a:pPr>
            <a:r>
              <a:rPr lang="en-US" altLang="ja-JP" sz="1400" dirty="0">
                <a:latin typeface="Calibri" pitchFamily="34" charset="0"/>
              </a:rPr>
              <a:t>	</a:t>
            </a:r>
          </a:p>
          <a:p>
            <a:pPr marL="347663" indent="-347663" defTabSz="914400" eaLnBrk="0" fontAlgn="ctr" hangingPunct="0">
              <a:spcBef>
                <a:spcPct val="20000"/>
              </a:spcBef>
              <a:buBlip>
                <a:blip r:embed="rId5"/>
              </a:buBlip>
            </a:pPr>
            <a:r>
              <a:rPr lang="en-US" b="0" dirty="0" smtClean="0">
                <a:latin typeface="+mn-lt"/>
              </a:rPr>
              <a:t>User with different roles has different privileges.</a:t>
            </a:r>
            <a:endParaRPr lang="en-US" altLang="ja-JP" b="0" dirty="0" smtClean="0">
              <a:solidFill>
                <a:srgbClr val="262626"/>
              </a:solidFill>
              <a:latin typeface="+mn-lt"/>
            </a:endParaRPr>
          </a:p>
          <a:p>
            <a:pPr marL="347663" indent="-347663" defTabSz="914400" eaLnBrk="0" fontAlgn="ctr" hangingPunct="0">
              <a:spcBef>
                <a:spcPct val="20000"/>
              </a:spcBef>
              <a:buBlip>
                <a:blip r:embed="rId5"/>
              </a:buBlip>
            </a:pPr>
            <a:r>
              <a:rPr lang="en-US" b="0" dirty="0" smtClean="0">
                <a:latin typeface="+mn-lt"/>
              </a:rPr>
              <a:t>Administrators, the users having role admin, can assign Test Project roles or Test Plan roles to other users. When a user is assigned a role on Test Project, he will have that same role in all of the Test Plan belong to that Test Project. If a user is only assigned a role to a Test Plan, he only has that role for that Test Plan.</a:t>
            </a:r>
            <a:endParaRPr lang="en-US" altLang="ja-JP" b="0" dirty="0" smtClean="0">
              <a:solidFill>
                <a:srgbClr val="262626"/>
              </a:solidFill>
              <a:latin typeface="+mn-lt"/>
            </a:endParaRPr>
          </a:p>
          <a:p>
            <a:pPr marL="347663" indent="-347663" defTabSz="914400" eaLnBrk="0" fontAlgn="ctr" hangingPunct="0">
              <a:spcBef>
                <a:spcPct val="20000"/>
              </a:spcBef>
            </a:pPr>
            <a:endParaRPr lang="en-US" altLang="ja-JP" sz="1400" b="0" dirty="0">
              <a:solidFill>
                <a:srgbClr val="262626"/>
              </a:solidFill>
              <a:latin typeface="Calibri" pitchFamily="34" charset="0"/>
            </a:endParaRPr>
          </a:p>
          <a:p>
            <a:pPr marL="347663" indent="-347663" defTabSz="914400" eaLnBrk="0" fontAlgn="ctr" hangingPunct="0">
              <a:spcBef>
                <a:spcPct val="20000"/>
              </a:spcBef>
            </a:pPr>
            <a:endParaRPr lang="en-US" altLang="ja-JP" sz="1400" b="0" dirty="0">
              <a:solidFill>
                <a:srgbClr val="262626"/>
              </a:solidFill>
              <a:latin typeface="Calibri" pitchFamily="34" charset="0"/>
            </a:endParaRPr>
          </a:p>
          <a:p>
            <a:pPr marL="347663" indent="-347663" defTabSz="914400" eaLnBrk="0" fontAlgn="ctr" hangingPunct="0">
              <a:spcBef>
                <a:spcPct val="20000"/>
              </a:spcBef>
            </a:pPr>
            <a:r>
              <a:rPr lang="en-US" altLang="ja-JP" sz="1400" b="0" dirty="0">
                <a:solidFill>
                  <a:srgbClr val="262626"/>
                </a:solidFill>
                <a:latin typeface="Calibri" pitchFamily="34" charset="0"/>
              </a:rPr>
              <a:t> </a:t>
            </a:r>
            <a:endParaRPr lang="en-US" sz="1400" b="0" dirty="0">
              <a:solidFill>
                <a:srgbClr val="262626"/>
              </a:solidFill>
              <a:latin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What Administrators need to know?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85851"/>
            <a:ext cx="8686800" cy="3394472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altLang="ja-JP" sz="1800" b="0" dirty="0" smtClean="0">
                <a:ea typeface="ＭＳ Ｐゴシック" pitchFamily="34" charset="-128"/>
              </a:rPr>
              <a:t>         </a:t>
            </a:r>
            <a:endParaRPr sz="1800" b="0" dirty="0" smtClean="0">
              <a:ea typeface="ＭＳ Ｐゴシック" pitchFamily="34" charset="-128"/>
            </a:endParaRPr>
          </a:p>
          <a:p>
            <a:pPr marL="914400" lvl="1" indent="-457200">
              <a:buFontTx/>
              <a:buAutoNum type="arabicPeriod"/>
            </a:pPr>
            <a:r>
              <a:rPr b="1" dirty="0" smtClean="0">
                <a:solidFill>
                  <a:schemeClr val="bg2"/>
                </a:solidFill>
                <a:ea typeface="ＭＳ Ｐゴシック" pitchFamily="34" charset="-128"/>
              </a:rPr>
              <a:t>How to manage user account (add/remove users, assign role to users on Test Project or Test Plan)</a:t>
            </a:r>
            <a:endParaRPr b="1" dirty="0" smtClean="0">
              <a:ea typeface="ＭＳ Ｐゴシック" pitchFamily="34" charset="-128"/>
            </a:endParaRPr>
          </a:p>
          <a:p>
            <a:pPr marL="914400" lvl="1" indent="-457200">
              <a:buFontTx/>
              <a:buAutoNum type="arabicPeriod"/>
            </a:pPr>
            <a:r>
              <a:rPr b="1" dirty="0" smtClean="0">
                <a:solidFill>
                  <a:schemeClr val="accent1"/>
                </a:solidFill>
                <a:ea typeface="ＭＳ Ｐゴシック" pitchFamily="34" charset="-128"/>
              </a:rPr>
              <a:t>How to manage test project, test plan, compare test plan. </a:t>
            </a:r>
          </a:p>
          <a:p>
            <a:pPr marL="914400" lvl="1" indent="-457200">
              <a:buFontTx/>
              <a:buAutoNum type="arabicPeriod"/>
            </a:pPr>
            <a:r>
              <a:rPr b="1" dirty="0" smtClean="0">
                <a:solidFill>
                  <a:schemeClr val="bg2"/>
                </a:solidFill>
                <a:ea typeface="ＭＳ Ｐゴシック" pitchFamily="34" charset="-128"/>
              </a:rPr>
              <a:t>How to view history of test creation for individual test cases</a:t>
            </a:r>
            <a:r>
              <a:rPr dirty="0" smtClean="0">
                <a:solidFill>
                  <a:schemeClr val="bg2"/>
                </a:solidFill>
                <a:ea typeface="ＭＳ Ｐゴシック" pitchFamily="34" charset="-128"/>
              </a:rPr>
              <a:t>.</a:t>
            </a:r>
            <a:endParaRPr b="1" dirty="0" smtClean="0">
              <a:solidFill>
                <a:schemeClr val="bg2"/>
              </a:solidFill>
              <a:ea typeface="ＭＳ Ｐゴシック" pitchFamily="34" charset="-128"/>
            </a:endParaRPr>
          </a:p>
          <a:p>
            <a:pPr marL="914400" lvl="1" indent="-457200">
              <a:buFontTx/>
              <a:buNone/>
            </a:pPr>
            <a:endParaRPr sz="1600" dirty="0" smtClean="0">
              <a:solidFill>
                <a:schemeClr val="bg2"/>
              </a:solidFill>
              <a:ea typeface="ＭＳ Ｐゴシック" pitchFamily="34" charset="-128"/>
            </a:endParaRPr>
          </a:p>
          <a:p>
            <a:pPr marL="533400" indent="-533400">
              <a:buFontTx/>
              <a:buNone/>
            </a:pPr>
            <a:endParaRPr sz="1800" dirty="0" smtClean="0">
              <a:ea typeface="ＭＳ Ｐゴシック" pitchFamily="34" charset="-128"/>
            </a:endParaRPr>
          </a:p>
          <a:p>
            <a:pPr marL="533400" indent="-533400">
              <a:buFontTx/>
              <a:buNone/>
            </a:pPr>
            <a:endParaRPr sz="1800" dirty="0" smtClean="0">
              <a:ea typeface="ＭＳ Ｐゴシック" pitchFamily="34" charset="-128"/>
            </a:endParaRPr>
          </a:p>
          <a:p>
            <a:pPr marL="533400" indent="-533400">
              <a:buFontTx/>
              <a:buNone/>
            </a:pPr>
            <a:endParaRPr sz="1800" dirty="0" smtClean="0">
              <a:ea typeface="ＭＳ Ｐゴシック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10705</TotalTime>
  <Words>265</Words>
  <Application>Microsoft Office PowerPoint</Application>
  <PresentationFormat>On-screen Show (16:9)</PresentationFormat>
  <Paragraphs>114</Paragraphs>
  <Slides>16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Office Theme</vt:lpstr>
      <vt:lpstr>1_Office Theme</vt:lpstr>
      <vt:lpstr>2_Custom Design</vt:lpstr>
      <vt:lpstr>1_Custom Design</vt:lpstr>
      <vt:lpstr>Custom Design</vt:lpstr>
      <vt:lpstr>2_Office Theme</vt:lpstr>
      <vt:lpstr>Guide to use TestLink </vt:lpstr>
      <vt:lpstr>PowerPoint Presentation</vt:lpstr>
      <vt:lpstr>What Administrators need to know?</vt:lpstr>
      <vt:lpstr>Manage user account</vt:lpstr>
      <vt:lpstr>Manage user account – Add user</vt:lpstr>
      <vt:lpstr>Manage user account – Remove user</vt:lpstr>
      <vt:lpstr>Manage user account – Edit user</vt:lpstr>
      <vt:lpstr>Manage user account – Assign roles for a user</vt:lpstr>
      <vt:lpstr>What Administrators need to know?</vt:lpstr>
      <vt:lpstr>Manage Test Project</vt:lpstr>
      <vt:lpstr>Manage Test Project – Add Test Project</vt:lpstr>
      <vt:lpstr>Manage Test Project – Remove Test Project</vt:lpstr>
      <vt:lpstr>Manage Test Project – Compare Test Plans</vt:lpstr>
      <vt:lpstr>What Administrators need to know?</vt:lpstr>
      <vt:lpstr>Test case newest version</vt:lpstr>
      <vt:lpstr>Thank you</vt:lpstr>
    </vt:vector>
  </TitlesOfParts>
  <Company>DIRECTV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DIRECTV</dc:creator>
  <cp:lastModifiedBy>Thanh Dang Thi Cam</cp:lastModifiedBy>
  <cp:revision>540</cp:revision>
  <dcterms:created xsi:type="dcterms:W3CDTF">2010-09-27T15:54:40Z</dcterms:created>
  <dcterms:modified xsi:type="dcterms:W3CDTF">2015-01-02T09:19:29Z</dcterms:modified>
</cp:coreProperties>
</file>