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93" r:id="rId3"/>
    <p:sldMasterId id="2147483681" r:id="rId4"/>
    <p:sldMasterId id="2147483663" r:id="rId5"/>
    <p:sldMasterId id="2147483656" r:id="rId6"/>
  </p:sldMasterIdLst>
  <p:notesMasterIdLst>
    <p:notesMasterId r:id="rId29"/>
  </p:notesMasterIdLst>
  <p:handoutMasterIdLst>
    <p:handoutMasterId r:id="rId30"/>
  </p:handoutMasterIdLst>
  <p:sldIdLst>
    <p:sldId id="256" r:id="rId7"/>
    <p:sldId id="360" r:id="rId8"/>
    <p:sldId id="367" r:id="rId9"/>
    <p:sldId id="402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403" r:id="rId23"/>
    <p:sldId id="404" r:id="rId24"/>
    <p:sldId id="405" r:id="rId25"/>
    <p:sldId id="406" r:id="rId26"/>
    <p:sldId id="407" r:id="rId27"/>
    <p:sldId id="349" r:id="rId2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uong" initials="g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E1DAB"/>
    <a:srgbClr val="210D3F"/>
    <a:srgbClr val="110B41"/>
    <a:srgbClr val="FF9900"/>
    <a:srgbClr val="10024A"/>
    <a:srgbClr val="313023"/>
    <a:srgbClr val="1D9723"/>
    <a:srgbClr val="FC040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55" autoAdjust="0"/>
  </p:normalViewPr>
  <p:slideViewPr>
    <p:cSldViewPr snapToObjects="1">
      <p:cViewPr>
        <p:scale>
          <a:sx n="100" d="100"/>
          <a:sy n="100" d="100"/>
        </p:scale>
        <p:origin x="-1338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B63B46B7-1A6F-4B40-86A6-97E5193C5F9E}" type="datetimeFigureOut">
              <a:rPr lang="en-US"/>
              <a:pPr>
                <a:defRPr/>
              </a:pPr>
              <a:t>1/2/2015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7E60EB9D-9A83-4141-A15E-D7027EE50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E9CD412D-B4C1-435C-8010-10B84FF19B9C}" type="datetimeFigureOut">
              <a:rPr lang="en-US"/>
              <a:pPr>
                <a:defRPr/>
              </a:pPr>
              <a:t>1/2/2015</a:t>
            </a:fld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66ACB63D-0162-49AB-930B-393D37CAD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7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57451"/>
            <a:ext cx="5638800" cy="800099"/>
          </a:xfrm>
        </p:spPr>
        <p:txBody>
          <a:bodyPr/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4724400" cy="5715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39FA6-7203-47BF-A397-146A74D42781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30F84-BF28-4487-8858-62A643594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E060-B7C9-4ADE-B706-A2B02C60D26A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826-731A-45E9-86ED-912E4E1CE2FB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971-D366-42CE-A203-88D765233E36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27-28F6-4C5C-9FE1-8869D7B60B46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E6D-1C87-4880-A217-1C418E37CFF1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3821-A341-41E0-B769-BB23F4FF47C5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9F1A-7AF6-46A0-8771-C443E7EB612F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C540-1596-4245-A2C5-AFF78278C0B9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DB3-3961-4F28-8FE7-A60F053A4A2B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D9CB-2D0C-4D15-A368-79ACEA0A538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177D-A817-4B29-93E5-A3D6C31EE311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3BE6-D020-4ACD-957D-3A374BFAB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CC-83DD-486D-90B0-9DA2C25FBA90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256-A03D-4114-AC21-28552FFF446A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BC39-D6D8-4373-9583-62644DFED533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F2A2-BE1F-4748-977C-85AD199D2B23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9F9-29D5-4733-83C8-C186DCD296E7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7E69-ABB0-4A11-931D-BAB7E51B968A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B92B-B969-42C9-B0DD-B6F2A020FF7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6AB0-F88A-4F5C-B5D9-17A7ADAF7F10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7B6FF-19F2-4A5D-ACC4-40A77269C375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6C58A-ED1F-4ADA-9AF3-526FD9F4E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7B347-73F1-4368-BC2F-D9FF1471A1A4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BD0D5-9A4F-409F-A075-35D8F97E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4CB7-D7E7-4091-B225-6FDF927105EF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BAA3-4132-4A76-B440-CA1115B1A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EEF90-FC42-48B3-81E3-258C4C4BED04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40D53-B938-4900-A52A-26EB1CDD5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35B5-55E5-4927-844A-824464730A7B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0BCDE-7CC6-474E-8867-D21BF4B8C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38D6-09CD-4907-B2D3-98E3991CC663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31816-337D-471D-B1F0-108DC8739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C9BA0-8BA5-41E5-B8F7-35EE2A5AD659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D8CD0-29BD-4BD8-A741-0E0D876D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1C079-50C0-43FB-B3C9-B10A75B0859C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A9E9-7ADD-45CA-A723-72C700E79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3BE18-9655-451F-94FA-29D5B8BCAD6A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1DE2-B55A-455F-8427-05CC11D7A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ABE9E-FDD1-4E15-9478-219F0C90F7C0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63E3-FB55-46F3-8896-45B093518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F5AF6-A2AA-4573-8EE1-36AB19973738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BA89C-60AF-4E92-95BC-BAA55B89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B672-F1A9-4996-9A23-17F329E2433C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5C04-4B98-42BB-88F2-D297038BF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EB1A-0F3B-467D-9085-BBD2CFF1F87E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EEAC5-2AA3-4FFA-8435-C63BDBA8A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7B82E-4163-49FC-B876-F288E0D97E02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2B34-B2AE-4521-A60B-C7154C1F9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EF88-9642-43C6-BA78-E30638CB54CD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07A-B790-4BA5-9617-39E1E950B780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3F4A-AA28-46AA-9DCC-68316B2E5DB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40BB-6F7A-4354-A667-F361F8D8D4C5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A82084F-21CA-4E49-8E57-72607AD9742A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DB62932-0B19-4FCA-BB0B-B6C841D7B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1 – Initial Caps</a:t>
            </a:r>
          </a:p>
          <a:p>
            <a:pPr lvl="1"/>
            <a:r>
              <a:rPr lang="en-US" smtClean="0"/>
              <a:t>Level 2 – Cap &amp; lower case</a:t>
            </a:r>
          </a:p>
          <a:p>
            <a:pPr lvl="2"/>
            <a:r>
              <a:rPr lang="en-US" smtClean="0"/>
              <a:t>Level 3 – Cap &amp; lower case	</a:t>
            </a:r>
          </a:p>
          <a:p>
            <a:pPr lvl="3"/>
            <a:r>
              <a:rPr lang="en-US" smtClean="0"/>
              <a:t>Level 4 – Cap &amp; lower case</a:t>
            </a:r>
          </a:p>
          <a:p>
            <a:pPr lvl="4"/>
            <a:r>
              <a:rPr lang="en-US" smtClean="0"/>
              <a:t>Level 5 – Cap &amp;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DF29F3-63E9-46D9-A8B3-B3E33341E980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F8D8142-9117-4C57-80E3-43685968D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7663" indent="-34766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800" b="1">
          <a:solidFill>
            <a:srgbClr val="262626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39775" indent="-277813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2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2pPr>
      <a:lvl3pPr marL="1082675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0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3pPr>
      <a:lvl4pPr marL="1425575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16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4pPr>
      <a:lvl5pPr marL="1719263" indent="-179388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Blip>
          <a:blip r:embed="rId7"/>
        </a:buBlip>
        <a:defRPr lang="en-US" sz="1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A397-FBB0-46C5-AAD2-75C7DF59A241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1A8-E9D9-4353-860C-4E48FCD5DCFC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EF8D2CD-5227-4AAE-BF2F-3F659D6EF37B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3C866B6-9500-4238-98F9-C07EB5F32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2800350"/>
            <a:ext cx="5638800" cy="8001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Guide to use </a:t>
            </a:r>
            <a:r>
              <a:rPr lang="en-US" b="1" dirty="0" err="1" smtClean="0"/>
              <a:t>TestLink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28800" y="3436263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</a:t>
            </a:r>
            <a:r>
              <a:rPr lang="en-US" altLang="en-US" sz="22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or test leader 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role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504950"/>
            <a:ext cx="4667250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71875"/>
            <a:ext cx="2133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Add /Remove Test Cases to a Test Plan (cont.)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857250"/>
            <a:ext cx="8991600" cy="177165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Select a Test Suite on the left panel to get the list of test cases. Test cases with </a:t>
            </a:r>
            <a:r>
              <a:rPr sz="1800" b="0" dirty="0" smtClean="0">
                <a:ln>
                  <a:solidFill>
                    <a:srgbClr val="FFFF00"/>
                  </a:solidFill>
                </a:ln>
                <a:ea typeface="ＭＳ Ｐゴシック" pitchFamily="34" charset="-128"/>
              </a:rPr>
              <a:t>yellow highlight </a:t>
            </a:r>
            <a:r>
              <a:rPr sz="1800" b="0" dirty="0" smtClean="0">
                <a:ea typeface="ＭＳ Ｐゴシック" pitchFamily="34" charset="-128"/>
              </a:rPr>
              <a:t>are being added to the Test Plan.</a:t>
            </a:r>
          </a:p>
          <a:p>
            <a:r>
              <a:rPr sz="1800" b="0" dirty="0" smtClean="0">
                <a:ea typeface="ＭＳ Ｐゴシック" pitchFamily="34" charset="-128"/>
              </a:rPr>
              <a:t>Check on "</a:t>
            </a:r>
            <a:r>
              <a:rPr sz="1800" dirty="0" smtClean="0">
                <a:ea typeface="ＭＳ Ｐゴシック" pitchFamily="34" charset="-128"/>
              </a:rPr>
              <a:t>Test Cases</a:t>
            </a:r>
            <a:r>
              <a:rPr sz="1800" b="0" dirty="0" smtClean="0">
                <a:ea typeface="ＭＳ Ｐゴシック" pitchFamily="34" charset="-128"/>
              </a:rPr>
              <a:t>" to add them into the Test Plan.</a:t>
            </a:r>
          </a:p>
          <a:p>
            <a:r>
              <a:rPr sz="1800" b="0" dirty="0" smtClean="0">
                <a:ea typeface="ＭＳ Ｐゴシック" pitchFamily="34" charset="-128"/>
              </a:rPr>
              <a:t>Check on "</a:t>
            </a:r>
            <a:r>
              <a:rPr sz="1800" dirty="0" smtClean="0">
                <a:ea typeface="ＭＳ Ｐゴシック" pitchFamily="34" charset="-128"/>
              </a:rPr>
              <a:t>Remove</a:t>
            </a:r>
            <a:r>
              <a:rPr sz="1800" b="0" dirty="0" smtClean="0">
                <a:ea typeface="ＭＳ Ｐゴシック" pitchFamily="34" charset="-128"/>
              </a:rPr>
              <a:t>" to remove the test cases out of the Test Plan.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Add/Remove selected</a:t>
            </a:r>
            <a:r>
              <a:rPr sz="1800" b="0" dirty="0" smtClean="0">
                <a:ea typeface="ＭＳ Ｐゴシック" pitchFamily="34" charset="-128"/>
              </a:rPr>
              <a:t>" to add and remove selected test cases. </a:t>
            </a: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2532" name="Picture 6" descr="create_test_plan_Add_tc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8" y="2438400"/>
            <a:ext cx="9067800" cy="267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743200" y="3009899"/>
            <a:ext cx="762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667000" y="4818459"/>
            <a:ext cx="1600200" cy="30599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305800" y="2952749"/>
            <a:ext cx="762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Assign Test Cases to Testers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1143000"/>
            <a:ext cx="8763000" cy="17145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Test Leader has to assign test cases to Testers as assignment of the test build.</a:t>
            </a:r>
          </a:p>
          <a:p>
            <a:r>
              <a:rPr sz="1800" b="0" dirty="0" smtClean="0">
                <a:ea typeface="ＭＳ Ｐゴシック" pitchFamily="34" charset="-128"/>
              </a:rPr>
              <a:t>Select the Test Plan you want to assign test cases then click on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Assign Test Cases execution</a:t>
            </a:r>
            <a:r>
              <a:rPr sz="1800" b="0" dirty="0" smtClean="0">
                <a:ea typeface="ＭＳ Ｐゴシック" pitchFamily="34" charset="-128"/>
              </a:rPr>
              <a:t>" to open the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Assign Test Cases</a:t>
            </a:r>
            <a:r>
              <a:rPr sz="1800" b="0" dirty="0" smtClean="0">
                <a:ea typeface="ＭＳ Ｐゴシック" pitchFamily="34" charset="-128"/>
              </a:rPr>
              <a:t>" page.</a:t>
            </a:r>
            <a:endParaRPr sz="18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989" y="2400300"/>
            <a:ext cx="837723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57200" y="3532585"/>
            <a:ext cx="29718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Assign Test Cases to Testers (cont.)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sz="half" idx="4294967295"/>
          </p:nvPr>
        </p:nvSpPr>
        <p:spPr>
          <a:xfrm>
            <a:off x="-76200" y="914400"/>
            <a:ext cx="9296401" cy="177165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Select a Test Suite on the left panel to get the list of test cases . Click on the </a:t>
            </a:r>
            <a:r>
              <a:rPr sz="1800" b="0" dirty="0" smtClean="0">
                <a:ln>
                  <a:solidFill>
                    <a:srgbClr val="FFC000"/>
                  </a:solidFill>
                </a:ln>
                <a:ea typeface="ＭＳ Ｐゴシック" pitchFamily="34" charset="-128"/>
              </a:rPr>
              <a:t>yellow pen</a:t>
            </a:r>
            <a:r>
              <a:rPr sz="1800" b="0" dirty="0" smtClean="0">
                <a:ea typeface="ＭＳ Ｐゴシック" pitchFamily="34" charset="-128"/>
              </a:rPr>
              <a:t> on the right side to get the list of testers. Then select a tester to assign the test case to that tester.</a:t>
            </a:r>
          </a:p>
          <a:p>
            <a:r>
              <a:rPr sz="1800" b="0" dirty="0" smtClean="0">
                <a:ea typeface="ＭＳ Ｐゴシック" pitchFamily="34" charset="-128"/>
              </a:rPr>
              <a:t> Click on "</a:t>
            </a:r>
            <a:r>
              <a:rPr sz="1800" dirty="0" smtClean="0">
                <a:ea typeface="ＭＳ Ｐゴシック" pitchFamily="34" charset="-128"/>
              </a:rPr>
              <a:t>Save</a:t>
            </a:r>
            <a:r>
              <a:rPr sz="1800" b="0" dirty="0" smtClean="0">
                <a:ea typeface="ＭＳ Ｐゴシック" pitchFamily="34" charset="-128"/>
              </a:rPr>
              <a:t>" button to save the assignment.</a:t>
            </a:r>
          </a:p>
          <a:p>
            <a:r>
              <a:rPr sz="1800" b="0" dirty="0" smtClean="0">
                <a:ea typeface="ＭＳ Ｐゴシック" pitchFamily="34" charset="-128"/>
              </a:rPr>
              <a:t>We can narrow down the list of test cases by filtering  "</a:t>
            </a:r>
            <a:r>
              <a:rPr sz="1800" dirty="0" err="1" smtClean="0">
                <a:ea typeface="ＭＳ Ｐゴシック" pitchFamily="34" charset="-128"/>
              </a:rPr>
              <a:t>Assigneed</a:t>
            </a:r>
            <a:r>
              <a:rPr sz="1800" dirty="0" smtClean="0">
                <a:ea typeface="ＭＳ Ｐゴシック" pitchFamily="34" charset="-128"/>
              </a:rPr>
              <a:t> To</a:t>
            </a:r>
            <a:r>
              <a:rPr sz="1800" b="0" dirty="0" smtClean="0">
                <a:ea typeface="ＭＳ Ｐゴシック" pitchFamily="34" charset="-128"/>
              </a:rPr>
              <a:t>" and "</a:t>
            </a:r>
            <a:r>
              <a:rPr sz="1800" dirty="0" smtClean="0">
                <a:ea typeface="ＭＳ Ｐゴシック" pitchFamily="34" charset="-128"/>
              </a:rPr>
              <a:t>Test Result</a:t>
            </a:r>
            <a:r>
              <a:rPr sz="1800" b="0" dirty="0" smtClean="0">
                <a:ea typeface="ＭＳ Ｐゴシック" pitchFamily="34" charset="-128"/>
              </a:rPr>
              <a:t>" on the left panel.</a:t>
            </a: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4580" name="Picture 11" descr="create_test_plan_assign_tc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2400300"/>
            <a:ext cx="8915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0" y="3481388"/>
            <a:ext cx="2819400" cy="44172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467600" y="3215878"/>
            <a:ext cx="1295400" cy="187047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Add /Remove Test Cases in Master Test Suite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819150"/>
            <a:ext cx="8763000" cy="12573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We can add or remove test cases in Master Test Suites.</a:t>
            </a:r>
          </a:p>
          <a:p>
            <a:r>
              <a:rPr sz="1800" b="0" dirty="0" smtClean="0">
                <a:ea typeface="ＭＳ Ｐゴシック" pitchFamily="34" charset="-128"/>
              </a:rPr>
              <a:t>Open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Test Specification</a:t>
            </a:r>
            <a:r>
              <a:rPr sz="1800" b="0" dirty="0" smtClean="0">
                <a:ea typeface="ＭＳ Ｐゴシック" pitchFamily="34" charset="-128"/>
              </a:rPr>
              <a:t>" by clicking on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Specification</a:t>
            </a:r>
            <a:r>
              <a:rPr sz="1800" b="0" dirty="0" smtClean="0">
                <a:ea typeface="ＭＳ Ｐゴシック" pitchFamily="34" charset="-128"/>
              </a:rPr>
              <a:t>" tab to add or remove test cases in Master Test Suites.</a:t>
            </a:r>
            <a:endParaRPr sz="18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1743075"/>
            <a:ext cx="8915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3286125"/>
            <a:ext cx="891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143000" y="1846660"/>
            <a:ext cx="19050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343400" y="3140869"/>
            <a:ext cx="45720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Add /Remove Test Cases in Master Test Suite (cont.)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1028700"/>
            <a:ext cx="8763000" cy="12573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Select a Test Suite on left panel to add new test cases.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Create Test Cases</a:t>
            </a:r>
            <a:r>
              <a:rPr sz="1800" b="0" dirty="0" smtClean="0">
                <a:ea typeface="ＭＳ Ｐゴシック" pitchFamily="34" charset="-128"/>
              </a:rPr>
              <a:t>" button to open the "</a:t>
            </a:r>
            <a:r>
              <a:rPr sz="1800" dirty="0" smtClean="0">
                <a:ea typeface="ＭＳ Ｐゴシック" pitchFamily="34" charset="-128"/>
              </a:rPr>
              <a:t>Create Test Cases</a:t>
            </a:r>
            <a:r>
              <a:rPr sz="1800" b="0" dirty="0" smtClean="0">
                <a:ea typeface="ＭＳ Ｐゴシック" pitchFamily="34" charset="-128"/>
              </a:rPr>
              <a:t>" form.</a:t>
            </a:r>
            <a:endParaRPr sz="1800" dirty="0" smtClean="0">
              <a:ea typeface="ＭＳ Ｐゴシック" pitchFamily="34" charset="-128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885950"/>
            <a:ext cx="8915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71800" y="2763441"/>
            <a:ext cx="14478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Add /Remove Test Cases in Master</a:t>
            </a: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Test Suite (cont.)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952500"/>
            <a:ext cx="8763000" cy="6858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Fill in </a:t>
            </a:r>
            <a:r>
              <a:rPr sz="1800" b="0" u="sng" dirty="0" smtClean="0">
                <a:ea typeface="ＭＳ Ｐゴシック" pitchFamily="34" charset="-128"/>
              </a:rPr>
              <a:t>Test Case Title</a:t>
            </a:r>
            <a:r>
              <a:rPr sz="1800" b="0" dirty="0" smtClean="0">
                <a:ea typeface="ＭＳ Ｐゴシック" pitchFamily="34" charset="-128"/>
              </a:rPr>
              <a:t>, </a:t>
            </a:r>
            <a:r>
              <a:rPr sz="1800" b="0" u="sng" dirty="0" smtClean="0">
                <a:ea typeface="ＭＳ Ｐゴシック" pitchFamily="34" charset="-128"/>
              </a:rPr>
              <a:t>Summary</a:t>
            </a:r>
            <a:r>
              <a:rPr sz="1800" b="0" dirty="0" smtClean="0">
                <a:ea typeface="ＭＳ Ｐゴシック" pitchFamily="34" charset="-128"/>
              </a:rPr>
              <a:t>, </a:t>
            </a:r>
            <a:r>
              <a:rPr sz="1800" b="0" u="sng" dirty="0" smtClean="0">
                <a:ea typeface="ＭＳ Ｐゴシック" pitchFamily="34" charset="-128"/>
              </a:rPr>
              <a:t>Steps</a:t>
            </a:r>
            <a:r>
              <a:rPr sz="1800" b="0" dirty="0" smtClean="0">
                <a:ea typeface="ＭＳ Ｐゴシック" pitchFamily="34" charset="-128"/>
              </a:rPr>
              <a:t> and </a:t>
            </a:r>
            <a:r>
              <a:rPr sz="1800" b="0" u="sng" dirty="0" smtClean="0">
                <a:ea typeface="ＭＳ Ｐゴシック" pitchFamily="34" charset="-128"/>
              </a:rPr>
              <a:t>Expected Results</a:t>
            </a:r>
            <a:r>
              <a:rPr sz="1800" b="0" dirty="0" smtClean="0">
                <a:ea typeface="ＭＳ Ｐゴシック" pitchFamily="34" charset="-128"/>
              </a:rPr>
              <a:t> of the test case.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Create</a:t>
            </a:r>
            <a:r>
              <a:rPr sz="1800" b="0" dirty="0" smtClean="0">
                <a:ea typeface="ＭＳ Ｐゴシック" pitchFamily="34" charset="-128"/>
              </a:rPr>
              <a:t>" button to create the test case.</a:t>
            </a:r>
            <a:endParaRPr sz="18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1571625"/>
            <a:ext cx="8915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1628775"/>
            <a:ext cx="9906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Add /Remove Test Cases in Master Test Suite (cont.)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847725"/>
            <a:ext cx="8763000" cy="120015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Select a Test Case to be deleted on the left panel.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Delete</a:t>
            </a:r>
            <a:r>
              <a:rPr sz="1800" b="0" dirty="0" smtClean="0">
                <a:ea typeface="ＭＳ Ｐゴシック" pitchFamily="34" charset="-128"/>
              </a:rPr>
              <a:t>" button to delete the test case.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Yes, delete Test Case</a:t>
            </a:r>
            <a:r>
              <a:rPr sz="1800" b="0" dirty="0" smtClean="0">
                <a:ea typeface="ＭＳ Ｐゴシック" pitchFamily="34" charset="-128"/>
              </a:rPr>
              <a:t>" button to confirm the deletion.</a:t>
            </a:r>
            <a:endParaRPr sz="18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1900818"/>
            <a:ext cx="8388350" cy="147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051" y="3486150"/>
            <a:ext cx="8388949" cy="162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818021" y="3406382"/>
            <a:ext cx="422358" cy="13990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35569" y="2540676"/>
            <a:ext cx="723054" cy="16753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53904" y="4236203"/>
            <a:ext cx="2166038" cy="25366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What Managers need to know?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5851"/>
            <a:ext cx="8229600" cy="339447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view reports and metrics</a:t>
            </a:r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How to view</a:t>
            </a: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 test results</a:t>
            </a:r>
            <a:endParaRPr b="1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None/>
            </a:pPr>
            <a:endParaRPr sz="16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View Reports and Metrics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229600" cy="2438400"/>
          </a:xfrm>
        </p:spPr>
        <p:txBody>
          <a:bodyPr/>
          <a:lstStyle/>
          <a:p>
            <a:r>
              <a:rPr lang="en-US" sz="1800" b="0" dirty="0" err="1" smtClean="0">
                <a:ea typeface="ＭＳ Ｐゴシック" pitchFamily="34" charset="-128"/>
              </a:rPr>
              <a:t>TestLink</a:t>
            </a:r>
            <a:r>
              <a:rPr lang="en-US" sz="1800" b="0" dirty="0" smtClean="0">
                <a:ea typeface="ＭＳ Ｐゴシック" pitchFamily="34" charset="-128"/>
              </a:rPr>
              <a:t> provides plenty of reports and metrics to help managers view static data about Project, Test Plan, Test Case, Testers, … 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ea typeface="ＭＳ Ｐゴシック" pitchFamily="34" charset="-128"/>
              </a:rPr>
              <a:t>Summary Reports</a:t>
            </a:r>
            <a:r>
              <a:rPr lang="en-US" sz="1800" dirty="0" smtClean="0">
                <a:ea typeface="ＭＳ Ｐゴシック" pitchFamily="34" charset="-128"/>
              </a:rPr>
              <a:t>: return overview information of queried Test Plans, queried JIRA issues, queried most recent Test Plans.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ea typeface="ＭＳ Ｐゴシック" pitchFamily="34" charset="-128"/>
              </a:rPr>
              <a:t>Testers Metrics</a:t>
            </a:r>
            <a:r>
              <a:rPr lang="en-US" sz="1800" dirty="0" smtClean="0">
                <a:ea typeface="ＭＳ Ｐゴシック" pitchFamily="34" charset="-128"/>
              </a:rPr>
              <a:t>: return summary data about Test Plans including clearly assignment of each Testers and Test Cases.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ea typeface="ＭＳ Ｐゴシック" pitchFamily="34" charset="-128"/>
              </a:rPr>
              <a:t>Compare Test Cases Results</a:t>
            </a:r>
            <a:r>
              <a:rPr lang="en-US" sz="1800" dirty="0" smtClean="0">
                <a:ea typeface="ＭＳ Ｐゴシック" pitchFamily="34" charset="-128"/>
              </a:rPr>
              <a:t>: return the test results of each Test Cases of  compared Test Plans.</a:t>
            </a:r>
            <a:endParaRPr lang="en-US" sz="1800" b="0" dirty="0" smtClean="0">
              <a:ea typeface="ＭＳ Ｐゴシック" pitchFamily="34" charset="-128"/>
            </a:endParaRPr>
          </a:p>
          <a:p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4019550"/>
            <a:ext cx="7696200" cy="24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3333750"/>
            <a:ext cx="5486400" cy="20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39775" marR="0" lvl="1" indent="-277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View Test Plan Results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: return detail test results of a Test Plan.</a:t>
            </a:r>
          </a:p>
          <a:p>
            <a:pPr marL="739775" marR="0" lvl="1" indent="-277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View Assignment History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: return the assignment history of each Test Cases.</a:t>
            </a:r>
          </a:p>
          <a:p>
            <a:pPr marL="739775" marR="0" lvl="1" indent="-277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Test Reports and Metrics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: return summary test results of all Test Plans.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333750"/>
            <a:ext cx="6248400" cy="150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View Reports and Metrics (cont.)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885950"/>
            <a:ext cx="48101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6" descr="Reports_And_Metrics_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914650"/>
            <a:ext cx="6858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AutoShape 15"/>
          <p:cNvSpPr>
            <a:spLocks noChangeArrowheads="1"/>
          </p:cNvSpPr>
          <p:nvPr/>
        </p:nvSpPr>
        <p:spPr bwMode="auto">
          <a:xfrm rot="-2784193">
            <a:off x="2058194" y="2500313"/>
            <a:ext cx="228600" cy="576262"/>
          </a:xfrm>
          <a:prstGeom prst="downArrow">
            <a:avLst>
              <a:gd name="adj1" fmla="val 50000"/>
              <a:gd name="adj2" fmla="val 24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2400" y="2343150"/>
            <a:ext cx="17526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Content Placeholder 3"/>
          <p:cNvSpPr>
            <a:spLocks/>
          </p:cNvSpPr>
          <p:nvPr/>
        </p:nvSpPr>
        <p:spPr bwMode="auto">
          <a:xfrm>
            <a:off x="0" y="68580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r>
              <a:rPr lang="en-US" b="0" dirty="0" smtClean="0">
                <a:latin typeface="+mn-lt"/>
              </a:rPr>
              <a:t>For </a:t>
            </a:r>
            <a:r>
              <a:rPr lang="en-US" b="0" dirty="0">
                <a:latin typeface="+mn-lt"/>
              </a:rPr>
              <a:t>example: I want to view detail test results of Test Plan "</a:t>
            </a:r>
            <a:r>
              <a:rPr lang="en-US" dirty="0">
                <a:latin typeface="+mn-lt"/>
              </a:rPr>
              <a:t>Ironman v1b2116-17 34P_44P (FR)</a:t>
            </a:r>
            <a:r>
              <a:rPr lang="en-US" b="0" dirty="0">
                <a:latin typeface="+mn-lt"/>
              </a:rPr>
              <a:t>", I select the Test Plan then click on "</a:t>
            </a:r>
            <a:r>
              <a:rPr lang="en-US" b="0" dirty="0">
                <a:solidFill>
                  <a:srgbClr val="C00000"/>
                </a:solidFill>
                <a:latin typeface="+mn-lt"/>
              </a:rPr>
              <a:t>View Test Plan Results</a:t>
            </a:r>
            <a:r>
              <a:rPr lang="en-US" b="0" dirty="0">
                <a:latin typeface="+mn-lt"/>
              </a:rPr>
              <a:t>" =&gt; The Test Plan report will be displayed.</a:t>
            </a:r>
            <a:r>
              <a:rPr lang="en-US" dirty="0">
                <a:latin typeface="+mn-lt"/>
              </a:rPr>
              <a:t> </a:t>
            </a:r>
            <a:endParaRPr lang="en-US" b="0" dirty="0"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5"/>
              </a:buBlip>
            </a:pP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type="subTitle" idx="1"/>
          </p:nvPr>
        </p:nvSpPr>
        <p:spPr>
          <a:xfrm>
            <a:off x="-228600" y="1600200"/>
            <a:ext cx="6858000" cy="3086100"/>
          </a:xfrm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altLang="ja-JP" sz="2000" dirty="0" smtClean="0">
                <a:ea typeface="ＭＳ Ｐゴシック" pitchFamily="34" charset="-128"/>
              </a:rPr>
              <a:t>         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This course will guide through normal workflow of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a test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leader 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when working with </a:t>
            </a:r>
            <a:r>
              <a:rPr altLang="ja-JP" sz="2000" dirty="0" err="1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TestLink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47937"/>
            <a:ext cx="30480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/>
          </p:cNvSpPr>
          <p:nvPr/>
        </p:nvSpPr>
        <p:spPr bwMode="auto">
          <a:xfrm>
            <a:off x="457200" y="51435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en-US" sz="4400" dirty="0">
                <a:solidFill>
                  <a:schemeClr val="accent1"/>
                </a:solidFill>
                <a:latin typeface="+mj-lt"/>
                <a:cs typeface="ＭＳ Ｐゴシック" pitchFamily="-106" charset="-128"/>
              </a:rPr>
              <a:t>Overview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View Reports and Metrics (cont.)</a:t>
            </a:r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2238" y="2371725"/>
            <a:ext cx="61849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304925" y="3675460"/>
            <a:ext cx="22098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Content Placeholder 3"/>
          <p:cNvSpPr>
            <a:spLocks/>
          </p:cNvSpPr>
          <p:nvPr/>
        </p:nvSpPr>
        <p:spPr bwMode="auto">
          <a:xfrm>
            <a:off x="152400" y="81915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  <a:endParaRPr lang="en-US" altLang="ja-JP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b="0" dirty="0" err="1" smtClean="0">
                <a:latin typeface="+mn-lt"/>
              </a:rPr>
              <a:t>Testlink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>
                <a:latin typeface="+mn-lt"/>
              </a:rPr>
              <a:t>also allows users to export Reports and Metrics in Word, Excel,  </a:t>
            </a:r>
            <a:r>
              <a:rPr lang="en-US" b="0" dirty="0" err="1">
                <a:latin typeface="+mn-lt"/>
              </a:rPr>
              <a:t>OpenOffice</a:t>
            </a:r>
            <a:r>
              <a:rPr lang="en-US" b="0" dirty="0">
                <a:latin typeface="+mn-lt"/>
              </a:rPr>
              <a:t> and HTML  format. </a:t>
            </a:r>
            <a:endParaRPr lang="en-US" b="0" dirty="0" smtClean="0"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b="0" dirty="0" smtClean="0">
                <a:latin typeface="+mn-lt"/>
              </a:rPr>
              <a:t>To export </a:t>
            </a:r>
            <a:r>
              <a:rPr lang="en-US" b="0" dirty="0">
                <a:latin typeface="+mn-lt"/>
              </a:rPr>
              <a:t>a report or metric, click on "</a:t>
            </a:r>
            <a:r>
              <a:rPr lang="en-US" b="0" dirty="0">
                <a:solidFill>
                  <a:srgbClr val="C00000"/>
                </a:solidFill>
                <a:latin typeface="+mn-lt"/>
              </a:rPr>
              <a:t>Test Reports and Metrics</a:t>
            </a:r>
            <a:r>
              <a:rPr lang="en-US" b="0" dirty="0">
                <a:latin typeface="+mn-lt"/>
              </a:rPr>
              <a:t>"</a:t>
            </a:r>
            <a:endParaRPr lang="en-US" altLang="ja-JP" b="0" dirty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View Reports and Metrics (cont.)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26" y="1085851"/>
            <a:ext cx="5629275" cy="345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276601" y="1600200"/>
            <a:ext cx="2352675" cy="8001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419476" y="2686050"/>
            <a:ext cx="1304925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Content Placeholder 3"/>
          <p:cNvSpPr>
            <a:spLocks/>
          </p:cNvSpPr>
          <p:nvPr/>
        </p:nvSpPr>
        <p:spPr bwMode="auto">
          <a:xfrm>
            <a:off x="-76200" y="971550"/>
            <a:ext cx="3657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dirty="0">
                <a:latin typeface="Calibri" pitchFamily="34" charset="0"/>
              </a:rPr>
              <a:t>	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r>
              <a:rPr lang="en-US" b="0" dirty="0" smtClean="0">
                <a:latin typeface="+mn-lt"/>
              </a:rPr>
              <a:t>Select the </a:t>
            </a:r>
            <a:r>
              <a:rPr lang="en-US" b="0" dirty="0">
                <a:latin typeface="+mn-lt"/>
              </a:rPr>
              <a:t>Report Format you want</a:t>
            </a:r>
            <a:r>
              <a:rPr lang="en-US" b="0" dirty="0" smtClean="0">
                <a:latin typeface="+mn-lt"/>
              </a:rPr>
              <a:t>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r>
              <a:rPr lang="en-US" b="0" dirty="0" smtClean="0">
                <a:latin typeface="+mn-lt"/>
              </a:rPr>
              <a:t>Select the Test Plan.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r>
              <a:rPr lang="en-US" b="0" dirty="0" smtClean="0">
                <a:latin typeface="+mn-lt"/>
              </a:rPr>
              <a:t>Select the report you want to view.</a:t>
            </a:r>
          </a:p>
          <a:p>
            <a:pPr marL="347663" lvl="1" indent="-347663" defTabSz="914400" eaLnBrk="0" fontAlgn="ctr" hangingPunct="0">
              <a:spcBef>
                <a:spcPct val="20000"/>
              </a:spcBef>
            </a:pPr>
            <a:r>
              <a:rPr lang="en-US" b="0" dirty="0" smtClean="0">
                <a:latin typeface="+mn-lt"/>
              </a:rPr>
              <a:t>→ You </a:t>
            </a:r>
            <a:r>
              <a:rPr lang="en-US" b="0" dirty="0">
                <a:latin typeface="+mn-lt"/>
              </a:rPr>
              <a:t>will be prompted to open or save the file</a:t>
            </a:r>
            <a:r>
              <a:rPr lang="en-US" b="0" dirty="0" smtClean="0">
                <a:latin typeface="+mn-lt"/>
              </a:rPr>
              <a:t>.</a:t>
            </a: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r>
              <a:rPr lang="en-US" b="0" dirty="0" smtClean="0">
                <a:latin typeface="+mn-lt"/>
              </a:rPr>
              <a:t>Wait for the download completed then open the file.</a:t>
            </a:r>
            <a:endParaRPr lang="en-US" b="0" dirty="0"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  <a:buBlip>
                <a:blip r:embed="rId4"/>
              </a:buBlip>
            </a:pPr>
            <a:endParaRPr lang="en-US" altLang="ja-JP" b="0" dirty="0" smtClean="0">
              <a:solidFill>
                <a:srgbClr val="262626"/>
              </a:solidFill>
              <a:latin typeface="+mn-lt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endParaRPr lang="en-US" altLang="ja-JP" sz="1400" b="0" dirty="0">
              <a:solidFill>
                <a:srgbClr val="262626"/>
              </a:solidFill>
              <a:latin typeface="Calibri" pitchFamily="34" charset="0"/>
            </a:endParaRPr>
          </a:p>
          <a:p>
            <a:pPr marL="347663" indent="-347663" defTabSz="914400" eaLnBrk="0" fontAlgn="ctr" hangingPunct="0">
              <a:spcBef>
                <a:spcPct val="20000"/>
              </a:spcBef>
            </a:pPr>
            <a:r>
              <a:rPr lang="en-US" altLang="ja-JP" sz="1400" b="0" dirty="0">
                <a:solidFill>
                  <a:srgbClr val="262626"/>
                </a:solidFill>
                <a:latin typeface="Calibri" pitchFamily="34" charset="0"/>
              </a:rPr>
              <a:t> </a:t>
            </a:r>
            <a:endParaRPr lang="en-US" sz="1400" b="0" dirty="0">
              <a:solidFill>
                <a:srgbClr val="262626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228600" y="2038350"/>
            <a:ext cx="8229600" cy="857250"/>
          </a:xfrm>
        </p:spPr>
        <p:txBody>
          <a:bodyPr/>
          <a:lstStyle/>
          <a:p>
            <a:pPr marL="609600" indent="-609600" algn="ctr">
              <a:tabLst>
                <a:tab pos="5657850" algn="l"/>
              </a:tabLst>
            </a:pPr>
            <a:r>
              <a:rPr lang="en-US" sz="5400" dirty="0" smtClean="0">
                <a:solidFill>
                  <a:schemeClr val="accent1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48131" name="Content Placeholder 3"/>
          <p:cNvSpPr>
            <a:spLocks noGrp="1"/>
          </p:cNvSpPr>
          <p:nvPr>
            <p:ph sz="half" idx="4294967295"/>
          </p:nvPr>
        </p:nvSpPr>
        <p:spPr>
          <a:xfrm>
            <a:off x="381000" y="1177528"/>
            <a:ext cx="8153400" cy="879872"/>
          </a:xfrm>
        </p:spPr>
        <p:txBody>
          <a:bodyPr/>
          <a:lstStyle/>
          <a:p>
            <a:pPr marL="282575" lvl="1" indent="-168275">
              <a:buFontTx/>
              <a:buNone/>
            </a:pPr>
            <a:endParaRPr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smtClean="0"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3486150"/>
            <a:ext cx="2133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What a Test Leader needs to know?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5851"/>
            <a:ext cx="8229600" cy="339447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Execute </a:t>
            </a:r>
            <a:r>
              <a:rPr lang="en-US" b="1" dirty="0" err="1" smtClean="0">
                <a:solidFill>
                  <a:schemeClr val="accent1"/>
                </a:solidFill>
                <a:ea typeface="ＭＳ Ｐゴシック" pitchFamily="34" charset="-128"/>
              </a:rPr>
              <a:t>testcase</a:t>
            </a:r>
            <a:endParaRPr b="1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create and modify Test Plan.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add/remove Test Cases in Test Plan.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assign Test Cases to testers.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add/remove Test Cases in Master Test Suite.</a:t>
            </a:r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View report metrics and test results. </a:t>
            </a:r>
            <a:endParaRPr b="1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533400" indent="-533400"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Execute </a:t>
            </a:r>
            <a:r>
              <a:rPr lang="en-US" b="1" dirty="0" err="1" smtClean="0">
                <a:solidFill>
                  <a:schemeClr val="accent1"/>
                </a:solidFill>
                <a:ea typeface="ＭＳ Ｐゴシック" pitchFamily="34" charset="-128"/>
              </a:rPr>
              <a:t>testcase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test leader also needs to know how to execute test case as a tester: </a:t>
            </a:r>
            <a:r>
              <a:rPr lang="en-US" sz="2000" b="0" dirty="0" smtClean="0"/>
              <a:t>Please refer to </a:t>
            </a:r>
            <a:r>
              <a:rPr lang="en-US" sz="2000" b="0" u="sng" dirty="0" err="1" smtClean="0">
                <a:solidFill>
                  <a:srgbClr val="2E1DAB"/>
                </a:solidFill>
              </a:rPr>
              <a:t>Testlink</a:t>
            </a:r>
            <a:r>
              <a:rPr lang="en-US" sz="2000" b="0" u="sng" dirty="0" smtClean="0">
                <a:solidFill>
                  <a:srgbClr val="2E1DAB"/>
                </a:solidFill>
              </a:rPr>
              <a:t> For Tester.pptx</a:t>
            </a:r>
            <a:r>
              <a:rPr lang="en-US" sz="2000" b="0" dirty="0" smtClean="0">
                <a:solidFill>
                  <a:schemeClr val="tx1"/>
                </a:solidFill>
              </a:rPr>
              <a:t> for more information.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Create a Test Plan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914400"/>
            <a:ext cx="8839200" cy="9144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Before starting to test a new build, we have to create a Test Plan for it. 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Test Plan Management</a:t>
            </a:r>
            <a:r>
              <a:rPr sz="1800" b="0" dirty="0" smtClean="0">
                <a:ea typeface="ＭＳ Ｐゴシック" pitchFamily="34" charset="-128"/>
              </a:rPr>
              <a:t>" to open the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Test Plan Management</a:t>
            </a:r>
            <a:r>
              <a:rPr sz="1800" b="0" dirty="0" smtClean="0">
                <a:ea typeface="ＭＳ Ｐゴシック" pitchFamily="34" charset="-128"/>
              </a:rPr>
              <a:t>" page. Then click on "</a:t>
            </a:r>
            <a:r>
              <a:rPr sz="1800" dirty="0" smtClean="0">
                <a:ea typeface="ＭＳ Ｐゴシック" pitchFamily="34" charset="-128"/>
              </a:rPr>
              <a:t>Create</a:t>
            </a:r>
            <a:r>
              <a:rPr sz="1800" b="0" dirty="0" smtClean="0">
                <a:ea typeface="ＭＳ Ｐゴシック" pitchFamily="34" charset="-128"/>
              </a:rPr>
              <a:t>" button to open the Test Plan details page.</a:t>
            </a:r>
          </a:p>
          <a:p>
            <a:pPr marL="282575" lvl="1" indent="-168275">
              <a:buFontTx/>
              <a:buNone/>
            </a:pPr>
            <a:endParaRPr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838325"/>
            <a:ext cx="8915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634039" y="2774156"/>
            <a:ext cx="1501775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8" y="3476625"/>
            <a:ext cx="88884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6989" y="4135041"/>
            <a:ext cx="796925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572000" y="3314700"/>
            <a:ext cx="45720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Create a Test Plan (cont.)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914400"/>
            <a:ext cx="8839200" cy="13716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The Test Plan name and its description should be fill in correctly.</a:t>
            </a:r>
          </a:p>
          <a:p>
            <a:r>
              <a:rPr sz="1800" b="0" dirty="0" smtClean="0">
                <a:ea typeface="ＭＳ Ｐゴシック" pitchFamily="34" charset="-128"/>
              </a:rPr>
              <a:t>If the Test Plan is created from an existing Test Plan, we select the existing Test Plan to replicate it (the items that are copied include: builds, test cases, priorities, milestones, and user roles). Otherwise, select "</a:t>
            </a:r>
            <a:r>
              <a:rPr sz="1800" dirty="0" smtClean="0">
                <a:ea typeface="ＭＳ Ｐゴシック" pitchFamily="34" charset="-128"/>
              </a:rPr>
              <a:t>No</a:t>
            </a:r>
            <a:r>
              <a:rPr sz="1800" b="0" dirty="0" smtClean="0">
                <a:ea typeface="ＭＳ Ｐゴシック" pitchFamily="34" charset="-128"/>
              </a:rPr>
              <a:t>".  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Create</a:t>
            </a:r>
            <a:r>
              <a:rPr sz="1800" b="0" dirty="0" smtClean="0">
                <a:ea typeface="ＭＳ Ｐゴシック" pitchFamily="34" charset="-128"/>
              </a:rPr>
              <a:t>" button to create the Test Plan.</a:t>
            </a:r>
          </a:p>
          <a:p>
            <a:pPr marL="282575" lvl="1" indent="-168275">
              <a:buFontTx/>
              <a:buNone/>
            </a:pPr>
            <a:endParaRPr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2457450"/>
            <a:ext cx="9029700" cy="26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Create a Test Plan (cont.)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914400"/>
            <a:ext cx="8985250" cy="131445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After creating the Test Plan, we have to add Test Build to it. </a:t>
            </a:r>
          </a:p>
          <a:p>
            <a:r>
              <a:rPr sz="1800" b="0" dirty="0" smtClean="0">
                <a:ea typeface="ＭＳ Ｐゴシック" pitchFamily="34" charset="-128"/>
              </a:rPr>
              <a:t>Select the Test Plan you want to add builds then click on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Builds/Releases</a:t>
            </a:r>
            <a:r>
              <a:rPr sz="1800" b="0" dirty="0" smtClean="0">
                <a:ea typeface="ＭＳ Ｐゴシック" pitchFamily="34" charset="-128"/>
              </a:rPr>
              <a:t>" to open the "</a:t>
            </a:r>
            <a:r>
              <a:rPr sz="1800" dirty="0" smtClean="0">
                <a:ea typeface="ＭＳ Ｐゴシック" pitchFamily="34" charset="-128"/>
              </a:rPr>
              <a:t>Build Management</a:t>
            </a:r>
            <a:r>
              <a:rPr sz="1800" b="0" dirty="0" smtClean="0">
                <a:ea typeface="ＭＳ Ｐゴシック" pitchFamily="34" charset="-128"/>
              </a:rPr>
              <a:t>" page. And then, click on "</a:t>
            </a:r>
            <a:r>
              <a:rPr sz="1800" dirty="0" smtClean="0">
                <a:ea typeface="ＭＳ Ｐゴシック" pitchFamily="34" charset="-128"/>
              </a:rPr>
              <a:t>Create</a:t>
            </a:r>
            <a:r>
              <a:rPr sz="1800" b="0" dirty="0" smtClean="0">
                <a:ea typeface="ＭＳ Ｐゴシック" pitchFamily="34" charset="-128"/>
              </a:rPr>
              <a:t>" button to open build details page.</a:t>
            </a:r>
          </a:p>
          <a:p>
            <a:pPr marL="282575" lvl="1" indent="-168275">
              <a:buFontTx/>
              <a:buNone/>
            </a:pPr>
            <a:endParaRPr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180975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486150"/>
            <a:ext cx="8991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343400" y="3334941"/>
            <a:ext cx="45720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562601" y="3028950"/>
            <a:ext cx="1501775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508626" y="2400300"/>
            <a:ext cx="3178175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49214" y="4789885"/>
            <a:ext cx="852487" cy="285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Create a Test Plan (cont.)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914400"/>
            <a:ext cx="8763000" cy="17145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The title of the Test Build must be the same as the Test Plan.</a:t>
            </a:r>
          </a:p>
          <a:p>
            <a:r>
              <a:rPr sz="1800" b="0" dirty="0" smtClean="0">
                <a:solidFill>
                  <a:srgbClr val="2E1DAB"/>
                </a:solidFill>
                <a:ea typeface="ＭＳ Ｐゴシック" pitchFamily="34" charset="-128"/>
              </a:rPr>
              <a:t>Active /Inactive </a:t>
            </a:r>
            <a:r>
              <a:rPr sz="1800" b="0" dirty="0" smtClean="0">
                <a:ea typeface="ＭＳ Ｐゴシック" pitchFamily="34" charset="-128"/>
              </a:rPr>
              <a:t>– defines whether the build can be used.</a:t>
            </a:r>
          </a:p>
          <a:p>
            <a:r>
              <a:rPr sz="1800" b="0" dirty="0" smtClean="0">
                <a:solidFill>
                  <a:srgbClr val="2E1DAB"/>
                </a:solidFill>
                <a:ea typeface="ＭＳ Ｐゴシック" pitchFamily="34" charset="-128"/>
              </a:rPr>
              <a:t>Open /Closed</a:t>
            </a:r>
            <a:r>
              <a:rPr sz="1800" b="0" dirty="0" smtClean="0">
                <a:ea typeface="ＭＳ Ｐゴシック" pitchFamily="34" charset="-128"/>
              </a:rPr>
              <a:t> – Only for open builds, test results can be modified.</a:t>
            </a:r>
          </a:p>
          <a:p>
            <a:r>
              <a:rPr sz="1800" b="0" dirty="0" smtClean="0">
                <a:ea typeface="ＭＳ Ｐゴシック" pitchFamily="34" charset="-128"/>
              </a:rPr>
              <a:t>Click on "</a:t>
            </a:r>
            <a:r>
              <a:rPr sz="1800" dirty="0" smtClean="0">
                <a:ea typeface="ＭＳ Ｐゴシック" pitchFamily="34" charset="-128"/>
              </a:rPr>
              <a:t>Create</a:t>
            </a:r>
            <a:r>
              <a:rPr sz="1800" b="0" dirty="0" smtClean="0">
                <a:ea typeface="ＭＳ Ｐゴシック" pitchFamily="34" charset="-128"/>
              </a:rPr>
              <a:t>" button to create the build.</a:t>
            </a:r>
          </a:p>
          <a:p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07" y="2228850"/>
            <a:ext cx="8523286" cy="284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38225" y="2771692"/>
            <a:ext cx="1890360" cy="32537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6200" y="3933365"/>
            <a:ext cx="1890360" cy="4440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13"/>
          <p:cNvSpPr txBox="1">
            <a:spLocks noChangeArrowheads="1"/>
          </p:cNvSpPr>
          <p:nvPr/>
        </p:nvSpPr>
        <p:spPr bwMode="auto">
          <a:xfrm>
            <a:off x="2290954" y="3343275"/>
            <a:ext cx="5598376" cy="584775"/>
          </a:xfrm>
          <a:prstGeom prst="rect">
            <a:avLst/>
          </a:prstGeom>
          <a:solidFill>
            <a:srgbClr val="99CC00">
              <a:alpha val="54117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defTabSz="914400"/>
            <a:r>
              <a:rPr lang="en-US" sz="1600" b="0" dirty="0"/>
              <a:t>Description should include: list of delivered packages, fixes or features, approvals, status,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Add /Remove Test Cases to a Test Plan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" y="971550"/>
            <a:ext cx="8763000" cy="1714500"/>
          </a:xfrm>
        </p:spPr>
        <p:txBody>
          <a:bodyPr/>
          <a:lstStyle/>
          <a:p>
            <a:r>
              <a:rPr sz="1800" b="0" dirty="0" smtClean="0">
                <a:ea typeface="ＭＳ Ｐゴシック" pitchFamily="34" charset="-128"/>
              </a:rPr>
              <a:t>We can add more test cases to a Test Plan or remove existing test cases out of the Test Plan.</a:t>
            </a:r>
          </a:p>
          <a:p>
            <a:r>
              <a:rPr sz="1800" b="0" dirty="0" smtClean="0">
                <a:ea typeface="ＭＳ Ｐゴシック" pitchFamily="34" charset="-128"/>
              </a:rPr>
              <a:t>Select the Test Plan you want to add or remove test cases, then click on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Add /Remove Test Cases</a:t>
            </a:r>
            <a:r>
              <a:rPr sz="1800" b="0" dirty="0" smtClean="0">
                <a:ea typeface="ＭＳ Ｐゴシック" pitchFamily="34" charset="-128"/>
              </a:rPr>
              <a:t>" to open the "</a:t>
            </a:r>
            <a:r>
              <a:rPr sz="1800" b="0" dirty="0" smtClean="0">
                <a:solidFill>
                  <a:srgbClr val="C00000"/>
                </a:solidFill>
                <a:ea typeface="ＭＳ Ｐゴシック" pitchFamily="34" charset="-128"/>
              </a:rPr>
              <a:t>Add /Remove Test Cases</a:t>
            </a:r>
            <a:r>
              <a:rPr sz="1800" b="0" dirty="0" smtClean="0">
                <a:ea typeface="ＭＳ Ｐゴシック" pitchFamily="34" charset="-128"/>
              </a:rPr>
              <a:t>" page.</a:t>
            </a:r>
            <a:endParaRPr sz="18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2266950"/>
            <a:ext cx="891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316413" y="3924300"/>
            <a:ext cx="17526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1041</Words>
  <Application>Microsoft Office PowerPoint</Application>
  <PresentationFormat>On-screen Show (16:9)</PresentationFormat>
  <Paragraphs>119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Office Theme</vt:lpstr>
      <vt:lpstr>1_Office Theme</vt:lpstr>
      <vt:lpstr>2_Custom Design</vt:lpstr>
      <vt:lpstr>1_Custom Design</vt:lpstr>
      <vt:lpstr>Custom Design</vt:lpstr>
      <vt:lpstr>2_Office Theme</vt:lpstr>
      <vt:lpstr>Guide to use TestLink </vt:lpstr>
      <vt:lpstr>PowerPoint Presentation</vt:lpstr>
      <vt:lpstr>What a Test Leader needs to know?</vt:lpstr>
      <vt:lpstr>Execute testcase</vt:lpstr>
      <vt:lpstr>Create a Test Plan</vt:lpstr>
      <vt:lpstr>Create a Test Plan (cont.)</vt:lpstr>
      <vt:lpstr>Create a Test Plan (cont.)</vt:lpstr>
      <vt:lpstr>Create a Test Plan (cont.)</vt:lpstr>
      <vt:lpstr>Add /Remove Test Cases to a Test Plan</vt:lpstr>
      <vt:lpstr>Add /Remove Test Cases to a Test Plan (cont.)</vt:lpstr>
      <vt:lpstr>Assign Test Cases to Testers</vt:lpstr>
      <vt:lpstr>Assign Test Cases to Testers (cont.)</vt:lpstr>
      <vt:lpstr>Add /Remove Test Cases in Master Test Suite</vt:lpstr>
      <vt:lpstr>Add /Remove Test Cases in Master Test Suite (cont.)</vt:lpstr>
      <vt:lpstr>Add /Remove Test Cases in Master Test Suite (cont.)</vt:lpstr>
      <vt:lpstr>Add /Remove Test Cases in Master Test Suite (cont.)</vt:lpstr>
      <vt:lpstr>What Managers need to know?</vt:lpstr>
      <vt:lpstr>View Reports and Metrics</vt:lpstr>
      <vt:lpstr>View Reports and Metrics (cont.)</vt:lpstr>
      <vt:lpstr>View Reports and Metrics (cont.)</vt:lpstr>
      <vt:lpstr>View Reports and Metrics (cont.)</vt:lpstr>
      <vt:lpstr>Thank you</vt:lpstr>
    </vt:vector>
  </TitlesOfParts>
  <Company>DIRECTV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DIRECTV</dc:creator>
  <cp:lastModifiedBy>Thanh Dang Thi Cam</cp:lastModifiedBy>
  <cp:revision>527</cp:revision>
  <dcterms:created xsi:type="dcterms:W3CDTF">2010-09-27T15:54:40Z</dcterms:created>
  <dcterms:modified xsi:type="dcterms:W3CDTF">2015-01-02T09:18:37Z</dcterms:modified>
</cp:coreProperties>
</file>