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93" r:id="rId3"/>
    <p:sldMasterId id="2147483681" r:id="rId4"/>
    <p:sldMasterId id="2147483663" r:id="rId5"/>
    <p:sldMasterId id="2147483656" r:id="rId6"/>
  </p:sldMasterIdLst>
  <p:notesMasterIdLst>
    <p:notesMasterId r:id="rId21"/>
  </p:notesMasterIdLst>
  <p:handoutMasterIdLst>
    <p:handoutMasterId r:id="rId22"/>
  </p:handoutMasterIdLst>
  <p:sldIdLst>
    <p:sldId id="256" r:id="rId7"/>
    <p:sldId id="360" r:id="rId8"/>
    <p:sldId id="324" r:id="rId9"/>
    <p:sldId id="326" r:id="rId10"/>
    <p:sldId id="399" r:id="rId11"/>
    <p:sldId id="365" r:id="rId12"/>
    <p:sldId id="339" r:id="rId13"/>
    <p:sldId id="400" r:id="rId14"/>
    <p:sldId id="401" r:id="rId15"/>
    <p:sldId id="348" r:id="rId16"/>
    <p:sldId id="347" r:id="rId17"/>
    <p:sldId id="366" r:id="rId18"/>
    <p:sldId id="287" r:id="rId19"/>
    <p:sldId id="349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huong" initials="g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E1DAB"/>
    <a:srgbClr val="210D3F"/>
    <a:srgbClr val="110B41"/>
    <a:srgbClr val="FF9900"/>
    <a:srgbClr val="10024A"/>
    <a:srgbClr val="313023"/>
    <a:srgbClr val="1D9723"/>
    <a:srgbClr val="FC040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4655" autoAdjust="0"/>
  </p:normalViewPr>
  <p:slideViewPr>
    <p:cSldViewPr snapToObjects="1">
      <p:cViewPr>
        <p:scale>
          <a:sx n="100" d="100"/>
          <a:sy n="100" d="100"/>
        </p:scale>
        <p:origin x="-1338" y="-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B63B46B7-1A6F-4B40-86A6-97E5193C5F9E}" type="datetimeFigureOut">
              <a:rPr lang="en-US"/>
              <a:pPr>
                <a:defRPr/>
              </a:pPr>
              <a:t>1/2/2015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7E60EB9D-9A83-4141-A15E-D7027EE50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5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E9CD412D-B4C1-435C-8010-10B84FF19B9C}" type="datetimeFigureOut">
              <a:rPr lang="en-US"/>
              <a:pPr>
                <a:defRPr/>
              </a:pPr>
              <a:t>1/2/2015</a:t>
            </a:fld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66ACB63D-0162-49AB-930B-393D37CAD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9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457451"/>
            <a:ext cx="5638800" cy="800099"/>
          </a:xfrm>
        </p:spPr>
        <p:txBody>
          <a:bodyPr/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200400"/>
            <a:ext cx="4724400" cy="5715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D541A-AAC1-405E-94EC-34D5E1364220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30F84-BF28-4487-8858-62A643594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DB4B-BEF8-4441-92FC-B951A40F7E60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449-D961-4435-9BEF-93B2FF50BB34}" type="datetime1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0495-385F-4D34-B8F7-F6E61600974D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0B0-E2C0-4E27-A3AA-E22D948B810D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207F-16C9-491A-B67E-FD198C1EF5FF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41B1-8314-4F35-86F4-D944C5CF4284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853-EE44-4284-8CA5-9E4D07F9EFD1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0B1E-2BE8-4014-8255-8B3317E3CD69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A197-4C1E-4457-ADE2-4BAB8E34C444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8FE-E3E6-4DF5-9C88-D5EDE685313B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82A253-6163-4B01-B615-9A7E02803F3B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D8142-9117-4C57-80E3-43685968D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014-237D-438F-9CE5-0CDC8CEF96B4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5717-E683-4FD3-8AF8-C36908F6751E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BD7B-C69A-4CD5-A92B-77B26A08C4F2}" type="datetime1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94C-AB77-4176-800F-FB4539F46DFD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11FF-2DF0-4B7E-A711-673062D17B12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00F-0C23-44D5-BDB9-D634130FB2D2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E327-13BD-40DD-9DEF-A05A5F974CE4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5548-5689-41DB-B9C6-A5AB9D6CEDB0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E97B8-9CE3-4107-8327-FDA025A93DED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6C58A-ED1F-4ADA-9AF3-526FD9F4E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82620-5799-4270-93AC-648CFD8F6193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BD0D5-9A4F-409F-A075-35D8F97E2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37296-4308-474B-832A-05D62058424D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BAA3-4132-4A76-B440-CA1115B1A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AB4DF-A4D1-40A4-ABC2-44BD51B8DDB3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40D53-B938-4900-A52A-26EB1CDD5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29974-55FF-48EE-8669-F12D9DC0F205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0BCDE-7CC6-474E-8867-D21BF4B8C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FC0FE-F0AF-4FB2-B36A-CE0E36554BDC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31816-337D-471D-B1F0-108DC8739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151D2-800B-4573-AE26-7E0646A3B30C}" type="datetime1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D8CD0-29BD-4BD8-A741-0E0D876D9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B6DE7-ACCA-4207-A280-D456D9457246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A9E9-7ADD-45CA-A723-72C700E79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57A2A-3037-4849-9822-912F97DA5906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61DE2-B55A-455F-8427-05CC11D7A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99B4D-5516-4BCE-9D70-AA9842EE540E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63E3-FB55-46F3-8896-45B093518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18CB4-FA28-4B91-AD77-F02BAEAE064E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BA89C-60AF-4E92-95BC-BAA55B893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E6CC4-2889-4870-8EAD-EA0FAB315BF3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05C04-4B98-42BB-88F2-D297038BF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FCAC9-0CA0-4124-9F8C-E52220B5361C}" type="datetime1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EEAC5-2AA3-4FFA-8435-C63BDBA8A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77255-8086-40AE-BFE5-147CDF4E4AE2}" type="datetime1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52B34-B2AE-4521-A60B-C7154C1F9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1F3-972D-4949-8EFE-AA6ADAA3B141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9912-1ABE-41FC-9EB2-712499ACEF61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93F6-513B-4F08-BCDB-74DF61AC868D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1017-CAA5-4933-9A99-3BBA88F55B0C}" type="datetime1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843EE1C-6214-4FB3-9B69-29FAE1E5DE35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DB62932-0B19-4FCA-BB0B-B6C841D7B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1 – Initial Caps</a:t>
            </a:r>
          </a:p>
          <a:p>
            <a:pPr lvl="1"/>
            <a:r>
              <a:rPr lang="en-US" smtClean="0"/>
              <a:t>Level 2 – Cap &amp; lower case</a:t>
            </a:r>
          </a:p>
          <a:p>
            <a:pPr lvl="2"/>
            <a:r>
              <a:rPr lang="en-US" smtClean="0"/>
              <a:t>Level 3 – Cap &amp; lower case	</a:t>
            </a:r>
          </a:p>
          <a:p>
            <a:pPr lvl="3"/>
            <a:r>
              <a:rPr lang="en-US" smtClean="0"/>
              <a:t>Level 4 – Cap &amp; lower case</a:t>
            </a:r>
          </a:p>
          <a:p>
            <a:pPr lvl="4"/>
            <a:r>
              <a:rPr lang="en-US" smtClean="0"/>
              <a:t>Level 5 – Cap &amp;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9053385-0E96-4F1E-B20B-680491DB382F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F8D8142-9117-4C57-80E3-43685968D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7663" indent="-347663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lang="en-US" sz="2800" b="1">
          <a:solidFill>
            <a:srgbClr val="262626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39775" indent="-277813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lang="en-US" sz="24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2pPr>
      <a:lvl3pPr marL="1082675" indent="-228600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lang="en-US" sz="20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3pPr>
      <a:lvl4pPr marL="1425575" indent="-2286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lang="en-US" sz="16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4pPr>
      <a:lvl5pPr marL="1719263" indent="-179388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pitchFamily="34" charset="0"/>
        <a:buBlip>
          <a:blip r:embed="rId7"/>
        </a:buBlip>
        <a:defRPr lang="en-US" sz="14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B9B7-275D-48BF-A6EE-6CA817F191C9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7D9-5998-4BD2-8220-E8847CE1B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69CE-38F1-4548-A93B-03999B573CFC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1C18-871E-43C9-9913-7C19F9E37A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D360845A-7121-4F5D-9DAC-A7030AC1B4AE}" type="datetime1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3C866B6-9500-4238-98F9-C07EB5F32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486150"/>
            <a:ext cx="2133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0" y="2800350"/>
            <a:ext cx="5638800" cy="8001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Guide to use </a:t>
            </a:r>
            <a:r>
              <a:rPr lang="en-US" b="1" dirty="0" err="1" smtClean="0"/>
              <a:t>TestLink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09800" y="3333750"/>
            <a:ext cx="2362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en-US" alt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F</a:t>
            </a:r>
            <a:r>
              <a:rPr lang="en-US" altLang="en-US" sz="22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or tester </a:t>
            </a:r>
            <a:r>
              <a:rPr lang="en-US" alt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role</a:t>
            </a: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" y="1504950"/>
            <a:ext cx="4667250" cy="89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402431"/>
            <a:ext cx="8229600" cy="857250"/>
          </a:xfrm>
        </p:spPr>
        <p:txBody>
          <a:bodyPr/>
          <a:lstStyle/>
          <a:p>
            <a:pPr marL="609600" indent="-609600"/>
            <a:r>
              <a:rPr lang="en-US" sz="2800" b="1" dirty="0" smtClean="0">
                <a:solidFill>
                  <a:schemeClr val="accent1"/>
                </a:solidFill>
                <a:ea typeface="ＭＳ Ｐゴシック" pitchFamily="34" charset="-128"/>
              </a:rPr>
              <a:t>Test Progress: Failed Test Case</a:t>
            </a:r>
          </a:p>
        </p:txBody>
      </p:sp>
      <p:pic>
        <p:nvPicPr>
          <p:cNvPr id="1229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43050"/>
            <a:ext cx="545465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3505200" y="3143250"/>
            <a:ext cx="2133600" cy="2428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10"/>
          <p:cNvSpPr>
            <a:spLocks noGrp="1"/>
          </p:cNvSpPr>
          <p:nvPr>
            <p:ph type="body" idx="1"/>
          </p:nvPr>
        </p:nvSpPr>
        <p:spPr>
          <a:xfrm>
            <a:off x="0" y="1485901"/>
            <a:ext cx="3505200" cy="3394472"/>
          </a:xfrm>
        </p:spPr>
        <p:txBody>
          <a:bodyPr/>
          <a:lstStyle/>
          <a:p>
            <a:r>
              <a:rPr sz="2000" b="0" dirty="0" smtClean="0">
                <a:ea typeface="ＭＳ Ｐゴシック" pitchFamily="34" charset="-128"/>
              </a:rPr>
              <a:t>When test case </a:t>
            </a:r>
            <a:r>
              <a:rPr sz="2000" dirty="0" smtClean="0">
                <a:solidFill>
                  <a:srgbClr val="FF0000"/>
                </a:solidFill>
                <a:ea typeface="ＭＳ Ｐゴシック" pitchFamily="34" charset="-128"/>
              </a:rPr>
              <a:t>Failed Existing Issue</a:t>
            </a:r>
            <a:r>
              <a:rPr sz="2000" b="0" dirty="0" smtClean="0">
                <a:ea typeface="ＭＳ Ｐゴシック" pitchFamily="34" charset="-128"/>
              </a:rPr>
              <a:t>, tester must link the opened JIRA ticket to the test case by inputting the JIRA ticket ID in to the JIRA field in </a:t>
            </a:r>
            <a:r>
              <a:rPr sz="2000" b="0" dirty="0" err="1" smtClean="0">
                <a:ea typeface="ＭＳ Ｐゴシック" pitchFamily="34" charset="-128"/>
              </a:rPr>
              <a:t>Testlink</a:t>
            </a:r>
            <a:r>
              <a:rPr sz="2000" b="0" dirty="0" smtClean="0">
                <a:ea typeface="ＭＳ Ｐゴシック" pitchFamily="34" charset="-128"/>
              </a:rPr>
              <a:t>.</a:t>
            </a:r>
          </a:p>
          <a:p>
            <a:r>
              <a:rPr sz="2000" b="0" dirty="0" smtClean="0">
                <a:ea typeface="ＭＳ Ｐゴシック" pitchFamily="34" charset="-128"/>
              </a:rPr>
              <a:t>Tester should also update the ticket in JIRA (add the Affects version, logs, etc…)</a:t>
            </a:r>
          </a:p>
        </p:txBody>
      </p:sp>
      <p:pic>
        <p:nvPicPr>
          <p:cNvPr id="5121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29050"/>
            <a:ext cx="5454650" cy="55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4648200" y="3829050"/>
            <a:ext cx="762000" cy="2286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AutoShape 14"/>
          <p:cNvSpPr>
            <a:spLocks noChangeArrowheads="1"/>
          </p:cNvSpPr>
          <p:nvPr/>
        </p:nvSpPr>
        <p:spPr bwMode="auto">
          <a:xfrm>
            <a:off x="4876800" y="3486150"/>
            <a:ext cx="304800" cy="2286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3" grpId="0" animBg="1"/>
      <p:bldP spid="512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402431"/>
            <a:ext cx="8229600" cy="857250"/>
          </a:xfrm>
        </p:spPr>
        <p:txBody>
          <a:bodyPr/>
          <a:lstStyle/>
          <a:p>
            <a:pPr marL="609600" indent="-609600"/>
            <a:r>
              <a:rPr lang="en-US" sz="2800" b="1" dirty="0" smtClean="0">
                <a:solidFill>
                  <a:schemeClr val="accent1"/>
                </a:solidFill>
                <a:ea typeface="ＭＳ Ｐゴシック" pitchFamily="34" charset="-128"/>
              </a:rPr>
              <a:t>Test Progress: Failed Test Case (cont.)</a:t>
            </a:r>
          </a:p>
        </p:txBody>
      </p:sp>
      <p:sp>
        <p:nvSpPr>
          <p:cNvPr id="13315" name="Oval 8"/>
          <p:cNvSpPr>
            <a:spLocks noChangeArrowheads="1"/>
          </p:cNvSpPr>
          <p:nvPr/>
        </p:nvSpPr>
        <p:spPr bwMode="auto">
          <a:xfrm>
            <a:off x="6248400" y="2516982"/>
            <a:ext cx="1295400" cy="28336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1" y="3255169"/>
            <a:ext cx="4778375" cy="183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6226175" y="2969419"/>
            <a:ext cx="45720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1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1" y="1135856"/>
            <a:ext cx="47783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715000" y="2686050"/>
            <a:ext cx="1371600" cy="285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14"/>
          <p:cNvSpPr>
            <a:spLocks noGrp="1"/>
          </p:cNvSpPr>
          <p:nvPr>
            <p:ph type="body" idx="1"/>
          </p:nvPr>
        </p:nvSpPr>
        <p:spPr>
          <a:xfrm>
            <a:off x="0" y="1520428"/>
            <a:ext cx="3352800" cy="3394472"/>
          </a:xfrm>
          <a:noFill/>
        </p:spPr>
        <p:txBody>
          <a:bodyPr/>
          <a:lstStyle/>
          <a:p>
            <a:r>
              <a:rPr sz="2000" b="0" dirty="0" smtClean="0">
                <a:ea typeface="ＭＳ Ｐゴシック" pitchFamily="34" charset="-128"/>
              </a:rPr>
              <a:t>When test case </a:t>
            </a:r>
            <a:r>
              <a:rPr sz="2000" dirty="0" smtClean="0">
                <a:solidFill>
                  <a:srgbClr val="FF0000"/>
                </a:solidFill>
                <a:ea typeface="ＭＳ Ｐゴシック" pitchFamily="34" charset="-128"/>
              </a:rPr>
              <a:t>Failed New Issue</a:t>
            </a:r>
            <a:r>
              <a:rPr sz="2000" b="0" dirty="0" smtClean="0">
                <a:ea typeface="ＭＳ Ｐゴシック" pitchFamily="34" charset="-128"/>
              </a:rPr>
              <a:t> testers can quickly create new JIRA ticket by clicking on the link “</a:t>
            </a:r>
            <a:r>
              <a:rPr sz="2000" b="0" u="sng" dirty="0" smtClean="0">
                <a:solidFill>
                  <a:srgbClr val="7030A0"/>
                </a:solidFill>
                <a:ea typeface="ＭＳ Ｐゴシック" pitchFamily="34" charset="-128"/>
              </a:rPr>
              <a:t>Create New JIRA Ticket</a:t>
            </a:r>
            <a:r>
              <a:rPr sz="2000" b="0" dirty="0" smtClean="0">
                <a:ea typeface="ＭＳ Ｐゴシック" pitchFamily="34" charset="-128"/>
              </a:rPr>
              <a:t>”. They will be directed to JIRA page.</a:t>
            </a:r>
          </a:p>
          <a:p>
            <a:r>
              <a:rPr sz="2000" b="0" dirty="0" smtClean="0">
                <a:ea typeface="ＭＳ Ｐゴシック" pitchFamily="34" charset="-128"/>
              </a:rPr>
              <a:t>After creating the ticket, tester can fill the ticket ID in to JIRA field in </a:t>
            </a:r>
            <a:r>
              <a:rPr sz="2000" b="0" dirty="0" err="1" smtClean="0">
                <a:ea typeface="ＭＳ Ｐゴシック" pitchFamily="34" charset="-128"/>
              </a:rPr>
              <a:t>Testlink</a:t>
            </a:r>
            <a:r>
              <a:rPr sz="2000" b="0" dirty="0" smtClean="0">
                <a:ea typeface="ＭＳ Ｐゴシック" pitchFamily="34" charset="-128"/>
              </a:rPr>
              <a:t>.</a:t>
            </a:r>
            <a:endParaRPr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  <p:bldP spid="491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What Testers need to know?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85851"/>
            <a:ext cx="8229600" cy="339447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altLang="ja-JP" sz="1800" b="0" dirty="0" smtClean="0">
                <a:ea typeface="ＭＳ Ｐゴシック" pitchFamily="34" charset="-128"/>
              </a:rPr>
              <a:t>         </a:t>
            </a:r>
            <a:endParaRPr sz="1800" b="0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bg2"/>
                </a:solidFill>
                <a:ea typeface="ＭＳ Ｐゴシック" pitchFamily="34" charset="-128"/>
              </a:rPr>
              <a:t>How to get his/her assignments in </a:t>
            </a:r>
            <a:r>
              <a:rPr b="1" dirty="0" err="1" smtClean="0">
                <a:solidFill>
                  <a:schemeClr val="bg2"/>
                </a:solidFill>
                <a:ea typeface="ＭＳ Ｐゴシック" pitchFamily="34" charset="-128"/>
              </a:rPr>
              <a:t>TestLink</a:t>
            </a:r>
            <a:r>
              <a:rPr b="1" dirty="0" smtClean="0">
                <a:solidFill>
                  <a:schemeClr val="bg2"/>
                </a:solidFill>
                <a:ea typeface="ＭＳ Ｐゴシック" pitchFamily="34" charset="-128"/>
              </a:rPr>
              <a:t>.</a:t>
            </a: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bg2"/>
                </a:solidFill>
                <a:ea typeface="ＭＳ Ｐゴシック" pitchFamily="34" charset="-128"/>
              </a:rPr>
              <a:t>How to report his/her test progress.</a:t>
            </a:r>
          </a:p>
          <a:p>
            <a:pPr marL="914400" lvl="1" indent="-457200">
              <a:buFontTx/>
              <a:buAutoNum type="arabicPeriod"/>
            </a:pPr>
            <a:r>
              <a:rPr b="1" dirty="0" smtClean="0">
                <a:solidFill>
                  <a:schemeClr val="accent1"/>
                </a:solidFill>
                <a:ea typeface="ＭＳ Ｐゴシック" pitchFamily="34" charset="-128"/>
              </a:rPr>
              <a:t>How to query test result.</a:t>
            </a:r>
            <a:endParaRPr sz="1600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marL="533400" indent="-533400"/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</a:pPr>
            <a:endParaRPr sz="1800"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tabLst>
                <a:tab pos="5657850" algn="l"/>
              </a:tabLst>
            </a:pPr>
            <a:r>
              <a:rPr lang="en-US" sz="2800" b="1" dirty="0" smtClean="0">
                <a:solidFill>
                  <a:schemeClr val="accent1"/>
                </a:solidFill>
                <a:ea typeface="ＭＳ Ｐゴシック" pitchFamily="34" charset="-128"/>
              </a:rPr>
              <a:t>Searching for test results from older builds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177528"/>
            <a:ext cx="8305800" cy="765572"/>
          </a:xfrm>
        </p:spPr>
        <p:txBody>
          <a:bodyPr/>
          <a:lstStyle/>
          <a:p>
            <a:r>
              <a:rPr b="0" dirty="0" err="1" smtClean="0">
                <a:ea typeface="ＭＳ Ｐゴシック" pitchFamily="34" charset="-128"/>
              </a:rPr>
              <a:t>TestLink</a:t>
            </a:r>
            <a:r>
              <a:rPr b="0" dirty="0" smtClean="0">
                <a:ea typeface="ＭＳ Ｐゴシック" pitchFamily="34" charset="-128"/>
              </a:rPr>
              <a:t> stores all the test results from older builds. Tester can see it by expanding the field “</a:t>
            </a:r>
            <a:r>
              <a:rPr b="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Test Result From Older Builds</a:t>
            </a:r>
            <a:r>
              <a:rPr b="0" dirty="0" smtClean="0">
                <a:ea typeface="ＭＳ Ｐゴシック" pitchFamily="34" charset="-128"/>
              </a:rPr>
              <a:t>”</a:t>
            </a:r>
          </a:p>
          <a:p>
            <a:pPr marL="282575" lvl="1" indent="-168275">
              <a:buFontTx/>
              <a:buNone/>
            </a:pPr>
            <a:endParaRPr sz="240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dirty="0" smtClean="0">
              <a:ea typeface="ＭＳ Ｐゴシック" pitchFamily="34" charset="-128"/>
            </a:endParaRPr>
          </a:p>
        </p:txBody>
      </p:sp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25" y="2057400"/>
            <a:ext cx="87947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174626" y="2743200"/>
            <a:ext cx="2339975" cy="34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57400"/>
            <a:ext cx="87947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381000" y="1790700"/>
            <a:ext cx="8229600" cy="857250"/>
          </a:xfrm>
        </p:spPr>
        <p:txBody>
          <a:bodyPr/>
          <a:lstStyle/>
          <a:p>
            <a:pPr marL="609600" indent="-609600" algn="ctr">
              <a:tabLst>
                <a:tab pos="5657850" algn="l"/>
              </a:tabLst>
            </a:pPr>
            <a:r>
              <a:rPr lang="en-US" sz="5400" dirty="0" smtClean="0">
                <a:solidFill>
                  <a:schemeClr val="accent1"/>
                </a:solidFill>
                <a:ea typeface="ＭＳ Ｐゴシック" pitchFamily="34" charset="-128"/>
              </a:rPr>
              <a:t>Thank you</a:t>
            </a:r>
          </a:p>
        </p:txBody>
      </p:sp>
      <p:sp>
        <p:nvSpPr>
          <p:cNvPr id="48131" name="Content Placeholder 3"/>
          <p:cNvSpPr>
            <a:spLocks noGrp="1"/>
          </p:cNvSpPr>
          <p:nvPr>
            <p:ph sz="half" idx="4294967295"/>
          </p:nvPr>
        </p:nvSpPr>
        <p:spPr>
          <a:xfrm>
            <a:off x="381000" y="1177528"/>
            <a:ext cx="8153400" cy="879872"/>
          </a:xfrm>
        </p:spPr>
        <p:txBody>
          <a:bodyPr/>
          <a:lstStyle/>
          <a:p>
            <a:pPr marL="282575" lvl="1" indent="-168275">
              <a:buFontTx/>
              <a:buNone/>
            </a:pPr>
            <a:endParaRPr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sz="2400" smtClean="0"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409950"/>
            <a:ext cx="2133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type="subTitle" idx="1"/>
          </p:nvPr>
        </p:nvSpPr>
        <p:spPr>
          <a:xfrm>
            <a:off x="-228600" y="1600200"/>
            <a:ext cx="6858000" cy="3086100"/>
          </a:xfrm>
        </p:spPr>
        <p:txBody>
          <a:bodyPr/>
          <a:lstStyle/>
          <a:p>
            <a:pPr marL="533400" indent="-533400">
              <a:buFontTx/>
              <a:buNone/>
              <a:defRPr/>
            </a:pPr>
            <a:r>
              <a:rPr altLang="ja-JP" sz="2000" dirty="0" smtClean="0">
                <a:ea typeface="ＭＳ Ｐゴシック" pitchFamily="34" charset="-128"/>
              </a:rPr>
              <a:t>         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This course will guide through 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the 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normal workflow of 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a tester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 when working with </a:t>
            </a:r>
            <a:r>
              <a:rPr altLang="ja-JP" sz="2000" dirty="0" err="1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TestLink</a:t>
            </a:r>
            <a:r>
              <a:rPr altLang="ja-JP" sz="2000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.</a:t>
            </a: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  <a:defRPr/>
            </a:pPr>
            <a:endParaRPr sz="1800" dirty="0" smtClean="0">
              <a:ea typeface="ＭＳ Ｐゴシック" pitchFamily="34" charset="-128"/>
            </a:endParaRP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547937"/>
            <a:ext cx="30480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/>
          </p:cNvSpPr>
          <p:nvPr/>
        </p:nvSpPr>
        <p:spPr bwMode="auto">
          <a:xfrm>
            <a:off x="457200" y="51435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en-US" sz="4400" dirty="0">
                <a:solidFill>
                  <a:schemeClr val="accent1"/>
                </a:solidFill>
                <a:latin typeface="+mj-lt"/>
                <a:cs typeface="ＭＳ Ｐゴシック" pitchFamily="-106" charset="-128"/>
              </a:rPr>
              <a:t>Overview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62865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What Testers need to know?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2571750"/>
          </a:xfrm>
        </p:spPr>
        <p:txBody>
          <a:bodyPr/>
          <a:lstStyle/>
          <a:p>
            <a:pPr marL="533400" indent="-533400">
              <a:buFontTx/>
              <a:buNone/>
              <a:defRPr/>
            </a:pPr>
            <a:r>
              <a:rPr altLang="ja-JP" sz="2000" b="0" dirty="0" smtClean="0">
                <a:ea typeface="ＭＳ Ｐゴシック" pitchFamily="34" charset="-128"/>
              </a:rPr>
              <a:t>         </a:t>
            </a:r>
            <a:endParaRPr sz="2000" b="0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  <a:defRPr/>
            </a:pPr>
            <a:r>
              <a:rPr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How to get his/her assignments in </a:t>
            </a:r>
            <a:r>
              <a:rPr b="1" dirty="0" err="1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TestLink</a:t>
            </a:r>
            <a:r>
              <a:rPr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.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How to report his/her test progress.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How to query test result.</a:t>
            </a:r>
            <a:endParaRPr dirty="0" smtClean="0">
              <a:solidFill>
                <a:schemeClr val="accent1">
                  <a:lumMod val="75000"/>
                </a:schemeClr>
              </a:solidFill>
              <a:ea typeface="ＭＳ Ｐゴシック" pitchFamily="34" charset="-128"/>
            </a:endParaRPr>
          </a:p>
          <a:p>
            <a:pPr marL="533400" indent="-533400">
              <a:defRPr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  <a:defRPr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  <a:defRPr/>
            </a:pPr>
            <a:endParaRPr sz="1800"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1"/>
          <p:cNvGrpSpPr>
            <a:grpSpLocks/>
          </p:cNvGrpSpPr>
          <p:nvPr/>
        </p:nvGrpSpPr>
        <p:grpSpPr bwMode="auto">
          <a:xfrm>
            <a:off x="609600" y="1771650"/>
            <a:ext cx="7924800" cy="3228975"/>
            <a:chOff x="144" y="912"/>
            <a:chExt cx="5436" cy="3288"/>
          </a:xfrm>
        </p:grpSpPr>
        <p:pic>
          <p:nvPicPr>
            <p:cNvPr id="7176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912"/>
              <a:ext cx="5436" cy="3288"/>
            </a:xfrm>
            <a:prstGeom prst="rect">
              <a:avLst/>
            </a:prstGeom>
            <a:solidFill>
              <a:schemeClr val="bg1">
                <a:alpha val="12157"/>
              </a:schemeClr>
            </a:solidFill>
            <a:ln w="76200">
              <a:noFill/>
              <a:miter lim="800000"/>
              <a:headEnd/>
              <a:tailEnd/>
            </a:ln>
          </p:spPr>
        </p:pic>
        <p:sp>
          <p:nvSpPr>
            <p:cNvPr id="7177" name="Oval 14"/>
            <p:cNvSpPr>
              <a:spLocks noChangeArrowheads="1"/>
            </p:cNvSpPr>
            <p:nvPr/>
          </p:nvSpPr>
          <p:spPr bwMode="auto">
            <a:xfrm>
              <a:off x="4368" y="1344"/>
              <a:ext cx="912" cy="144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Oval 16"/>
            <p:cNvSpPr>
              <a:spLocks noChangeArrowheads="1"/>
            </p:cNvSpPr>
            <p:nvPr/>
          </p:nvSpPr>
          <p:spPr bwMode="auto">
            <a:xfrm>
              <a:off x="3552" y="1632"/>
              <a:ext cx="1920" cy="519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/>
                </a:solidFill>
                <a:ea typeface="ＭＳ Ｐゴシック" pitchFamily="34" charset="-128"/>
              </a:rPr>
              <a:t>Finding assigned test – Home page</a:t>
            </a:r>
          </a:p>
        </p:txBody>
      </p:sp>
      <p:sp>
        <p:nvSpPr>
          <p:cNvPr id="7172" name="Text Box 11"/>
          <p:cNvSpPr txBox="1">
            <a:spLocks noChangeArrowheads="1"/>
          </p:cNvSpPr>
          <p:nvPr/>
        </p:nvSpPr>
        <p:spPr bwMode="auto">
          <a:xfrm>
            <a:off x="762000" y="2400300"/>
            <a:ext cx="434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endParaRPr lang="en-US" b="0"/>
          </a:p>
        </p:txBody>
      </p:sp>
      <p:sp>
        <p:nvSpPr>
          <p:cNvPr id="7173" name="Text Box 13"/>
          <p:cNvSpPr txBox="1">
            <a:spLocks noChangeArrowheads="1"/>
          </p:cNvSpPr>
          <p:nvPr/>
        </p:nvSpPr>
        <p:spPr bwMode="auto">
          <a:xfrm>
            <a:off x="838200" y="2647950"/>
            <a:ext cx="4663507" cy="2031325"/>
          </a:xfrm>
          <a:prstGeom prst="rect">
            <a:avLst/>
          </a:prstGeom>
          <a:solidFill>
            <a:srgbClr val="99CC00">
              <a:alpha val="54117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US" b="0" dirty="0"/>
              <a:t>    </a:t>
            </a:r>
          </a:p>
          <a:p>
            <a:pPr marL="342900" indent="-342900" defTabSz="914400"/>
            <a:r>
              <a:rPr lang="en-US" b="0" dirty="0"/>
              <a:t>     To find the test case, tester must do the following:</a:t>
            </a:r>
          </a:p>
          <a:p>
            <a:pPr marL="800100" lvl="1" indent="-342900" defTabSz="914400">
              <a:buFontTx/>
              <a:buChar char="•"/>
            </a:pPr>
            <a:r>
              <a:rPr lang="en-US" b="0" dirty="0"/>
              <a:t>Select </a:t>
            </a:r>
            <a:r>
              <a:rPr lang="en-US" dirty="0"/>
              <a:t>Test Project</a:t>
            </a:r>
            <a:r>
              <a:rPr lang="en-US" b="0" dirty="0"/>
              <a:t> </a:t>
            </a:r>
          </a:p>
          <a:p>
            <a:pPr marL="800100" lvl="1" indent="-342900" defTabSz="914400">
              <a:buFontTx/>
              <a:buChar char="•"/>
            </a:pPr>
            <a:r>
              <a:rPr lang="en-US" b="0" dirty="0"/>
              <a:t>Select </a:t>
            </a:r>
            <a:r>
              <a:rPr lang="en-US" dirty="0"/>
              <a:t>Test Plan</a:t>
            </a:r>
          </a:p>
          <a:p>
            <a:pPr marL="800100" lvl="1" indent="-342900" defTabSz="914400">
              <a:buFontTx/>
              <a:buChar char="•"/>
            </a:pPr>
            <a:r>
              <a:rPr lang="en-US" b="0" dirty="0"/>
              <a:t>Select </a:t>
            </a:r>
            <a:r>
              <a:rPr lang="en-US" dirty="0"/>
              <a:t>Execute Tests</a:t>
            </a:r>
            <a:r>
              <a:rPr lang="en-US" b="0" dirty="0"/>
              <a:t> under Test </a:t>
            </a:r>
            <a:r>
              <a:rPr lang="en-US" b="0" dirty="0" smtClean="0"/>
              <a:t>Execution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7185" name="Oval 17"/>
          <p:cNvSpPr>
            <a:spLocks noChangeArrowheads="1"/>
          </p:cNvSpPr>
          <p:nvPr/>
        </p:nvSpPr>
        <p:spPr bwMode="auto">
          <a:xfrm>
            <a:off x="5638800" y="3943350"/>
            <a:ext cx="1447800" cy="17145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22"/>
          <p:cNvSpPr txBox="1">
            <a:spLocks noChangeArrowheads="1"/>
          </p:cNvSpPr>
          <p:nvPr/>
        </p:nvSpPr>
        <p:spPr bwMode="auto">
          <a:xfrm>
            <a:off x="669926" y="1085850"/>
            <a:ext cx="7864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b="0"/>
              <a:t>After logging in, this is the home page of TestLink.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2730500" y="2295525"/>
            <a:ext cx="762000" cy="17145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5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203200" y="914401"/>
            <a:ext cx="9474200" cy="3394472"/>
          </a:xfrm>
        </p:spPr>
        <p:txBody>
          <a:bodyPr/>
          <a:lstStyle/>
          <a:p>
            <a:r>
              <a:rPr sz="2000" b="0" dirty="0" smtClean="0">
                <a:ea typeface="ＭＳ Ｐゴシック" pitchFamily="34" charset="-128"/>
              </a:rPr>
              <a:t>The</a:t>
            </a:r>
            <a:r>
              <a:rPr sz="2000" dirty="0" smtClean="0">
                <a:ea typeface="ＭＳ Ｐゴシック" pitchFamily="34" charset="-128"/>
              </a:rPr>
              <a:t> </a:t>
            </a:r>
            <a:r>
              <a:rPr altLang="ja-JP" sz="2000" b="0" dirty="0" smtClean="0">
                <a:ea typeface="ＭＳ Ｐゴシック" pitchFamily="34" charset="-128"/>
              </a:rPr>
              <a:t>test cases page will be displayed after selecting Execute Tests. </a:t>
            </a:r>
          </a:p>
          <a:p>
            <a:r>
              <a:rPr sz="2000" b="0" dirty="0" smtClean="0">
                <a:ea typeface="ＭＳ Ｐゴシック" pitchFamily="34" charset="-128"/>
              </a:rPr>
              <a:t>Test</a:t>
            </a:r>
            <a:r>
              <a:rPr sz="2000" dirty="0" smtClean="0">
                <a:ea typeface="ＭＳ Ｐゴシック" pitchFamily="34" charset="-128"/>
              </a:rPr>
              <a:t> </a:t>
            </a:r>
            <a:r>
              <a:rPr altLang="ja-JP" sz="2000" b="0" dirty="0" smtClean="0">
                <a:ea typeface="ＭＳ Ｐゴシック" pitchFamily="34" charset="-128"/>
              </a:rPr>
              <a:t>cases are listed in tree formation. Similar test cases are grouped in Test suite.</a:t>
            </a:r>
            <a:endParaRPr sz="2000" dirty="0" smtClean="0">
              <a:ea typeface="ＭＳ Ｐゴシック" pitchFamily="34" charset="-128"/>
            </a:endParaRPr>
          </a:p>
          <a:p>
            <a:r>
              <a:rPr altLang="ja-JP" sz="2000" b="0" dirty="0" smtClean="0">
                <a:ea typeface="ＭＳ Ｐゴシック" pitchFamily="34" charset="-128"/>
              </a:rPr>
              <a:t>By default only test cases assigned</a:t>
            </a:r>
            <a:r>
              <a:rPr lang="en-US" altLang="ja-JP" sz="2000" b="0" dirty="0" smtClean="0">
                <a:ea typeface="ＭＳ Ｐゴシック" pitchFamily="34" charset="-128"/>
              </a:rPr>
              <a:t> to the currently logged in</a:t>
            </a:r>
            <a:r>
              <a:rPr altLang="ja-JP" sz="2000" b="0" dirty="0" smtClean="0">
                <a:ea typeface="ＭＳ Ｐゴシック" pitchFamily="34" charset="-128"/>
              </a:rPr>
              <a:t> tester will be shown.</a:t>
            </a:r>
            <a:endParaRPr dirty="0" smtClean="0">
              <a:ea typeface="ＭＳ Ｐゴシック" pitchFamily="34" charset="-128"/>
            </a:endParaRPr>
          </a:p>
          <a:p>
            <a:endParaRPr dirty="0" smtClean="0">
              <a:ea typeface="ＭＳ Ｐゴシック" pitchFamily="34" charset="-128"/>
            </a:endParaRPr>
          </a:p>
        </p:txBody>
      </p:sp>
      <p:pic>
        <p:nvPicPr>
          <p:cNvPr id="8195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2190749"/>
            <a:ext cx="6807200" cy="278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solidFill>
                  <a:schemeClr val="accent1"/>
                </a:solidFill>
                <a:ea typeface="ＭＳ Ｐゴシック" pitchFamily="34" charset="-128"/>
              </a:rPr>
              <a:t>Finding assigned test – Test cases page</a:t>
            </a:r>
          </a:p>
        </p:txBody>
      </p:sp>
      <p:sp>
        <p:nvSpPr>
          <p:cNvPr id="8" name="Oval 7"/>
          <p:cNvSpPr/>
          <p:nvPr/>
        </p:nvSpPr>
        <p:spPr>
          <a:xfrm>
            <a:off x="1066800" y="3333750"/>
            <a:ext cx="3429000" cy="137160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What Testers need to know?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85851"/>
            <a:ext cx="8229600" cy="3394472"/>
          </a:xfrm>
        </p:spPr>
        <p:txBody>
          <a:bodyPr/>
          <a:lstStyle/>
          <a:p>
            <a:pPr marL="533400" indent="-533400">
              <a:buFontTx/>
              <a:buNone/>
              <a:defRPr/>
            </a:pPr>
            <a:r>
              <a:rPr altLang="ja-JP" sz="1800" b="0" dirty="0" smtClean="0">
                <a:ea typeface="ＭＳ Ｐゴシック" pitchFamily="34" charset="-128"/>
              </a:rPr>
              <a:t>         </a:t>
            </a:r>
            <a:endParaRPr sz="1800" b="0" dirty="0" smtClean="0">
              <a:ea typeface="ＭＳ Ｐゴシック" pitchFamily="34" charset="-128"/>
            </a:endParaRPr>
          </a:p>
          <a:p>
            <a:pPr marL="914400" lvl="1" indent="-457200">
              <a:buFontTx/>
              <a:buAutoNum type="arabicPeriod"/>
              <a:defRPr/>
            </a:pPr>
            <a:r>
              <a:rPr b="1" dirty="0" smtClean="0">
                <a:solidFill>
                  <a:schemeClr val="bg2"/>
                </a:solidFill>
                <a:ea typeface="ＭＳ Ｐゴシック" pitchFamily="34" charset="-128"/>
              </a:rPr>
              <a:t>How to get his/her assignments in </a:t>
            </a:r>
            <a:r>
              <a:rPr b="1" dirty="0" err="1" smtClean="0">
                <a:solidFill>
                  <a:schemeClr val="bg2"/>
                </a:solidFill>
                <a:ea typeface="ＭＳ Ｐゴシック" pitchFamily="34" charset="-128"/>
              </a:rPr>
              <a:t>TestLink</a:t>
            </a:r>
            <a:r>
              <a:rPr b="1" dirty="0" smtClean="0">
                <a:solidFill>
                  <a:schemeClr val="bg2"/>
                </a:solidFill>
                <a:ea typeface="ＭＳ Ｐゴシック" pitchFamily="34" charset="-128"/>
              </a:rPr>
              <a:t>.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b="1" dirty="0" smtClean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How to report his/her test progress.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b="1" dirty="0" smtClean="0">
                <a:solidFill>
                  <a:schemeClr val="bg2"/>
                </a:solidFill>
                <a:ea typeface="ＭＳ Ｐゴシック" pitchFamily="34" charset="-128"/>
              </a:rPr>
              <a:t>How to query test result.</a:t>
            </a:r>
            <a:endParaRPr dirty="0" smtClean="0">
              <a:solidFill>
                <a:schemeClr val="bg2"/>
              </a:solidFill>
              <a:ea typeface="ＭＳ Ｐゴシック" pitchFamily="34" charset="-128"/>
            </a:endParaRPr>
          </a:p>
          <a:p>
            <a:pPr marL="533400" indent="-533400">
              <a:defRPr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  <a:defRPr/>
            </a:pPr>
            <a:endParaRPr sz="1800" dirty="0" smtClean="0">
              <a:ea typeface="ＭＳ Ｐゴシック" pitchFamily="34" charset="-128"/>
            </a:endParaRPr>
          </a:p>
          <a:p>
            <a:pPr marL="533400" indent="-533400">
              <a:buFontTx/>
              <a:buNone/>
              <a:defRPr/>
            </a:pPr>
            <a:endParaRPr sz="1800"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609600" indent="-609600"/>
            <a:r>
              <a:rPr lang="en-US" sz="2800" b="1" smtClean="0">
                <a:solidFill>
                  <a:schemeClr val="accent1"/>
                </a:solidFill>
                <a:ea typeface="ＭＳ Ｐゴシック" pitchFamily="34" charset="-128"/>
              </a:rPr>
              <a:t>Test Progress - Executing test case</a:t>
            </a:r>
          </a:p>
        </p:txBody>
      </p:sp>
      <p:pic>
        <p:nvPicPr>
          <p:cNvPr id="10243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0646" y="1314450"/>
            <a:ext cx="5373354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-76200" y="971550"/>
            <a:ext cx="4038600" cy="3565922"/>
          </a:xfrm>
          <a:prstGeom prst="rect">
            <a:avLst/>
          </a:prstGeom>
        </p:spPr>
        <p:txBody>
          <a:bodyPr/>
          <a:lstStyle/>
          <a:p>
            <a:pPr marL="347663" indent="-347663" defTabSz="9144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altLang="ja-JP" sz="2000" b="0" dirty="0">
                <a:solidFill>
                  <a:srgbClr val="262626"/>
                </a:solidFill>
                <a:latin typeface="Calibri" pitchFamily="34" charset="0"/>
              </a:rPr>
              <a:t>When a test case is selected from the tree list the central panel will show the following:</a:t>
            </a:r>
          </a:p>
          <a:p>
            <a:pPr marL="742950" lvl="1" indent="-285750" defTabSz="91440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Test case ID and Test Case Name.</a:t>
            </a:r>
          </a:p>
          <a:p>
            <a:pPr marL="742950" lvl="1" indent="-285750" defTabSz="91440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To whom the test case is assigned.</a:t>
            </a:r>
          </a:p>
          <a:p>
            <a:pPr marL="742950" lvl="1" indent="-285750" defTabSz="91440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Summary, Steps and Expected Results.</a:t>
            </a:r>
          </a:p>
          <a:p>
            <a:pPr marL="742950" lvl="1" indent="-285750" defTabSz="91440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altLang="ja-JP" dirty="0">
                <a:solidFill>
                  <a:srgbClr val="262626"/>
                </a:solidFill>
                <a:latin typeface="Calibri" pitchFamily="34" charset="0"/>
              </a:rPr>
              <a:t>Result box and Notes/Description.</a:t>
            </a:r>
            <a:r>
              <a:rPr lang="en-US" altLang="ja-JP" b="0" dirty="0">
                <a:solidFill>
                  <a:srgbClr val="262626"/>
                </a:solidFill>
                <a:latin typeface="Calibri" pitchFamily="34" charset="0"/>
              </a:rPr>
              <a:t> </a:t>
            </a:r>
          </a:p>
          <a:p>
            <a:pPr marL="347663" indent="-347663" defTabSz="9144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altLang="ja-JP" sz="2000" b="0" dirty="0">
                <a:solidFill>
                  <a:srgbClr val="262626"/>
                </a:solidFill>
                <a:latin typeface="Calibri" pitchFamily="34" charset="0"/>
              </a:rPr>
              <a:t>Tester follows steps and compares expected result with actual result then save the result.</a:t>
            </a:r>
            <a:endParaRPr lang="en-US" sz="2800" kern="0" dirty="0">
              <a:solidFill>
                <a:srgbClr val="262626"/>
              </a:solidFill>
              <a:latin typeface="+mn-lt"/>
              <a:cs typeface="ＭＳ Ｐゴシック" pitchFamily="-106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/>
                </a:solidFill>
                <a:ea typeface="ＭＳ Ｐゴシック" pitchFamily="34" charset="-128"/>
              </a:rPr>
              <a:t>Test Progress: Result box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half" idx="1"/>
          </p:nvPr>
        </p:nvSpPr>
        <p:spPr>
          <a:xfrm>
            <a:off x="0" y="971550"/>
            <a:ext cx="8991600" cy="2743200"/>
          </a:xfrm>
        </p:spPr>
        <p:txBody>
          <a:bodyPr/>
          <a:lstStyle/>
          <a:p>
            <a:pPr fontAlgn="ctr">
              <a:buFontTx/>
              <a:buNone/>
            </a:pPr>
            <a:r>
              <a:rPr altLang="ja-JP" sz="1800" dirty="0" smtClean="0">
                <a:ea typeface="ＭＳ Ｐゴシック" pitchFamily="34" charset="-128"/>
              </a:rPr>
              <a:t>After executing the test case, tester must provide the result. The result should</a:t>
            </a:r>
          </a:p>
          <a:p>
            <a:pPr fontAlgn="ctr">
              <a:buFontTx/>
              <a:buNone/>
            </a:pPr>
            <a:r>
              <a:rPr altLang="ja-JP" sz="1800" dirty="0" smtClean="0">
                <a:ea typeface="ＭＳ Ｐゴシック" pitchFamily="34" charset="-128"/>
              </a:rPr>
              <a:t>fall into one of the following statuses:</a:t>
            </a:r>
          </a:p>
          <a:p>
            <a:pPr fontAlgn="ctr"/>
            <a:r>
              <a:rPr altLang="ja-JP" sz="1800" dirty="0" smtClean="0">
                <a:ea typeface="ＭＳ Ｐゴシック" pitchFamily="34" charset="-128"/>
              </a:rPr>
              <a:t>Not Run</a:t>
            </a:r>
            <a:r>
              <a:rPr altLang="ja-JP" sz="1800" b="0" dirty="0" smtClean="0">
                <a:ea typeface="ＭＳ Ｐゴシック" pitchFamily="34" charset="-128"/>
              </a:rPr>
              <a:t>: This is the initial state for a test case that has never been run. If you execute a test case and save execution result, then you will never be able to revert back to the "</a:t>
            </a:r>
            <a:r>
              <a:rPr altLang="ja-JP" sz="1800" dirty="0" smtClean="0">
                <a:ea typeface="ＭＳ Ｐゴシック" pitchFamily="34" charset="-128"/>
              </a:rPr>
              <a:t>Not Run</a:t>
            </a:r>
            <a:r>
              <a:rPr altLang="ja-JP" sz="1800" b="0" dirty="0" smtClean="0">
                <a:ea typeface="ＭＳ Ｐゴシック" pitchFamily="34" charset="-128"/>
              </a:rPr>
              <a:t>" state. “</a:t>
            </a:r>
            <a:r>
              <a:rPr altLang="ja-JP" sz="1800" dirty="0" smtClean="0">
                <a:ea typeface="ＭＳ Ｐゴシック" pitchFamily="34" charset="-128"/>
              </a:rPr>
              <a:t>Not run</a:t>
            </a:r>
            <a:r>
              <a:rPr altLang="ja-JP" sz="1800" b="0" dirty="0" smtClean="0">
                <a:ea typeface="ＭＳ Ｐゴシック" pitchFamily="34" charset="-128"/>
              </a:rPr>
              <a:t>” is only an initial state for each build</a:t>
            </a:r>
            <a:r>
              <a:rPr altLang="ja-JP" sz="1800" dirty="0" smtClean="0">
                <a:ea typeface="ＭＳ Ｐゴシック" pitchFamily="34" charset="-128"/>
              </a:rPr>
              <a:t>.</a:t>
            </a:r>
          </a:p>
          <a:p>
            <a:pPr fontAlgn="ctr"/>
            <a:r>
              <a:rPr altLang="ja-JP" sz="1800" dirty="0" smtClean="0">
                <a:solidFill>
                  <a:srgbClr val="FF9900"/>
                </a:solidFill>
                <a:ea typeface="ＭＳ Ｐゴシック" pitchFamily="34" charset="-128"/>
              </a:rPr>
              <a:t>In Progress</a:t>
            </a:r>
            <a:r>
              <a:rPr altLang="ja-JP" sz="1800" b="0" dirty="0" smtClean="0">
                <a:ea typeface="ＭＳ Ｐゴシック" pitchFamily="34" charset="-128"/>
              </a:rPr>
              <a:t>: This means that you are executing a test case that requires a few hours to run. For example, test cases that require that you check the expiration of a PPV 24-hour rental period or setting up a </a:t>
            </a:r>
            <a:r>
              <a:rPr altLang="ja-JP" sz="1800" b="0" dirty="0" err="1" smtClean="0">
                <a:ea typeface="ＭＳ Ｐゴシック" pitchFamily="34" charset="-128"/>
              </a:rPr>
              <a:t>GameSearch</a:t>
            </a:r>
            <a:r>
              <a:rPr altLang="ja-JP" sz="1800" b="0" dirty="0" smtClean="0">
                <a:ea typeface="ＭＳ Ｐゴシック" pitchFamily="34" charset="-128"/>
              </a:rPr>
              <a:t> recording on NFL games that only happen on Sunday.</a:t>
            </a:r>
          </a:p>
          <a:p>
            <a:pPr fontAlgn="ctr"/>
            <a:r>
              <a:rPr lang="en-US" altLang="ja-JP" sz="1800" dirty="0" smtClean="0">
                <a:solidFill>
                  <a:srgbClr val="00B050"/>
                </a:solidFill>
                <a:ea typeface="ＭＳ Ｐゴシック" pitchFamily="34" charset="-128"/>
              </a:rPr>
              <a:t>Passed</a:t>
            </a:r>
            <a:r>
              <a:rPr lang="en-US" altLang="ja-JP" sz="1800" b="0" dirty="0" smtClean="0">
                <a:ea typeface="ＭＳ Ｐゴシック" pitchFamily="34" charset="-128"/>
              </a:rPr>
              <a:t>: A test case</a:t>
            </a:r>
            <a:r>
              <a:rPr lang="en-US" sz="1800" b="0" dirty="0" smtClean="0"/>
              <a:t> is deemed to </a:t>
            </a:r>
            <a:r>
              <a:rPr lang="en-US" sz="1800" b="0" i="1" dirty="0" smtClean="0"/>
              <a:t>pass</a:t>
            </a:r>
            <a:r>
              <a:rPr lang="en-US" sz="1800" b="0" dirty="0" smtClean="0"/>
              <a:t> if its </a:t>
            </a:r>
            <a:r>
              <a:rPr lang="en-US" sz="1800" b="0" i="1" u="sng" dirty="0" smtClean="0"/>
              <a:t>actual</a:t>
            </a:r>
            <a:r>
              <a:rPr lang="en-US" sz="1800" b="0" u="sng" dirty="0" smtClean="0"/>
              <a:t> </a:t>
            </a:r>
            <a:r>
              <a:rPr lang="en-US" sz="1800" b="0" i="1" u="sng" dirty="0" smtClean="0"/>
              <a:t>result</a:t>
            </a:r>
            <a:r>
              <a:rPr lang="en-US" sz="1800" b="0" dirty="0" smtClean="0"/>
              <a:t> matches its </a:t>
            </a:r>
            <a:r>
              <a:rPr lang="en-US" sz="1800" b="0" i="1" u="sng" dirty="0" smtClean="0"/>
              <a:t>expected result</a:t>
            </a:r>
            <a:endParaRPr altLang="ja-JP" sz="1800" b="0" u="sng" dirty="0" smtClean="0">
              <a:ea typeface="ＭＳ Ｐゴシック" pitchFamily="34" charset="-128"/>
            </a:endParaRPr>
          </a:p>
          <a:p>
            <a:pPr fontAlgn="ctr"/>
            <a:r>
              <a:rPr sz="1800" dirty="0" smtClean="0">
                <a:solidFill>
                  <a:srgbClr val="2E1DAB"/>
                </a:solidFill>
                <a:ea typeface="ＭＳ Ｐゴシック" pitchFamily="34" charset="-128"/>
              </a:rPr>
              <a:t>Blocked (explain in note)</a:t>
            </a:r>
            <a:r>
              <a:rPr sz="1800" dirty="0" smtClean="0">
                <a:ea typeface="ＭＳ Ｐゴシック" pitchFamily="34" charset="-128"/>
              </a:rPr>
              <a:t>:</a:t>
            </a:r>
            <a:r>
              <a:rPr sz="1800" b="0" dirty="0" smtClean="0">
                <a:ea typeface="ＭＳ Ｐゴシック" pitchFamily="34" charset="-128"/>
              </a:rPr>
              <a:t> This state means that the test case was blocked and this test case cannot be run by anyone else (assignee is not set </a:t>
            </a:r>
            <a:r>
              <a:rPr sz="1800" b="0" i="1" dirty="0" smtClean="0">
                <a:solidFill>
                  <a:srgbClr val="2E1DAB"/>
                </a:solidFill>
                <a:ea typeface="ＭＳ Ｐゴシック" pitchFamily="34" charset="-128"/>
              </a:rPr>
              <a:t>_</a:t>
            </a:r>
            <a:r>
              <a:rPr sz="1800" b="0" i="1" dirty="0" err="1" smtClean="0">
                <a:solidFill>
                  <a:srgbClr val="2E1DAB"/>
                </a:solidFill>
                <a:ea typeface="ＭＳ Ｐゴシック" pitchFamily="34" charset="-128"/>
              </a:rPr>
              <a:t>ToReassign</a:t>
            </a:r>
            <a:r>
              <a:rPr sz="1800" b="0" dirty="0" smtClean="0">
                <a:ea typeface="ＭＳ Ｐゴシック" pitchFamily="34" charset="-128"/>
              </a:rPr>
              <a:t>). Tester must explain the reason for blocking.</a:t>
            </a:r>
          </a:p>
          <a:p>
            <a:pPr fontAlgn="ctr"/>
            <a:endParaRPr b="0" dirty="0" smtClean="0">
              <a:ea typeface="ＭＳ Ｐゴシック" pitchFamily="34" charset="-128"/>
            </a:endParaRPr>
          </a:p>
          <a:p>
            <a:pPr fontAlgn="ctr"/>
            <a:endParaRPr b="0" dirty="0" smtClean="0">
              <a:ea typeface="ＭＳ Ｐゴシック" pitchFamily="34" charset="-128"/>
            </a:endParaRPr>
          </a:p>
          <a:p>
            <a:pPr fontAlgn="ctr"/>
            <a:endParaRPr b="0"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Test Progress: Result box (cont.)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0" y="1200150"/>
            <a:ext cx="5334000" cy="2800350"/>
          </a:xfrm>
        </p:spPr>
        <p:txBody>
          <a:bodyPr/>
          <a:lstStyle/>
          <a:p>
            <a:pPr fontAlgn="ctr">
              <a:buFontTx/>
              <a:buNone/>
            </a:pPr>
            <a:r>
              <a:rPr u="sng" dirty="0" smtClean="0">
                <a:ea typeface="ＭＳ Ｐゴシック" pitchFamily="34" charset="-128"/>
              </a:rPr>
              <a:t>There are 3 types of failure.</a:t>
            </a:r>
            <a:endParaRPr b="0" u="sng" dirty="0" smtClean="0">
              <a:ea typeface="ＭＳ Ｐゴシック" pitchFamily="34" charset="-128"/>
            </a:endParaRPr>
          </a:p>
          <a:p>
            <a:pPr fontAlgn="ctr"/>
            <a:r>
              <a:rPr sz="1800" dirty="0" smtClean="0">
                <a:solidFill>
                  <a:srgbClr val="FF0000"/>
                </a:solidFill>
                <a:ea typeface="ＭＳ Ｐゴシック" pitchFamily="34" charset="-128"/>
              </a:rPr>
              <a:t>Failed: National Regression</a:t>
            </a:r>
            <a:r>
              <a:rPr sz="1800" b="0" dirty="0" smtClean="0">
                <a:ea typeface="ＭＳ Ｐゴシック" pitchFamily="34" charset="-128"/>
              </a:rPr>
              <a:t>: The test case fails in current build, but passes in current national build. </a:t>
            </a:r>
          </a:p>
          <a:p>
            <a:pPr fontAlgn="ctr"/>
            <a:r>
              <a:rPr sz="1800" dirty="0" smtClean="0">
                <a:solidFill>
                  <a:srgbClr val="FF0000"/>
                </a:solidFill>
                <a:ea typeface="ＭＳ Ｐゴシック" pitchFamily="34" charset="-128"/>
              </a:rPr>
              <a:t>Failed</a:t>
            </a:r>
            <a:r>
              <a:rPr sz="1800" b="0" dirty="0" smtClean="0">
                <a:solidFill>
                  <a:srgbClr val="FF0000"/>
                </a:solidFill>
                <a:ea typeface="ＭＳ Ｐゴシック" pitchFamily="34" charset="-128"/>
              </a:rPr>
              <a:t>: </a:t>
            </a:r>
            <a:r>
              <a:rPr sz="1800" dirty="0" smtClean="0">
                <a:solidFill>
                  <a:srgbClr val="FF0000"/>
                </a:solidFill>
                <a:ea typeface="ＭＳ Ｐゴシック" pitchFamily="34" charset="-128"/>
              </a:rPr>
              <a:t>Existing Issue</a:t>
            </a:r>
            <a:r>
              <a:rPr sz="1800" b="0" dirty="0" smtClean="0">
                <a:ea typeface="ＭＳ Ｐゴシック" pitchFamily="34" charset="-128"/>
              </a:rPr>
              <a:t>: It's not a national regression and there's an opened JIRA ticket. </a:t>
            </a:r>
          </a:p>
          <a:p>
            <a:pPr fontAlgn="ctr"/>
            <a:r>
              <a:rPr sz="1800" dirty="0" smtClean="0">
                <a:solidFill>
                  <a:srgbClr val="FF0000"/>
                </a:solidFill>
                <a:ea typeface="ＭＳ Ｐゴシック" pitchFamily="34" charset="-128"/>
              </a:rPr>
              <a:t>Failed</a:t>
            </a:r>
            <a:r>
              <a:rPr sz="1800" b="0" dirty="0" smtClean="0">
                <a:solidFill>
                  <a:srgbClr val="FF0000"/>
                </a:solidFill>
                <a:ea typeface="ＭＳ Ｐゴシック" pitchFamily="34" charset="-128"/>
              </a:rPr>
              <a:t>: </a:t>
            </a:r>
            <a:r>
              <a:rPr sz="1800" dirty="0" smtClean="0">
                <a:solidFill>
                  <a:srgbClr val="FF0000"/>
                </a:solidFill>
                <a:ea typeface="ＭＳ Ｐゴシック" pitchFamily="34" charset="-128"/>
              </a:rPr>
              <a:t>New Issue</a:t>
            </a:r>
            <a:r>
              <a:rPr sz="1800" b="0" dirty="0" smtClean="0">
                <a:ea typeface="ＭＳ Ｐゴシック" pitchFamily="34" charset="-128"/>
              </a:rPr>
              <a:t>: It's not a national regression and there's no opened JIRA ticket.</a:t>
            </a:r>
          </a:p>
          <a:p>
            <a:pPr fontAlgn="ctr"/>
            <a:endParaRPr b="0" dirty="0" smtClean="0">
              <a:ea typeface="ＭＳ Ｐゴシック" pitchFamily="34" charset="-128"/>
            </a:endParaRPr>
          </a:p>
          <a:p>
            <a:pPr fontAlgn="ctr"/>
            <a:endParaRPr b="0" dirty="0" smtClean="0">
              <a:ea typeface="ＭＳ Ｐゴシック" pitchFamily="34" charset="-128"/>
            </a:endParaRPr>
          </a:p>
          <a:p>
            <a:pPr fontAlgn="ctr"/>
            <a:endParaRPr b="0" dirty="0" smtClean="0">
              <a:ea typeface="ＭＳ Ｐゴシック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809750"/>
            <a:ext cx="2743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10544</TotalTime>
  <Words>702</Words>
  <Application>Microsoft Office PowerPoint</Application>
  <PresentationFormat>On-screen Show (16:9)</PresentationFormat>
  <Paragraphs>77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Office Theme</vt:lpstr>
      <vt:lpstr>1_Office Theme</vt:lpstr>
      <vt:lpstr>2_Custom Design</vt:lpstr>
      <vt:lpstr>1_Custom Design</vt:lpstr>
      <vt:lpstr>Custom Design</vt:lpstr>
      <vt:lpstr>2_Office Theme</vt:lpstr>
      <vt:lpstr>Guide to use TestLink </vt:lpstr>
      <vt:lpstr>PowerPoint Presentation</vt:lpstr>
      <vt:lpstr>What Testers need to know?</vt:lpstr>
      <vt:lpstr>Finding assigned test – Home page</vt:lpstr>
      <vt:lpstr>Finding assigned test – Test cases page</vt:lpstr>
      <vt:lpstr>What Testers need to know?</vt:lpstr>
      <vt:lpstr>Test Progress - Executing test case</vt:lpstr>
      <vt:lpstr>Test Progress: Result box</vt:lpstr>
      <vt:lpstr>Test Progress: Result box (cont.)</vt:lpstr>
      <vt:lpstr>Test Progress: Failed Test Case</vt:lpstr>
      <vt:lpstr>Test Progress: Failed Test Case (cont.)</vt:lpstr>
      <vt:lpstr>What Testers need to know?</vt:lpstr>
      <vt:lpstr>Searching for test results from older builds</vt:lpstr>
      <vt:lpstr>Thank you</vt:lpstr>
    </vt:vector>
  </TitlesOfParts>
  <Company>DIRECTV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DIRECTV</dc:creator>
  <cp:lastModifiedBy>Thanh Dang Thi Cam</cp:lastModifiedBy>
  <cp:revision>523</cp:revision>
  <dcterms:created xsi:type="dcterms:W3CDTF">2010-09-27T15:54:40Z</dcterms:created>
  <dcterms:modified xsi:type="dcterms:W3CDTF">2015-01-02T09:17:09Z</dcterms:modified>
</cp:coreProperties>
</file>