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83" r:id="rId2"/>
    <p:sldId id="353" r:id="rId3"/>
    <p:sldId id="372" r:id="rId4"/>
    <p:sldId id="373" r:id="rId5"/>
    <p:sldId id="374" r:id="rId6"/>
    <p:sldId id="378" r:id="rId7"/>
    <p:sldId id="376" r:id="rId8"/>
    <p:sldId id="379" r:id="rId9"/>
    <p:sldId id="380" r:id="rId10"/>
    <p:sldId id="385" r:id="rId11"/>
    <p:sldId id="386" r:id="rId12"/>
    <p:sldId id="387" r:id="rId13"/>
    <p:sldId id="388" r:id="rId14"/>
    <p:sldId id="381" r:id="rId15"/>
    <p:sldId id="383" r:id="rId16"/>
    <p:sldId id="384" r:id="rId17"/>
    <p:sldId id="382" r:id="rId18"/>
    <p:sldId id="389" r:id="rId19"/>
    <p:sldId id="390" r:id="rId20"/>
    <p:sldId id="391" r:id="rId21"/>
    <p:sldId id="392" r:id="rId22"/>
    <p:sldId id="393" r:id="rId23"/>
    <p:sldId id="395" r:id="rId24"/>
    <p:sldId id="394" r:id="rId25"/>
    <p:sldId id="308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50"/>
    <a:srgbClr val="006454"/>
    <a:srgbClr val="D3C58B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8" autoAdjust="0"/>
    <p:restoredTop sz="57085" autoAdjust="0"/>
  </p:normalViewPr>
  <p:slideViewPr>
    <p:cSldViewPr>
      <p:cViewPr varScale="1">
        <p:scale>
          <a:sx n="76" d="100"/>
          <a:sy n="76" d="100"/>
        </p:scale>
        <p:origin x="-2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2261" y="-8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21F71-ED57-D341-A7A7-EFF4349175A2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B04A25-BEAB-5E4D-867F-0191EE424912}">
      <dgm:prSet phldrT="[Text]"/>
      <dgm:spPr/>
      <dgm:t>
        <a:bodyPr/>
        <a:lstStyle/>
        <a:p>
          <a:r>
            <a:rPr lang="en-US" dirty="0" smtClean="0"/>
            <a:t>Plan/Strategy</a:t>
          </a:r>
          <a:endParaRPr lang="en-US" dirty="0"/>
        </a:p>
      </dgm:t>
    </dgm:pt>
    <dgm:pt modelId="{1377685E-B45E-9E44-8C91-6FA0DD148389}" type="parTrans" cxnId="{05019CA5-1B20-134D-8DCB-1D16A550DD51}">
      <dgm:prSet/>
      <dgm:spPr/>
      <dgm:t>
        <a:bodyPr/>
        <a:lstStyle/>
        <a:p>
          <a:endParaRPr lang="en-US"/>
        </a:p>
      </dgm:t>
    </dgm:pt>
    <dgm:pt modelId="{9B208EE9-87A1-1144-9DC0-69EA45759561}" type="sibTrans" cxnId="{05019CA5-1B20-134D-8DCB-1D16A550DD51}">
      <dgm:prSet/>
      <dgm:spPr/>
      <dgm:t>
        <a:bodyPr/>
        <a:lstStyle/>
        <a:p>
          <a:endParaRPr lang="en-US"/>
        </a:p>
      </dgm:t>
    </dgm:pt>
    <dgm:pt modelId="{166C2295-C54A-164B-99BF-8327F4F21F55}">
      <dgm:prSet phldrT="[Text]"/>
      <dgm:spPr/>
      <dgm:t>
        <a:bodyPr/>
        <a:lstStyle/>
        <a:p>
          <a:r>
            <a:rPr lang="en-US" dirty="0" smtClean="0"/>
            <a:t>Develop Architecture</a:t>
          </a:r>
          <a:endParaRPr lang="en-US" dirty="0"/>
        </a:p>
      </dgm:t>
    </dgm:pt>
    <dgm:pt modelId="{03573901-0F3E-564A-9375-30BFB5CFDC0C}" type="parTrans" cxnId="{330A8EF1-67C9-C64E-9588-D643E05AFC77}">
      <dgm:prSet/>
      <dgm:spPr/>
      <dgm:t>
        <a:bodyPr/>
        <a:lstStyle/>
        <a:p>
          <a:endParaRPr lang="en-US"/>
        </a:p>
      </dgm:t>
    </dgm:pt>
    <dgm:pt modelId="{8BD6CB4D-ACB4-DE4A-8F28-A2FF92FDA8FE}" type="sibTrans" cxnId="{330A8EF1-67C9-C64E-9588-D643E05AFC77}">
      <dgm:prSet/>
      <dgm:spPr/>
      <dgm:t>
        <a:bodyPr/>
        <a:lstStyle/>
        <a:p>
          <a:endParaRPr lang="en-US"/>
        </a:p>
      </dgm:t>
    </dgm:pt>
    <dgm:pt modelId="{3D8CBC79-B274-844E-A4E0-E1577C079C8E}">
      <dgm:prSet phldrT="[Text]"/>
      <dgm:spPr/>
      <dgm:t>
        <a:bodyPr/>
        <a:lstStyle/>
        <a:p>
          <a:r>
            <a:rPr lang="en-US" dirty="0" smtClean="0"/>
            <a:t>Pilot &amp; Implement</a:t>
          </a:r>
          <a:endParaRPr lang="en-US" dirty="0"/>
        </a:p>
      </dgm:t>
    </dgm:pt>
    <dgm:pt modelId="{06F0778A-0320-1F47-92A2-D0A9BAC94A40}" type="parTrans" cxnId="{8693E067-AD64-D148-A670-8505EE8EC950}">
      <dgm:prSet/>
      <dgm:spPr/>
      <dgm:t>
        <a:bodyPr/>
        <a:lstStyle/>
        <a:p>
          <a:endParaRPr lang="en-US"/>
        </a:p>
      </dgm:t>
    </dgm:pt>
    <dgm:pt modelId="{00A8B5A7-F2B4-3C4F-8614-2E6231A887AB}" type="sibTrans" cxnId="{8693E067-AD64-D148-A670-8505EE8EC950}">
      <dgm:prSet/>
      <dgm:spPr/>
      <dgm:t>
        <a:bodyPr/>
        <a:lstStyle/>
        <a:p>
          <a:endParaRPr lang="en-US"/>
        </a:p>
      </dgm:t>
    </dgm:pt>
    <dgm:pt modelId="{07B58313-54C7-764F-AAD9-C68FFB9D21E4}">
      <dgm:prSet phldrT="[Text]"/>
      <dgm:spPr/>
      <dgm:t>
        <a:bodyPr/>
        <a:lstStyle/>
        <a:p>
          <a:r>
            <a:rPr lang="en-US" dirty="0" smtClean="0"/>
            <a:t>Measure &amp; Report</a:t>
          </a:r>
          <a:endParaRPr lang="en-US" dirty="0"/>
        </a:p>
      </dgm:t>
    </dgm:pt>
    <dgm:pt modelId="{55D71664-32B4-C341-BA87-A6F906146032}" type="parTrans" cxnId="{CE187483-B011-F449-91C7-B66A4BF03435}">
      <dgm:prSet/>
      <dgm:spPr/>
      <dgm:t>
        <a:bodyPr/>
        <a:lstStyle/>
        <a:p>
          <a:endParaRPr lang="en-US"/>
        </a:p>
      </dgm:t>
    </dgm:pt>
    <dgm:pt modelId="{EF69C040-DED5-F248-858A-1B15588EACC7}" type="sibTrans" cxnId="{CE187483-B011-F449-91C7-B66A4BF03435}">
      <dgm:prSet/>
      <dgm:spPr/>
      <dgm:t>
        <a:bodyPr/>
        <a:lstStyle/>
        <a:p>
          <a:endParaRPr lang="en-US"/>
        </a:p>
      </dgm:t>
    </dgm:pt>
    <dgm:pt modelId="{1DEFF49A-0250-754C-AD9B-4112CFE4465A}">
      <dgm:prSet phldrT="[Text]"/>
      <dgm:spPr/>
      <dgm:t>
        <a:bodyPr/>
        <a:lstStyle/>
        <a:p>
          <a:r>
            <a:rPr lang="en-US" dirty="0" smtClean="0"/>
            <a:t>Assess</a:t>
          </a:r>
          <a:endParaRPr lang="en-US" dirty="0"/>
        </a:p>
      </dgm:t>
    </dgm:pt>
    <dgm:pt modelId="{BDED6CDC-2A39-3742-9E5B-1B2EAE6E5716}" type="parTrans" cxnId="{B99ADD7F-B0B8-DA4F-8DB7-F7E673466C00}">
      <dgm:prSet/>
      <dgm:spPr/>
      <dgm:t>
        <a:bodyPr/>
        <a:lstStyle/>
        <a:p>
          <a:endParaRPr lang="en-US"/>
        </a:p>
      </dgm:t>
    </dgm:pt>
    <dgm:pt modelId="{862FB4E4-A953-9E42-A681-5FA304449F7C}" type="sibTrans" cxnId="{B99ADD7F-B0B8-DA4F-8DB7-F7E673466C00}">
      <dgm:prSet/>
      <dgm:spPr/>
      <dgm:t>
        <a:bodyPr/>
        <a:lstStyle/>
        <a:p>
          <a:endParaRPr lang="en-US"/>
        </a:p>
      </dgm:t>
    </dgm:pt>
    <dgm:pt modelId="{9E7C7DB3-8A7A-D540-A7A8-B44173DDF0AB}" type="pres">
      <dgm:prSet presAssocID="{2CB21F71-ED57-D341-A7A7-EFF4349175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461F8-2356-5149-A26E-D7AA1484CCC9}" type="pres">
      <dgm:prSet presAssocID="{06B04A25-BEAB-5E4D-867F-0191EE424912}" presName="dummy" presStyleCnt="0"/>
      <dgm:spPr/>
    </dgm:pt>
    <dgm:pt modelId="{44002EF3-A713-D74C-B917-47F9D3E281FD}" type="pres">
      <dgm:prSet presAssocID="{06B04A25-BEAB-5E4D-867F-0191EE42491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D0E31-939F-A04F-83E6-BC7E01BC5E05}" type="pres">
      <dgm:prSet presAssocID="{9B208EE9-87A1-1144-9DC0-69EA45759561}" presName="sibTrans" presStyleLbl="node1" presStyleIdx="0" presStyleCnt="5"/>
      <dgm:spPr/>
      <dgm:t>
        <a:bodyPr/>
        <a:lstStyle/>
        <a:p>
          <a:endParaRPr lang="en-US"/>
        </a:p>
      </dgm:t>
    </dgm:pt>
    <dgm:pt modelId="{352A4EF7-5544-BF4F-B39A-6531908E71FE}" type="pres">
      <dgm:prSet presAssocID="{166C2295-C54A-164B-99BF-8327F4F21F55}" presName="dummy" presStyleCnt="0"/>
      <dgm:spPr/>
    </dgm:pt>
    <dgm:pt modelId="{888EF1F0-C5E1-0140-9335-7B3285FAF8D0}" type="pres">
      <dgm:prSet presAssocID="{166C2295-C54A-164B-99BF-8327F4F21F55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06BA9-0F7D-0144-9EAF-74E7296C9A5E}" type="pres">
      <dgm:prSet presAssocID="{8BD6CB4D-ACB4-DE4A-8F28-A2FF92FDA8FE}" presName="sibTrans" presStyleLbl="node1" presStyleIdx="1" presStyleCnt="5"/>
      <dgm:spPr/>
      <dgm:t>
        <a:bodyPr/>
        <a:lstStyle/>
        <a:p>
          <a:endParaRPr lang="en-US"/>
        </a:p>
      </dgm:t>
    </dgm:pt>
    <dgm:pt modelId="{49C6A8A8-E558-A44B-B137-BC2BDE1F1124}" type="pres">
      <dgm:prSet presAssocID="{3D8CBC79-B274-844E-A4E0-E1577C079C8E}" presName="dummy" presStyleCnt="0"/>
      <dgm:spPr/>
    </dgm:pt>
    <dgm:pt modelId="{6A6837EE-2BB5-F04D-8F19-96E8826DAE9A}" type="pres">
      <dgm:prSet presAssocID="{3D8CBC79-B274-844E-A4E0-E1577C079C8E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FB66C-6A41-4741-84C8-48B6319C504F}" type="pres">
      <dgm:prSet presAssocID="{00A8B5A7-F2B4-3C4F-8614-2E6231A887AB}" presName="sibTrans" presStyleLbl="node1" presStyleIdx="2" presStyleCnt="5"/>
      <dgm:spPr/>
      <dgm:t>
        <a:bodyPr/>
        <a:lstStyle/>
        <a:p>
          <a:endParaRPr lang="en-US"/>
        </a:p>
      </dgm:t>
    </dgm:pt>
    <dgm:pt modelId="{2B3774DB-F9F1-A54C-BCE0-73F21C155A83}" type="pres">
      <dgm:prSet presAssocID="{07B58313-54C7-764F-AAD9-C68FFB9D21E4}" presName="dummy" presStyleCnt="0"/>
      <dgm:spPr/>
    </dgm:pt>
    <dgm:pt modelId="{31B93D62-B88D-374A-86C3-4265D8F2ED8E}" type="pres">
      <dgm:prSet presAssocID="{07B58313-54C7-764F-AAD9-C68FFB9D21E4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5DAFF-3A2D-734B-8701-C623EB20D93B}" type="pres">
      <dgm:prSet presAssocID="{EF69C040-DED5-F248-858A-1B15588EACC7}" presName="sibTrans" presStyleLbl="node1" presStyleIdx="3" presStyleCnt="5"/>
      <dgm:spPr/>
      <dgm:t>
        <a:bodyPr/>
        <a:lstStyle/>
        <a:p>
          <a:endParaRPr lang="en-US"/>
        </a:p>
      </dgm:t>
    </dgm:pt>
    <dgm:pt modelId="{DA0CA039-2C09-784C-A1D6-A1D5DC7DF357}" type="pres">
      <dgm:prSet presAssocID="{1DEFF49A-0250-754C-AD9B-4112CFE4465A}" presName="dummy" presStyleCnt="0"/>
      <dgm:spPr/>
    </dgm:pt>
    <dgm:pt modelId="{FF243602-9724-9648-B798-F50250155292}" type="pres">
      <dgm:prSet presAssocID="{1DEFF49A-0250-754C-AD9B-4112CFE4465A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BD8A6-749E-724E-B1A2-4F4BE53509C5}" type="pres">
      <dgm:prSet presAssocID="{862FB4E4-A953-9E42-A681-5FA304449F7C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FD8C2A2-92C2-A14D-9918-E7FE8BDE8D39}" type="presOf" srcId="{00A8B5A7-F2B4-3C4F-8614-2E6231A887AB}" destId="{803FB66C-6A41-4741-84C8-48B6319C504F}" srcOrd="0" destOrd="0" presId="urn:microsoft.com/office/officeart/2005/8/layout/cycle1"/>
    <dgm:cxn modelId="{758C9788-A71D-8246-9FF5-45E55A0EB5D0}" type="presOf" srcId="{8BD6CB4D-ACB4-DE4A-8F28-A2FF92FDA8FE}" destId="{D8E06BA9-0F7D-0144-9EAF-74E7296C9A5E}" srcOrd="0" destOrd="0" presId="urn:microsoft.com/office/officeart/2005/8/layout/cycle1"/>
    <dgm:cxn modelId="{B1B117AA-0E83-C04D-A679-50AB610960BF}" type="presOf" srcId="{3D8CBC79-B274-844E-A4E0-E1577C079C8E}" destId="{6A6837EE-2BB5-F04D-8F19-96E8826DAE9A}" srcOrd="0" destOrd="0" presId="urn:microsoft.com/office/officeart/2005/8/layout/cycle1"/>
    <dgm:cxn modelId="{330A8EF1-67C9-C64E-9588-D643E05AFC77}" srcId="{2CB21F71-ED57-D341-A7A7-EFF4349175A2}" destId="{166C2295-C54A-164B-99BF-8327F4F21F55}" srcOrd="1" destOrd="0" parTransId="{03573901-0F3E-564A-9375-30BFB5CFDC0C}" sibTransId="{8BD6CB4D-ACB4-DE4A-8F28-A2FF92FDA8FE}"/>
    <dgm:cxn modelId="{3B548377-33A8-9D4E-8561-BEF2533BA09E}" type="presOf" srcId="{EF69C040-DED5-F248-858A-1B15588EACC7}" destId="{92F5DAFF-3A2D-734B-8701-C623EB20D93B}" srcOrd="0" destOrd="0" presId="urn:microsoft.com/office/officeart/2005/8/layout/cycle1"/>
    <dgm:cxn modelId="{CE187483-B011-F449-91C7-B66A4BF03435}" srcId="{2CB21F71-ED57-D341-A7A7-EFF4349175A2}" destId="{07B58313-54C7-764F-AAD9-C68FFB9D21E4}" srcOrd="3" destOrd="0" parTransId="{55D71664-32B4-C341-BA87-A6F906146032}" sibTransId="{EF69C040-DED5-F248-858A-1B15588EACC7}"/>
    <dgm:cxn modelId="{B99ADD7F-B0B8-DA4F-8DB7-F7E673466C00}" srcId="{2CB21F71-ED57-D341-A7A7-EFF4349175A2}" destId="{1DEFF49A-0250-754C-AD9B-4112CFE4465A}" srcOrd="4" destOrd="0" parTransId="{BDED6CDC-2A39-3742-9E5B-1B2EAE6E5716}" sibTransId="{862FB4E4-A953-9E42-A681-5FA304449F7C}"/>
    <dgm:cxn modelId="{1922050E-B128-CB4C-9A15-67DB67448438}" type="presOf" srcId="{166C2295-C54A-164B-99BF-8327F4F21F55}" destId="{888EF1F0-C5E1-0140-9335-7B3285FAF8D0}" srcOrd="0" destOrd="0" presId="urn:microsoft.com/office/officeart/2005/8/layout/cycle1"/>
    <dgm:cxn modelId="{BF564464-BEA4-494F-8C51-A40C2170BFE3}" type="presOf" srcId="{2CB21F71-ED57-D341-A7A7-EFF4349175A2}" destId="{9E7C7DB3-8A7A-D540-A7A8-B44173DDF0AB}" srcOrd="0" destOrd="0" presId="urn:microsoft.com/office/officeart/2005/8/layout/cycle1"/>
    <dgm:cxn modelId="{C479C687-CD90-944B-8AAC-E86AC043D8EE}" type="presOf" srcId="{9B208EE9-87A1-1144-9DC0-69EA45759561}" destId="{26BD0E31-939F-A04F-83E6-BC7E01BC5E05}" srcOrd="0" destOrd="0" presId="urn:microsoft.com/office/officeart/2005/8/layout/cycle1"/>
    <dgm:cxn modelId="{8693E067-AD64-D148-A670-8505EE8EC950}" srcId="{2CB21F71-ED57-D341-A7A7-EFF4349175A2}" destId="{3D8CBC79-B274-844E-A4E0-E1577C079C8E}" srcOrd="2" destOrd="0" parTransId="{06F0778A-0320-1F47-92A2-D0A9BAC94A40}" sibTransId="{00A8B5A7-F2B4-3C4F-8614-2E6231A887AB}"/>
    <dgm:cxn modelId="{05019CA5-1B20-134D-8DCB-1D16A550DD51}" srcId="{2CB21F71-ED57-D341-A7A7-EFF4349175A2}" destId="{06B04A25-BEAB-5E4D-867F-0191EE424912}" srcOrd="0" destOrd="0" parTransId="{1377685E-B45E-9E44-8C91-6FA0DD148389}" sibTransId="{9B208EE9-87A1-1144-9DC0-69EA45759561}"/>
    <dgm:cxn modelId="{29E5E3C8-6475-B346-A4BF-3BBA5C4C3156}" type="presOf" srcId="{06B04A25-BEAB-5E4D-867F-0191EE424912}" destId="{44002EF3-A713-D74C-B917-47F9D3E281FD}" srcOrd="0" destOrd="0" presId="urn:microsoft.com/office/officeart/2005/8/layout/cycle1"/>
    <dgm:cxn modelId="{2345A091-3487-5C40-9812-539D53B2562E}" type="presOf" srcId="{862FB4E4-A953-9E42-A681-5FA304449F7C}" destId="{D90BD8A6-749E-724E-B1A2-4F4BE53509C5}" srcOrd="0" destOrd="0" presId="urn:microsoft.com/office/officeart/2005/8/layout/cycle1"/>
    <dgm:cxn modelId="{50923C01-28A8-974C-883D-1C3CCE244EF0}" type="presOf" srcId="{1DEFF49A-0250-754C-AD9B-4112CFE4465A}" destId="{FF243602-9724-9648-B798-F50250155292}" srcOrd="0" destOrd="0" presId="urn:microsoft.com/office/officeart/2005/8/layout/cycle1"/>
    <dgm:cxn modelId="{5A801725-4A83-1D4B-8541-2370561519F0}" type="presOf" srcId="{07B58313-54C7-764F-AAD9-C68FFB9D21E4}" destId="{31B93D62-B88D-374A-86C3-4265D8F2ED8E}" srcOrd="0" destOrd="0" presId="urn:microsoft.com/office/officeart/2005/8/layout/cycle1"/>
    <dgm:cxn modelId="{934C80AF-FAC4-4444-B3D8-C88E15325312}" type="presParOf" srcId="{9E7C7DB3-8A7A-D540-A7A8-B44173DDF0AB}" destId="{2A7461F8-2356-5149-A26E-D7AA1484CCC9}" srcOrd="0" destOrd="0" presId="urn:microsoft.com/office/officeart/2005/8/layout/cycle1"/>
    <dgm:cxn modelId="{0E077D98-4B4E-AA41-AD42-7289C9892DF4}" type="presParOf" srcId="{9E7C7DB3-8A7A-D540-A7A8-B44173DDF0AB}" destId="{44002EF3-A713-D74C-B917-47F9D3E281FD}" srcOrd="1" destOrd="0" presId="urn:microsoft.com/office/officeart/2005/8/layout/cycle1"/>
    <dgm:cxn modelId="{51B4CC05-6602-9441-9282-56971B6E674C}" type="presParOf" srcId="{9E7C7DB3-8A7A-D540-A7A8-B44173DDF0AB}" destId="{26BD0E31-939F-A04F-83E6-BC7E01BC5E05}" srcOrd="2" destOrd="0" presId="urn:microsoft.com/office/officeart/2005/8/layout/cycle1"/>
    <dgm:cxn modelId="{5EC783B2-26E9-E747-AC5C-6911AA7A782F}" type="presParOf" srcId="{9E7C7DB3-8A7A-D540-A7A8-B44173DDF0AB}" destId="{352A4EF7-5544-BF4F-B39A-6531908E71FE}" srcOrd="3" destOrd="0" presId="urn:microsoft.com/office/officeart/2005/8/layout/cycle1"/>
    <dgm:cxn modelId="{42BC198F-19BD-3C42-9D80-293A7D84C5D4}" type="presParOf" srcId="{9E7C7DB3-8A7A-D540-A7A8-B44173DDF0AB}" destId="{888EF1F0-C5E1-0140-9335-7B3285FAF8D0}" srcOrd="4" destOrd="0" presId="urn:microsoft.com/office/officeart/2005/8/layout/cycle1"/>
    <dgm:cxn modelId="{4AA8BB5F-9EA4-F647-918A-CA1070FD5B46}" type="presParOf" srcId="{9E7C7DB3-8A7A-D540-A7A8-B44173DDF0AB}" destId="{D8E06BA9-0F7D-0144-9EAF-74E7296C9A5E}" srcOrd="5" destOrd="0" presId="urn:microsoft.com/office/officeart/2005/8/layout/cycle1"/>
    <dgm:cxn modelId="{7D2DD4D7-8788-4D4B-9F06-DA36D40DB5F6}" type="presParOf" srcId="{9E7C7DB3-8A7A-D540-A7A8-B44173DDF0AB}" destId="{49C6A8A8-E558-A44B-B137-BC2BDE1F1124}" srcOrd="6" destOrd="0" presId="urn:microsoft.com/office/officeart/2005/8/layout/cycle1"/>
    <dgm:cxn modelId="{3077F1CD-467B-0346-B0AD-92248C53F38D}" type="presParOf" srcId="{9E7C7DB3-8A7A-D540-A7A8-B44173DDF0AB}" destId="{6A6837EE-2BB5-F04D-8F19-96E8826DAE9A}" srcOrd="7" destOrd="0" presId="urn:microsoft.com/office/officeart/2005/8/layout/cycle1"/>
    <dgm:cxn modelId="{A62D7B41-7947-5644-81A3-7A23DB5A16BD}" type="presParOf" srcId="{9E7C7DB3-8A7A-D540-A7A8-B44173DDF0AB}" destId="{803FB66C-6A41-4741-84C8-48B6319C504F}" srcOrd="8" destOrd="0" presId="urn:microsoft.com/office/officeart/2005/8/layout/cycle1"/>
    <dgm:cxn modelId="{2E272FF2-490E-5447-8EDD-CBF4D01F93B1}" type="presParOf" srcId="{9E7C7DB3-8A7A-D540-A7A8-B44173DDF0AB}" destId="{2B3774DB-F9F1-A54C-BCE0-73F21C155A83}" srcOrd="9" destOrd="0" presId="urn:microsoft.com/office/officeart/2005/8/layout/cycle1"/>
    <dgm:cxn modelId="{404F5208-2438-A74D-8B7C-D2EE9D6CEE44}" type="presParOf" srcId="{9E7C7DB3-8A7A-D540-A7A8-B44173DDF0AB}" destId="{31B93D62-B88D-374A-86C3-4265D8F2ED8E}" srcOrd="10" destOrd="0" presId="urn:microsoft.com/office/officeart/2005/8/layout/cycle1"/>
    <dgm:cxn modelId="{AC20EF7E-590E-AB42-B724-51A8E96D5622}" type="presParOf" srcId="{9E7C7DB3-8A7A-D540-A7A8-B44173DDF0AB}" destId="{92F5DAFF-3A2D-734B-8701-C623EB20D93B}" srcOrd="11" destOrd="0" presId="urn:microsoft.com/office/officeart/2005/8/layout/cycle1"/>
    <dgm:cxn modelId="{7C87523C-8EE8-A44E-9D32-D3A2A415A617}" type="presParOf" srcId="{9E7C7DB3-8A7A-D540-A7A8-B44173DDF0AB}" destId="{DA0CA039-2C09-784C-A1D6-A1D5DC7DF357}" srcOrd="12" destOrd="0" presId="urn:microsoft.com/office/officeart/2005/8/layout/cycle1"/>
    <dgm:cxn modelId="{517AEB5B-3E7D-D147-AB11-B43D7E061047}" type="presParOf" srcId="{9E7C7DB3-8A7A-D540-A7A8-B44173DDF0AB}" destId="{FF243602-9724-9648-B798-F50250155292}" srcOrd="13" destOrd="0" presId="urn:microsoft.com/office/officeart/2005/8/layout/cycle1"/>
    <dgm:cxn modelId="{93062F16-CA1E-0942-BF49-8DEA2F50169D}" type="presParOf" srcId="{9E7C7DB3-8A7A-D540-A7A8-B44173DDF0AB}" destId="{D90BD8A6-749E-724E-B1A2-4F4BE53509C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1EE937-5361-C644-A588-096E0B032B6E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947CA6-05DA-8344-B7B9-B6C82919D64F}">
      <dgm:prSet phldrT="[Text]"/>
      <dgm:spPr/>
      <dgm:t>
        <a:bodyPr/>
        <a:lstStyle/>
        <a:p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Tool requirements specification</a:t>
          </a:r>
          <a:endParaRPr lang="en-US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35C84AAD-656A-1F44-A322-0059D5F6C9C6}" type="parTrans" cxnId="{3B6A0078-3AC9-BA40-98C8-491D319C4944}">
      <dgm:prSet/>
      <dgm:spPr/>
      <dgm:t>
        <a:bodyPr/>
        <a:lstStyle/>
        <a:p>
          <a:endParaRPr lang="en-US"/>
        </a:p>
      </dgm:t>
    </dgm:pt>
    <dgm:pt modelId="{027BF9E4-9EE4-6743-B694-1F1B983B1379}" type="sibTrans" cxnId="{3B6A0078-3AC9-BA40-98C8-491D319C4944}">
      <dgm:prSet/>
      <dgm:spPr/>
      <dgm:t>
        <a:bodyPr/>
        <a:lstStyle/>
        <a:p>
          <a:endParaRPr lang="en-US"/>
        </a:p>
      </dgm:t>
    </dgm:pt>
    <dgm:pt modelId="{AB55A87D-B1C7-F343-9F78-950771272F61}">
      <dgm:prSet phldrT="[Text]"/>
      <dgm:spPr/>
      <dgm:t>
        <a:bodyPr/>
        <a:lstStyle/>
        <a:p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Market analysis</a:t>
          </a:r>
          <a:endParaRPr lang="en-US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0B244FFD-D8B6-6647-9B24-5B82FECAEE5A}" type="parTrans" cxnId="{67EDB9E5-060F-0C46-9EEA-A10464C5FC43}">
      <dgm:prSet/>
      <dgm:spPr/>
      <dgm:t>
        <a:bodyPr/>
        <a:lstStyle/>
        <a:p>
          <a:endParaRPr lang="en-US"/>
        </a:p>
      </dgm:t>
    </dgm:pt>
    <dgm:pt modelId="{DBC424E9-86E9-EC4F-AA2C-FFDF98B09E10}" type="sibTrans" cxnId="{67EDB9E5-060F-0C46-9EEA-A10464C5FC43}">
      <dgm:prSet/>
      <dgm:spPr/>
      <dgm:t>
        <a:bodyPr/>
        <a:lstStyle/>
        <a:p>
          <a:endParaRPr lang="en-US"/>
        </a:p>
      </dgm:t>
    </dgm:pt>
    <dgm:pt modelId="{DAB915F1-A2A6-614B-A8A6-BF31CF90BEA1}">
      <dgm:prSet phldrT="[Text]"/>
      <dgm:spPr/>
      <dgm:t>
        <a:bodyPr/>
        <a:lstStyle/>
        <a:p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Demonstrate tools</a:t>
          </a:r>
        </a:p>
      </dgm:t>
    </dgm:pt>
    <dgm:pt modelId="{4EDFD6DD-8564-AA43-A8F7-EB741D460898}" type="parTrans" cxnId="{0CEB9E66-0B94-9A41-909C-1EE6FB3FF15E}">
      <dgm:prSet/>
      <dgm:spPr/>
      <dgm:t>
        <a:bodyPr/>
        <a:lstStyle/>
        <a:p>
          <a:endParaRPr lang="en-US"/>
        </a:p>
      </dgm:t>
    </dgm:pt>
    <dgm:pt modelId="{D0E74FD4-0B59-1941-ABAC-40255937F3C5}" type="sibTrans" cxnId="{0CEB9E66-0B94-9A41-909C-1EE6FB3FF15E}">
      <dgm:prSet/>
      <dgm:spPr/>
      <dgm:t>
        <a:bodyPr/>
        <a:lstStyle/>
        <a:p>
          <a:endParaRPr lang="en-US"/>
        </a:p>
      </dgm:t>
    </dgm:pt>
    <dgm:pt modelId="{D504DE26-A754-F14D-B47C-14C989625FE1}">
      <dgm:prSet phldrT="[Text]"/>
      <dgm:spPr/>
      <dgm:t>
        <a:bodyPr/>
        <a:lstStyle/>
        <a:p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Evaluate/pilot a select set of tools</a:t>
          </a:r>
          <a:endParaRPr lang="en-US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69DA3A52-48D9-1047-A77D-A818E547601C}" type="parTrans" cxnId="{B1824608-48FC-494D-862A-249282FDCCD6}">
      <dgm:prSet/>
      <dgm:spPr/>
      <dgm:t>
        <a:bodyPr/>
        <a:lstStyle/>
        <a:p>
          <a:endParaRPr lang="en-US"/>
        </a:p>
      </dgm:t>
    </dgm:pt>
    <dgm:pt modelId="{27C783D5-8216-3F45-A6BF-A61F0EF38C53}" type="sibTrans" cxnId="{B1824608-48FC-494D-862A-249282FDCCD6}">
      <dgm:prSet/>
      <dgm:spPr/>
      <dgm:t>
        <a:bodyPr/>
        <a:lstStyle/>
        <a:p>
          <a:endParaRPr lang="en-US"/>
        </a:p>
      </dgm:t>
    </dgm:pt>
    <dgm:pt modelId="{C6BF2565-BC73-284A-8B66-9C8290571C88}">
      <dgm:prSet phldrT="[Text]"/>
      <dgm:spPr/>
      <dgm:t>
        <a:bodyPr/>
        <a:lstStyle/>
        <a:p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Review of tools</a:t>
          </a:r>
          <a:endParaRPr lang="en-US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D5F647D5-EE50-1B4C-88A8-AD1592D86EA4}" type="parTrans" cxnId="{CE7D4310-2673-9841-BA51-56C22864C7C5}">
      <dgm:prSet/>
      <dgm:spPr/>
      <dgm:t>
        <a:bodyPr/>
        <a:lstStyle/>
        <a:p>
          <a:endParaRPr lang="en-US"/>
        </a:p>
      </dgm:t>
    </dgm:pt>
    <dgm:pt modelId="{F9FEE805-1172-7B45-8580-CF1C5F01512B}" type="sibTrans" cxnId="{CE7D4310-2673-9841-BA51-56C22864C7C5}">
      <dgm:prSet/>
      <dgm:spPr/>
      <dgm:t>
        <a:bodyPr/>
        <a:lstStyle/>
        <a:p>
          <a:endParaRPr lang="en-US"/>
        </a:p>
      </dgm:t>
    </dgm:pt>
    <dgm:pt modelId="{450C75D3-145F-3F49-9960-F4DF5D244A04}">
      <dgm:prSet phldrT="[Text]"/>
      <dgm:spPr/>
      <dgm:t>
        <a:bodyPr/>
        <a:lstStyle/>
        <a:p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Tool selection/purchase</a:t>
          </a:r>
          <a:endParaRPr lang="en-US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3A9EF355-16E0-9B40-92CA-BA8D0CD0CCD4}" type="parTrans" cxnId="{03031F6B-FE59-9947-9AEB-1F2B0639A31A}">
      <dgm:prSet/>
      <dgm:spPr/>
      <dgm:t>
        <a:bodyPr/>
        <a:lstStyle/>
        <a:p>
          <a:endParaRPr lang="en-US"/>
        </a:p>
      </dgm:t>
    </dgm:pt>
    <dgm:pt modelId="{190BE916-FA16-DC41-913C-81F197925A0E}" type="sibTrans" cxnId="{03031F6B-FE59-9947-9AEB-1F2B0639A31A}">
      <dgm:prSet/>
      <dgm:spPr/>
      <dgm:t>
        <a:bodyPr/>
        <a:lstStyle/>
        <a:p>
          <a:endParaRPr lang="en-US"/>
        </a:p>
      </dgm:t>
    </dgm:pt>
    <dgm:pt modelId="{944F4AA0-C8E7-C24E-AD82-D9D831A21E11}" type="pres">
      <dgm:prSet presAssocID="{CF1EE937-5361-C644-A588-096E0B032B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79AC2C-14D3-7D46-BADA-73211EEA9F59}" type="pres">
      <dgm:prSet presAssocID="{450C75D3-145F-3F49-9960-F4DF5D244A04}" presName="boxAndChildren" presStyleCnt="0"/>
      <dgm:spPr/>
    </dgm:pt>
    <dgm:pt modelId="{BBBB1D6E-15A3-C141-A2FF-E41326DAD27E}" type="pres">
      <dgm:prSet presAssocID="{450C75D3-145F-3F49-9960-F4DF5D244A04}" presName="parentTextBox" presStyleLbl="node1" presStyleIdx="0" presStyleCnt="6"/>
      <dgm:spPr/>
      <dgm:t>
        <a:bodyPr/>
        <a:lstStyle/>
        <a:p>
          <a:endParaRPr lang="en-US"/>
        </a:p>
      </dgm:t>
    </dgm:pt>
    <dgm:pt modelId="{4F50B877-8686-2E45-B99B-A64FB2211E30}" type="pres">
      <dgm:prSet presAssocID="{F9FEE805-1172-7B45-8580-CF1C5F01512B}" presName="sp" presStyleCnt="0"/>
      <dgm:spPr/>
    </dgm:pt>
    <dgm:pt modelId="{7ED76055-214E-FE48-81FD-91C853CDA0C6}" type="pres">
      <dgm:prSet presAssocID="{C6BF2565-BC73-284A-8B66-9C8290571C88}" presName="arrowAndChildren" presStyleCnt="0"/>
      <dgm:spPr/>
    </dgm:pt>
    <dgm:pt modelId="{CFBC1442-32E8-1142-87ED-9712FD813FDC}" type="pres">
      <dgm:prSet presAssocID="{C6BF2565-BC73-284A-8B66-9C8290571C88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6CAD4781-A5DC-F241-A60B-34A95B7F3FF5}" type="pres">
      <dgm:prSet presAssocID="{27C783D5-8216-3F45-A6BF-A61F0EF38C53}" presName="sp" presStyleCnt="0"/>
      <dgm:spPr/>
    </dgm:pt>
    <dgm:pt modelId="{AC9C1AA3-C06E-9F40-9E59-46C99F80C3F1}" type="pres">
      <dgm:prSet presAssocID="{D504DE26-A754-F14D-B47C-14C989625FE1}" presName="arrowAndChildren" presStyleCnt="0"/>
      <dgm:spPr/>
    </dgm:pt>
    <dgm:pt modelId="{7536B71D-3B60-254E-93B6-B499004B0276}" type="pres">
      <dgm:prSet presAssocID="{D504DE26-A754-F14D-B47C-14C989625FE1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3545B849-0CD2-5E4C-A90E-92BA31324676}" type="pres">
      <dgm:prSet presAssocID="{D0E74FD4-0B59-1941-ABAC-40255937F3C5}" presName="sp" presStyleCnt="0"/>
      <dgm:spPr/>
    </dgm:pt>
    <dgm:pt modelId="{5D508A7C-1056-524C-84EE-4320173D4B5E}" type="pres">
      <dgm:prSet presAssocID="{DAB915F1-A2A6-614B-A8A6-BF31CF90BEA1}" presName="arrowAndChildren" presStyleCnt="0"/>
      <dgm:spPr/>
    </dgm:pt>
    <dgm:pt modelId="{FAED2772-A086-1D49-B9E3-522C5A507B51}" type="pres">
      <dgm:prSet presAssocID="{DAB915F1-A2A6-614B-A8A6-BF31CF90BEA1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957BD0B5-6B41-6642-8F79-757EC97F16E5}" type="pres">
      <dgm:prSet presAssocID="{DBC424E9-86E9-EC4F-AA2C-FFDF98B09E10}" presName="sp" presStyleCnt="0"/>
      <dgm:spPr/>
    </dgm:pt>
    <dgm:pt modelId="{AE47488A-A0FA-C048-8521-04C0A6F82554}" type="pres">
      <dgm:prSet presAssocID="{AB55A87D-B1C7-F343-9F78-950771272F61}" presName="arrowAndChildren" presStyleCnt="0"/>
      <dgm:spPr/>
    </dgm:pt>
    <dgm:pt modelId="{651FC0C7-2AA7-534E-B5FD-5F4CD3B3F750}" type="pres">
      <dgm:prSet presAssocID="{AB55A87D-B1C7-F343-9F78-950771272F61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C6F813B-BDFB-C640-BD1A-5632AFB76FD8}" type="pres">
      <dgm:prSet presAssocID="{027BF9E4-9EE4-6743-B694-1F1B983B1379}" presName="sp" presStyleCnt="0"/>
      <dgm:spPr/>
    </dgm:pt>
    <dgm:pt modelId="{BD99D179-6C66-8E45-A414-C717B49CD023}" type="pres">
      <dgm:prSet presAssocID="{5E947CA6-05DA-8344-B7B9-B6C82919D64F}" presName="arrowAndChildren" presStyleCnt="0"/>
      <dgm:spPr/>
    </dgm:pt>
    <dgm:pt modelId="{925A865A-277D-6E40-82B9-F6E78383CC74}" type="pres">
      <dgm:prSet presAssocID="{5E947CA6-05DA-8344-B7B9-B6C82919D64F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6852378F-4E26-1A4C-90AB-22B3C9AA91B5}" type="presOf" srcId="{D504DE26-A754-F14D-B47C-14C989625FE1}" destId="{7536B71D-3B60-254E-93B6-B499004B0276}" srcOrd="0" destOrd="0" presId="urn:microsoft.com/office/officeart/2005/8/layout/process4"/>
    <dgm:cxn modelId="{B1824608-48FC-494D-862A-249282FDCCD6}" srcId="{CF1EE937-5361-C644-A588-096E0B032B6E}" destId="{D504DE26-A754-F14D-B47C-14C989625FE1}" srcOrd="3" destOrd="0" parTransId="{69DA3A52-48D9-1047-A77D-A818E547601C}" sibTransId="{27C783D5-8216-3F45-A6BF-A61F0EF38C53}"/>
    <dgm:cxn modelId="{A625EFF6-0433-0746-92A6-2BC99C8BA34A}" type="presOf" srcId="{5E947CA6-05DA-8344-B7B9-B6C82919D64F}" destId="{925A865A-277D-6E40-82B9-F6E78383CC74}" srcOrd="0" destOrd="0" presId="urn:microsoft.com/office/officeart/2005/8/layout/process4"/>
    <dgm:cxn modelId="{BC77BD2A-486B-FC4D-8353-29FF6F08862E}" type="presOf" srcId="{450C75D3-145F-3F49-9960-F4DF5D244A04}" destId="{BBBB1D6E-15A3-C141-A2FF-E41326DAD27E}" srcOrd="0" destOrd="0" presId="urn:microsoft.com/office/officeart/2005/8/layout/process4"/>
    <dgm:cxn modelId="{D630BABD-C2CB-D94F-AC49-29036488B6A6}" type="presOf" srcId="{C6BF2565-BC73-284A-8B66-9C8290571C88}" destId="{CFBC1442-32E8-1142-87ED-9712FD813FDC}" srcOrd="0" destOrd="0" presId="urn:microsoft.com/office/officeart/2005/8/layout/process4"/>
    <dgm:cxn modelId="{CE7D4310-2673-9841-BA51-56C22864C7C5}" srcId="{CF1EE937-5361-C644-A588-096E0B032B6E}" destId="{C6BF2565-BC73-284A-8B66-9C8290571C88}" srcOrd="4" destOrd="0" parTransId="{D5F647D5-EE50-1B4C-88A8-AD1592D86EA4}" sibTransId="{F9FEE805-1172-7B45-8580-CF1C5F01512B}"/>
    <dgm:cxn modelId="{07575827-4365-9044-83E7-C7B13CC6FA0C}" type="presOf" srcId="{CF1EE937-5361-C644-A588-096E0B032B6E}" destId="{944F4AA0-C8E7-C24E-AD82-D9D831A21E11}" srcOrd="0" destOrd="0" presId="urn:microsoft.com/office/officeart/2005/8/layout/process4"/>
    <dgm:cxn modelId="{67EDB9E5-060F-0C46-9EEA-A10464C5FC43}" srcId="{CF1EE937-5361-C644-A588-096E0B032B6E}" destId="{AB55A87D-B1C7-F343-9F78-950771272F61}" srcOrd="1" destOrd="0" parTransId="{0B244FFD-D8B6-6647-9B24-5B82FECAEE5A}" sibTransId="{DBC424E9-86E9-EC4F-AA2C-FFDF98B09E10}"/>
    <dgm:cxn modelId="{F828924E-EAF6-824C-BB8A-C633A92F7813}" type="presOf" srcId="{DAB915F1-A2A6-614B-A8A6-BF31CF90BEA1}" destId="{FAED2772-A086-1D49-B9E3-522C5A507B51}" srcOrd="0" destOrd="0" presId="urn:microsoft.com/office/officeart/2005/8/layout/process4"/>
    <dgm:cxn modelId="{0CEB9E66-0B94-9A41-909C-1EE6FB3FF15E}" srcId="{CF1EE937-5361-C644-A588-096E0B032B6E}" destId="{DAB915F1-A2A6-614B-A8A6-BF31CF90BEA1}" srcOrd="2" destOrd="0" parTransId="{4EDFD6DD-8564-AA43-A8F7-EB741D460898}" sibTransId="{D0E74FD4-0B59-1941-ABAC-40255937F3C5}"/>
    <dgm:cxn modelId="{3B6A0078-3AC9-BA40-98C8-491D319C4944}" srcId="{CF1EE937-5361-C644-A588-096E0B032B6E}" destId="{5E947CA6-05DA-8344-B7B9-B6C82919D64F}" srcOrd="0" destOrd="0" parTransId="{35C84AAD-656A-1F44-A322-0059D5F6C9C6}" sibTransId="{027BF9E4-9EE4-6743-B694-1F1B983B1379}"/>
    <dgm:cxn modelId="{E9AF8A88-3BCD-EC4B-AF87-83CC89D4DF55}" type="presOf" srcId="{AB55A87D-B1C7-F343-9F78-950771272F61}" destId="{651FC0C7-2AA7-534E-B5FD-5F4CD3B3F750}" srcOrd="0" destOrd="0" presId="urn:microsoft.com/office/officeart/2005/8/layout/process4"/>
    <dgm:cxn modelId="{03031F6B-FE59-9947-9AEB-1F2B0639A31A}" srcId="{CF1EE937-5361-C644-A588-096E0B032B6E}" destId="{450C75D3-145F-3F49-9960-F4DF5D244A04}" srcOrd="5" destOrd="0" parTransId="{3A9EF355-16E0-9B40-92CA-BA8D0CD0CCD4}" sibTransId="{190BE916-FA16-DC41-913C-81F197925A0E}"/>
    <dgm:cxn modelId="{CECC0FED-0AE9-5E4D-AAF6-34164CA41D44}" type="presParOf" srcId="{944F4AA0-C8E7-C24E-AD82-D9D831A21E11}" destId="{4779AC2C-14D3-7D46-BADA-73211EEA9F59}" srcOrd="0" destOrd="0" presId="urn:microsoft.com/office/officeart/2005/8/layout/process4"/>
    <dgm:cxn modelId="{9EEC27CE-D531-F54D-B0D1-76B1AFA3C8B0}" type="presParOf" srcId="{4779AC2C-14D3-7D46-BADA-73211EEA9F59}" destId="{BBBB1D6E-15A3-C141-A2FF-E41326DAD27E}" srcOrd="0" destOrd="0" presId="urn:microsoft.com/office/officeart/2005/8/layout/process4"/>
    <dgm:cxn modelId="{9284B8D8-F5D7-7F43-8D97-9A5E8692BAB4}" type="presParOf" srcId="{944F4AA0-C8E7-C24E-AD82-D9D831A21E11}" destId="{4F50B877-8686-2E45-B99B-A64FB2211E30}" srcOrd="1" destOrd="0" presId="urn:microsoft.com/office/officeart/2005/8/layout/process4"/>
    <dgm:cxn modelId="{DA764346-4BAD-D04F-9CBF-613D063364ED}" type="presParOf" srcId="{944F4AA0-C8E7-C24E-AD82-D9D831A21E11}" destId="{7ED76055-214E-FE48-81FD-91C853CDA0C6}" srcOrd="2" destOrd="0" presId="urn:microsoft.com/office/officeart/2005/8/layout/process4"/>
    <dgm:cxn modelId="{CC86DBCA-8C1A-5C43-BE02-AC47737606AD}" type="presParOf" srcId="{7ED76055-214E-FE48-81FD-91C853CDA0C6}" destId="{CFBC1442-32E8-1142-87ED-9712FD813FDC}" srcOrd="0" destOrd="0" presId="urn:microsoft.com/office/officeart/2005/8/layout/process4"/>
    <dgm:cxn modelId="{9805E575-2C61-AC4E-BA74-CA55BD2AF2B6}" type="presParOf" srcId="{944F4AA0-C8E7-C24E-AD82-D9D831A21E11}" destId="{6CAD4781-A5DC-F241-A60B-34A95B7F3FF5}" srcOrd="3" destOrd="0" presId="urn:microsoft.com/office/officeart/2005/8/layout/process4"/>
    <dgm:cxn modelId="{E597E953-3B36-E84F-AF94-A3415DF9361F}" type="presParOf" srcId="{944F4AA0-C8E7-C24E-AD82-D9D831A21E11}" destId="{AC9C1AA3-C06E-9F40-9E59-46C99F80C3F1}" srcOrd="4" destOrd="0" presId="urn:microsoft.com/office/officeart/2005/8/layout/process4"/>
    <dgm:cxn modelId="{8A75A593-F04A-A648-BFA6-318DE2A0328C}" type="presParOf" srcId="{AC9C1AA3-C06E-9F40-9E59-46C99F80C3F1}" destId="{7536B71D-3B60-254E-93B6-B499004B0276}" srcOrd="0" destOrd="0" presId="urn:microsoft.com/office/officeart/2005/8/layout/process4"/>
    <dgm:cxn modelId="{3813D93D-1D7D-2F4A-BBFE-2E43C12AEFF8}" type="presParOf" srcId="{944F4AA0-C8E7-C24E-AD82-D9D831A21E11}" destId="{3545B849-0CD2-5E4C-A90E-92BA31324676}" srcOrd="5" destOrd="0" presId="urn:microsoft.com/office/officeart/2005/8/layout/process4"/>
    <dgm:cxn modelId="{06666022-79F1-484E-9DD5-651FE8517E12}" type="presParOf" srcId="{944F4AA0-C8E7-C24E-AD82-D9D831A21E11}" destId="{5D508A7C-1056-524C-84EE-4320173D4B5E}" srcOrd="6" destOrd="0" presId="urn:microsoft.com/office/officeart/2005/8/layout/process4"/>
    <dgm:cxn modelId="{C6BC882F-52FC-7F41-8BA8-013E7752350F}" type="presParOf" srcId="{5D508A7C-1056-524C-84EE-4320173D4B5E}" destId="{FAED2772-A086-1D49-B9E3-522C5A507B51}" srcOrd="0" destOrd="0" presId="urn:microsoft.com/office/officeart/2005/8/layout/process4"/>
    <dgm:cxn modelId="{50D4B638-31A1-9F4E-81B6-34DB867F0099}" type="presParOf" srcId="{944F4AA0-C8E7-C24E-AD82-D9D831A21E11}" destId="{957BD0B5-6B41-6642-8F79-757EC97F16E5}" srcOrd="7" destOrd="0" presId="urn:microsoft.com/office/officeart/2005/8/layout/process4"/>
    <dgm:cxn modelId="{957568B3-46D0-974B-8830-6997BE645E3C}" type="presParOf" srcId="{944F4AA0-C8E7-C24E-AD82-D9D831A21E11}" destId="{AE47488A-A0FA-C048-8521-04C0A6F82554}" srcOrd="8" destOrd="0" presId="urn:microsoft.com/office/officeart/2005/8/layout/process4"/>
    <dgm:cxn modelId="{D62A34B1-871A-274D-BB2A-A194B746CED1}" type="presParOf" srcId="{AE47488A-A0FA-C048-8521-04C0A6F82554}" destId="{651FC0C7-2AA7-534E-B5FD-5F4CD3B3F750}" srcOrd="0" destOrd="0" presId="urn:microsoft.com/office/officeart/2005/8/layout/process4"/>
    <dgm:cxn modelId="{1552E1CD-FCD1-E84C-9F07-408A640B0882}" type="presParOf" srcId="{944F4AA0-C8E7-C24E-AD82-D9D831A21E11}" destId="{CC6F813B-BDFB-C640-BD1A-5632AFB76FD8}" srcOrd="9" destOrd="0" presId="urn:microsoft.com/office/officeart/2005/8/layout/process4"/>
    <dgm:cxn modelId="{FADE811B-B3B2-7344-9BD2-454E89FCB8FE}" type="presParOf" srcId="{944F4AA0-C8E7-C24E-AD82-D9D831A21E11}" destId="{BD99D179-6C66-8E45-A414-C717B49CD023}" srcOrd="10" destOrd="0" presId="urn:microsoft.com/office/officeart/2005/8/layout/process4"/>
    <dgm:cxn modelId="{8AFCA250-D3BB-C34E-BB87-81ABC75C1630}" type="presParOf" srcId="{BD99D179-6C66-8E45-A414-C717B49CD023}" destId="{925A865A-277D-6E40-82B9-F6E78383CC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2EF3-A713-D74C-B917-47F9D3E281FD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Plan/Strategy</a:t>
          </a:r>
          <a:endParaRPr lang="en-US" sz="1400" kern="1200" dirty="0"/>
        </a:p>
      </dsp:txBody>
      <dsp:txXfrm>
        <a:off x="3528499" y="29355"/>
        <a:ext cx="1006078" cy="1006078"/>
      </dsp:txXfrm>
    </dsp:sp>
    <dsp:sp modelId="{26BD0E31-939F-A04F-83E6-BC7E01BC5E0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8EF1F0-C5E1-0140-9335-7B3285FAF8D0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 Architecture</a:t>
          </a:r>
          <a:endParaRPr lang="en-US" sz="1400" kern="1200" dirty="0"/>
        </a:p>
      </dsp:txBody>
      <dsp:txXfrm>
        <a:off x="4136359" y="1900156"/>
        <a:ext cx="1006078" cy="1006078"/>
      </dsp:txXfrm>
    </dsp:sp>
    <dsp:sp modelId="{D8E06BA9-0F7D-0144-9EAF-74E7296C9A5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837EE-2BB5-F04D-8F19-96E8826DAE9A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Pilot &amp; Implement</a:t>
          </a:r>
          <a:endParaRPr lang="en-US" sz="1400" kern="1200" dirty="0"/>
        </a:p>
      </dsp:txBody>
      <dsp:txXfrm>
        <a:off x="2544960" y="3056374"/>
        <a:ext cx="1006078" cy="1006078"/>
      </dsp:txXfrm>
    </dsp:sp>
    <dsp:sp modelId="{803FB66C-6A41-4741-84C8-48B6319C504F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93D62-B88D-374A-86C3-4265D8F2ED8E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Measure &amp; Report</a:t>
          </a:r>
          <a:endParaRPr lang="en-US" sz="1400" kern="1200" dirty="0"/>
        </a:p>
      </dsp:txBody>
      <dsp:txXfrm>
        <a:off x="953562" y="1900156"/>
        <a:ext cx="1006078" cy="1006078"/>
      </dsp:txXfrm>
    </dsp:sp>
    <dsp:sp modelId="{92F5DAFF-3A2D-734B-8701-C623EB20D93B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43602-9724-9648-B798-F50250155292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Assess</a:t>
          </a:r>
          <a:endParaRPr lang="en-US" sz="1400" kern="1200" dirty="0"/>
        </a:p>
      </dsp:txBody>
      <dsp:txXfrm>
        <a:off x="1561422" y="29355"/>
        <a:ext cx="1006078" cy="1006078"/>
      </dsp:txXfrm>
    </dsp:sp>
    <dsp:sp modelId="{D90BD8A6-749E-724E-B1A2-4F4BE53509C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B1D6E-15A3-C141-A2FF-E41326DAD27E}">
      <dsp:nvSpPr>
        <dsp:cNvPr id="0" name=""/>
        <dsp:cNvSpPr/>
      </dsp:nvSpPr>
      <dsp:spPr>
        <a:xfrm>
          <a:off x="0" y="3590788"/>
          <a:ext cx="2667000" cy="47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Tool selection/purchase</a:t>
          </a:r>
          <a:endParaRPr lang="en-US" sz="11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0" y="3590788"/>
        <a:ext cx="2667000" cy="471289"/>
      </dsp:txXfrm>
    </dsp:sp>
    <dsp:sp modelId="{CFBC1442-32E8-1142-87ED-9712FD813FDC}">
      <dsp:nvSpPr>
        <dsp:cNvPr id="0" name=""/>
        <dsp:cNvSpPr/>
      </dsp:nvSpPr>
      <dsp:spPr>
        <a:xfrm rot="10800000">
          <a:off x="0" y="2873015"/>
          <a:ext cx="2667000" cy="72484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Review of tools</a:t>
          </a:r>
          <a:endParaRPr lang="en-US" sz="11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sp:txBody>
      <dsp:txXfrm rot="10800000">
        <a:off x="0" y="2873015"/>
        <a:ext cx="2667000" cy="470981"/>
      </dsp:txXfrm>
    </dsp:sp>
    <dsp:sp modelId="{7536B71D-3B60-254E-93B6-B499004B0276}">
      <dsp:nvSpPr>
        <dsp:cNvPr id="0" name=""/>
        <dsp:cNvSpPr/>
      </dsp:nvSpPr>
      <dsp:spPr>
        <a:xfrm rot="10800000">
          <a:off x="0" y="2155242"/>
          <a:ext cx="2667000" cy="72484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Evaluate/pilot a select set of tools</a:t>
          </a:r>
          <a:endParaRPr lang="en-US" sz="11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sp:txBody>
      <dsp:txXfrm rot="10800000">
        <a:off x="0" y="2155242"/>
        <a:ext cx="2667000" cy="470981"/>
      </dsp:txXfrm>
    </dsp:sp>
    <dsp:sp modelId="{FAED2772-A086-1D49-B9E3-522C5A507B51}">
      <dsp:nvSpPr>
        <dsp:cNvPr id="0" name=""/>
        <dsp:cNvSpPr/>
      </dsp:nvSpPr>
      <dsp:spPr>
        <a:xfrm rot="10800000">
          <a:off x="0" y="1437468"/>
          <a:ext cx="2667000" cy="72484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Demonstrate tools</a:t>
          </a:r>
        </a:p>
      </dsp:txBody>
      <dsp:txXfrm rot="10800000">
        <a:off x="0" y="1437468"/>
        <a:ext cx="2667000" cy="470981"/>
      </dsp:txXfrm>
    </dsp:sp>
    <dsp:sp modelId="{651FC0C7-2AA7-534E-B5FD-5F4CD3B3F750}">
      <dsp:nvSpPr>
        <dsp:cNvPr id="0" name=""/>
        <dsp:cNvSpPr/>
      </dsp:nvSpPr>
      <dsp:spPr>
        <a:xfrm rot="10800000">
          <a:off x="0" y="719695"/>
          <a:ext cx="2667000" cy="72484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Market analysis</a:t>
          </a:r>
          <a:endParaRPr lang="en-US" sz="11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sp:txBody>
      <dsp:txXfrm rot="10800000">
        <a:off x="0" y="719695"/>
        <a:ext cx="2667000" cy="470981"/>
      </dsp:txXfrm>
    </dsp:sp>
    <dsp:sp modelId="{925A865A-277D-6E40-82B9-F6E78383CC74}">
      <dsp:nvSpPr>
        <dsp:cNvPr id="0" name=""/>
        <dsp:cNvSpPr/>
      </dsp:nvSpPr>
      <dsp:spPr>
        <a:xfrm rot="10800000">
          <a:off x="0" y="1922"/>
          <a:ext cx="2667000" cy="72484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Tool requirements specification</a:t>
          </a:r>
          <a:endParaRPr lang="en-US" sz="11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sp:txBody>
      <dsp:txXfrm rot="10800000">
        <a:off x="0" y="1922"/>
        <a:ext cx="2667000" cy="470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356BC-DACB-473B-84AE-195BF192E7E6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2B321-D348-46EA-ABEE-096D2045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0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F2B4DB4-4C87-4324-B2C5-E2F4186A459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696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2B4DB4-4C87-4324-B2C5-E2F4186A459E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17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2B4DB4-4C87-4324-B2C5-E2F4186A459E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87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2B4DB4-4C87-4324-B2C5-E2F4186A459E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551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What is to be tested? </a:t>
            </a:r>
            <a:endParaRPr lang="en-US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What levels and types of testing are to be </a:t>
            </a:r>
            <a:endParaRPr lang="en-US" dirty="0" smtClean="0">
              <a:effectLst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automated?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What existing test tools do we have? </a:t>
            </a:r>
            <a:endParaRPr lang="en-US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What processes must interact with the tools?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What other tools must the test tools integrate with?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What are the information (data) needs (input/output)?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What environments are required?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What metrics/reports are required?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Test Tool Category </a:t>
            </a:r>
            <a:endParaRPr lang="en-US" dirty="0" smtClean="0">
              <a:effectLst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Test Tool Purpose (single function/multi-function)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Test Tool Value</a:t>
            </a:r>
            <a:b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</a:b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At what lifecycle stage does the test tool apply</a:t>
            </a:r>
            <a:b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</a:b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What process(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es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) does the test tool support? </a:t>
            </a:r>
            <a:endParaRPr lang="en-US" dirty="0" smtClean="0">
              <a:effectLst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Existing Linkage to other test tools (or team tools)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Test Tool License and Maintenance expenses</a:t>
            </a:r>
            <a:b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</a:b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How many users (departments, BU’s, teams)</a:t>
            </a:r>
            <a:b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</a:b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Current Test Tool issues/deficiencies </a:t>
            </a:r>
            <a:endParaRPr lang="en-US" dirty="0" smtClean="0">
              <a:effectLst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What Platforms are Supported?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◦ Others?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2B4DB4-4C87-4324-B2C5-E2F4186A459E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483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r>
              <a:rPr lang="en-US" baseline="0" dirty="0" smtClean="0"/>
              <a:t> for Automation Strategy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Evaluate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Proof of concept based on software under tested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tools that are suitable to business requirements and internal technical expertise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2. Plan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Establish goals and objectives; budget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 ready to have quality metrics to validate the ROI (return of investment)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3. Design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in mind that usability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an architecture that reduces maintenance and extensible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4. Implement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Practice Object Oriented design principles of reusability and modularity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Establish source code control and code review process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5. Test and Maintain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Unit test your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Constantly re-evaluate reason of maintenance and improve architecture to minimize maintenance.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Evaluate defect rate with root cause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2B4DB4-4C87-4324-B2C5-E2F4186A459E}" type="slidenum">
              <a:rPr lang="ja-JP" altLang="en-US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79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 sample for test</a:t>
            </a:r>
            <a:r>
              <a:rPr lang="en-US" baseline="0" dirty="0" smtClean="0"/>
              <a:t> automation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2B4DB4-4C87-4324-B2C5-E2F4186A459E}" type="slidenum">
              <a:rPr lang="ja-JP" altLang="en-US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483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draw</a:t>
            </a:r>
            <a:r>
              <a:rPr lang="en-US" baseline="0" dirty="0" smtClean="0"/>
              <a:t> a flow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2B4DB4-4C87-4324-B2C5-E2F4186A459E}" type="slidenum">
              <a:rPr lang="ja-JP" altLang="en-US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482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watir.com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www.gebish.org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2B4DB4-4C87-4324-B2C5-E2F4186A459E}" type="slidenum">
              <a:rPr lang="ja-JP" altLang="en-US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62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186" indent="-482186" defTabSz="642915"/>
            <a:r>
              <a:rPr lang="en-US" sz="1200" b="1" dirty="0" smtClean="0"/>
              <a:t>Action Flow:</a:t>
            </a:r>
          </a:p>
          <a:p>
            <a:pPr marL="482186" indent="-482186" defTabSz="642915"/>
            <a:r>
              <a:rPr lang="en-US" sz="1200" dirty="0" smtClean="0"/>
              <a:t>* Pre-condition: Configure one </a:t>
            </a:r>
            <a:r>
              <a:rPr lang="en-US" sz="1200" dirty="0" err="1" smtClean="0"/>
              <a:t>chiclet</a:t>
            </a:r>
            <a:r>
              <a:rPr lang="en-US" sz="1200" dirty="0" smtClean="0"/>
              <a:t> on STB to point to WKAT Server by https protocol</a:t>
            </a:r>
          </a:p>
          <a:p>
            <a:pPr marL="482186" indent="-482186" defTabSz="642915"/>
            <a:r>
              <a:rPr lang="en-US" sz="1200" dirty="0" smtClean="0"/>
              <a:t>1) Tester select WKAT </a:t>
            </a:r>
            <a:r>
              <a:rPr lang="en-US" sz="1200" dirty="0" err="1" smtClean="0"/>
              <a:t>chiclet</a:t>
            </a:r>
            <a:r>
              <a:rPr lang="en-US" sz="1200" dirty="0" smtClean="0"/>
              <a:t> on STB to start download </a:t>
            </a:r>
            <a:r>
              <a:rPr lang="en-US" sz="1200" dirty="0" err="1" smtClean="0"/>
              <a:t>TestApp</a:t>
            </a:r>
            <a:r>
              <a:rPr lang="en-US" sz="1200" dirty="0" smtClean="0"/>
              <a:t> page (html file) from WKAT Server to STB</a:t>
            </a:r>
          </a:p>
          <a:p>
            <a:pPr marL="482186" indent="-482186" defTabSz="642915"/>
            <a:r>
              <a:rPr lang="en-US" sz="1200" dirty="0" smtClean="0"/>
              <a:t>2) STB will auto download </a:t>
            </a:r>
            <a:r>
              <a:rPr lang="en-US" sz="1200" dirty="0" err="1" smtClean="0"/>
              <a:t>TestApp</a:t>
            </a:r>
            <a:r>
              <a:rPr lang="en-US" sz="1200" dirty="0" smtClean="0"/>
              <a:t> page  by https protocol</a:t>
            </a:r>
          </a:p>
          <a:p>
            <a:pPr marL="482186" indent="-482186" defTabSz="642915"/>
            <a:r>
              <a:rPr lang="en-US" sz="1200" dirty="0" smtClean="0"/>
              <a:t>3) Tester selects option for HLS stream </a:t>
            </a:r>
            <a:r>
              <a:rPr lang="en-US" sz="1200" dirty="0" err="1" smtClean="0"/>
              <a:t>playlisl</a:t>
            </a:r>
            <a:endParaRPr lang="en-US" sz="1200" dirty="0" smtClean="0"/>
          </a:p>
          <a:p>
            <a:pPr marL="482186" indent="-482186" defTabSz="642915"/>
            <a:r>
              <a:rPr lang="en-US" sz="1200" dirty="0" smtClean="0"/>
              <a:t>4) </a:t>
            </a:r>
            <a:r>
              <a:rPr lang="en-US" sz="1200" dirty="0" err="1" smtClean="0"/>
              <a:t>TestApp</a:t>
            </a:r>
            <a:r>
              <a:rPr lang="en-US" sz="1200" dirty="0" smtClean="0"/>
              <a:t> will connect to WKAT Server to get 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 content that relative to selected option, then call HLS API</a:t>
            </a:r>
          </a:p>
          <a:p>
            <a:pPr marL="482186" indent="-482186" defTabSz="642915"/>
            <a:r>
              <a:rPr lang="en-US" sz="1200" dirty="0" smtClean="0"/>
              <a:t>5) STB will connect to playlist source on </a:t>
            </a:r>
            <a:r>
              <a:rPr lang="en-US" sz="1200" b="1" dirty="0" smtClean="0"/>
              <a:t>Local HLS Feed Server</a:t>
            </a:r>
            <a:r>
              <a:rPr lang="en-US" sz="1200" dirty="0" smtClean="0"/>
              <a:t> as the not live stream or </a:t>
            </a:r>
            <a:r>
              <a:rPr lang="en-US" sz="1200" b="1" dirty="0" smtClean="0"/>
              <a:t>Internet</a:t>
            </a:r>
            <a:r>
              <a:rPr lang="en-US" sz="1200" dirty="0" smtClean="0"/>
              <a:t> as the live stream</a:t>
            </a:r>
          </a:p>
          <a:p>
            <a:pPr marL="482186" indent="-482186" defTabSz="642915"/>
            <a:r>
              <a:rPr lang="en-US" sz="1200" dirty="0" smtClean="0"/>
              <a:t>6) </a:t>
            </a:r>
            <a:r>
              <a:rPr lang="en-US" sz="1200" dirty="0" err="1" smtClean="0"/>
              <a:t>TestApp</a:t>
            </a:r>
            <a:r>
              <a:rPr lang="en-US" sz="1200" dirty="0" smtClean="0"/>
              <a:t> will auto catch HLS API’s events to analyze data then generate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2B4DB4-4C87-4324-B2C5-E2F4186A459E}" type="slidenum">
              <a:rPr lang="ja-JP" altLang="en-US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094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806575"/>
            <a:ext cx="6400800" cy="1470025"/>
          </a:xfrm>
        </p:spPr>
        <p:txBody>
          <a:bodyPr/>
          <a:lstStyle>
            <a:lvl1pPr algn="r">
              <a:defRPr sz="3000"/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rgbClr val="959595"/>
                </a:solidFill>
              </a:defRPr>
            </a:lvl1pPr>
          </a:lstStyle>
          <a:p>
            <a:r>
              <a:rPr lang="en-US" altLang="ja-JP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733800" y="4476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>
                <a:solidFill>
                  <a:srgbClr val="D3C58B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79CA1D7-BA14-4C2C-B88E-5F608C4DF278}" type="datetime4">
              <a:rPr lang="ja-JP" altLang="en-US"/>
              <a:pPr>
                <a:defRPr/>
              </a:pPr>
              <a:t>November 18, 2016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022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3D6476B0-FDD8-4133-8BF4-A6FC4BB8510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2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437D8530-43FA-4B64-B237-B3BE48D1F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976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1F2D350D-D243-4B6B-8A69-A8A12D3B7F0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340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990600"/>
            <a:ext cx="42672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18854093-B416-4C88-A17A-E0855FACF9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6563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22012CE4-0A8B-4436-918D-F9AD2B64F0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562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0663D828-5E28-4AB1-B536-A49BCEC9D1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538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48F95574-86C9-4689-B9E1-BCA7E52640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6988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83203D9B-D0BB-4BE5-8638-E91D35A066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377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9CA70ACC-719E-41FC-849D-77C0C6A6C8A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460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B3667118-FCEC-494A-8C49-93E42B6140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92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177E725B-48A2-4D34-8C88-FC5132172B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980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Page </a:t>
            </a:r>
            <a:fld id="{13AF5F8C-2FD9-46C6-82C6-7E33CABC5D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81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1">
                <a:solidFill>
                  <a:srgbClr val="959595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ja-JP" dirty="0" smtClean="0"/>
              <a:t>Page </a:t>
            </a:r>
            <a:fld id="{E723B26A-E386-4762-AE64-94B335022EA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1">
                <a:solidFill>
                  <a:srgbClr val="959595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 b="1">
          <a:solidFill>
            <a:srgbClr val="00645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 b="1">
          <a:solidFill>
            <a:srgbClr val="006454"/>
          </a:solidFill>
          <a:latin typeface="Century Gothic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 b="1">
          <a:solidFill>
            <a:srgbClr val="006454"/>
          </a:solidFill>
          <a:latin typeface="Century Gothic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 b="1">
          <a:solidFill>
            <a:srgbClr val="006454"/>
          </a:solidFill>
          <a:latin typeface="Century Gothic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 b="1">
          <a:solidFill>
            <a:srgbClr val="006454"/>
          </a:solidFill>
          <a:latin typeface="Century Gothic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500" b="1">
          <a:solidFill>
            <a:srgbClr val="006454"/>
          </a:solidFill>
          <a:latin typeface="Century Gothic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500" b="1">
          <a:solidFill>
            <a:srgbClr val="006454"/>
          </a:solidFill>
          <a:latin typeface="Century Gothic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500" b="1">
          <a:solidFill>
            <a:srgbClr val="006454"/>
          </a:solidFill>
          <a:latin typeface="Century Gothic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500" b="1">
          <a:solidFill>
            <a:srgbClr val="006454"/>
          </a:solidFill>
          <a:latin typeface="Century Gothic" pitchFamily="34" charset="0"/>
          <a:ea typeface="ＭＳ Ｐゴシック" pitchFamily="34" charset="-128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SzPct val="13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csjira.cybersoft-vn.com/wiki/display/TS/3.+GCS+TCoE+Framework+Initiatives+Progra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csjira.cybersoft-vn.com/wiki/pages/viewpage.action?title=EMON+-+GCS+eMonkey+Automated+Testing+Tool&amp;spaceKey=TS" TargetMode="Externa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286000"/>
            <a:ext cx="7239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645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rgbClr val="006454"/>
                </a:solidFill>
                <a:latin typeface="Century Gothic" pitchFamily="34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rgbClr val="006454"/>
                </a:solidFill>
                <a:latin typeface="Century Gothic" pitchFamily="34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rgbClr val="006454"/>
                </a:solidFill>
                <a:latin typeface="Century Gothic" pitchFamily="34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rgbClr val="006454"/>
                </a:solidFill>
                <a:latin typeface="Century Gothic" pitchFamily="34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rgbClr val="006454"/>
                </a:solidFill>
                <a:latin typeface="Century Gothic" pitchFamily="34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rgbClr val="006454"/>
                </a:solidFill>
                <a:latin typeface="Century Gothic" pitchFamily="34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rgbClr val="006454"/>
                </a:solidFill>
                <a:latin typeface="Century Gothic" pitchFamily="34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rgbClr val="006454"/>
                </a:solidFill>
                <a:latin typeface="Century Gothic" pitchFamily="34" charset="0"/>
                <a:ea typeface="ＭＳ Ｐゴシック" pitchFamily="34" charset="-128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Fundamental of Automation with </a:t>
            </a:r>
            <a:r>
              <a:rPr lang="en-US" sz="3200" dirty="0" err="1" smtClean="0"/>
              <a:t>TCoE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1600" dirty="0" smtClean="0"/>
              <a:t>By Tran Le Trung – Jan 2016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dirty="0" smtClean="0"/>
              <a:t>Test Automation – Plan/Strategy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304800" y="10668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Understand Business Requirement</a:t>
            </a:r>
          </a:p>
          <a:p>
            <a:r>
              <a:rPr lang="en-US" dirty="0" smtClean="0"/>
              <a:t>Identify Automation Areas ( automation testing scope)</a:t>
            </a:r>
          </a:p>
          <a:p>
            <a:r>
              <a:rPr lang="en-US" b="1" dirty="0" smtClean="0"/>
              <a:t>Develop Automation Strategy </a:t>
            </a:r>
            <a:r>
              <a:rPr lang="en-US" dirty="0" smtClean="0"/>
              <a:t>and Detailed Plan</a:t>
            </a:r>
          </a:p>
          <a:p>
            <a:r>
              <a:rPr lang="en-US" dirty="0" smtClean="0"/>
              <a:t>Seek Management Approval and Baseline Scope</a:t>
            </a:r>
          </a:p>
          <a:p>
            <a:r>
              <a:rPr lang="en-US" dirty="0" smtClean="0"/>
              <a:t>Design Framework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730500"/>
            <a:ext cx="36068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dirty="0" smtClean="0"/>
              <a:t>Test Automation – Develop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304800" y="10668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838200"/>
            <a:ext cx="68834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5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dirty="0" smtClean="0"/>
              <a:t>Test Automation – Pilot and Implement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ightArrow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89514235"/>
              </p:ext>
            </p:extLst>
          </p:nvPr>
        </p:nvGraphicFramePr>
        <p:xfrm>
          <a:off x="381000" y="1676400"/>
          <a:ext cx="266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2971800"/>
            <a:ext cx="1066800" cy="9532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3400" y="4997642"/>
            <a:ext cx="1244600" cy="1174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1400" y="3581400"/>
            <a:ext cx="1422400" cy="10654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3800" y="1295400"/>
            <a:ext cx="1752600" cy="1378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914400"/>
            <a:ext cx="2382665" cy="1447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3505200"/>
            <a:ext cx="1117600" cy="11176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538665">
            <a:off x="5029200" y="2533475"/>
            <a:ext cx="685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682621">
            <a:off x="6629400" y="2438400"/>
            <a:ext cx="7620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9739100">
            <a:off x="4916730" y="3733529"/>
            <a:ext cx="8382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5400000">
            <a:off x="5829300" y="4152900"/>
            <a:ext cx="762000" cy="533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380512">
            <a:off x="6618167" y="3735665"/>
            <a:ext cx="914400" cy="533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dirty="0" smtClean="0"/>
              <a:t>Test Automation – Measure and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304800" y="9144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Measure in technical terms</a:t>
            </a:r>
          </a:p>
          <a:p>
            <a:pPr lvl="1"/>
            <a:r>
              <a:rPr lang="en-US" dirty="0" smtClean="0"/>
              <a:t>Comprehensiveness of Functionality</a:t>
            </a:r>
          </a:p>
          <a:p>
            <a:pPr lvl="1"/>
            <a:r>
              <a:rPr lang="en-US" dirty="0" smtClean="0"/>
              <a:t>Number of issues in or with the tools</a:t>
            </a:r>
          </a:p>
          <a:p>
            <a:pPr lvl="1"/>
            <a:r>
              <a:rPr lang="en-US" dirty="0" smtClean="0"/>
              <a:t>Satisfaction/response time with Tool Support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Ease of Integration</a:t>
            </a:r>
          </a:p>
          <a:p>
            <a:r>
              <a:rPr lang="en-US" dirty="0" smtClean="0"/>
              <a:t>Measure in Business terms</a:t>
            </a:r>
          </a:p>
          <a:p>
            <a:pPr lvl="1"/>
            <a:r>
              <a:rPr lang="en-US" dirty="0" smtClean="0"/>
              <a:t>Expansion/scaling</a:t>
            </a:r>
          </a:p>
          <a:p>
            <a:pPr lvl="1"/>
            <a:r>
              <a:rPr lang="en-US" dirty="0" smtClean="0"/>
              <a:t>Effectiveness</a:t>
            </a:r>
          </a:p>
          <a:p>
            <a:pPr lvl="2"/>
            <a:r>
              <a:rPr lang="en-US" dirty="0" smtClean="0"/>
              <a:t>Pre-release bugs</a:t>
            </a:r>
          </a:p>
          <a:p>
            <a:pPr lvl="2"/>
            <a:r>
              <a:rPr lang="en-US" dirty="0" smtClean="0"/>
              <a:t>Post-release bugs</a:t>
            </a:r>
          </a:p>
          <a:p>
            <a:pPr lvl="2"/>
            <a:r>
              <a:rPr lang="en-US" dirty="0" smtClean="0"/>
              <a:t>Requirement coverage</a:t>
            </a:r>
          </a:p>
          <a:p>
            <a:pPr lvl="1"/>
            <a:r>
              <a:rPr lang="en-US" dirty="0" smtClean="0"/>
              <a:t>Efficiency</a:t>
            </a:r>
          </a:p>
          <a:p>
            <a:pPr lvl="2"/>
            <a:r>
              <a:rPr lang="en-US" dirty="0" smtClean="0"/>
              <a:t>QA and Test staff to developer ratio</a:t>
            </a:r>
          </a:p>
          <a:p>
            <a:pPr lvl="2"/>
            <a:r>
              <a:rPr lang="en-US" dirty="0" smtClean="0"/>
              <a:t>Time for regression test runs (days)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– Measure and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Business Results</a:t>
            </a:r>
          </a:p>
          <a:p>
            <a:pPr lvl="2"/>
            <a:r>
              <a:rPr lang="en-US" dirty="0" smtClean="0"/>
              <a:t>QA &amp; Test Total Cycle Times (days)</a:t>
            </a:r>
          </a:p>
          <a:p>
            <a:pPr lvl="2"/>
            <a:r>
              <a:rPr lang="en-US" dirty="0" smtClean="0"/>
              <a:t>Cost per test cycle</a:t>
            </a:r>
          </a:p>
          <a:p>
            <a:pPr lvl="2"/>
            <a:r>
              <a:rPr lang="en-US" dirty="0" smtClean="0"/>
              <a:t>Post release defect containment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17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- ROI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ROI: Return On Investment</a:t>
            </a:r>
          </a:p>
          <a:p>
            <a:r>
              <a:rPr lang="en-US" dirty="0" smtClean="0"/>
              <a:t>ROI = Benefit/Investment = (Gain-Costs)/Investment</a:t>
            </a:r>
          </a:p>
          <a:p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Test automation tool cost</a:t>
            </a:r>
          </a:p>
          <a:p>
            <a:pPr lvl="1"/>
            <a:r>
              <a:rPr lang="en-US" dirty="0" smtClean="0"/>
              <a:t>Percentage of test cases that can be considered for automation</a:t>
            </a:r>
          </a:p>
          <a:p>
            <a:pPr lvl="1"/>
            <a:r>
              <a:rPr lang="en-US" dirty="0" smtClean="0"/>
              <a:t>Time required for building reusable components, automation frameworks</a:t>
            </a:r>
          </a:p>
          <a:p>
            <a:pPr lvl="1"/>
            <a:r>
              <a:rPr lang="en-US" dirty="0" smtClean="0"/>
              <a:t>Cost per test automation resource</a:t>
            </a:r>
          </a:p>
          <a:p>
            <a:pPr lvl="1"/>
            <a:r>
              <a:rPr lang="en-US" dirty="0" smtClean="0"/>
              <a:t>Test environment cost</a:t>
            </a:r>
          </a:p>
          <a:p>
            <a:pPr lvl="1"/>
            <a:r>
              <a:rPr lang="is-IS" dirty="0" smtClean="0"/>
              <a:t>….</a:t>
            </a:r>
          </a:p>
          <a:p>
            <a:r>
              <a:rPr lang="is-IS" dirty="0" smtClean="0"/>
              <a:t>For what?</a:t>
            </a:r>
          </a:p>
          <a:p>
            <a:pPr lvl="1"/>
            <a:r>
              <a:rPr lang="is-IS" dirty="0" smtClean="0"/>
              <a:t>Have the right things been automated?</a:t>
            </a:r>
          </a:p>
          <a:p>
            <a:pPr lvl="1"/>
            <a:r>
              <a:rPr lang="is-IS" dirty="0" smtClean="0"/>
              <a:t>Has it been built correctly?</a:t>
            </a:r>
          </a:p>
          <a:p>
            <a:pPr lvl="1"/>
            <a:r>
              <a:rPr lang="is-IS" dirty="0" smtClean="0"/>
              <a:t>When have balance point?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566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– ROI – Sample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66208"/>
            <a:ext cx="8839200" cy="42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with TS </a:t>
            </a:r>
            <a:r>
              <a:rPr lang="en-US" dirty="0" err="1" smtClean="0"/>
              <a:t>TCoE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60" y="1219200"/>
            <a:ext cx="5597681" cy="37362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-92623" y="4940560"/>
            <a:ext cx="9235616" cy="1447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3704969" y="5076636"/>
            <a:ext cx="1422400" cy="562193"/>
          </a:xfrm>
          <a:prstGeom prst="foldedCorner">
            <a:avLst>
              <a:gd name="adj" fmla="val 12500"/>
            </a:avLst>
          </a:prstGeom>
          <a:solidFill>
            <a:schemeClr val="bg1">
              <a:lumMod val="50000"/>
              <a:alpha val="9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Test strategy</a:t>
            </a:r>
          </a:p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document</a:t>
            </a: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5326920" y="5075878"/>
            <a:ext cx="1469395" cy="562951"/>
          </a:xfrm>
          <a:prstGeom prst="foldedCorner">
            <a:avLst>
              <a:gd name="adj" fmla="val 12500"/>
            </a:avLst>
          </a:prstGeom>
          <a:solidFill>
            <a:schemeClr val="bg1">
              <a:lumMod val="50000"/>
              <a:alpha val="9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Test plan </a:t>
            </a:r>
          </a:p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document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162944" y="5049377"/>
            <a:ext cx="1735080" cy="562952"/>
          </a:xfrm>
          <a:prstGeom prst="foldedCorner">
            <a:avLst>
              <a:gd name="adj" fmla="val 12500"/>
            </a:avLst>
          </a:prstGeom>
          <a:solidFill>
            <a:schemeClr val="bg1">
              <a:lumMod val="50000"/>
              <a:alpha val="9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Traceability</a:t>
            </a:r>
          </a:p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matrix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2311401" y="5739880"/>
            <a:ext cx="2015364" cy="584721"/>
          </a:xfrm>
          <a:prstGeom prst="foldedCorner">
            <a:avLst>
              <a:gd name="adj" fmla="val 12500"/>
            </a:avLst>
          </a:prstGeom>
          <a:solidFill>
            <a:schemeClr val="bg1">
              <a:lumMod val="50000"/>
              <a:alpha val="9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Test </a:t>
            </a:r>
          </a:p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Scripts</a:t>
            </a: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4859013" y="5774826"/>
            <a:ext cx="1719588" cy="549775"/>
          </a:xfrm>
          <a:prstGeom prst="foldedCorner">
            <a:avLst>
              <a:gd name="adj" fmla="val 12500"/>
            </a:avLst>
          </a:prstGeom>
          <a:solidFill>
            <a:schemeClr val="bg1">
              <a:lumMod val="50000"/>
              <a:alpha val="9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Bug</a:t>
            </a:r>
          </a:p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reports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6796315" y="5749209"/>
            <a:ext cx="1971536" cy="562951"/>
          </a:xfrm>
          <a:prstGeom prst="foldedCorner">
            <a:avLst>
              <a:gd name="adj" fmla="val 12500"/>
            </a:avLst>
          </a:prstGeom>
          <a:solidFill>
            <a:schemeClr val="bg1">
              <a:lumMod val="50000"/>
              <a:alpha val="9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Test summary</a:t>
            </a:r>
          </a:p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reports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7069286" y="5092254"/>
            <a:ext cx="1698565" cy="562951"/>
          </a:xfrm>
          <a:prstGeom prst="foldedCorner">
            <a:avLst>
              <a:gd name="adj" fmla="val 12500"/>
            </a:avLst>
          </a:prstGeom>
          <a:solidFill>
            <a:schemeClr val="bg1">
              <a:lumMod val="50000"/>
              <a:alpha val="9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>
                <a:solidFill>
                  <a:schemeClr val="bg1"/>
                </a:solidFill>
                <a:cs typeface="Arial" charset="0"/>
              </a:rPr>
              <a:t>Analysis </a:t>
            </a:r>
          </a:p>
          <a:p>
            <a:pPr algn="ctr" eaLnBrk="1" hangingPunct="1"/>
            <a:r>
              <a:rPr lang="en-GB" altLang="en-US" sz="1000" b="1">
                <a:solidFill>
                  <a:schemeClr val="bg1"/>
                </a:solidFill>
                <a:cs typeface="Arial" charset="0"/>
              </a:rPr>
              <a:t>reports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62945" y="5738324"/>
            <a:ext cx="1708521" cy="562952"/>
          </a:xfrm>
          <a:prstGeom prst="foldedCorner">
            <a:avLst>
              <a:gd name="adj" fmla="val 12500"/>
            </a:avLst>
          </a:prstGeom>
          <a:solidFill>
            <a:schemeClr val="bg1">
              <a:lumMod val="50000"/>
              <a:alpha val="9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Test case </a:t>
            </a:r>
          </a:p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document</a:t>
            </a:r>
          </a:p>
        </p:txBody>
      </p:sp>
      <p:grpSp>
        <p:nvGrpSpPr>
          <p:cNvPr id="17" name="Group 6"/>
          <p:cNvGrpSpPr/>
          <p:nvPr/>
        </p:nvGrpSpPr>
        <p:grpSpPr>
          <a:xfrm>
            <a:off x="-92624" y="1292628"/>
            <a:ext cx="1855883" cy="3584172"/>
            <a:chOff x="1016382" y="1216567"/>
            <a:chExt cx="1391912" cy="3584172"/>
          </a:xfrm>
        </p:grpSpPr>
        <p:sp>
          <p:nvSpPr>
            <p:cNvPr id="18" name="Rectangle 17"/>
            <p:cNvSpPr/>
            <p:nvPr/>
          </p:nvSpPr>
          <p:spPr>
            <a:xfrm>
              <a:off x="1016382" y="1216567"/>
              <a:ext cx="1391912" cy="35841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450"/>
                </a:solidFill>
              </a:endParaRPr>
            </a:p>
          </p:txBody>
        </p:sp>
        <p:sp>
          <p:nvSpPr>
            <p:cNvPr id="19" name="AutoShape 36"/>
            <p:cNvSpPr>
              <a:spLocks noChangeArrowheads="1"/>
            </p:cNvSpPr>
            <p:nvPr/>
          </p:nvSpPr>
          <p:spPr bwMode="auto">
            <a:xfrm>
              <a:off x="1311927" y="1429256"/>
              <a:ext cx="1036369" cy="484737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94000"/>
              </a:srgb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Test 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Organization</a:t>
              </a:r>
            </a:p>
          </p:txBody>
        </p:sp>
        <p:sp>
          <p:nvSpPr>
            <p:cNvPr id="20" name="AutoShape 37"/>
            <p:cNvSpPr>
              <a:spLocks noChangeArrowheads="1"/>
            </p:cNvSpPr>
            <p:nvPr/>
          </p:nvSpPr>
          <p:spPr bwMode="auto">
            <a:xfrm>
              <a:off x="1311927" y="2698685"/>
              <a:ext cx="1036369" cy="480874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94000"/>
              </a:srgb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Test 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Environment</a:t>
              </a:r>
            </a:p>
          </p:txBody>
        </p:sp>
        <p:sp>
          <p:nvSpPr>
            <p:cNvPr id="21" name="AutoShape 38"/>
            <p:cNvSpPr>
              <a:spLocks noChangeArrowheads="1"/>
            </p:cNvSpPr>
            <p:nvPr/>
          </p:nvSpPr>
          <p:spPr bwMode="auto">
            <a:xfrm>
              <a:off x="1325831" y="2050327"/>
              <a:ext cx="1036369" cy="484737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94000"/>
              </a:srgb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Test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Data</a:t>
              </a:r>
            </a:p>
          </p:txBody>
        </p:sp>
        <p:sp>
          <p:nvSpPr>
            <p:cNvPr id="22" name="AutoShape 39"/>
            <p:cNvSpPr>
              <a:spLocks noChangeArrowheads="1"/>
            </p:cNvSpPr>
            <p:nvPr/>
          </p:nvSpPr>
          <p:spPr bwMode="auto">
            <a:xfrm>
              <a:off x="1325830" y="3418064"/>
              <a:ext cx="1036369" cy="484737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94000"/>
              </a:srgb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>
                  <a:solidFill>
                    <a:schemeClr val="bg1"/>
                  </a:solidFill>
                  <a:cs typeface="Arial" charset="0"/>
                </a:rPr>
                <a:t>Test</a:t>
              </a:r>
            </a:p>
            <a:p>
              <a:pPr algn="ctr" eaLnBrk="1" hangingPunct="1"/>
              <a:r>
                <a:rPr lang="en-GB" altLang="en-US" sz="1000" b="1">
                  <a:solidFill>
                    <a:schemeClr val="bg1"/>
                  </a:solidFill>
                  <a:cs typeface="Arial" charset="0"/>
                </a:rPr>
                <a:t>Tools</a:t>
              </a:r>
            </a:p>
          </p:txBody>
        </p:sp>
        <p:sp>
          <p:nvSpPr>
            <p:cNvPr id="23" name="AutoShape 40"/>
            <p:cNvSpPr>
              <a:spLocks noChangeArrowheads="1"/>
            </p:cNvSpPr>
            <p:nvPr/>
          </p:nvSpPr>
          <p:spPr bwMode="auto">
            <a:xfrm>
              <a:off x="1325831" y="4114800"/>
              <a:ext cx="1036369" cy="480874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94000"/>
              </a:srgb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Test </a:t>
              </a:r>
              <a:r>
                <a:rPr lang="en-GB" altLang="en-US" sz="1000" b="1" dirty="0" smtClean="0">
                  <a:solidFill>
                    <a:schemeClr val="bg1"/>
                  </a:solidFill>
                  <a:cs typeface="Arial" charset="0"/>
                </a:rPr>
                <a:t>Metrics</a:t>
              </a:r>
            </a:p>
            <a:p>
              <a:pPr algn="ctr" eaLnBrk="1" hangingPunct="1"/>
              <a:r>
                <a:rPr lang="en-GB" altLang="en-US" sz="1000" b="1" dirty="0" smtClean="0">
                  <a:solidFill>
                    <a:schemeClr val="bg1"/>
                  </a:solidFill>
                  <a:cs typeface="Arial" charset="0"/>
                </a:rPr>
                <a:t>KPIs</a:t>
              </a:r>
              <a:endParaRPr lang="en-GB" altLang="en-US" sz="10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sp>
        <p:nvSpPr>
          <p:cNvPr id="24" name="AutoShape 15"/>
          <p:cNvSpPr>
            <a:spLocks noChangeArrowheads="1"/>
          </p:cNvSpPr>
          <p:nvPr/>
        </p:nvSpPr>
        <p:spPr bwMode="auto">
          <a:xfrm>
            <a:off x="2124390" y="5076635"/>
            <a:ext cx="1257396" cy="562952"/>
          </a:xfrm>
          <a:prstGeom prst="foldedCorner">
            <a:avLst>
              <a:gd name="adj" fmla="val 12500"/>
            </a:avLst>
          </a:prstGeom>
          <a:solidFill>
            <a:schemeClr val="bg1">
              <a:lumMod val="50000"/>
              <a:alpha val="9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Test estimate</a:t>
            </a:r>
          </a:p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cs typeface="Arial" charset="0"/>
              </a:rPr>
              <a:t>document</a:t>
            </a:r>
          </a:p>
        </p:txBody>
      </p:sp>
      <p:grpSp>
        <p:nvGrpSpPr>
          <p:cNvPr id="25" name="Group 7"/>
          <p:cNvGrpSpPr/>
          <p:nvPr/>
        </p:nvGrpSpPr>
        <p:grpSpPr>
          <a:xfrm>
            <a:off x="7262717" y="1273598"/>
            <a:ext cx="1855883" cy="3584172"/>
            <a:chOff x="6551183" y="1216428"/>
            <a:chExt cx="1391912" cy="3584172"/>
          </a:xfrm>
        </p:grpSpPr>
        <p:sp>
          <p:nvSpPr>
            <p:cNvPr id="26" name="Rectangle 25"/>
            <p:cNvSpPr/>
            <p:nvPr/>
          </p:nvSpPr>
          <p:spPr>
            <a:xfrm>
              <a:off x="6551183" y="1216428"/>
              <a:ext cx="1391912" cy="35841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450"/>
                </a:solidFill>
              </a:endParaRPr>
            </a:p>
          </p:txBody>
        </p:sp>
        <p:sp>
          <p:nvSpPr>
            <p:cNvPr id="27" name="AutoShape 41"/>
            <p:cNvSpPr>
              <a:spLocks noChangeArrowheads="1"/>
            </p:cNvSpPr>
            <p:nvPr/>
          </p:nvSpPr>
          <p:spPr bwMode="auto">
            <a:xfrm>
              <a:off x="6601517" y="1866259"/>
              <a:ext cx="1036368" cy="484737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94000"/>
              </a:scheme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Release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Management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6593266" y="4243526"/>
              <a:ext cx="1100838" cy="480874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94000"/>
              </a:scheme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Review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Process</a:t>
              </a:r>
            </a:p>
          </p:txBody>
        </p:sp>
        <p:sp>
          <p:nvSpPr>
            <p:cNvPr id="29" name="AutoShape 43"/>
            <p:cNvSpPr>
              <a:spLocks noChangeArrowheads="1"/>
            </p:cNvSpPr>
            <p:nvPr/>
          </p:nvSpPr>
          <p:spPr bwMode="auto">
            <a:xfrm>
              <a:off x="6593266" y="3671318"/>
              <a:ext cx="1074641" cy="480874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94000"/>
              </a:scheme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Software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Development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Lifecycle</a:t>
              </a:r>
            </a:p>
          </p:txBody>
        </p:sp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6593266" y="1295400"/>
              <a:ext cx="1060418" cy="484737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94000"/>
              </a:scheme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Configuration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Management</a:t>
              </a:r>
            </a:p>
          </p:txBody>
        </p:sp>
        <p:sp>
          <p:nvSpPr>
            <p:cNvPr id="31" name="AutoShape 45"/>
            <p:cNvSpPr>
              <a:spLocks noChangeArrowheads="1"/>
            </p:cNvSpPr>
            <p:nvPr/>
          </p:nvSpPr>
          <p:spPr bwMode="auto">
            <a:xfrm>
              <a:off x="6593266" y="2447341"/>
              <a:ext cx="1036369" cy="480874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94000"/>
              </a:scheme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Change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Management</a:t>
              </a:r>
            </a:p>
          </p:txBody>
        </p:sp>
        <p:sp>
          <p:nvSpPr>
            <p:cNvPr id="32" name="AutoShape 44"/>
            <p:cNvSpPr>
              <a:spLocks noChangeArrowheads="1"/>
            </p:cNvSpPr>
            <p:nvPr/>
          </p:nvSpPr>
          <p:spPr bwMode="auto">
            <a:xfrm>
              <a:off x="6608183" y="3048000"/>
              <a:ext cx="1036369" cy="484737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94000"/>
              </a:schemeClr>
            </a:solidFill>
            <a:ln w="9525" algn="ctr">
              <a:solidFill>
                <a:srgbClr val="1A529D"/>
              </a:solidFill>
              <a:round/>
              <a:headEnd/>
              <a:tailEnd/>
            </a:ln>
            <a:effectLst/>
            <a:extLst/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Test environment</a:t>
              </a:r>
            </a:p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cs typeface="Arial" charset="0"/>
                </a:rPr>
                <a:t>Management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28528" y="914400"/>
            <a:ext cx="22388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Process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7855241" y="3147143"/>
            <a:ext cx="220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Support Process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-1680993" y="3307338"/>
            <a:ext cx="3600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Support Tools, Environment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21484" y="6387029"/>
            <a:ext cx="22388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Artifacts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4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with TS </a:t>
            </a:r>
            <a:r>
              <a:rPr lang="en-US" dirty="0" err="1" smtClean="0"/>
              <a:t>TCoE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  <a:prstGeom prst="roundRect">
            <a:avLst/>
          </a:prstGeom>
        </p:spPr>
        <p:txBody>
          <a:bodyPr/>
          <a:lstStyle/>
          <a:p>
            <a:r>
              <a:rPr lang="en-US" dirty="0" smtClean="0"/>
              <a:t>What we can do with TS </a:t>
            </a:r>
            <a:r>
              <a:rPr lang="en-US" dirty="0" err="1" smtClean="0"/>
              <a:t>TCoE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Framework Reference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https://gcsjira.cybersoft-vn.com/wiki/display/TS/3.+GCS+TCoE+Framework+Initiatives+</a:t>
            </a:r>
            <a:r>
              <a:rPr lang="en-US" dirty="0" smtClean="0">
                <a:hlinkClick r:id="rId2"/>
              </a:rPr>
              <a:t>Program</a:t>
            </a:r>
            <a:endParaRPr lang="en-US" dirty="0" smtClean="0"/>
          </a:p>
          <a:p>
            <a:pPr lvl="1"/>
            <a:r>
              <a:rPr lang="en-US" dirty="0" smtClean="0"/>
              <a:t>Knowledge Base, Best Practice</a:t>
            </a:r>
          </a:p>
          <a:p>
            <a:pPr lvl="1"/>
            <a:r>
              <a:rPr lang="en-US" dirty="0" smtClean="0"/>
              <a:t>Test processes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Case study</a:t>
            </a:r>
          </a:p>
          <a:p>
            <a:pPr lvl="1"/>
            <a:r>
              <a:rPr lang="en-US" dirty="0" smtClean="0"/>
              <a:t>Lesson learn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641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– Tools </a:t>
            </a:r>
            <a:r>
              <a:rPr lang="mr-IN" dirty="0" smtClean="0"/>
              <a:t>–</a:t>
            </a:r>
            <a:r>
              <a:rPr lang="en-US" dirty="0" smtClean="0"/>
              <a:t> Sample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15369"/>
              </p:ext>
            </p:extLst>
          </p:nvPr>
        </p:nvGraphicFramePr>
        <p:xfrm>
          <a:off x="304800" y="1219200"/>
          <a:ext cx="8686800" cy="5496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QTP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Selenium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Watir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Open-source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Open-source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Open-source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Scripting Language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VB script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Java, C#, Python, Ruby,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PHP, Perl,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Ruby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Groovy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Object recognition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Object Spy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Selenium IDE,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FireBug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FirePath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OpenTwebst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(web recorder)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GEB 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Script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executing speed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Built-in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support keyword, data driven or hybrid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Junit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Nunit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Rspec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TestNG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Ruby supported frameworks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Rspec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Cucumber,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Test:Unit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Grails,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Gradle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Maven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4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362200"/>
          </a:xfrm>
        </p:spPr>
        <p:txBody>
          <a:bodyPr/>
          <a:lstStyle/>
          <a:p>
            <a:r>
              <a:rPr lang="en-US" dirty="0" smtClean="0"/>
              <a:t>Introduction on Automation</a:t>
            </a:r>
          </a:p>
          <a:p>
            <a:r>
              <a:rPr lang="en-US" dirty="0" smtClean="0"/>
              <a:t>Test Automation: Common Approach</a:t>
            </a:r>
          </a:p>
          <a:p>
            <a:r>
              <a:rPr lang="en-US" dirty="0" smtClean="0"/>
              <a:t>Understand ROI</a:t>
            </a:r>
          </a:p>
          <a:p>
            <a:r>
              <a:rPr lang="en-US" dirty="0" smtClean="0"/>
              <a:t>Automation with TS </a:t>
            </a:r>
            <a:r>
              <a:rPr lang="en-US" dirty="0" err="1" smtClean="0"/>
              <a:t>TCoE</a:t>
            </a:r>
            <a:endParaRPr lang="en-US" dirty="0" smtClean="0"/>
          </a:p>
          <a:p>
            <a:r>
              <a:rPr lang="en-US" dirty="0" smtClean="0"/>
              <a:t>TS Automation Test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01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–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42705"/>
              </p:ext>
            </p:extLst>
          </p:nvPr>
        </p:nvGraphicFramePr>
        <p:xfrm>
          <a:off x="228600" y="990600"/>
          <a:ext cx="8686800" cy="521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QTP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Selenium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Watir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Integration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 Jenkins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 Jenkins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 Ruby scripts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Grails,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Gradle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plug-in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 browser-based app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OS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Windows,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MAC OSX, Linux depend on web-driver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Windows,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Linux, MAC OSX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Windows,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Linux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Browser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IE,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Chrome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Firefox, IE, Chrome, Opera, Safari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IE, Chrome, Opera, Safari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Firefox, IE,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Chrome, Opera, Safari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Device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Android,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Blackberry, Windows Phone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Android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Android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40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– </a:t>
            </a:r>
            <a:r>
              <a:rPr lang="en-US" dirty="0" err="1" smtClean="0"/>
              <a:t>eMonkey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  <a:prstGeom prst="round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://gcsjira.cybersoft-vn.com/wiki/pages/viewpage.action?title=EMON+-+GCS+eMonkey+Automated+Testing+Tool&amp;spaceKey=</a:t>
            </a:r>
            <a:r>
              <a:rPr lang="en-US" sz="1600" dirty="0" smtClean="0">
                <a:hlinkClick r:id="rId2"/>
              </a:rPr>
              <a:t>TS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8800"/>
            <a:ext cx="6858000" cy="47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– Automation for TV Entertainment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1" y="838200"/>
            <a:ext cx="5905499" cy="549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2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Automation: </a:t>
            </a:r>
            <a:r>
              <a:rPr lang="en-US" dirty="0" err="1" smtClean="0"/>
              <a:t>Webkit</a:t>
            </a:r>
            <a:r>
              <a:rPr lang="en-US" dirty="0" smtClean="0"/>
              <a:t> HLS Test</a:t>
            </a:r>
            <a:endParaRPr lang="en-US" dirty="0"/>
          </a:p>
        </p:txBody>
      </p:sp>
      <p:sp>
        <p:nvSpPr>
          <p:cNvPr id="63" name="Freeform 172"/>
          <p:cNvSpPr>
            <a:spLocks/>
          </p:cNvSpPr>
          <p:nvPr/>
        </p:nvSpPr>
        <p:spPr bwMode="auto">
          <a:xfrm>
            <a:off x="821452" y="1273969"/>
            <a:ext cx="6536531" cy="2464595"/>
          </a:xfrm>
          <a:custGeom>
            <a:avLst/>
            <a:gdLst>
              <a:gd name="T0" fmla="*/ 0 w 5904"/>
              <a:gd name="T1" fmla="*/ 0 h 2256"/>
              <a:gd name="T2" fmla="*/ 5904 w 5904"/>
              <a:gd name="T3" fmla="*/ 0 h 2256"/>
              <a:gd name="T4" fmla="*/ 5904 w 5904"/>
              <a:gd name="T5" fmla="*/ 2256 h 2256"/>
              <a:gd name="T6" fmla="*/ 3024 w 5904"/>
              <a:gd name="T7" fmla="*/ 2256 h 2256"/>
              <a:gd name="T8" fmla="*/ 3024 w 5904"/>
              <a:gd name="T9" fmla="*/ 1440 h 2256"/>
              <a:gd name="T10" fmla="*/ 0 w 5904"/>
              <a:gd name="T11" fmla="*/ 1440 h 2256"/>
              <a:gd name="T12" fmla="*/ 0 w 5904"/>
              <a:gd name="T13" fmla="*/ 0 h 2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04"/>
              <a:gd name="T22" fmla="*/ 0 h 2256"/>
              <a:gd name="T23" fmla="*/ 5904 w 5904"/>
              <a:gd name="T24" fmla="*/ 2256 h 2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04" h="2256">
                <a:moveTo>
                  <a:pt x="0" y="0"/>
                </a:moveTo>
                <a:lnTo>
                  <a:pt x="5904" y="0"/>
                </a:lnTo>
                <a:lnTo>
                  <a:pt x="5904" y="2256"/>
                </a:lnTo>
                <a:lnTo>
                  <a:pt x="3024" y="2256"/>
                </a:lnTo>
                <a:lnTo>
                  <a:pt x="3024" y="1440"/>
                </a:lnTo>
                <a:lnTo>
                  <a:pt x="0" y="144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F8F442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1410811" y="1327546"/>
            <a:ext cx="2357438" cy="14466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4291" tIns="32146" rIns="64291" bIns="32146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WKAT Server</a:t>
            </a: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1196498" y="3256359"/>
            <a:ext cx="2411016" cy="12858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4291" tIns="32146" rIns="64291" bIns="32146"/>
          <a:lstStyle/>
          <a:p>
            <a:pPr defTabSz="642915"/>
            <a:r>
              <a:rPr lang="en-US" sz="800" b="1">
                <a:solidFill>
                  <a:schemeClr val="bg1"/>
                </a:solidFill>
              </a:rPr>
              <a:t>STB</a:t>
            </a: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4250451" y="1434703"/>
            <a:ext cx="2893219" cy="2250281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64291" tIns="32146" rIns="64291" bIns="32146">
            <a:flatTx/>
          </a:bodyPr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Local HLS Feed Server</a:t>
            </a:r>
          </a:p>
        </p:txBody>
      </p:sp>
      <p:sp>
        <p:nvSpPr>
          <p:cNvPr id="67" name="AutoShape 8"/>
          <p:cNvSpPr>
            <a:spLocks noChangeArrowheads="1"/>
          </p:cNvSpPr>
          <p:nvPr/>
        </p:nvSpPr>
        <p:spPr bwMode="auto">
          <a:xfrm>
            <a:off x="2482373" y="1702593"/>
            <a:ext cx="1178719" cy="535783"/>
          </a:xfrm>
          <a:prstGeom prst="cube">
            <a:avLst>
              <a:gd name="adj" fmla="val 25000"/>
            </a:avLst>
          </a:prstGeom>
          <a:solidFill>
            <a:srgbClr val="B0AC0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TestApp</a:t>
            </a:r>
          </a:p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(html page, refer js)</a:t>
            </a: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1517967" y="1541859"/>
            <a:ext cx="803672" cy="428625"/>
          </a:xfrm>
          <a:prstGeom prst="cube">
            <a:avLst>
              <a:gd name="adj" fmla="val 25000"/>
            </a:avLst>
          </a:prstGeom>
          <a:solidFill>
            <a:srgbClr val="B0AC0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TestReport</a:t>
            </a:r>
          </a:p>
        </p:txBody>
      </p:sp>
      <p:sp>
        <p:nvSpPr>
          <p:cNvPr id="69" name="AutoShape 12"/>
          <p:cNvSpPr>
            <a:spLocks noChangeArrowheads="1"/>
          </p:cNvSpPr>
          <p:nvPr/>
        </p:nvSpPr>
        <p:spPr bwMode="auto">
          <a:xfrm>
            <a:off x="1250077" y="3470671"/>
            <a:ext cx="1017984" cy="589361"/>
          </a:xfrm>
          <a:prstGeom prst="cube">
            <a:avLst>
              <a:gd name="adj" fmla="val 25000"/>
            </a:avLst>
          </a:prstGeom>
          <a:solidFill>
            <a:srgbClr val="B0AC0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TestApp</a:t>
            </a:r>
          </a:p>
        </p:txBody>
      </p:sp>
      <p:sp>
        <p:nvSpPr>
          <p:cNvPr id="70" name="AutoShape 13"/>
          <p:cNvSpPr>
            <a:spLocks noChangeArrowheads="1"/>
          </p:cNvSpPr>
          <p:nvPr/>
        </p:nvSpPr>
        <p:spPr bwMode="auto">
          <a:xfrm>
            <a:off x="1571545" y="2238375"/>
            <a:ext cx="642938" cy="428625"/>
          </a:xfrm>
          <a:prstGeom prst="can">
            <a:avLst>
              <a:gd name="adj" fmla="val 25000"/>
            </a:avLst>
          </a:prstGeom>
          <a:solidFill>
            <a:srgbClr val="B0AC0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71" name="AutoShape 17"/>
          <p:cNvSpPr>
            <a:spLocks noChangeArrowheads="1"/>
          </p:cNvSpPr>
          <p:nvPr/>
        </p:nvSpPr>
        <p:spPr bwMode="auto">
          <a:xfrm>
            <a:off x="4411186" y="1649015"/>
            <a:ext cx="1178719" cy="535783"/>
          </a:xfrm>
          <a:prstGeom prst="flowChartDocument">
            <a:avLst/>
          </a:prstGeom>
          <a:solidFill>
            <a:srgbClr val="B0AC0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file m3u8 playlist 1</a:t>
            </a:r>
          </a:p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(</a:t>
            </a:r>
            <a:r>
              <a:rPr lang="en-US" sz="700" b="1" i="1">
                <a:solidFill>
                  <a:schemeClr val="bg1"/>
                </a:solidFill>
              </a:rPr>
              <a:t>playlist duration 10mins</a:t>
            </a:r>
            <a:r>
              <a:rPr lang="en-US" sz="8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2" name="AutoShape 20"/>
          <p:cNvSpPr>
            <a:spLocks noChangeArrowheads="1"/>
          </p:cNvSpPr>
          <p:nvPr/>
        </p:nvSpPr>
        <p:spPr bwMode="auto">
          <a:xfrm>
            <a:off x="5804217" y="1649015"/>
            <a:ext cx="964406" cy="535783"/>
          </a:xfrm>
          <a:prstGeom prst="flowChartDocument">
            <a:avLst/>
          </a:prstGeom>
          <a:solidFill>
            <a:srgbClr val="B0AC0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file m3u8 playlist 3</a:t>
            </a:r>
          </a:p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(</a:t>
            </a:r>
            <a:r>
              <a:rPr lang="en-US" sz="700" b="1" i="1">
                <a:solidFill>
                  <a:schemeClr val="bg1"/>
                </a:solidFill>
              </a:rPr>
              <a:t>live feed off playlist</a:t>
            </a:r>
            <a:r>
              <a:rPr lang="en-US" sz="8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3" name="AutoShape 31"/>
          <p:cNvSpPr>
            <a:spLocks noChangeArrowheads="1"/>
          </p:cNvSpPr>
          <p:nvPr/>
        </p:nvSpPr>
        <p:spPr bwMode="auto">
          <a:xfrm>
            <a:off x="4411186" y="2345530"/>
            <a:ext cx="1071563" cy="535783"/>
          </a:xfrm>
          <a:prstGeom prst="flowChartDocument">
            <a:avLst/>
          </a:prstGeom>
          <a:solidFill>
            <a:srgbClr val="B0AC0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file m3u8 playlist 2</a:t>
            </a:r>
          </a:p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(</a:t>
            </a:r>
            <a:r>
              <a:rPr lang="en-US" sz="700" b="1" i="1">
                <a:solidFill>
                  <a:schemeClr val="bg1"/>
                </a:solidFill>
              </a:rPr>
              <a:t>segment duration 4s</a:t>
            </a:r>
            <a:r>
              <a:rPr lang="en-US" sz="8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4" name="AutoShape 34"/>
          <p:cNvSpPr>
            <a:spLocks noChangeArrowheads="1"/>
          </p:cNvSpPr>
          <p:nvPr/>
        </p:nvSpPr>
        <p:spPr bwMode="auto">
          <a:xfrm>
            <a:off x="4411186" y="3202781"/>
            <a:ext cx="1500188" cy="428625"/>
          </a:xfrm>
          <a:prstGeom prst="flowChartDocument">
            <a:avLst/>
          </a:prstGeom>
          <a:solidFill>
            <a:srgbClr val="B0AC0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files m3u8 playlist n</a:t>
            </a:r>
          </a:p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(</a:t>
            </a:r>
            <a:r>
              <a:rPr lang="en-US" sz="700" b="1" i="1">
                <a:solidFill>
                  <a:schemeClr val="bg1"/>
                </a:solidFill>
              </a:rPr>
              <a:t>for different stream parameters</a:t>
            </a:r>
            <a:r>
              <a:rPr lang="en-US" sz="8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AutoShape 82"/>
          <p:cNvSpPr>
            <a:spLocks noChangeArrowheads="1"/>
          </p:cNvSpPr>
          <p:nvPr/>
        </p:nvSpPr>
        <p:spPr bwMode="auto">
          <a:xfrm>
            <a:off x="5589904" y="2291953"/>
            <a:ext cx="1500188" cy="857251"/>
          </a:xfrm>
          <a:prstGeom prst="flowChartMultidocument">
            <a:avLst/>
          </a:prstGeom>
          <a:solidFill>
            <a:srgbClr val="B0AC0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files m3u8 playlist a,b,c..</a:t>
            </a:r>
          </a:p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(</a:t>
            </a:r>
            <a:r>
              <a:rPr lang="en-US" sz="700" b="1" i="1">
                <a:solidFill>
                  <a:schemeClr val="bg1"/>
                </a:solidFill>
              </a:rPr>
              <a:t>playlists for different bitrates</a:t>
            </a:r>
          </a:p>
          <a:p>
            <a:pPr algn="ctr" defTabSz="642915"/>
            <a:r>
              <a:rPr lang="en-US" sz="700" b="1" i="1">
                <a:solidFill>
                  <a:schemeClr val="bg1"/>
                </a:solidFill>
              </a:rPr>
              <a:t>200kbps, 1.2Mbps,…</a:t>
            </a:r>
            <a:r>
              <a:rPr lang="en-US" sz="700" b="1">
                <a:solidFill>
                  <a:schemeClr val="bg1"/>
                </a:solidFill>
              </a:rPr>
              <a:t>)</a:t>
            </a:r>
          </a:p>
          <a:p>
            <a:pPr algn="ctr" defTabSz="642915"/>
            <a:endParaRPr lang="en-US" sz="800" b="1">
              <a:solidFill>
                <a:schemeClr val="bg1"/>
              </a:solidFill>
            </a:endParaRPr>
          </a:p>
        </p:txBody>
      </p:sp>
      <p:pic>
        <p:nvPicPr>
          <p:cNvPr id="76" name="Picture 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1639" y="4595813"/>
            <a:ext cx="4339829" cy="1308199"/>
          </a:xfrm>
          <a:prstGeom prst="rect">
            <a:avLst/>
          </a:prstGeom>
          <a:solidFill>
            <a:srgbClr val="B0AC06"/>
          </a:solidFill>
          <a:ln w="9525">
            <a:noFill/>
            <a:miter lim="800000"/>
            <a:headEnd/>
            <a:tailEnd/>
          </a:ln>
        </p:spPr>
      </p:pic>
      <p:pic>
        <p:nvPicPr>
          <p:cNvPr id="77" name="Picture 8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561" y="4649391"/>
            <a:ext cx="354955" cy="62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Oval 87"/>
          <p:cNvSpPr>
            <a:spLocks noChangeArrowheads="1"/>
          </p:cNvSpPr>
          <p:nvPr/>
        </p:nvSpPr>
        <p:spPr bwMode="auto">
          <a:xfrm>
            <a:off x="1678702" y="4220766"/>
            <a:ext cx="160734" cy="160734"/>
          </a:xfrm>
          <a:prstGeom prst="ellipse">
            <a:avLst/>
          </a:prstGeom>
          <a:solidFill>
            <a:schemeClr val="bg1"/>
          </a:solidFill>
          <a:ln w="9525">
            <a:solidFill>
              <a:srgbClr val="B0AC06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endParaRPr lang="en-US"/>
          </a:p>
        </p:txBody>
      </p:sp>
      <p:sp>
        <p:nvSpPr>
          <p:cNvPr id="79" name="Oval 89"/>
          <p:cNvSpPr>
            <a:spLocks noChangeArrowheads="1"/>
          </p:cNvSpPr>
          <p:nvPr/>
        </p:nvSpPr>
        <p:spPr bwMode="auto">
          <a:xfrm>
            <a:off x="1893014" y="4220766"/>
            <a:ext cx="160734" cy="160734"/>
          </a:xfrm>
          <a:prstGeom prst="ellipse">
            <a:avLst/>
          </a:prstGeom>
          <a:solidFill>
            <a:srgbClr val="B0AC0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endParaRPr lang="en-US"/>
          </a:p>
        </p:txBody>
      </p:sp>
      <p:sp>
        <p:nvSpPr>
          <p:cNvPr id="80" name="Oval 91"/>
          <p:cNvSpPr>
            <a:spLocks noChangeArrowheads="1"/>
          </p:cNvSpPr>
          <p:nvPr/>
        </p:nvSpPr>
        <p:spPr bwMode="auto">
          <a:xfrm>
            <a:off x="2107327" y="4220766"/>
            <a:ext cx="160734" cy="160734"/>
          </a:xfrm>
          <a:prstGeom prst="ellipse">
            <a:avLst/>
          </a:prstGeom>
          <a:solidFill>
            <a:schemeClr val="bg1"/>
          </a:solidFill>
          <a:ln w="9525">
            <a:solidFill>
              <a:srgbClr val="B0AC06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endParaRPr lang="en-US"/>
          </a:p>
        </p:txBody>
      </p:sp>
      <p:sp>
        <p:nvSpPr>
          <p:cNvPr id="81" name="Rectangle 92"/>
          <p:cNvSpPr>
            <a:spLocks noChangeArrowheads="1"/>
          </p:cNvSpPr>
          <p:nvPr/>
        </p:nvSpPr>
        <p:spPr bwMode="auto">
          <a:xfrm>
            <a:off x="1250076" y="4167187"/>
            <a:ext cx="1071563" cy="267891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wrap="none" lIns="0" tIns="32146" rIns="64291" bIns="32146" anchor="ctr"/>
          <a:lstStyle/>
          <a:p>
            <a:pPr defTabSz="642915"/>
            <a:r>
              <a:rPr lang="en-US" sz="800" b="1">
                <a:solidFill>
                  <a:schemeClr val="bg1"/>
                </a:solidFill>
              </a:rPr>
              <a:t>chiclet:</a:t>
            </a:r>
          </a:p>
        </p:txBody>
      </p:sp>
      <p:sp>
        <p:nvSpPr>
          <p:cNvPr id="82" name="Line 97"/>
          <p:cNvSpPr>
            <a:spLocks noChangeShapeType="1"/>
          </p:cNvSpPr>
          <p:nvPr/>
        </p:nvSpPr>
        <p:spPr bwMode="auto">
          <a:xfrm flipV="1">
            <a:off x="875029" y="4327921"/>
            <a:ext cx="1071563" cy="5893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83" name="Line 98"/>
          <p:cNvSpPr>
            <a:spLocks noChangeShapeType="1"/>
          </p:cNvSpPr>
          <p:nvPr/>
        </p:nvSpPr>
        <p:spPr bwMode="auto">
          <a:xfrm>
            <a:off x="875030" y="4917280"/>
            <a:ext cx="1446609" cy="321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84" name="AutoShape 108"/>
          <p:cNvSpPr>
            <a:spLocks noChangeArrowheads="1"/>
          </p:cNvSpPr>
          <p:nvPr/>
        </p:nvSpPr>
        <p:spPr bwMode="auto">
          <a:xfrm>
            <a:off x="2535952" y="3417093"/>
            <a:ext cx="964406" cy="589361"/>
          </a:xfrm>
          <a:prstGeom prst="cube">
            <a:avLst>
              <a:gd name="adj" fmla="val 25000"/>
            </a:avLst>
          </a:prstGeom>
          <a:solidFill>
            <a:srgbClr val="8A628E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Webkit Engine</a:t>
            </a:r>
          </a:p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(HLS APIs)</a:t>
            </a:r>
          </a:p>
        </p:txBody>
      </p:sp>
      <p:sp>
        <p:nvSpPr>
          <p:cNvPr id="85" name="Line 117"/>
          <p:cNvSpPr>
            <a:spLocks noChangeShapeType="1"/>
          </p:cNvSpPr>
          <p:nvPr/>
        </p:nvSpPr>
        <p:spPr bwMode="auto">
          <a:xfrm flipH="1">
            <a:off x="1839436" y="2238374"/>
            <a:ext cx="1125141" cy="13394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86" name="AutoShape 118"/>
          <p:cNvSpPr>
            <a:spLocks noChangeArrowheads="1"/>
          </p:cNvSpPr>
          <p:nvPr/>
        </p:nvSpPr>
        <p:spPr bwMode="auto">
          <a:xfrm>
            <a:off x="2321639" y="4649390"/>
            <a:ext cx="4339828" cy="1446610"/>
          </a:xfrm>
          <a:prstGeom prst="wedgeRoundRectCallout">
            <a:avLst>
              <a:gd name="adj1" fmla="val -54630"/>
              <a:gd name="adj2" fmla="val -99921"/>
              <a:gd name="adj3" fmla="val 16667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64291" tIns="32146" rIns="64291" bIns="32146" anchor="b"/>
          <a:lstStyle/>
          <a:p>
            <a:pPr algn="ctr" defTabSz="642915"/>
            <a:r>
              <a:rPr lang="en-US" sz="800" b="1" dirty="0" err="1">
                <a:solidFill>
                  <a:srgbClr val="B0AC06"/>
                </a:solidFill>
              </a:rPr>
              <a:t>TestApp</a:t>
            </a:r>
            <a:r>
              <a:rPr lang="en-US" sz="800" b="1" dirty="0">
                <a:solidFill>
                  <a:srgbClr val="B0AC06"/>
                </a:solidFill>
              </a:rPr>
              <a:t> options (refer to slide: DTV HLS live stream – use case)</a:t>
            </a:r>
          </a:p>
        </p:txBody>
      </p:sp>
      <p:sp>
        <p:nvSpPr>
          <p:cNvPr id="87" name="AutoShape 119"/>
          <p:cNvSpPr>
            <a:spLocks noChangeArrowheads="1"/>
          </p:cNvSpPr>
          <p:nvPr/>
        </p:nvSpPr>
        <p:spPr bwMode="auto">
          <a:xfrm rot="5400000">
            <a:off x="2321639" y="3684984"/>
            <a:ext cx="160734" cy="375047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64291" tIns="32146" rIns="64291" bIns="32146" anchor="ctr"/>
          <a:lstStyle/>
          <a:p>
            <a:pPr algn="ctr" defTabSz="642915"/>
            <a:r>
              <a:rPr lang="en-US" sz="700">
                <a:solidFill>
                  <a:schemeClr val="bg1"/>
                </a:solidFill>
              </a:rPr>
              <a:t>Call js</a:t>
            </a:r>
          </a:p>
        </p:txBody>
      </p:sp>
      <p:sp>
        <p:nvSpPr>
          <p:cNvPr id="88" name="Text Box 120"/>
          <p:cNvSpPr txBox="1">
            <a:spLocks noChangeArrowheads="1"/>
          </p:cNvSpPr>
          <p:nvPr/>
        </p:nvSpPr>
        <p:spPr bwMode="auto">
          <a:xfrm>
            <a:off x="392826" y="5131594"/>
            <a:ext cx="758428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pPr defTabSz="642915"/>
            <a:r>
              <a:rPr lang="en-US">
                <a:solidFill>
                  <a:srgbClr val="0000FF"/>
                </a:solidFill>
              </a:rPr>
              <a:t>Tester</a:t>
            </a:r>
          </a:p>
        </p:txBody>
      </p:sp>
      <p:sp>
        <p:nvSpPr>
          <p:cNvPr id="89" name="Line 121"/>
          <p:cNvSpPr>
            <a:spLocks noChangeShapeType="1"/>
          </p:cNvSpPr>
          <p:nvPr/>
        </p:nvSpPr>
        <p:spPr bwMode="auto">
          <a:xfrm flipH="1">
            <a:off x="1785858" y="2774156"/>
            <a:ext cx="0" cy="8036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0" name="Oval 123"/>
          <p:cNvSpPr>
            <a:spLocks noChangeArrowheads="1"/>
          </p:cNvSpPr>
          <p:nvPr/>
        </p:nvSpPr>
        <p:spPr bwMode="auto">
          <a:xfrm>
            <a:off x="1089342" y="4595812"/>
            <a:ext cx="267891" cy="2678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14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Oval 124"/>
          <p:cNvSpPr>
            <a:spLocks noChangeArrowheads="1"/>
          </p:cNvSpPr>
          <p:nvPr/>
        </p:nvSpPr>
        <p:spPr bwMode="auto">
          <a:xfrm>
            <a:off x="1625123" y="4970859"/>
            <a:ext cx="267891" cy="2678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14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2" name="Oval 126"/>
          <p:cNvSpPr>
            <a:spLocks noChangeArrowheads="1"/>
          </p:cNvSpPr>
          <p:nvPr/>
        </p:nvSpPr>
        <p:spPr bwMode="auto">
          <a:xfrm>
            <a:off x="1625123" y="2881312"/>
            <a:ext cx="267891" cy="2678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14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3" name="Oval 127"/>
          <p:cNvSpPr>
            <a:spLocks noChangeArrowheads="1"/>
          </p:cNvSpPr>
          <p:nvPr/>
        </p:nvSpPr>
        <p:spPr bwMode="auto">
          <a:xfrm>
            <a:off x="2160904" y="2881312"/>
            <a:ext cx="267891" cy="2678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14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4" name="AutoShape 132"/>
          <p:cNvSpPr>
            <a:spLocks noChangeArrowheads="1"/>
          </p:cNvSpPr>
          <p:nvPr/>
        </p:nvSpPr>
        <p:spPr bwMode="auto">
          <a:xfrm rot="10800000">
            <a:off x="6715045" y="4756547"/>
            <a:ext cx="1928813" cy="1071563"/>
          </a:xfrm>
          <a:prstGeom prst="foldedCorner">
            <a:avLst>
              <a:gd name="adj" fmla="val 38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lIns="64291" tIns="32146" rIns="64291" bIns="32146"/>
          <a:lstStyle/>
          <a:p>
            <a:pPr marL="482186" indent="-482186" defTabSz="642915"/>
            <a:r>
              <a:rPr lang="en-US" sz="800" b="1"/>
              <a:t>Legend:</a:t>
            </a:r>
          </a:p>
        </p:txBody>
      </p:sp>
      <p:sp>
        <p:nvSpPr>
          <p:cNvPr id="95" name="Text Box 133"/>
          <p:cNvSpPr txBox="1">
            <a:spLocks noChangeArrowheads="1"/>
          </p:cNvSpPr>
          <p:nvPr/>
        </p:nvSpPr>
        <p:spPr bwMode="auto">
          <a:xfrm>
            <a:off x="2696686" y="952500"/>
            <a:ext cx="5089922" cy="3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defTabSz="642915">
              <a:spcBef>
                <a:spcPct val="50000"/>
              </a:spcBef>
            </a:pPr>
            <a:r>
              <a:rPr lang="en-US">
                <a:solidFill>
                  <a:srgbClr val="0574AC"/>
                </a:solidFill>
              </a:rPr>
              <a:t>FUNCTIONAL BLOCK DIAGRAM</a:t>
            </a:r>
          </a:p>
        </p:txBody>
      </p:sp>
      <p:cxnSp>
        <p:nvCxnSpPr>
          <p:cNvPr id="96" name="AutoShape 136"/>
          <p:cNvCxnSpPr>
            <a:cxnSpLocks noChangeShapeType="1"/>
            <a:stCxn id="69" idx="2"/>
            <a:endCxn id="68" idx="2"/>
          </p:cNvCxnSpPr>
          <p:nvPr/>
        </p:nvCxnSpPr>
        <p:spPr bwMode="auto">
          <a:xfrm rot="10800000" flipH="1">
            <a:off x="1250077" y="1708287"/>
            <a:ext cx="267890" cy="2232199"/>
          </a:xfrm>
          <a:prstGeom prst="bentConnector3">
            <a:avLst>
              <a:gd name="adj1" fmla="val -8533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7" name="Oval 125"/>
          <p:cNvSpPr>
            <a:spLocks noChangeArrowheads="1"/>
          </p:cNvSpPr>
          <p:nvPr/>
        </p:nvSpPr>
        <p:spPr bwMode="auto">
          <a:xfrm>
            <a:off x="982186" y="2881312"/>
            <a:ext cx="267891" cy="2678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1400" b="1">
                <a:solidFill>
                  <a:schemeClr val="bg2"/>
                </a:solidFill>
              </a:rPr>
              <a:t>6</a:t>
            </a:r>
          </a:p>
        </p:txBody>
      </p:sp>
      <p:cxnSp>
        <p:nvCxnSpPr>
          <p:cNvPr id="98" name="AutoShape 142"/>
          <p:cNvCxnSpPr>
            <a:cxnSpLocks noChangeShapeType="1"/>
            <a:stCxn id="66" idx="1"/>
            <a:endCxn id="84" idx="5"/>
          </p:cNvCxnSpPr>
          <p:nvPr/>
        </p:nvCxnSpPr>
        <p:spPr bwMode="auto">
          <a:xfrm rot="10800000" flipV="1">
            <a:off x="3500359" y="2505930"/>
            <a:ext cx="750093" cy="11860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9" name="AutoShape 150"/>
          <p:cNvSpPr>
            <a:spLocks noChangeArrowheads="1"/>
          </p:cNvSpPr>
          <p:nvPr/>
        </p:nvSpPr>
        <p:spPr bwMode="auto">
          <a:xfrm rot="7612194">
            <a:off x="6956147" y="1407914"/>
            <a:ext cx="1017984" cy="1178719"/>
          </a:xfrm>
          <a:custGeom>
            <a:avLst/>
            <a:gdLst>
              <a:gd name="T0" fmla="*/ 1003272 w 21600"/>
              <a:gd name="T1" fmla="*/ 64883 h 21600"/>
              <a:gd name="T2" fmla="*/ 116762 w 21600"/>
              <a:gd name="T3" fmla="*/ 580376 h 21600"/>
              <a:gd name="T4" fmla="*/ 943617 w 21600"/>
              <a:gd name="T5" fmla="*/ 230117 h 21600"/>
              <a:gd name="T6" fmla="*/ 1542175 w 21600"/>
              <a:gd name="T7" fmla="*/ 1285473 h 21600"/>
              <a:gd name="T8" fmla="*/ 1198323 w 21600"/>
              <a:gd name="T9" fmla="*/ 1428277 h 21600"/>
              <a:gd name="T10" fmla="*/ 1074991 w 21600"/>
              <a:gd name="T11" fmla="*/ 1030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480" y="14425"/>
                </a:moveTo>
                <a:cubicBezTo>
                  <a:pt x="19015" y="13291"/>
                  <a:pt x="19293" y="12053"/>
                  <a:pt x="19293" y="10800"/>
                </a:cubicBezTo>
                <a:cubicBezTo>
                  <a:pt x="19293" y="6109"/>
                  <a:pt x="15490" y="2307"/>
                  <a:pt x="10800" y="2307"/>
                </a:cubicBezTo>
                <a:cubicBezTo>
                  <a:pt x="7237" y="2306"/>
                  <a:pt x="4053" y="4530"/>
                  <a:pt x="2826" y="7875"/>
                </a:cubicBezTo>
                <a:lnTo>
                  <a:pt x="660" y="7081"/>
                </a:lnTo>
                <a:cubicBezTo>
                  <a:pt x="2220" y="2827"/>
                  <a:pt x="626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2394"/>
                  <a:pt x="21247" y="13968"/>
                  <a:pt x="20566" y="15410"/>
                </a:cubicBezTo>
                <a:lnTo>
                  <a:pt x="23008" y="16563"/>
                </a:lnTo>
                <a:lnTo>
                  <a:pt x="17878" y="18403"/>
                </a:lnTo>
                <a:lnTo>
                  <a:pt x="16038" y="13273"/>
                </a:lnTo>
                <a:lnTo>
                  <a:pt x="18480" y="1442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64291" tIns="32146" rIns="64291" bIns="32146" anchor="ctr"/>
          <a:lstStyle/>
          <a:p>
            <a:endParaRPr lang="en-US"/>
          </a:p>
        </p:txBody>
      </p:sp>
      <p:sp>
        <p:nvSpPr>
          <p:cNvPr id="100" name="AutoShape 145"/>
          <p:cNvSpPr>
            <a:spLocks noChangeArrowheads="1"/>
          </p:cNvSpPr>
          <p:nvPr/>
        </p:nvSpPr>
        <p:spPr bwMode="auto">
          <a:xfrm>
            <a:off x="7411561" y="1488280"/>
            <a:ext cx="1178719" cy="589361"/>
          </a:xfrm>
          <a:prstGeom prst="cube">
            <a:avLst>
              <a:gd name="adj" fmla="val 25000"/>
            </a:avLst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Local Media</a:t>
            </a:r>
          </a:p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01" name="Rectangle 154"/>
          <p:cNvSpPr>
            <a:spLocks noChangeArrowheads="1"/>
          </p:cNvSpPr>
          <p:nvPr/>
        </p:nvSpPr>
        <p:spPr bwMode="auto">
          <a:xfrm>
            <a:off x="6929358" y="5453063"/>
            <a:ext cx="428625" cy="1607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endParaRPr lang="en-US"/>
          </a:p>
        </p:txBody>
      </p:sp>
      <p:sp>
        <p:nvSpPr>
          <p:cNvPr id="102" name="Rectangle 155"/>
          <p:cNvSpPr>
            <a:spLocks noChangeArrowheads="1"/>
          </p:cNvSpPr>
          <p:nvPr/>
        </p:nvSpPr>
        <p:spPr bwMode="auto">
          <a:xfrm>
            <a:off x="6929358" y="5024438"/>
            <a:ext cx="428625" cy="160734"/>
          </a:xfrm>
          <a:prstGeom prst="rect">
            <a:avLst/>
          </a:prstGeom>
          <a:solidFill>
            <a:srgbClr val="B0AC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endParaRPr lang="en-US"/>
          </a:p>
        </p:txBody>
      </p:sp>
      <p:sp>
        <p:nvSpPr>
          <p:cNvPr id="103" name="AutoShape 156"/>
          <p:cNvSpPr>
            <a:spLocks/>
          </p:cNvSpPr>
          <p:nvPr/>
        </p:nvSpPr>
        <p:spPr bwMode="auto">
          <a:xfrm>
            <a:off x="7411561" y="5078015"/>
            <a:ext cx="160734" cy="482204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endParaRPr lang="en-US"/>
          </a:p>
        </p:txBody>
      </p:sp>
      <p:sp>
        <p:nvSpPr>
          <p:cNvPr id="104" name="Text Box 157"/>
          <p:cNvSpPr txBox="1">
            <a:spLocks noChangeArrowheads="1"/>
          </p:cNvSpPr>
          <p:nvPr/>
        </p:nvSpPr>
        <p:spPr bwMode="auto">
          <a:xfrm>
            <a:off x="7625873" y="5206381"/>
            <a:ext cx="1285875" cy="19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2146" rIns="64291" bIns="32146">
            <a:spAutoFit/>
          </a:bodyPr>
          <a:lstStyle/>
          <a:p>
            <a:pPr defTabSz="642915">
              <a:spcBef>
                <a:spcPct val="50000"/>
              </a:spcBef>
            </a:pPr>
            <a:r>
              <a:rPr lang="en-US" sz="800"/>
              <a:t>: We will implement</a:t>
            </a:r>
          </a:p>
        </p:txBody>
      </p:sp>
      <p:sp>
        <p:nvSpPr>
          <p:cNvPr id="105" name="Line 158"/>
          <p:cNvSpPr>
            <a:spLocks noChangeShapeType="1"/>
          </p:cNvSpPr>
          <p:nvPr/>
        </p:nvSpPr>
        <p:spPr bwMode="auto">
          <a:xfrm>
            <a:off x="6875780" y="5720953"/>
            <a:ext cx="58935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06" name="Text Box 159"/>
          <p:cNvSpPr txBox="1">
            <a:spLocks noChangeArrowheads="1"/>
          </p:cNvSpPr>
          <p:nvPr/>
        </p:nvSpPr>
        <p:spPr bwMode="auto">
          <a:xfrm>
            <a:off x="7625873" y="5613797"/>
            <a:ext cx="1285875" cy="19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2146" rIns="64291" bIns="32146">
            <a:spAutoFit/>
          </a:bodyPr>
          <a:lstStyle/>
          <a:p>
            <a:pPr defTabSz="642915">
              <a:spcBef>
                <a:spcPct val="50000"/>
              </a:spcBef>
            </a:pPr>
            <a:r>
              <a:rPr lang="en-US" sz="800"/>
              <a:t>: http/https protocol</a:t>
            </a:r>
          </a:p>
        </p:txBody>
      </p:sp>
      <p:sp>
        <p:nvSpPr>
          <p:cNvPr id="107" name="Rectangle 160"/>
          <p:cNvSpPr>
            <a:spLocks noChangeArrowheads="1"/>
          </p:cNvSpPr>
          <p:nvPr/>
        </p:nvSpPr>
        <p:spPr bwMode="auto">
          <a:xfrm>
            <a:off x="6929358" y="5238750"/>
            <a:ext cx="428625" cy="160734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endParaRPr lang="en-US"/>
          </a:p>
        </p:txBody>
      </p:sp>
      <p:sp>
        <p:nvSpPr>
          <p:cNvPr id="108" name="AutoShape 165"/>
          <p:cNvSpPr>
            <a:spLocks noChangeArrowheads="1"/>
          </p:cNvSpPr>
          <p:nvPr/>
        </p:nvSpPr>
        <p:spPr bwMode="auto">
          <a:xfrm>
            <a:off x="7518717" y="3899296"/>
            <a:ext cx="1178719" cy="589361"/>
          </a:xfrm>
          <a:prstGeom prst="cube">
            <a:avLst>
              <a:gd name="adj" fmla="val 25000"/>
            </a:avLst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Live Media</a:t>
            </a:r>
          </a:p>
          <a:p>
            <a:pPr algn="ctr" defTabSz="642915"/>
            <a:r>
              <a:rPr lang="en-US" sz="800" b="1">
                <a:solidFill>
                  <a:schemeClr val="bg1"/>
                </a:solidFill>
              </a:rPr>
              <a:t>Stream</a:t>
            </a:r>
          </a:p>
        </p:txBody>
      </p:sp>
      <p:cxnSp>
        <p:nvCxnSpPr>
          <p:cNvPr id="109" name="AutoShape 170"/>
          <p:cNvCxnSpPr>
            <a:cxnSpLocks noChangeShapeType="1"/>
          </p:cNvCxnSpPr>
          <p:nvPr/>
        </p:nvCxnSpPr>
        <p:spPr bwMode="auto">
          <a:xfrm rot="10800000">
            <a:off x="3500358" y="3631406"/>
            <a:ext cx="4018359" cy="629543"/>
          </a:xfrm>
          <a:prstGeom prst="bentConnector3">
            <a:avLst>
              <a:gd name="adj1" fmla="val 8688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10" name="Oval 143"/>
          <p:cNvSpPr>
            <a:spLocks noChangeArrowheads="1"/>
          </p:cNvSpPr>
          <p:nvPr/>
        </p:nvSpPr>
        <p:spPr bwMode="auto">
          <a:xfrm>
            <a:off x="3714670" y="3470672"/>
            <a:ext cx="267891" cy="2678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1400" b="1">
                <a:solidFill>
                  <a:schemeClr val="bg2"/>
                </a:solidFill>
              </a:rPr>
              <a:t>5</a:t>
            </a:r>
          </a:p>
        </p:txBody>
      </p:sp>
      <p:pic>
        <p:nvPicPr>
          <p:cNvPr id="111" name="Picture 16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545" y="3792141"/>
            <a:ext cx="1607344" cy="83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Text Box 167"/>
          <p:cNvSpPr txBox="1">
            <a:spLocks noChangeArrowheads="1"/>
          </p:cNvSpPr>
          <p:nvPr/>
        </p:nvSpPr>
        <p:spPr bwMode="auto">
          <a:xfrm>
            <a:off x="5161280" y="4006453"/>
            <a:ext cx="1393031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defTabSz="642915"/>
            <a:r>
              <a:rPr lang="en-US" b="1">
                <a:solidFill>
                  <a:srgbClr val="0000FF"/>
                </a:solidFill>
              </a:rPr>
              <a:t>Internet</a:t>
            </a:r>
          </a:p>
        </p:txBody>
      </p:sp>
      <p:sp>
        <p:nvSpPr>
          <p:cNvPr id="113" name="Text Box 173"/>
          <p:cNvSpPr txBox="1">
            <a:spLocks noChangeArrowheads="1"/>
          </p:cNvSpPr>
          <p:nvPr/>
        </p:nvSpPr>
        <p:spPr bwMode="auto">
          <a:xfrm>
            <a:off x="1035764" y="1327547"/>
            <a:ext cx="267891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defTabSz="642915"/>
            <a:endParaRPr lang="en-US"/>
          </a:p>
        </p:txBody>
      </p:sp>
      <p:sp>
        <p:nvSpPr>
          <p:cNvPr id="114" name="Text Box 174"/>
          <p:cNvSpPr txBox="1">
            <a:spLocks noChangeArrowheads="1"/>
          </p:cNvSpPr>
          <p:nvPr/>
        </p:nvSpPr>
        <p:spPr bwMode="auto">
          <a:xfrm>
            <a:off x="821451" y="1327547"/>
            <a:ext cx="482203" cy="19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defTabSz="642915"/>
            <a:r>
              <a:rPr lang="en-US" sz="800" b="1">
                <a:solidFill>
                  <a:schemeClr val="bg2"/>
                </a:solidFill>
              </a:rPr>
              <a:t>Server</a:t>
            </a:r>
          </a:p>
        </p:txBody>
      </p:sp>
      <p:sp>
        <p:nvSpPr>
          <p:cNvPr id="115" name="AutoShape 176"/>
          <p:cNvSpPr>
            <a:spLocks noChangeArrowheads="1"/>
          </p:cNvSpPr>
          <p:nvPr/>
        </p:nvSpPr>
        <p:spPr bwMode="auto">
          <a:xfrm rot="5400000">
            <a:off x="1732279" y="2024063"/>
            <a:ext cx="375047" cy="160734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00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800">
                <a:solidFill>
                  <a:schemeClr val="bg2"/>
                </a:solidFill>
              </a:rPr>
              <a:t>Data</a:t>
            </a:r>
          </a:p>
        </p:txBody>
      </p:sp>
      <p:cxnSp>
        <p:nvCxnSpPr>
          <p:cNvPr id="116" name="AutoShape 177"/>
          <p:cNvCxnSpPr>
            <a:cxnSpLocks noChangeShapeType="1"/>
          </p:cNvCxnSpPr>
          <p:nvPr/>
        </p:nvCxnSpPr>
        <p:spPr bwMode="auto">
          <a:xfrm rot="10800000" flipV="1">
            <a:off x="875029" y="1702594"/>
            <a:ext cx="642938" cy="3204643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17" name="Oval 135"/>
          <p:cNvSpPr>
            <a:spLocks noChangeArrowheads="1"/>
          </p:cNvSpPr>
          <p:nvPr/>
        </p:nvSpPr>
        <p:spPr bwMode="auto">
          <a:xfrm>
            <a:off x="714295" y="3952875"/>
            <a:ext cx="267891" cy="2678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64291" tIns="32146" rIns="64291" bIns="32146" anchor="ctr"/>
          <a:lstStyle/>
          <a:p>
            <a:pPr algn="ctr" defTabSz="642915"/>
            <a:r>
              <a:rPr lang="en-US" sz="1400" b="1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57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863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ctr" anchorCtr="1"/>
          <a:lstStyle/>
          <a:p>
            <a:pPr marL="0" indent="0" algn="ctr" eaLnBrk="1" hangingPunct="1">
              <a:buNone/>
            </a:pPr>
            <a:r>
              <a:rPr kumimoji="0" lang="en-US" altLang="ja-JP" sz="4400" b="1" dirty="0">
                <a:solidFill>
                  <a:srgbClr val="006450"/>
                </a:solidFill>
                <a:latin typeface="Century Gothic" pitchFamily="34" charset="0"/>
              </a:rPr>
              <a:t>Thank </a:t>
            </a:r>
            <a:r>
              <a:rPr kumimoji="0" lang="en-US" altLang="ja-JP" sz="4400" b="1" dirty="0" smtClean="0">
                <a:solidFill>
                  <a:srgbClr val="006450"/>
                </a:solidFill>
                <a:latin typeface="Century Gothic" pitchFamily="34" charset="0"/>
              </a:rPr>
              <a:t>you !</a:t>
            </a:r>
            <a:endParaRPr kumimoji="0" lang="en-US" altLang="ja-JP" sz="4400" b="1" dirty="0">
              <a:solidFill>
                <a:srgbClr val="0064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838200"/>
          </a:xfrm>
        </p:spPr>
        <p:txBody>
          <a:bodyPr/>
          <a:lstStyle/>
          <a:p>
            <a:pPr lvl="0"/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1143000"/>
            <a:ext cx="8382000" cy="515143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on Test Automation</a:t>
            </a:r>
          </a:p>
          <a:p>
            <a:r>
              <a:rPr lang="en-US" dirty="0" smtClean="0"/>
              <a:t>Test Automation</a:t>
            </a:r>
          </a:p>
          <a:p>
            <a:r>
              <a:rPr lang="en-US" dirty="0" smtClean="0"/>
              <a:t>ROI</a:t>
            </a:r>
          </a:p>
          <a:p>
            <a:r>
              <a:rPr lang="en-US" dirty="0" smtClean="0"/>
              <a:t>Automation Test Tools</a:t>
            </a:r>
          </a:p>
          <a:p>
            <a:r>
              <a:rPr lang="en-US" dirty="0" smtClean="0"/>
              <a:t>Sample projects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457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143000"/>
          </a:xfrm>
        </p:spPr>
        <p:txBody>
          <a:bodyPr/>
          <a:lstStyle/>
          <a:p>
            <a:pPr lvl="0"/>
            <a:r>
              <a:rPr lang="en-US" dirty="0" smtClean="0"/>
              <a:t>Introduction on Test Automation – Business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8763000" cy="5410200"/>
          </a:xfrm>
        </p:spPr>
        <p:txBody>
          <a:bodyPr>
            <a:normAutofit/>
          </a:bodyPr>
          <a:lstStyle/>
          <a:p>
            <a:pPr marL="349250" indent="-342900"/>
            <a:r>
              <a:rPr lang="en-US" sz="2200" dirty="0" smtClean="0"/>
              <a:t>Faster: Time to market</a:t>
            </a:r>
          </a:p>
          <a:p>
            <a:pPr marL="800100" lvl="1" indent="-342900"/>
            <a:r>
              <a:rPr lang="en-US" sz="1800" dirty="0" smtClean="0"/>
              <a:t>Development</a:t>
            </a:r>
          </a:p>
          <a:p>
            <a:pPr marL="800100" lvl="1" indent="-342900"/>
            <a:r>
              <a:rPr lang="en-US" sz="1800" dirty="0" smtClean="0"/>
              <a:t>Testing</a:t>
            </a:r>
          </a:p>
          <a:p>
            <a:pPr marL="800100" lvl="1" indent="-342900"/>
            <a:r>
              <a:rPr lang="en-US" sz="1800" dirty="0" smtClean="0"/>
              <a:t>Deployment</a:t>
            </a:r>
          </a:p>
          <a:p>
            <a:pPr marL="349250" indent="-342900"/>
            <a:r>
              <a:rPr lang="en-US" sz="2200" dirty="0" smtClean="0"/>
              <a:t>Better: Quality</a:t>
            </a:r>
          </a:p>
          <a:p>
            <a:pPr marL="800100" lvl="1" indent="-342900"/>
            <a:r>
              <a:rPr lang="en-US" sz="1800" dirty="0" smtClean="0"/>
              <a:t>Features</a:t>
            </a:r>
          </a:p>
          <a:p>
            <a:pPr marL="800100" lvl="1" indent="-342900"/>
            <a:r>
              <a:rPr lang="en-US" sz="1800" dirty="0" smtClean="0"/>
              <a:t>Performance</a:t>
            </a:r>
          </a:p>
          <a:p>
            <a:pPr marL="800100" lvl="1" indent="-342900"/>
            <a:r>
              <a:rPr lang="en-US" sz="1800" dirty="0" smtClean="0"/>
              <a:t>Usability</a:t>
            </a:r>
          </a:p>
          <a:p>
            <a:pPr marL="349250" indent="-342900"/>
            <a:r>
              <a:rPr lang="en-US" sz="2200" dirty="0" smtClean="0"/>
              <a:t>Cheaper: Competitive Innovation</a:t>
            </a:r>
          </a:p>
          <a:p>
            <a:pPr marL="800100" lvl="1" indent="-342900"/>
            <a:r>
              <a:rPr lang="en-US" sz="1800" dirty="0" smtClean="0"/>
              <a:t>Elaboration</a:t>
            </a:r>
          </a:p>
          <a:p>
            <a:pPr marL="800100" lvl="1" indent="-342900"/>
            <a:r>
              <a:rPr lang="en-US" sz="1800" dirty="0" smtClean="0"/>
              <a:t>Implementation</a:t>
            </a:r>
          </a:p>
          <a:p>
            <a:pPr marL="800100" lvl="1" indent="-342900"/>
            <a:r>
              <a:rPr lang="en-US" sz="1800" dirty="0" smtClean="0"/>
              <a:t>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47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Introduction on Test </a:t>
            </a:r>
            <a:r>
              <a:rPr lang="en-US" dirty="0" smtClean="0"/>
              <a:t>Automation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8839200" cy="5181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Completion</a:t>
            </a:r>
          </a:p>
          <a:p>
            <a:pPr lvl="1"/>
            <a:r>
              <a:rPr lang="en-US" dirty="0" smtClean="0"/>
              <a:t>Any from yours?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542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Test </a:t>
            </a:r>
            <a:r>
              <a:rPr lang="en-US" dirty="0" smtClean="0"/>
              <a:t>Automation- What it is?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48F95574-86C9-4689-B9E1-BCA7E5264053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use of special software (not the ones being tested) to control the execution of tests and the comparison of actual outcomes with predicted outcomes.</a:t>
            </a:r>
          </a:p>
          <a:p>
            <a:r>
              <a:rPr lang="en-US" dirty="0" smtClean="0"/>
              <a:t>Automate some repetitive but necessary tasks in a formalized testing process already in place, or add additional testing that would be difficult to perform manually.</a:t>
            </a:r>
          </a:p>
          <a:p>
            <a:r>
              <a:rPr lang="en-US" dirty="0" smtClean="0"/>
              <a:t>Is critical for continuous delivery and continuous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86800" cy="1143000"/>
          </a:xfrm>
        </p:spPr>
        <p:txBody>
          <a:bodyPr/>
          <a:lstStyle/>
          <a:p>
            <a:pPr lvl="0"/>
            <a:r>
              <a:rPr lang="en-US" dirty="0"/>
              <a:t>Introduction on Test </a:t>
            </a:r>
            <a:r>
              <a:rPr lang="en-US" dirty="0" smtClean="0"/>
              <a:t>Automation- Key Requirements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strategy, a vision and a plan</a:t>
            </a:r>
          </a:p>
          <a:p>
            <a:r>
              <a:rPr lang="en-US" dirty="0" smtClean="0"/>
              <a:t>An architecture and integration</a:t>
            </a:r>
          </a:p>
          <a:p>
            <a:r>
              <a:rPr lang="en-US" dirty="0" smtClean="0"/>
              <a:t>Early lifecycle centric</a:t>
            </a:r>
          </a:p>
          <a:p>
            <a:r>
              <a:rPr lang="en-US" dirty="0" smtClean="0"/>
              <a:t>Roles based and associated training</a:t>
            </a:r>
          </a:p>
          <a:p>
            <a:r>
              <a:rPr lang="en-US" dirty="0" smtClean="0"/>
              <a:t>Aligned and integrated with processes</a:t>
            </a:r>
          </a:p>
          <a:p>
            <a:r>
              <a:rPr lang="en-US" dirty="0" smtClean="0"/>
              <a:t>System under tested focused</a:t>
            </a:r>
          </a:p>
          <a:p>
            <a:r>
              <a:rPr lang="en-US" dirty="0" smtClean="0"/>
              <a:t>With business oriented measures and reporting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48F95574-86C9-4689-B9E1-BCA7E5264053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135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– Common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614287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16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dirty="0" smtClean="0"/>
              <a:t>Test Automation - Assess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2012CE4-0A8B-4436-918D-F9AD2B64F0C1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Confidential</a:t>
            </a:r>
            <a:endParaRPr lang="en-US" altLang="ja-JP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304800" y="10668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 smtClean="0"/>
              <a:t>Build a list of question</a:t>
            </a:r>
          </a:p>
          <a:p>
            <a:r>
              <a:rPr lang="en-US" dirty="0" smtClean="0"/>
              <a:t>To answer why we are automating</a:t>
            </a:r>
          </a:p>
          <a:p>
            <a:r>
              <a:rPr lang="en-US" dirty="0" smtClean="0"/>
              <a:t>To figure out what current status we have</a:t>
            </a:r>
          </a:p>
          <a:p>
            <a:pPr lvl="1"/>
            <a:r>
              <a:rPr lang="en-US" dirty="0" smtClean="0"/>
              <a:t>Current test tools</a:t>
            </a:r>
          </a:p>
          <a:p>
            <a:pPr lvl="1"/>
            <a:r>
              <a:rPr lang="en-US" dirty="0" smtClean="0"/>
              <a:t>Current processes</a:t>
            </a:r>
          </a:p>
          <a:p>
            <a:r>
              <a:rPr lang="en-US" dirty="0" smtClean="0"/>
              <a:t>To determine what the requirements are</a:t>
            </a:r>
          </a:p>
          <a:p>
            <a:r>
              <a:rPr lang="en-US" dirty="0" smtClean="0"/>
              <a:t>To figure out what the technology trend is</a:t>
            </a:r>
          </a:p>
          <a:p>
            <a:r>
              <a:rPr lang="en-US" dirty="0" smtClean="0"/>
              <a:t>To provide gaps analysis for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Technology</a:t>
            </a:r>
          </a:p>
          <a:p>
            <a:r>
              <a:rPr lang="en-US" dirty="0" smtClean="0"/>
              <a:t>To come up a list of 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15257</TotalTime>
  <Words>1462</Words>
  <Application>Microsoft Macintosh PowerPoint</Application>
  <PresentationFormat>On-screen Show (4:3)</PresentationFormat>
  <Paragraphs>379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1_Default Design</vt:lpstr>
      <vt:lpstr>PowerPoint Presentation</vt:lpstr>
      <vt:lpstr>Objective</vt:lpstr>
      <vt:lpstr>Table of Content</vt:lpstr>
      <vt:lpstr>Introduction on Test Automation – Business Need</vt:lpstr>
      <vt:lpstr>Introduction on Test Automation - Challenges</vt:lpstr>
      <vt:lpstr>Introduction on Test Automation- What it is?</vt:lpstr>
      <vt:lpstr>Introduction on Test Automation- Key Requirements</vt:lpstr>
      <vt:lpstr>Test Automation – Common Approach</vt:lpstr>
      <vt:lpstr>Test Automation - Assess</vt:lpstr>
      <vt:lpstr>Test Automation – Plan/Strategy</vt:lpstr>
      <vt:lpstr>Test Automation – Develop Architecture</vt:lpstr>
      <vt:lpstr>Test Automation – Pilot and Implement</vt:lpstr>
      <vt:lpstr>Test Automation – Measure and Report</vt:lpstr>
      <vt:lpstr>Test Automation – Measure and Report</vt:lpstr>
      <vt:lpstr>Test Automation - ROI</vt:lpstr>
      <vt:lpstr>Test Automation – ROI – Sample chart</vt:lpstr>
      <vt:lpstr>Test Automation with TS TCoE Framework</vt:lpstr>
      <vt:lpstr>Test Automation with TS TCoE</vt:lpstr>
      <vt:lpstr>Test Automation – Tools – Sample comparison</vt:lpstr>
      <vt:lpstr>Test Automation – Tools</vt:lpstr>
      <vt:lpstr>Test Automation – eMonkey</vt:lpstr>
      <vt:lpstr>Test Automation – Automation for TV Entertainment</vt:lpstr>
      <vt:lpstr>Test Automation: Webkit HLS Test</vt:lpstr>
      <vt:lpstr>Question</vt:lpstr>
      <vt:lpstr>PowerPoint Presentation</vt:lpstr>
    </vt:vector>
  </TitlesOfParts>
  <Company>GCS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 and Testing</dc:title>
  <dc:creator>Phu Huu Nguyen</dc:creator>
  <cp:lastModifiedBy>Trung Tran</cp:lastModifiedBy>
  <cp:revision>1333</cp:revision>
  <dcterms:created xsi:type="dcterms:W3CDTF">2008-05-16T09:25:09Z</dcterms:created>
  <dcterms:modified xsi:type="dcterms:W3CDTF">2016-11-18T08:29:52Z</dcterms:modified>
</cp:coreProperties>
</file>