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1"/>
  </p:notesMasterIdLst>
  <p:handoutMasterIdLst>
    <p:handoutMasterId r:id="rId22"/>
  </p:handoutMasterIdLst>
  <p:sldIdLst>
    <p:sldId id="272" r:id="rId5"/>
    <p:sldId id="381" r:id="rId6"/>
    <p:sldId id="383" r:id="rId7"/>
    <p:sldId id="385" r:id="rId8"/>
    <p:sldId id="396" r:id="rId9"/>
    <p:sldId id="397" r:id="rId10"/>
    <p:sldId id="386" r:id="rId11"/>
    <p:sldId id="394" r:id="rId12"/>
    <p:sldId id="387" r:id="rId13"/>
    <p:sldId id="389" r:id="rId14"/>
    <p:sldId id="395" r:id="rId15"/>
    <p:sldId id="388" r:id="rId16"/>
    <p:sldId id="390" r:id="rId17"/>
    <p:sldId id="391" r:id="rId18"/>
    <p:sldId id="392" r:id="rId19"/>
    <p:sldId id="393" r:id="rId20"/>
  </p:sldIdLst>
  <p:sldSz cx="9144000" cy="6858000" type="screen4x3"/>
  <p:notesSz cx="7010400" cy="9236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67">
          <p15:clr>
            <a:srgbClr val="A4A3A4"/>
          </p15:clr>
        </p15:guide>
        <p15:guide id="2" orient="horz" pos="619">
          <p15:clr>
            <a:srgbClr val="A4A3A4"/>
          </p15:clr>
        </p15:guide>
        <p15:guide id="3" orient="horz" pos="1341">
          <p15:clr>
            <a:srgbClr val="A4A3A4"/>
          </p15:clr>
        </p15:guide>
        <p15:guide id="4" orient="horz" pos="447">
          <p15:clr>
            <a:srgbClr val="A4A3A4"/>
          </p15:clr>
        </p15:guide>
        <p15:guide id="5" pos="4239">
          <p15:clr>
            <a:srgbClr val="A4A3A4"/>
          </p15:clr>
        </p15:guide>
        <p15:guide id="6" pos="66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ailey Minter" initials="HM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33CCFF"/>
    <a:srgbClr val="FFE79B"/>
    <a:srgbClr val="33CCCC"/>
    <a:srgbClr val="00CC99"/>
    <a:srgbClr val="99FFCC"/>
    <a:srgbClr val="CCECFF"/>
    <a:srgbClr val="99CCFF"/>
    <a:srgbClr val="0099FF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65" autoAdjust="0"/>
    <p:restoredTop sz="79189" autoAdjust="0"/>
  </p:normalViewPr>
  <p:slideViewPr>
    <p:cSldViewPr snapToGrid="0" snapToObjects="1">
      <p:cViewPr varScale="1">
        <p:scale>
          <a:sx n="60" d="100"/>
          <a:sy n="60" d="100"/>
        </p:scale>
        <p:origin x="1986" y="66"/>
      </p:cViewPr>
      <p:guideLst>
        <p:guide orient="horz" pos="4167"/>
        <p:guide orient="horz" pos="619"/>
        <p:guide orient="horz" pos="1341"/>
        <p:guide orient="horz" pos="447"/>
        <p:guide pos="4239"/>
        <p:guide pos="66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D4B789-25D8-1843-BAB8-2267438B309B}" type="datetimeFigureOut">
              <a:rPr lang="en-US" smtClean="0"/>
              <a:pPr/>
              <a:t>7/28/2016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9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5D77E6-0909-704F-95A1-033994BA1C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5990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2A6EE-D9A7-4E85-A614-E5A89AE2079D}" type="datetimeFigureOut">
              <a:rPr lang="en-US" smtClean="0"/>
              <a:pPr/>
              <a:t>7/28/2016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E3784-9684-4F8D-A52D-27123AFB5A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46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C 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30" hasCustomPrompt="1"/>
          </p:nvPr>
        </p:nvSpPr>
        <p:spPr>
          <a:xfrm>
            <a:off x="2412271" y="2774732"/>
            <a:ext cx="6479697" cy="3499996"/>
          </a:xfrm>
        </p:spPr>
        <p:txBody>
          <a:bodyPr lIns="360000" anchor="ctr"/>
          <a:lstStyle>
            <a:lvl1pPr marL="0" indent="0" algn="l">
              <a:buNone/>
              <a:defRPr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Insert section image here &gt;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017059" y="1453825"/>
            <a:ext cx="5163670" cy="42404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>
              <a:defRPr kumimoji="0" lang="en-US" sz="2800" b="0" i="0" u="none" strike="noStrike" kern="1200" cap="none" spc="0" normalizeH="0" baseline="0" dirty="0">
                <a:ln>
                  <a:noFill/>
                </a:ln>
                <a:solidFill>
                  <a:srgbClr val="DA291C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3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4" name="Content Placeholder 23"/>
          <p:cNvSpPr>
            <a:spLocks noGrp="1"/>
          </p:cNvSpPr>
          <p:nvPr>
            <p:ph sz="quarter" idx="18" hasCustomPrompt="1"/>
          </p:nvPr>
        </p:nvSpPr>
        <p:spPr>
          <a:xfrm>
            <a:off x="7180728" y="1975805"/>
            <a:ext cx="1563007" cy="270559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algn="r">
              <a:buFontTx/>
              <a:buNone/>
              <a:defRPr sz="1400" b="0" baseline="0">
                <a:solidFill>
                  <a:srgbClr val="4D4D4D"/>
                </a:solidFill>
                <a:latin typeface="+mj-lt"/>
              </a:defRPr>
            </a:lvl1pPr>
          </a:lstStyle>
          <a:p>
            <a:pPr lvl="0"/>
            <a:r>
              <a:rPr lang="en-GB" dirty="0" smtClean="0"/>
              <a:t>Date</a:t>
            </a:r>
            <a:endParaRPr lang="en-GB" dirty="0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017059" y="1862223"/>
            <a:ext cx="5163670" cy="38968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lang="en-GB" sz="2000" b="0" kern="1200" baseline="0" dirty="0" smtClean="0">
                <a:solidFill>
                  <a:srgbClr val="919D9D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 smtClean="0"/>
              <a:t>Click to add Sub-title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1078007" y="-16639"/>
            <a:ext cx="2668528" cy="279650"/>
          </a:xfrm>
          <a:prstGeom prst="rect">
            <a:avLst/>
          </a:prstGeom>
          <a:solidFill>
            <a:srgbClr val="DA2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2" name="Picture 31" descr="HC 2013 logo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279" y="6274728"/>
            <a:ext cx="2145864" cy="423686"/>
          </a:xfrm>
          <a:prstGeom prst="rect">
            <a:avLst/>
          </a:prstGeom>
        </p:spPr>
      </p:pic>
      <p:grpSp>
        <p:nvGrpSpPr>
          <p:cNvPr id="26" name="Group 33"/>
          <p:cNvGrpSpPr>
            <a:grpSpLocks noChangeAspect="1"/>
          </p:cNvGrpSpPr>
          <p:nvPr userDrawn="1"/>
        </p:nvGrpSpPr>
        <p:grpSpPr bwMode="auto">
          <a:xfrm>
            <a:off x="7525706" y="294543"/>
            <a:ext cx="1366262" cy="502920"/>
            <a:chOff x="92" y="856"/>
            <a:chExt cx="1550" cy="538"/>
          </a:xfrm>
        </p:grpSpPr>
        <p:sp>
          <p:nvSpPr>
            <p:cNvPr id="28" name="Rectangle 34"/>
            <p:cNvSpPr>
              <a:spLocks noChangeArrowheads="1"/>
            </p:cNvSpPr>
            <p:nvPr/>
          </p:nvSpPr>
          <p:spPr bwMode="auto">
            <a:xfrm>
              <a:off x="92" y="856"/>
              <a:ext cx="1550" cy="538"/>
            </a:xfrm>
            <a:prstGeom prst="rect">
              <a:avLst/>
            </a:prstGeom>
            <a:solidFill>
              <a:schemeClr val="bg1"/>
            </a:solidFill>
            <a:ln w="12700" algn="ctr">
              <a:noFill/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endParaRPr lang="en-US" dirty="0">
                <a:solidFill>
                  <a:srgbClr val="4D4D4D"/>
                </a:solidFill>
              </a:endParaRPr>
            </a:p>
          </p:txBody>
        </p:sp>
        <p:pic>
          <p:nvPicPr>
            <p:cNvPr id="29" name="Picture 35" descr="HIT-INSP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" y="922"/>
              <a:ext cx="1454" cy="4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26" name="Picture 2" descr="Y:\DeptBackup\ES\SMS\DATA\03-Design\Logo GCS and logo Customer\GCS-logo\Logo GCS\GCS Logo file  - no transparency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333" y="1410544"/>
            <a:ext cx="934702" cy="922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Logo SA_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360" y="6392442"/>
            <a:ext cx="1395146" cy="28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8137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DA291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4" name="Picture 2" descr="Y:\DeptBackup\ES\SMS\DATA\03-Design\Logo GCS and logo Customer\GCS-logo\Logo GCS\GCS Logo file  - no transparency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21" y="6320753"/>
            <a:ext cx="467352" cy="46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1" descr="Logo SA_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545" y="6532729"/>
            <a:ext cx="1066800" cy="218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3928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C Full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C 2013 logo (rev)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97872" y="315359"/>
            <a:ext cx="2145864" cy="42368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645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974" y="2016369"/>
            <a:ext cx="7616826" cy="410979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3817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altLang="ja-JP"/>
              <a:t>Page </a:t>
            </a:r>
            <a:fld id="{2BB9EC31-F9C6-4B81-ABB4-92CB29D1D6E6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14800" y="6381750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092052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C Bull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974" y="902792"/>
            <a:ext cx="7616825" cy="463017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DA291C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974" y="2080916"/>
            <a:ext cx="7616826" cy="3941416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69974" y="1373796"/>
            <a:ext cx="7616825" cy="398777"/>
          </a:xfrm>
        </p:spPr>
        <p:txBody>
          <a:bodyPr anchor="t">
            <a:noAutofit/>
          </a:bodyPr>
          <a:lstStyle>
            <a:lvl1pPr marL="0" indent="0">
              <a:lnSpc>
                <a:spcPts val="2200"/>
              </a:lnSpc>
              <a:buNone/>
              <a:defRPr sz="2000" b="0" i="0">
                <a:solidFill>
                  <a:srgbClr val="919D9D"/>
                </a:solidFill>
                <a:latin typeface="+mj-lt"/>
                <a:cs typeface="Myriad Pro Light"/>
              </a:defRPr>
            </a:lvl1pPr>
          </a:lstStyle>
          <a:p>
            <a:pPr lvl="0"/>
            <a:r>
              <a:rPr lang="en-GB" dirty="0" smtClean="0"/>
              <a:t>Click to add Sub-title</a:t>
            </a:r>
          </a:p>
        </p:txBody>
      </p:sp>
      <p:pic>
        <p:nvPicPr>
          <p:cNvPr id="5" name="Picture 2" descr="Y:\DeptBackup\ES\SMS\DATA\03-Design\Logo GCS and logo Customer\GCS-logo\Logo GCS\GCS Logo file  - no transparency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21" y="6320753"/>
            <a:ext cx="467352" cy="46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0743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C Two Column Bull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975" y="2257426"/>
            <a:ext cx="3647046" cy="3868738"/>
          </a:xfrm>
        </p:spPr>
        <p:txBody>
          <a:bodyPr>
            <a:normAutofit/>
          </a:bodyPr>
          <a:lstStyle>
            <a:lvl1pPr>
              <a:defRPr sz="1800">
                <a:latin typeface="+mj-lt"/>
              </a:defRPr>
            </a:lvl1pPr>
            <a:lvl2pPr>
              <a:defRPr sz="16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0070" y="2257426"/>
            <a:ext cx="3726729" cy="3868738"/>
          </a:xfrm>
        </p:spPr>
        <p:txBody>
          <a:bodyPr>
            <a:normAutofit/>
          </a:bodyPr>
          <a:lstStyle>
            <a:lvl1pPr>
              <a:defRPr sz="1800">
                <a:latin typeface="+mj-lt"/>
              </a:defRPr>
            </a:lvl1pPr>
            <a:lvl2pPr>
              <a:defRPr sz="16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69974" y="902792"/>
            <a:ext cx="7616825" cy="463017"/>
          </a:xfrm>
        </p:spPr>
        <p:txBody>
          <a:bodyPr/>
          <a:lstStyle>
            <a:lvl1pPr>
              <a:defRPr>
                <a:solidFill>
                  <a:srgbClr val="DA291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69974" y="1373796"/>
            <a:ext cx="7616825" cy="398777"/>
          </a:xfrm>
        </p:spPr>
        <p:txBody>
          <a:bodyPr anchor="t">
            <a:noAutofit/>
          </a:bodyPr>
          <a:lstStyle>
            <a:lvl1pPr marL="0" indent="0">
              <a:lnSpc>
                <a:spcPts val="2200"/>
              </a:lnSpc>
              <a:buNone/>
              <a:defRPr sz="2000" b="0" i="0">
                <a:solidFill>
                  <a:srgbClr val="919D9D"/>
                </a:solidFill>
                <a:latin typeface="+mj-lt"/>
                <a:cs typeface="Myriad Pro Light"/>
              </a:defRPr>
            </a:lvl1pPr>
          </a:lstStyle>
          <a:p>
            <a:pPr lvl="0"/>
            <a:r>
              <a:rPr lang="en-GB" dirty="0" smtClean="0"/>
              <a:t>Click to add Sub-title</a:t>
            </a:r>
          </a:p>
        </p:txBody>
      </p:sp>
      <p:pic>
        <p:nvPicPr>
          <p:cNvPr id="8" name="Picture 2" descr="Y:\DeptBackup\ES\SMS\DATA\03-Design\Logo GCS and logo Customer\GCS-logo\Logo GCS\GCS Logo file  - no transparency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21" y="6320753"/>
            <a:ext cx="467352" cy="46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1" descr="Logo SA_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545" y="6532729"/>
            <a:ext cx="1066800" cy="218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0655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C 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69974" y="902792"/>
            <a:ext cx="7616825" cy="463017"/>
          </a:xfrm>
        </p:spPr>
        <p:txBody>
          <a:bodyPr/>
          <a:lstStyle>
            <a:lvl1pPr>
              <a:defRPr>
                <a:solidFill>
                  <a:srgbClr val="DA291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69974" y="1373796"/>
            <a:ext cx="7616825" cy="398777"/>
          </a:xfrm>
        </p:spPr>
        <p:txBody>
          <a:bodyPr anchor="t">
            <a:noAutofit/>
          </a:bodyPr>
          <a:lstStyle>
            <a:lvl1pPr marL="0" indent="0">
              <a:lnSpc>
                <a:spcPts val="2200"/>
              </a:lnSpc>
              <a:buNone/>
              <a:defRPr sz="2000" b="0" i="0">
                <a:solidFill>
                  <a:srgbClr val="919D9D"/>
                </a:solidFill>
                <a:latin typeface="+mj-lt"/>
                <a:cs typeface="Myriad Pro Light"/>
              </a:defRPr>
            </a:lvl1pPr>
          </a:lstStyle>
          <a:p>
            <a:pPr lvl="0"/>
            <a:r>
              <a:rPr lang="en-GB" dirty="0" smtClean="0"/>
              <a:t>Click to add Sub-title</a:t>
            </a:r>
          </a:p>
        </p:txBody>
      </p:sp>
      <p:pic>
        <p:nvPicPr>
          <p:cNvPr id="6" name="Picture 2" descr="Y:\DeptBackup\ES\SMS\DATA\03-Design\Logo GCS and logo Customer\GCS-logo\Logo GCS\GCS Logo file  - no transparency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21" y="6320753"/>
            <a:ext cx="467352" cy="46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1" descr="Logo SA_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545" y="6532729"/>
            <a:ext cx="1066800" cy="218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7248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C 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spect="1" noChangeArrowheads="1" noTextEdit="1"/>
          </p:cNvSpPr>
          <p:nvPr userDrawn="1"/>
        </p:nvSpPr>
        <p:spPr bwMode="auto">
          <a:xfrm>
            <a:off x="6632599" y="982663"/>
            <a:ext cx="2520950" cy="590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kern="1200"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6632599" y="982662"/>
            <a:ext cx="2520950" cy="5875338"/>
          </a:xfrm>
          <a:prstGeom prst="rect">
            <a:avLst/>
          </a:prstGeom>
          <a:solidFill>
            <a:srgbClr val="D7DAD6">
              <a:alpha val="70000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kern="12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069974" y="2080916"/>
            <a:ext cx="5553077" cy="3997325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797346" y="1168407"/>
            <a:ext cx="2187928" cy="451806"/>
          </a:xfrm>
        </p:spPr>
        <p:txBody>
          <a:bodyPr anchor="t">
            <a:noAutofit/>
          </a:bodyPr>
          <a:lstStyle>
            <a:lvl1pPr marL="0" indent="0">
              <a:lnSpc>
                <a:spcPts val="1050"/>
              </a:lnSpc>
              <a:buNone/>
              <a:defRPr sz="1100" b="1" i="0">
                <a:solidFill>
                  <a:srgbClr val="1A1A1A"/>
                </a:solidFill>
                <a:latin typeface="+mj-lt"/>
                <a:cs typeface="Myriad Pro"/>
              </a:defRPr>
            </a:lvl1pPr>
          </a:lstStyle>
          <a:p>
            <a:pPr lvl="0"/>
            <a:r>
              <a:rPr lang="en-GB" dirty="0" smtClean="0"/>
              <a:t>Heading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797675" y="1690033"/>
            <a:ext cx="2187575" cy="4436130"/>
          </a:xfrm>
        </p:spPr>
        <p:txBody>
          <a:bodyPr>
            <a:normAutofit/>
          </a:bodyPr>
          <a:lstStyle>
            <a:lvl1pPr marL="114300" indent="-114300">
              <a:defRPr sz="1100">
                <a:solidFill>
                  <a:srgbClr val="272727"/>
                </a:solidFill>
                <a:latin typeface="+mj-lt"/>
              </a:defRPr>
            </a:lvl1pPr>
            <a:lvl2pPr marL="285750" indent="-146050">
              <a:defRPr sz="1050">
                <a:solidFill>
                  <a:srgbClr val="272727"/>
                </a:solidFill>
                <a:latin typeface="+mj-lt"/>
              </a:defRPr>
            </a:lvl2pPr>
            <a:lvl3pPr marL="387350" indent="-95250">
              <a:defRPr sz="900">
                <a:solidFill>
                  <a:srgbClr val="272727"/>
                </a:solidFill>
                <a:latin typeface="+mj-lt"/>
              </a:defRPr>
            </a:lvl3pPr>
            <a:lvl4pPr marL="539750" indent="-133350">
              <a:tabLst/>
              <a:defRPr sz="800">
                <a:solidFill>
                  <a:srgbClr val="272727"/>
                </a:solidFill>
                <a:latin typeface="+mj-lt"/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069974" y="902792"/>
            <a:ext cx="5562625" cy="463017"/>
          </a:xfrm>
        </p:spPr>
        <p:txBody>
          <a:bodyPr/>
          <a:lstStyle>
            <a:lvl1pPr>
              <a:defRPr>
                <a:solidFill>
                  <a:srgbClr val="DA291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69974" y="1373796"/>
            <a:ext cx="5553077" cy="398777"/>
          </a:xfrm>
        </p:spPr>
        <p:txBody>
          <a:bodyPr anchor="t">
            <a:noAutofit/>
          </a:bodyPr>
          <a:lstStyle>
            <a:lvl1pPr marL="0" indent="0">
              <a:lnSpc>
                <a:spcPts val="2200"/>
              </a:lnSpc>
              <a:buNone/>
              <a:defRPr sz="2000" b="0" i="0">
                <a:solidFill>
                  <a:srgbClr val="919D9D"/>
                </a:solidFill>
                <a:latin typeface="+mj-lt"/>
                <a:cs typeface="Myriad Pro Light"/>
              </a:defRPr>
            </a:lvl1pPr>
          </a:lstStyle>
          <a:p>
            <a:pPr lvl="0"/>
            <a:r>
              <a:rPr lang="en-GB" dirty="0" smtClean="0"/>
              <a:t>Click to add Sub-title</a:t>
            </a:r>
          </a:p>
        </p:txBody>
      </p:sp>
      <p:pic>
        <p:nvPicPr>
          <p:cNvPr id="15" name="Picture 2" descr="Y:\DeptBackup\ES\SMS\DATA\03-Design\Logo GCS and logo Customer\GCS-logo\Logo GCS\GCS Logo file  - no transparency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21" y="6320753"/>
            <a:ext cx="467352" cy="46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1" descr="Logo SA_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545" y="6532729"/>
            <a:ext cx="1066800" cy="218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9221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C Section Header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5"/>
          <p:cNvSpPr>
            <a:spLocks noGrp="1"/>
          </p:cNvSpPr>
          <p:nvPr>
            <p:ph type="pic" sz="quarter" idx="30" hasCustomPrompt="1"/>
          </p:nvPr>
        </p:nvSpPr>
        <p:spPr>
          <a:xfrm>
            <a:off x="1042956" y="3328650"/>
            <a:ext cx="8101044" cy="2992103"/>
          </a:xfrm>
        </p:spPr>
        <p:txBody>
          <a:bodyPr lIns="360000" anchor="ctr"/>
          <a:lstStyle>
            <a:lvl1pPr marL="0" indent="0" algn="l">
              <a:buNone/>
              <a:defRPr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Insert section image here &gt;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55460" y="2092567"/>
            <a:ext cx="6405769" cy="42404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>
              <a:defRPr kumimoji="0" lang="en-US" sz="2800" b="0" i="0" u="none" strike="noStrike" kern="1200" cap="none" spc="0" normalizeH="0" baseline="0" dirty="0">
                <a:ln>
                  <a:noFill/>
                </a:ln>
                <a:solidFill>
                  <a:srgbClr val="DA291C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3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55461" y="2524926"/>
            <a:ext cx="6405768" cy="38968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lang="en-GB" sz="2000" b="0" kern="1200" baseline="0" dirty="0" smtClean="0">
                <a:solidFill>
                  <a:srgbClr val="919D9D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 smtClean="0"/>
              <a:t>Click to add Sub-title</a:t>
            </a:r>
          </a:p>
        </p:txBody>
      </p:sp>
      <p:pic>
        <p:nvPicPr>
          <p:cNvPr id="9" name="Picture 8" descr="HC 2013 logo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97872" y="315359"/>
            <a:ext cx="2145864" cy="423686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1078007" y="-16639"/>
            <a:ext cx="2668528" cy="279650"/>
          </a:xfrm>
          <a:prstGeom prst="rect">
            <a:avLst/>
          </a:prstGeom>
          <a:solidFill>
            <a:srgbClr val="DA2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2" descr="Y:\DeptBackup\ES\SMS\DATA\03-Design\Logo GCS and logo Customer\GCS-logo\Logo GCS\GCS Logo file  - no transparency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21" y="6320753"/>
            <a:ext cx="467352" cy="46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1" descr="Logo SA_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545" y="6532729"/>
            <a:ext cx="1066800" cy="218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325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C Section Header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30" hasCustomPrompt="1"/>
          </p:nvPr>
        </p:nvSpPr>
        <p:spPr>
          <a:xfrm>
            <a:off x="0" y="0"/>
            <a:ext cx="9144000" cy="6857999"/>
          </a:xfrm>
        </p:spPr>
        <p:txBody>
          <a:bodyPr lIns="360000" rIns="0" anchor="ctr"/>
          <a:lstStyle>
            <a:lvl1pPr marL="0" indent="0" algn="l">
              <a:buNone/>
              <a:defRPr baseline="0">
                <a:solidFill>
                  <a:srgbClr val="7F7F7F"/>
                </a:solidFill>
              </a:defRPr>
            </a:lvl1pPr>
          </a:lstStyle>
          <a:p>
            <a:r>
              <a:rPr lang="en-US" dirty="0" smtClean="0"/>
              <a:t>Insert full page image here &gt;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55460" y="2092567"/>
            <a:ext cx="6405769" cy="42404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>
              <a:defRPr kumimoji="0" lang="en-US" sz="2800" b="0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3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55461" y="2524926"/>
            <a:ext cx="6405768" cy="38968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lang="en-GB" sz="2000" b="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 smtClean="0"/>
              <a:t>Click to add Sub-title</a:t>
            </a:r>
          </a:p>
        </p:txBody>
      </p:sp>
      <p:pic>
        <p:nvPicPr>
          <p:cNvPr id="10" name="Picture 9" descr="HC 2013 logo (rev)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97872" y="315359"/>
            <a:ext cx="2145864" cy="42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447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C Full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C 2013 logo (rev)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97872" y="315359"/>
            <a:ext cx="2145864" cy="42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280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C Ven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HC 2013 logo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97872" y="321518"/>
            <a:ext cx="2145864" cy="423686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1078007" y="-16639"/>
            <a:ext cx="2668528" cy="279650"/>
          </a:xfrm>
          <a:prstGeom prst="rect">
            <a:avLst/>
          </a:prstGeom>
          <a:solidFill>
            <a:srgbClr val="DA2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316130" y="6501410"/>
            <a:ext cx="301942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b="0" i="0" dirty="0" smtClean="0">
                <a:solidFill>
                  <a:srgbClr val="141313"/>
                </a:solidFill>
                <a:latin typeface="+mn-lt"/>
                <a:cs typeface="Myriad Pro Light"/>
              </a:rPr>
              <a:t>|</a:t>
            </a:r>
            <a:r>
              <a:rPr lang="en-US" sz="800" b="0" i="0" baseline="0" dirty="0" smtClean="0">
                <a:solidFill>
                  <a:srgbClr val="141313"/>
                </a:solidFill>
                <a:latin typeface="+mn-lt"/>
                <a:cs typeface="Myriad Pro Light"/>
              </a:rPr>
              <a:t>   </a:t>
            </a:r>
            <a:r>
              <a:rPr lang="en-US" sz="800" b="0" i="0" dirty="0" smtClean="0">
                <a:solidFill>
                  <a:srgbClr val="141313"/>
                </a:solidFill>
                <a:latin typeface="+mn-lt"/>
                <a:cs typeface="Myriad Pro Light"/>
              </a:rPr>
              <a:t>© Copyright 2013 Hitachi Consulting</a:t>
            </a:r>
            <a:endParaRPr lang="en-US" sz="800" b="0" i="0" dirty="0">
              <a:solidFill>
                <a:srgbClr val="141313"/>
              </a:solidFill>
              <a:latin typeface="+mn-lt"/>
              <a:cs typeface="Myriad Pro Light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078006" y="6501410"/>
            <a:ext cx="73342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1D5CBB68-01B2-44CB-8127-B6D13725CACB}" type="slidenum">
              <a:rPr lang="en-US" sz="800" b="1" smtClean="0">
                <a:solidFill>
                  <a:srgbClr val="DA291C"/>
                </a:solidFill>
                <a:latin typeface="+mn-lt"/>
              </a:rPr>
              <a:pPr/>
              <a:t>‹#›</a:t>
            </a:fld>
            <a:endParaRPr lang="en-US" sz="800" b="1" dirty="0">
              <a:solidFill>
                <a:srgbClr val="DA291C"/>
              </a:solidFill>
              <a:latin typeface="+mn-lt"/>
            </a:endParaRPr>
          </a:p>
        </p:txBody>
      </p:sp>
      <p:pic>
        <p:nvPicPr>
          <p:cNvPr id="10" name="Picture 2" descr="Y:\DeptBackup\ES\SMS\DATA\03-Design\Logo GCS and logo Customer\GCS-logo\Logo GCS\GCS Logo file  - no transparency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21" y="6320753"/>
            <a:ext cx="467352" cy="46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1" descr="Logo SA_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545" y="6532729"/>
            <a:ext cx="1066800" cy="218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187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C 2013 logo.png"/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97872" y="315359"/>
            <a:ext cx="2145864" cy="423686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974" y="902793"/>
            <a:ext cx="7616825" cy="63755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974" y="2257425"/>
            <a:ext cx="7616826" cy="38687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16130" y="6501410"/>
            <a:ext cx="301942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b="0" i="0" dirty="0" smtClean="0">
                <a:solidFill>
                  <a:srgbClr val="141313"/>
                </a:solidFill>
                <a:latin typeface="+mn-lt"/>
                <a:cs typeface="Myriad Pro Light"/>
              </a:rPr>
              <a:t>|</a:t>
            </a:r>
            <a:r>
              <a:rPr lang="en-US" sz="800" b="0" i="0" baseline="0" dirty="0" smtClean="0">
                <a:solidFill>
                  <a:srgbClr val="141313"/>
                </a:solidFill>
                <a:latin typeface="+mn-lt"/>
                <a:cs typeface="Myriad Pro Light"/>
              </a:rPr>
              <a:t>   </a:t>
            </a:r>
            <a:r>
              <a:rPr lang="en-US" sz="800" b="0" i="0" dirty="0" smtClean="0">
                <a:solidFill>
                  <a:srgbClr val="141313"/>
                </a:solidFill>
                <a:latin typeface="+mn-lt"/>
                <a:cs typeface="Myriad Pro Light"/>
              </a:rPr>
              <a:t>© Copyright 2015 Hitachi Consulting</a:t>
            </a:r>
            <a:endParaRPr lang="en-US" sz="800" b="0" i="0" dirty="0">
              <a:solidFill>
                <a:srgbClr val="141313"/>
              </a:solidFill>
              <a:latin typeface="+mn-lt"/>
              <a:cs typeface="Myriad Pro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8006" y="6501410"/>
            <a:ext cx="73342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1D5CBB68-01B2-44CB-8127-B6D13725CACB}" type="slidenum">
              <a:rPr lang="en-US" sz="800" b="1" smtClean="0">
                <a:solidFill>
                  <a:srgbClr val="DA291C"/>
                </a:solidFill>
                <a:latin typeface="+mn-lt"/>
              </a:rPr>
              <a:pPr/>
              <a:t>‹#›</a:t>
            </a:fld>
            <a:endParaRPr lang="en-US" sz="800" b="1" dirty="0">
              <a:solidFill>
                <a:srgbClr val="DA291C"/>
              </a:solidFill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78007" y="-16639"/>
            <a:ext cx="2668528" cy="279650"/>
          </a:xfrm>
          <a:prstGeom prst="rect">
            <a:avLst/>
          </a:prstGeom>
          <a:solidFill>
            <a:srgbClr val="DA2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11" descr="Logo SA_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545" y="6532729"/>
            <a:ext cx="1066800" cy="218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89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52" r:id="rId2"/>
    <p:sldLayoutId id="2147483654" r:id="rId3"/>
    <p:sldLayoutId id="2147483657" r:id="rId4"/>
    <p:sldLayoutId id="2147483666" r:id="rId5"/>
    <p:sldLayoutId id="2147483669" r:id="rId6"/>
    <p:sldLayoutId id="2147483670" r:id="rId7"/>
    <p:sldLayoutId id="2147483664" r:id="rId8"/>
    <p:sldLayoutId id="2147483663" r:id="rId9"/>
    <p:sldLayoutId id="2147483672" r:id="rId10"/>
    <p:sldLayoutId id="2147483673" r:id="rId11"/>
    <p:sldLayoutId id="2147483674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rgbClr val="DA291C"/>
          </a:solidFill>
          <a:latin typeface="+mj-lt"/>
          <a:ea typeface="+mj-ea"/>
          <a:cs typeface="Myriad Pro"/>
        </a:defRPr>
      </a:lvl1pPr>
    </p:titleStyle>
    <p:bodyStyle>
      <a:lvl1pPr marL="177800" indent="-1778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j-lt"/>
          <a:ea typeface="+mn-ea"/>
          <a:cs typeface="Myriad Pro"/>
        </a:defRPr>
      </a:lvl1pPr>
      <a:lvl2pPr marL="446088" indent="-2222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j-lt"/>
          <a:ea typeface="+mn-ea"/>
          <a:cs typeface="Myriad Pro"/>
        </a:defRPr>
      </a:lvl2pPr>
      <a:lvl3pPr marL="623888" indent="-1778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j-lt"/>
          <a:ea typeface="+mn-ea"/>
          <a:cs typeface="Myriad Pro"/>
        </a:defRPr>
      </a:lvl3pPr>
      <a:lvl4pPr marL="808038" indent="-184150" algn="l" defTabSz="457200" rtl="0" eaLnBrk="1" latinLnBrk="0" hangingPunct="1">
        <a:spcBef>
          <a:spcPct val="20000"/>
        </a:spcBef>
        <a:buFont typeface="Arial"/>
        <a:buChar char="–"/>
        <a:defRPr sz="1200" kern="1200">
          <a:solidFill>
            <a:schemeClr val="tx1"/>
          </a:solidFill>
          <a:latin typeface="+mj-lt"/>
          <a:ea typeface="+mn-ea"/>
          <a:cs typeface="Myriad Pro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marketplace/cloud/appscan-standard/purchase/us/en-us" TargetMode="External"/><Relationship Id="rId2" Type="http://schemas.openxmlformats.org/officeDocument/2006/relationships/hyperlink" Target="http://www.acunetix.com/ordering/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rapid7.com/store/" TargetMode="External"/><Relationship Id="rId4" Type="http://schemas.openxmlformats.org/officeDocument/2006/relationships/hyperlink" Target="http://www8.hp.com/us/en/software-solutions/webinspect-dynamic-analysis-dast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8.hp.com/us/en/software-solutions/application-security/index.html" TargetMode="External"/><Relationship Id="rId2" Type="http://schemas.openxmlformats.org/officeDocument/2006/relationships/hyperlink" Target="https://www.parasoft.com/capability/static-analysis/?itemId=547" TargetMode="Externa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ortcullislabs/bsql-hacker" TargetMode="External"/><Relationship Id="rId2" Type="http://schemas.openxmlformats.org/officeDocument/2006/relationships/hyperlink" Target="http://sqldumper.blogspot.com/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github.com/ron190/jsql-injection" TargetMode="External"/><Relationship Id="rId4" Type="http://schemas.openxmlformats.org/officeDocument/2006/relationships/hyperlink" Target="http://securityinfowall.blogspot.com/2012/06/enema-sqli-and-web-attack-framework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swigger.net/" TargetMode="External"/><Relationship Id="rId2" Type="http://schemas.openxmlformats.org/officeDocument/2006/relationships/hyperlink" Target="https://sourceforge.net/projects/paros/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charlesproxy.com/buy/" TargetMode="External"/><Relationship Id="rId4" Type="http://schemas.openxmlformats.org/officeDocument/2006/relationships/hyperlink" Target="https://www.owasp.org/index.php/OWASP_Zed_Attack_Proxy_Project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security/penetration-testing/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wasp.org/index.php/OWASP_Top_Ten_Cheat_Sheet" TargetMode="External"/><Relationship Id="rId2" Type="http://schemas.openxmlformats.org/officeDocument/2006/relationships/hyperlink" Target="https://www.ibm.com/developerworks/library/se-owasptop10/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owasp.org/index.php/OWASP_Testing_Guide_v4_Table_of_Contents" TargetMode="External"/><Relationship Id="rId4" Type="http://schemas.openxmlformats.org/officeDocument/2006/relationships/hyperlink" Target="https://owasp.org/images/3/3f/OWASP_Cloud_Top_10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wasp.org/index.php/Category:OWASP_WebGoat_Project" TargetMode="External"/><Relationship Id="rId2" Type="http://schemas.openxmlformats.org/officeDocument/2006/relationships/hyperlink" Target="https://www.owasp.org/index.php/OWASP_Testing_Guide_v4_Table_of_Contents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ingzer0team.com/" TargetMode="External"/><Relationship Id="rId2" Type="http://schemas.openxmlformats.org/officeDocument/2006/relationships/hyperlink" Target="https://www.hackthissite.org/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eckmarx.com/2014/11/13/the-ultimate-list-of-open-source-static-code-analysis-security-tools/" TargetMode="External"/><Relationship Id="rId2" Type="http://schemas.openxmlformats.org/officeDocument/2006/relationships/hyperlink" Target="http://sectools.org/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owasp.org/index.php/Source_Code_Analysis_Tool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li.org/" TargetMode="External"/><Relationship Id="rId2" Type="http://schemas.openxmlformats.org/officeDocument/2006/relationships/hyperlink" Target="https://www.metasploit.com/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iotscanner.bullguard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dirty="0" smtClean="0"/>
              <a:t>TS – Security Testing Services</a:t>
            </a:r>
            <a:endParaRPr lang="en-US" dirty="0"/>
          </a:p>
        </p:txBody>
      </p:sp>
      <p:sp>
        <p:nvSpPr>
          <p:cNvPr id="90" name="Content Placeholder 89"/>
          <p:cNvSpPr>
            <a:spLocks noGrp="1"/>
          </p:cNvSpPr>
          <p:nvPr>
            <p:ph sz="quarter" idx="18"/>
          </p:nvPr>
        </p:nvSpPr>
        <p:spPr>
          <a:xfrm>
            <a:off x="6597872" y="2023342"/>
            <a:ext cx="2145864" cy="270559"/>
          </a:xfrm>
          <a:noFill/>
        </p:spPr>
        <p:txBody>
          <a:bodyPr/>
          <a:lstStyle/>
          <a:p>
            <a:r>
              <a:rPr lang="en-US" smtClean="0"/>
              <a:t>July, 2016</a:t>
            </a:r>
            <a:endParaRPr lang="en-US" dirty="0"/>
          </a:p>
        </p:txBody>
      </p:sp>
      <p:sp>
        <p:nvSpPr>
          <p:cNvPr id="55" name="Text Placeholder 54"/>
          <p:cNvSpPr>
            <a:spLocks noGrp="1"/>
          </p:cNvSpPr>
          <p:nvPr>
            <p:ph type="body" sz="quarter" idx="11"/>
          </p:nvPr>
        </p:nvSpPr>
        <p:spPr>
          <a:xfrm>
            <a:off x="2017059" y="1947287"/>
            <a:ext cx="5457628" cy="823827"/>
          </a:xfrm>
        </p:spPr>
        <p:txBody>
          <a:bodyPr/>
          <a:lstStyle/>
          <a:p>
            <a:r>
              <a:rPr lang="en-US" sz="2400" dirty="0" smtClean="0"/>
              <a:t>Common Application </a:t>
            </a:r>
            <a:r>
              <a:rPr lang="en-US" sz="2400" dirty="0" smtClean="0"/>
              <a:t>Security</a:t>
            </a:r>
            <a:endParaRPr lang="en-US" sz="2400" dirty="0"/>
          </a:p>
        </p:txBody>
      </p:sp>
      <p:sp>
        <p:nvSpPr>
          <p:cNvPr id="82" name="TextBox 81"/>
          <p:cNvSpPr txBox="1"/>
          <p:nvPr/>
        </p:nvSpPr>
        <p:spPr>
          <a:xfrm>
            <a:off x="5186844" y="4540466"/>
            <a:ext cx="11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Better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92" name="Picture Placeholder 91"/>
          <p:cNvPicPr>
            <a:picLocks noGrp="1" noChangeAspect="1"/>
          </p:cNvPicPr>
          <p:nvPr>
            <p:ph type="pic" sz="quarter" idx="3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9560" b="9560"/>
          <a:stretch>
            <a:fillRect/>
          </a:stretch>
        </p:blipFill>
        <p:spPr>
          <a:xfrm>
            <a:off x="2412271" y="2774732"/>
            <a:ext cx="6731728" cy="4083268"/>
          </a:xfrm>
        </p:spPr>
      </p:pic>
      <p:sp>
        <p:nvSpPr>
          <p:cNvPr id="93" name="TextBox 92"/>
          <p:cNvSpPr txBox="1"/>
          <p:nvPr/>
        </p:nvSpPr>
        <p:spPr>
          <a:xfrm>
            <a:off x="5037156" y="4523979"/>
            <a:ext cx="1481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+mj-lt"/>
              </a:rPr>
              <a:t>Better</a:t>
            </a:r>
            <a:endParaRPr lang="en-US" sz="3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3052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Frameworks &amp; Tools – Multi purposes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0007800"/>
              </p:ext>
            </p:extLst>
          </p:nvPr>
        </p:nvGraphicFramePr>
        <p:xfrm>
          <a:off x="520699" y="1378017"/>
          <a:ext cx="8166105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1"/>
                <a:gridCol w="1638300"/>
                <a:gridCol w="1755934"/>
                <a:gridCol w="1572070"/>
                <a:gridCol w="1117000"/>
              </a:tblGrid>
              <a:tr h="46797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Category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URL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Trial available</a:t>
                      </a:r>
                      <a:endParaRPr lang="en-US" sz="1400" dirty="0"/>
                    </a:p>
                  </a:txBody>
                  <a:tcPr/>
                </a:tc>
              </a:tr>
              <a:tr h="1238754">
                <a:tc>
                  <a:txBody>
                    <a:bodyPr/>
                    <a:lstStyle/>
                    <a:p>
                      <a:r>
                        <a:rPr lang="en-US" sz="1600" b="1" dirty="0" err="1" smtClean="0"/>
                        <a:t>Acunetix</a:t>
                      </a:r>
                      <a:r>
                        <a:rPr lang="en-US" sz="1600" b="1" dirty="0" smtClean="0"/>
                        <a:t> Web Vulnerability &amp; Network Security Scanner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 smtClean="0"/>
                        <a:t>- Black-box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 smtClean="0"/>
                        <a:t>- Network &amp; Web </a:t>
                      </a:r>
                      <a:r>
                        <a:rPr lang="en-US" sz="1400" dirty="0" err="1" smtClean="0"/>
                        <a:t>Vul</a:t>
                      </a:r>
                      <a:r>
                        <a:rPr lang="en-US" sz="1400" dirty="0" smtClean="0"/>
                        <a:t> scanner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 smtClean="0"/>
                        <a:t>- </a:t>
                      </a:r>
                      <a:r>
                        <a:rPr lang="en-US" sz="1400" dirty="0" err="1" smtClean="0"/>
                        <a:t>Fuzzer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Consultant perpetual license (</a:t>
                      </a:r>
                      <a:r>
                        <a:rPr lang="en-US" sz="1400" b="1" dirty="0" smtClean="0"/>
                        <a:t>$6,995</a:t>
                      </a:r>
                      <a:r>
                        <a:rPr lang="en-US" sz="1400" dirty="0" smtClean="0"/>
                        <a:t>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Consultant 1-year license (</a:t>
                      </a:r>
                      <a:r>
                        <a:rPr lang="en-US" sz="1400" b="1" dirty="0" smtClean="0"/>
                        <a:t>$3,500</a:t>
                      </a:r>
                      <a:r>
                        <a:rPr lang="en-US" sz="1400" dirty="0" smtClean="0"/>
                        <a:t>)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hlinkClick r:id="rId2"/>
                        </a:rPr>
                        <a:t>http://www.acunetix.com/ordering/</a:t>
                      </a:r>
                      <a:r>
                        <a:rPr lang="en-US" sz="1400" dirty="0" smtClean="0"/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</a:tr>
              <a:tr h="1046059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IBM Security </a:t>
                      </a:r>
                      <a:r>
                        <a:rPr lang="en-US" sz="1600" b="1" dirty="0" err="1" smtClean="0"/>
                        <a:t>AppScan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- Black-box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 smtClean="0"/>
                        <a:t>- Network &amp; Web </a:t>
                      </a:r>
                      <a:r>
                        <a:rPr lang="en-US" sz="1400" dirty="0" err="1" smtClean="0"/>
                        <a:t>Vul</a:t>
                      </a:r>
                      <a:r>
                        <a:rPr lang="en-US" sz="1400" dirty="0" smtClean="0"/>
                        <a:t> scanner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 smtClean="0"/>
                        <a:t>- </a:t>
                      </a:r>
                      <a:r>
                        <a:rPr lang="en-US" sz="1400" dirty="0" err="1" smtClean="0"/>
                        <a:t>Fuzzer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Standard 1-year</a:t>
                      </a:r>
                      <a:r>
                        <a:rPr lang="en-US" sz="1400" baseline="0" dirty="0" smtClean="0"/>
                        <a:t> license (</a:t>
                      </a:r>
                      <a:r>
                        <a:rPr lang="en-US" sz="1400" b="1" dirty="0" smtClean="0"/>
                        <a:t>$10,700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hlinkClick r:id="rId3"/>
                        </a:rPr>
                        <a:t>https://www.ibm.com/marketplace/cloud/appscan-standard/purchase/us/en-us</a:t>
                      </a:r>
                      <a:r>
                        <a:rPr lang="en-US" sz="1400" dirty="0" smtClean="0"/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</a:tr>
              <a:tr h="1238754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HP </a:t>
                      </a:r>
                      <a:r>
                        <a:rPr lang="en-US" sz="1600" b="1" dirty="0" err="1" smtClean="0"/>
                        <a:t>WebInspect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 smtClean="0"/>
                        <a:t>- Black-box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 smtClean="0"/>
                        <a:t>- Network &amp; Web </a:t>
                      </a:r>
                      <a:r>
                        <a:rPr lang="en-US" sz="1400" dirty="0" err="1" smtClean="0"/>
                        <a:t>Vul</a:t>
                      </a:r>
                      <a:r>
                        <a:rPr lang="en-US" sz="1400" dirty="0" smtClean="0"/>
                        <a:t> scanner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Fuzzer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$20k 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hlinkClick r:id="rId4"/>
                        </a:rPr>
                        <a:t>http://www8.hp.com/us/en/software-solutions/webinspect-dynamic-analysis-dast/</a:t>
                      </a:r>
                      <a:r>
                        <a:rPr lang="en-US" sz="1400" dirty="0" smtClean="0"/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</a:tr>
              <a:tr h="660669">
                <a:tc>
                  <a:txBody>
                    <a:bodyPr/>
                    <a:lstStyle/>
                    <a:p>
                      <a:r>
                        <a:rPr lang="en-US" sz="1600" b="1" dirty="0" err="1" smtClean="0"/>
                        <a:t>AppSpider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 smtClean="0"/>
                        <a:t>- Black-box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 smtClean="0"/>
                        <a:t>- Network &amp; Web </a:t>
                      </a:r>
                      <a:r>
                        <a:rPr lang="en-US" sz="1400" dirty="0" err="1" smtClean="0"/>
                        <a:t>Vul</a:t>
                      </a:r>
                      <a:r>
                        <a:rPr lang="en-US" sz="1400" dirty="0" smtClean="0"/>
                        <a:t> scanner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TBD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hlinkClick r:id="rId5"/>
                        </a:rPr>
                        <a:t>https://www.rapid7.com/store/</a:t>
                      </a:r>
                      <a:r>
                        <a:rPr lang="en-US" sz="1400" dirty="0" smtClean="0"/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061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Frameworks &amp; Tools – Multi purposes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0316847"/>
              </p:ext>
            </p:extLst>
          </p:nvPr>
        </p:nvGraphicFramePr>
        <p:xfrm>
          <a:off x="520699" y="1378017"/>
          <a:ext cx="8166105" cy="4702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1"/>
                <a:gridCol w="1638300"/>
                <a:gridCol w="1755934"/>
                <a:gridCol w="1572070"/>
                <a:gridCol w="1117000"/>
              </a:tblGrid>
              <a:tr h="46797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Category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URL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Trial available</a:t>
                      </a:r>
                      <a:endParaRPr lang="en-US" sz="1400" dirty="0"/>
                    </a:p>
                  </a:txBody>
                  <a:tcPr/>
                </a:tc>
              </a:tr>
              <a:tr h="1238754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Nessus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 err="1" smtClean="0"/>
                        <a:t>Vul</a:t>
                      </a:r>
                      <a:r>
                        <a:rPr lang="en-US" sz="1400" dirty="0" smtClean="0"/>
                        <a:t> scanner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Pro 1-year: </a:t>
                      </a:r>
                      <a:r>
                        <a:rPr lang="en-US" sz="1400" b="1" dirty="0" smtClean="0"/>
                        <a:t>$2,190</a:t>
                      </a:r>
                      <a:endParaRPr lang="en-US" sz="1400" dirty="0" smtClean="0"/>
                    </a:p>
                    <a:p>
                      <a:r>
                        <a:rPr lang="en-US" sz="1400" smtClean="0"/>
                        <a:t>Cloud 1-year: </a:t>
                      </a:r>
                      <a:r>
                        <a:rPr lang="en-US" sz="1400" b="1" dirty="0" smtClean="0"/>
                        <a:t>$2,920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https://store.tenable.com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</a:tr>
              <a:tr h="1046059">
                <a:tc>
                  <a:txBody>
                    <a:bodyPr/>
                    <a:lstStyle/>
                    <a:p>
                      <a:r>
                        <a:rPr lang="en-US" sz="1600" b="1" dirty="0" err="1" smtClean="0"/>
                        <a:t>Qualys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Vul</a:t>
                      </a:r>
                      <a:r>
                        <a:rPr lang="en-US" sz="1400" dirty="0" smtClean="0"/>
                        <a:t> scanner, cloud scan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https://www.qualys.com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</a:tr>
              <a:tr h="1238754"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660669"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436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Frameworks &amp; Tools – Static analysis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6132813"/>
              </p:ext>
            </p:extLst>
          </p:nvPr>
        </p:nvGraphicFramePr>
        <p:xfrm>
          <a:off x="520699" y="1361576"/>
          <a:ext cx="8166105" cy="5211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1"/>
                <a:gridCol w="1638300"/>
                <a:gridCol w="1755934"/>
                <a:gridCol w="1572070"/>
                <a:gridCol w="1117000"/>
              </a:tblGrid>
              <a:tr h="48440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Category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URL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Trial available</a:t>
                      </a:r>
                      <a:endParaRPr lang="en-US" sz="1400" dirty="0"/>
                    </a:p>
                  </a:txBody>
                  <a:tcPr/>
                </a:tc>
              </a:tr>
              <a:tr h="1361438">
                <a:tc>
                  <a:txBody>
                    <a:bodyPr/>
                    <a:lstStyle/>
                    <a:p>
                      <a:r>
                        <a:rPr lang="en-US" sz="1600" b="1" dirty="0" err="1" smtClean="0"/>
                        <a:t>Parasoft</a:t>
                      </a:r>
                      <a:r>
                        <a:rPr lang="en-US" sz="1600" b="1" dirty="0" smtClean="0"/>
                        <a:t> Development Testing Platform (DTP)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 smtClean="0"/>
                        <a:t>Static</a:t>
                      </a:r>
                      <a:r>
                        <a:rPr lang="en-US" sz="1400" baseline="0" dirty="0" smtClean="0"/>
                        <a:t> analysis (C++, Java, .NET)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TBD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hlinkClick r:id="rId2"/>
                        </a:rPr>
                        <a:t>https://www.parasoft.com/capability/static-analysis/?itemId=547</a:t>
                      </a:r>
                      <a:r>
                        <a:rPr lang="en-US" sz="1400" dirty="0" smtClean="0"/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</a:tr>
              <a:tr h="87346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HPE Security Fortify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Static</a:t>
                      </a:r>
                      <a:r>
                        <a:rPr lang="en-US" sz="1400" baseline="0" dirty="0" smtClean="0"/>
                        <a:t> analysis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TBD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hlinkClick r:id="rId3"/>
                        </a:rPr>
                        <a:t>http://www8.hp.com/us/en/software-solutions/application-security/index.html</a:t>
                      </a:r>
                      <a:r>
                        <a:rPr lang="en-US" sz="1400" dirty="0" smtClean="0"/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</a:tr>
              <a:tr h="873468">
                <a:tc>
                  <a:txBody>
                    <a:bodyPr/>
                    <a:lstStyle/>
                    <a:p>
                      <a:r>
                        <a:rPr lang="en-US" sz="1600" b="1" i="1" dirty="0" smtClean="0"/>
                        <a:t>See OWASP list for free tools</a:t>
                      </a:r>
                      <a:endParaRPr lang="en-US" sz="1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873468"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100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Frameworks &amp; Tools - </a:t>
            </a:r>
            <a:r>
              <a:rPr lang="en-US" sz="2400" dirty="0" err="1" smtClean="0"/>
              <a:t>SQLi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6742280"/>
              </p:ext>
            </p:extLst>
          </p:nvPr>
        </p:nvGraphicFramePr>
        <p:xfrm>
          <a:off x="520699" y="1393660"/>
          <a:ext cx="8166105" cy="4998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1"/>
                <a:gridCol w="1638300"/>
                <a:gridCol w="1755934"/>
                <a:gridCol w="1572070"/>
                <a:gridCol w="1117000"/>
              </a:tblGrid>
              <a:tr h="48440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Category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URL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Trial available</a:t>
                      </a:r>
                      <a:endParaRPr lang="en-US" sz="1400" dirty="0"/>
                    </a:p>
                  </a:txBody>
                  <a:tcPr/>
                </a:tc>
              </a:tr>
              <a:tr h="1361438">
                <a:tc>
                  <a:txBody>
                    <a:bodyPr/>
                    <a:lstStyle/>
                    <a:p>
                      <a:r>
                        <a:rPr lang="en-US" sz="1600" b="1" dirty="0" err="1" smtClean="0"/>
                        <a:t>SQLi</a:t>
                      </a:r>
                      <a:r>
                        <a:rPr lang="en-US" sz="1600" b="1" dirty="0" smtClean="0"/>
                        <a:t> Dumper </a:t>
                      </a:r>
                    </a:p>
                    <a:p>
                      <a:r>
                        <a:rPr lang="en-US" sz="1400" b="0" dirty="0" smtClean="0"/>
                        <a:t>(disable antivirus)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 smtClean="0"/>
                        <a:t>SQL Injection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Free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hlinkClick r:id="rId2"/>
                        </a:rPr>
                        <a:t>http://sqldumper.blogspot.com/</a:t>
                      </a:r>
                      <a:r>
                        <a:rPr lang="en-US" sz="1400" dirty="0" smtClean="0"/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87346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BSQL Hacker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SQL Injection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Free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hlinkClick r:id="rId3"/>
                        </a:rPr>
                        <a:t>https://github.com/portcullislabs/bsql-hacker</a:t>
                      </a:r>
                      <a:r>
                        <a:rPr lang="en-US" sz="1400" dirty="0" smtClean="0"/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873468"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Enema </a:t>
                      </a:r>
                      <a:endParaRPr lang="en-US" sz="1600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SQLi</a:t>
                      </a:r>
                      <a:r>
                        <a:rPr lang="en-US" sz="1400" b="0" dirty="0" smtClean="0"/>
                        <a:t> and Web Attack Framework </a:t>
                      </a:r>
                    </a:p>
                    <a:p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Free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hlinkClick r:id="rId4"/>
                        </a:rPr>
                        <a:t>http://securityinfowall.blogspot.com/2012/06/enema-sqli-and-web-attack-framework.html</a:t>
                      </a:r>
                      <a:r>
                        <a:rPr lang="en-US" sz="1400" dirty="0" smtClean="0"/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873468">
                <a:tc>
                  <a:txBody>
                    <a:bodyPr/>
                    <a:lstStyle/>
                    <a:p>
                      <a:r>
                        <a:rPr lang="en-US" sz="1600" b="1" dirty="0" err="1" smtClean="0"/>
                        <a:t>jSQL</a:t>
                      </a:r>
                      <a:r>
                        <a:rPr lang="en-US" sz="1600" b="1" dirty="0" smtClean="0"/>
                        <a:t> Injection 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 err="1" smtClean="0"/>
                        <a:t>SQLi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Free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hlinkClick r:id="rId5"/>
                        </a:rPr>
                        <a:t>https://github.com/ron190/jsql-injection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104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Frameworks &amp; Tools – Web proxy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6523687"/>
              </p:ext>
            </p:extLst>
          </p:nvPr>
        </p:nvGraphicFramePr>
        <p:xfrm>
          <a:off x="520699" y="1411706"/>
          <a:ext cx="8166105" cy="4879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1"/>
                <a:gridCol w="1638300"/>
                <a:gridCol w="1755934"/>
                <a:gridCol w="1572070"/>
                <a:gridCol w="1117000"/>
              </a:tblGrid>
              <a:tr h="61240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Category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URL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Trial available</a:t>
                      </a:r>
                      <a:endParaRPr lang="en-US" sz="1400" dirty="0"/>
                    </a:p>
                  </a:txBody>
                  <a:tcPr/>
                </a:tc>
              </a:tr>
              <a:tr h="1361438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Paros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 smtClean="0"/>
                        <a:t>Java based HTTP/HTTPS proxy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Free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hlinkClick r:id="rId2"/>
                        </a:rPr>
                        <a:t>https://sourceforge.net/projects/paros/</a:t>
                      </a:r>
                      <a:r>
                        <a:rPr lang="en-US" sz="1400" dirty="0" smtClean="0"/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87346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Burp Suite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Proxy</a:t>
                      </a:r>
                      <a:r>
                        <a:rPr lang="en-US" sz="1400" baseline="0" dirty="0" smtClean="0"/>
                        <a:t> and more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Proxy is free</a:t>
                      </a:r>
                    </a:p>
                    <a:p>
                      <a:r>
                        <a:rPr lang="en-US" sz="1400" dirty="0" smtClean="0"/>
                        <a:t>Full suite: $349/year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hlinkClick r:id="rId3"/>
                        </a:rPr>
                        <a:t>https://portswigger.net</a:t>
                      </a:r>
                      <a:r>
                        <a:rPr lang="en-US" sz="1400" dirty="0" smtClean="0"/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873468">
                <a:tc>
                  <a:txBody>
                    <a:bodyPr/>
                    <a:lstStyle/>
                    <a:p>
                      <a:r>
                        <a:rPr lang="en-US" sz="1600" b="1" i="0" dirty="0" smtClean="0"/>
                        <a:t>ZAP</a:t>
                      </a:r>
                      <a:endParaRPr lang="en-US" sz="16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Proxy</a:t>
                      </a:r>
                      <a:r>
                        <a:rPr lang="en-US" sz="1400" b="0" baseline="0" dirty="0" smtClean="0"/>
                        <a:t> and multi purposes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hlinkClick r:id="rId4"/>
                        </a:rPr>
                        <a:t>https://www.owasp.org/index.php/OWASP_Zed_Attack_Proxy_Project</a:t>
                      </a:r>
                      <a:r>
                        <a:rPr lang="en-US" sz="1400" dirty="0" smtClean="0"/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87346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Charles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 smtClean="0"/>
                        <a:t>Proxy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hlinkClick r:id="rId5"/>
                        </a:rPr>
                        <a:t>https://www.charlesproxy.com/buy/</a:t>
                      </a:r>
                      <a:r>
                        <a:rPr lang="en-US" sz="1400" dirty="0" smtClean="0"/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Trial 30 days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818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Frameworks &amp; Tools – Browser plugin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3712606"/>
              </p:ext>
            </p:extLst>
          </p:nvPr>
        </p:nvGraphicFramePr>
        <p:xfrm>
          <a:off x="520699" y="1714502"/>
          <a:ext cx="8166105" cy="4500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1"/>
                <a:gridCol w="1638300"/>
                <a:gridCol w="1755934"/>
                <a:gridCol w="1572070"/>
                <a:gridCol w="1117000"/>
              </a:tblGrid>
              <a:tr h="48440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Category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URL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Trial available</a:t>
                      </a:r>
                      <a:endParaRPr lang="en-US" sz="1400" dirty="0"/>
                    </a:p>
                  </a:txBody>
                  <a:tcPr/>
                </a:tc>
              </a:tr>
              <a:tr h="1361438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Firebug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 smtClean="0"/>
                        <a:t>Browser</a:t>
                      </a:r>
                      <a:r>
                        <a:rPr lang="en-US" sz="1400" baseline="0" dirty="0" smtClean="0"/>
                        <a:t> plugin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87346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REST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Browser</a:t>
                      </a:r>
                      <a:r>
                        <a:rPr lang="en-US" sz="1400" baseline="0" dirty="0" smtClean="0"/>
                        <a:t> plugin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873468">
                <a:tc>
                  <a:txBody>
                    <a:bodyPr/>
                    <a:lstStyle/>
                    <a:p>
                      <a:r>
                        <a:rPr lang="en-US" sz="1600" b="1" i="0" dirty="0" smtClean="0"/>
                        <a:t>Tamper Data</a:t>
                      </a:r>
                      <a:endParaRPr lang="en-US" sz="16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Browser</a:t>
                      </a:r>
                      <a:r>
                        <a:rPr lang="en-US" sz="1400" baseline="0" dirty="0" smtClean="0"/>
                        <a:t> plugin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873468"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61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Frameworks &amp; Tools – Cloud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7495323"/>
              </p:ext>
            </p:extLst>
          </p:nvPr>
        </p:nvGraphicFramePr>
        <p:xfrm>
          <a:off x="520699" y="1714502"/>
          <a:ext cx="8166105" cy="4500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1"/>
                <a:gridCol w="1638300"/>
                <a:gridCol w="1755934"/>
                <a:gridCol w="1572070"/>
                <a:gridCol w="1117000"/>
              </a:tblGrid>
              <a:tr h="48440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Category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URL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Trial available</a:t>
                      </a:r>
                      <a:endParaRPr lang="en-US" sz="1400" dirty="0"/>
                    </a:p>
                  </a:txBody>
                  <a:tcPr/>
                </a:tc>
              </a:tr>
              <a:tr h="1361438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Amazon</a:t>
                      </a:r>
                      <a:r>
                        <a:rPr lang="en-US" sz="16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AWS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 smtClean="0"/>
                        <a:t>Amazon service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hlinkClick r:id="rId2"/>
                        </a:rPr>
                        <a:t>https://aws.amazon.com/security/penetration-testing/</a:t>
                      </a:r>
                      <a:r>
                        <a:rPr lang="en-US" sz="1400" dirty="0" smtClean="0"/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Builtin</a:t>
                      </a:r>
                      <a:endParaRPr lang="en-US" sz="1400" dirty="0"/>
                    </a:p>
                  </a:txBody>
                  <a:tcPr/>
                </a:tc>
              </a:tr>
              <a:tr h="87346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Google Cloud Platform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Google 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https://cloud.google.com/security-scanner/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Trial</a:t>
                      </a:r>
                      <a:endParaRPr lang="en-US" sz="1400" dirty="0"/>
                    </a:p>
                  </a:txBody>
                  <a:tcPr/>
                </a:tc>
              </a:tr>
              <a:tr h="87346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873468"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697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Outline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3363" indent="-233363">
              <a:lnSpc>
                <a:spcPct val="95000"/>
              </a:lnSpc>
              <a:spcBef>
                <a:spcPts val="1200"/>
              </a:spcBef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en-US" sz="2400" dirty="0" smtClean="0"/>
              <a:t> </a:t>
            </a:r>
            <a:r>
              <a:rPr lang="en-US" sz="2400" dirty="0"/>
              <a:t>Guidelines &amp; Cheat </a:t>
            </a:r>
            <a:r>
              <a:rPr lang="en-US" sz="2400" dirty="0" smtClean="0"/>
              <a:t>Sheets</a:t>
            </a:r>
          </a:p>
          <a:p>
            <a:pPr marL="233363" indent="-233363">
              <a:lnSpc>
                <a:spcPct val="95000"/>
              </a:lnSpc>
              <a:spcBef>
                <a:spcPts val="1200"/>
              </a:spcBef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en-US" sz="2400" dirty="0"/>
              <a:t> Frameworks </a:t>
            </a:r>
            <a:r>
              <a:rPr lang="en-US" sz="2400" dirty="0"/>
              <a:t>&amp; Tools</a:t>
            </a:r>
            <a:endParaRPr lang="en-US" sz="2400" dirty="0"/>
          </a:p>
          <a:p>
            <a:pPr marL="501651" lvl="1" indent="-233363">
              <a:lnSpc>
                <a:spcPct val="95000"/>
              </a:lnSpc>
              <a:spcBef>
                <a:spcPts val="1200"/>
              </a:spcBef>
              <a:buClr>
                <a:srgbClr val="C00000"/>
              </a:buClr>
              <a:buFont typeface="Wingdings" pitchFamily="2" charset="2"/>
              <a:buChar char="Ø"/>
              <a:defRPr/>
            </a:pPr>
            <a:endParaRPr lang="en-US" sz="2200" dirty="0" smtClean="0"/>
          </a:p>
          <a:p>
            <a:pPr marL="233363" indent="-233363">
              <a:lnSpc>
                <a:spcPct val="95000"/>
              </a:lnSpc>
              <a:spcBef>
                <a:spcPts val="1200"/>
              </a:spcBef>
              <a:buClr>
                <a:srgbClr val="C00000"/>
              </a:buClr>
              <a:buFont typeface="Wingdings" pitchFamily="2" charset="2"/>
              <a:buChar char="Ø"/>
              <a:defRPr/>
            </a:pPr>
            <a:endParaRPr lang="en-US" sz="2400" dirty="0" smtClean="0"/>
          </a:p>
          <a:p>
            <a:pPr marL="233363" indent="-233363">
              <a:lnSpc>
                <a:spcPct val="95000"/>
              </a:lnSpc>
              <a:spcBef>
                <a:spcPts val="1200"/>
              </a:spcBef>
              <a:buClr>
                <a:srgbClr val="C00000"/>
              </a:buClr>
              <a:buFont typeface="Wingdings" pitchFamily="2" charset="2"/>
              <a:buChar char="Ø"/>
              <a:defRPr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Guidelines &amp; Cheat Sheets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33363" indent="-233363">
              <a:lnSpc>
                <a:spcPct val="95000"/>
              </a:lnSpc>
              <a:spcBef>
                <a:spcPts val="1200"/>
              </a:spcBef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en-US" sz="2400" b="1" dirty="0" smtClean="0"/>
              <a:t> OWASP Top 10 web vulnerabilities</a:t>
            </a:r>
          </a:p>
          <a:p>
            <a:pPr marL="501651" lvl="1" indent="-233363">
              <a:lnSpc>
                <a:spcPct val="95000"/>
              </a:lnSpc>
              <a:spcBef>
                <a:spcPts val="1200"/>
              </a:spcBef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en-US" sz="2200" b="1" dirty="0"/>
              <a:t> </a:t>
            </a:r>
            <a:r>
              <a:rPr lang="en-US" sz="2200" b="1" dirty="0" smtClean="0"/>
              <a:t>Problems: </a:t>
            </a:r>
            <a:r>
              <a:rPr lang="en-US" sz="2200" dirty="0" smtClean="0">
                <a:hlinkClick r:id="rId2"/>
              </a:rPr>
              <a:t>https</a:t>
            </a:r>
            <a:r>
              <a:rPr lang="en-US" sz="2200" dirty="0">
                <a:hlinkClick r:id="rId2"/>
              </a:rPr>
              <a:t>://</a:t>
            </a:r>
            <a:r>
              <a:rPr lang="en-US" sz="2200" dirty="0" smtClean="0">
                <a:hlinkClick r:id="rId2"/>
              </a:rPr>
              <a:t>www.ibm.com/developerworks/library/se-owasptop10/</a:t>
            </a:r>
            <a:r>
              <a:rPr lang="en-US" sz="2200" dirty="0" smtClean="0"/>
              <a:t> </a:t>
            </a:r>
          </a:p>
          <a:p>
            <a:pPr marL="501651" lvl="1" indent="-233363">
              <a:lnSpc>
                <a:spcPct val="95000"/>
              </a:lnSpc>
              <a:spcBef>
                <a:spcPts val="1200"/>
              </a:spcBef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en-US" sz="2200" b="1" dirty="0"/>
              <a:t> </a:t>
            </a:r>
            <a:r>
              <a:rPr lang="en-US" sz="2200" b="1" dirty="0" smtClean="0"/>
              <a:t>Solutions: </a:t>
            </a:r>
            <a:r>
              <a:rPr lang="en-US" sz="2200" dirty="0" smtClean="0">
                <a:hlinkClick r:id="rId3"/>
              </a:rPr>
              <a:t>https</a:t>
            </a:r>
            <a:r>
              <a:rPr lang="en-US" sz="2200" dirty="0">
                <a:hlinkClick r:id="rId3"/>
              </a:rPr>
              <a:t>://</a:t>
            </a:r>
            <a:r>
              <a:rPr lang="en-US" sz="2200" dirty="0" smtClean="0">
                <a:hlinkClick r:id="rId3"/>
              </a:rPr>
              <a:t>www.owasp.org/index.php/OWASP_Top_Ten_Cheat_Sheet</a:t>
            </a:r>
            <a:r>
              <a:rPr lang="en-US" sz="2200" dirty="0" smtClean="0"/>
              <a:t> </a:t>
            </a:r>
            <a:endParaRPr lang="en-US" sz="2200" dirty="0"/>
          </a:p>
          <a:p>
            <a:pPr marL="233363" indent="-233363">
              <a:lnSpc>
                <a:spcPct val="95000"/>
              </a:lnSpc>
              <a:spcBef>
                <a:spcPts val="1200"/>
              </a:spcBef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en-US" sz="2400" b="1" dirty="0" smtClean="0"/>
              <a:t> OWASP Top 10 cloud security risks</a:t>
            </a:r>
          </a:p>
          <a:p>
            <a:pPr marL="501651" lvl="1" indent="-233363">
              <a:lnSpc>
                <a:spcPct val="95000"/>
              </a:lnSpc>
              <a:spcBef>
                <a:spcPts val="1200"/>
              </a:spcBef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en-US" sz="2200" dirty="0" smtClean="0">
                <a:hlinkClick r:id="rId4"/>
              </a:rPr>
              <a:t>https</a:t>
            </a:r>
            <a:r>
              <a:rPr lang="en-US" sz="2200" dirty="0">
                <a:hlinkClick r:id="rId4"/>
              </a:rPr>
              <a:t>://</a:t>
            </a:r>
            <a:r>
              <a:rPr lang="en-US" sz="2200" dirty="0" smtClean="0">
                <a:hlinkClick r:id="rId4"/>
              </a:rPr>
              <a:t>owasp.org/images/3/3f/OWASP_Cloud_Top_10.pdf</a:t>
            </a:r>
            <a:r>
              <a:rPr lang="en-US" sz="2200" dirty="0" smtClean="0"/>
              <a:t> </a:t>
            </a:r>
          </a:p>
          <a:p>
            <a:pPr marL="233363" indent="-233363">
              <a:lnSpc>
                <a:spcPct val="95000"/>
              </a:lnSpc>
              <a:spcBef>
                <a:spcPts val="1200"/>
              </a:spcBef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en-US" sz="2400" b="1" dirty="0"/>
              <a:t> </a:t>
            </a:r>
            <a:r>
              <a:rPr lang="en-US" sz="2400" b="1" dirty="0" smtClean="0"/>
              <a:t>OWASP Testing </a:t>
            </a:r>
            <a:r>
              <a:rPr lang="en-US" sz="2400" b="1" dirty="0"/>
              <a:t>Guide: </a:t>
            </a:r>
            <a:r>
              <a:rPr lang="en-US" sz="2400" dirty="0">
                <a:hlinkClick r:id="rId5"/>
              </a:rPr>
              <a:t>https://</a:t>
            </a:r>
            <a:r>
              <a:rPr lang="en-US" sz="2400" dirty="0" smtClean="0">
                <a:hlinkClick r:id="rId5"/>
              </a:rPr>
              <a:t>www.owasp.org/index.php/OWASP_Testing_Guide_v4_Table_of_Contents</a:t>
            </a:r>
            <a:r>
              <a:rPr lang="en-US" sz="2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1266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Training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69974" y="1844842"/>
            <a:ext cx="7616826" cy="4281321"/>
          </a:xfrm>
        </p:spPr>
        <p:txBody>
          <a:bodyPr>
            <a:normAutofit fontScale="85000" lnSpcReduction="20000"/>
          </a:bodyPr>
          <a:lstStyle/>
          <a:p>
            <a:pPr marL="233363" indent="-233363">
              <a:lnSpc>
                <a:spcPct val="95000"/>
              </a:lnSpc>
              <a:spcBef>
                <a:spcPts val="1200"/>
              </a:spcBef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en-US" sz="2400" b="1" dirty="0" smtClean="0"/>
              <a:t> OWASP Testing Guide</a:t>
            </a:r>
          </a:p>
          <a:p>
            <a:pPr marL="501651" lvl="1" indent="-233363">
              <a:lnSpc>
                <a:spcPct val="95000"/>
              </a:lnSpc>
              <a:spcBef>
                <a:spcPts val="1200"/>
              </a:spcBef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en-US" sz="2200" dirty="0" smtClean="0"/>
              <a:t>We can find basic definitions and tutorials about security here</a:t>
            </a:r>
          </a:p>
          <a:p>
            <a:pPr marL="501651" lvl="1" indent="-233363">
              <a:lnSpc>
                <a:spcPct val="95000"/>
              </a:lnSpc>
              <a:spcBef>
                <a:spcPts val="1200"/>
              </a:spcBef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en-US" sz="2200" dirty="0" smtClean="0">
                <a:hlinkClick r:id="rId2"/>
              </a:rPr>
              <a:t>https</a:t>
            </a:r>
            <a:r>
              <a:rPr lang="en-US" sz="2200" dirty="0">
                <a:hlinkClick r:id="rId2"/>
              </a:rPr>
              <a:t>://</a:t>
            </a:r>
            <a:r>
              <a:rPr lang="en-US" sz="2200" dirty="0" smtClean="0">
                <a:hlinkClick r:id="rId2"/>
              </a:rPr>
              <a:t>www.owasp.org/index.php/OWASP_Testing_Guide_v4_Table_of_Contents</a:t>
            </a:r>
            <a:r>
              <a:rPr lang="en-US" sz="2200" dirty="0" smtClean="0"/>
              <a:t>  </a:t>
            </a:r>
            <a:endParaRPr lang="en-US" sz="2200" dirty="0"/>
          </a:p>
          <a:p>
            <a:pPr marL="233363" indent="-233363">
              <a:lnSpc>
                <a:spcPct val="95000"/>
              </a:lnSpc>
              <a:spcBef>
                <a:spcPts val="1200"/>
              </a:spcBef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en-US" sz="2400" b="1" dirty="0" smtClean="0"/>
              <a:t>OWASP </a:t>
            </a:r>
            <a:r>
              <a:rPr lang="en-US" sz="2400" b="1" dirty="0" err="1" smtClean="0"/>
              <a:t>WebGoat</a:t>
            </a:r>
            <a:endParaRPr lang="en-US" sz="2400" b="1" dirty="0" smtClean="0"/>
          </a:p>
          <a:p>
            <a:pPr marL="501651" lvl="1" indent="-233363">
              <a:lnSpc>
                <a:spcPct val="95000"/>
              </a:lnSpc>
              <a:spcBef>
                <a:spcPts val="1200"/>
              </a:spcBef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en-US" sz="2200" dirty="0" smtClean="0"/>
              <a:t>A insecure web application that we can study top 10 web vulnerabilities</a:t>
            </a:r>
          </a:p>
          <a:p>
            <a:pPr marL="501651" lvl="1" indent="-233363">
              <a:lnSpc>
                <a:spcPct val="95000"/>
              </a:lnSpc>
              <a:spcBef>
                <a:spcPts val="1200"/>
              </a:spcBef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en-US" i="1" dirty="0">
                <a:hlinkClick r:id="rId3"/>
              </a:rPr>
              <a:t>https://</a:t>
            </a:r>
            <a:r>
              <a:rPr lang="en-US" i="1" dirty="0" smtClean="0">
                <a:hlinkClick r:id="rId3"/>
              </a:rPr>
              <a:t>www.owasp.org/index.php/Category:OWASP_WebGoat_Project</a:t>
            </a:r>
            <a:endParaRPr lang="en-US" i="1" dirty="0" smtClean="0"/>
          </a:p>
          <a:p>
            <a:pPr marL="233363" indent="-233363">
              <a:lnSpc>
                <a:spcPct val="95000"/>
              </a:lnSpc>
              <a:spcBef>
                <a:spcPts val="1200"/>
              </a:spcBef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en-US" sz="2600" b="1" dirty="0" smtClean="0"/>
              <a:t>Books</a:t>
            </a:r>
          </a:p>
          <a:p>
            <a:pPr marL="501651" lvl="1" indent="-233363">
              <a:lnSpc>
                <a:spcPct val="95000"/>
              </a:lnSpc>
              <a:spcBef>
                <a:spcPts val="1200"/>
              </a:spcBef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en-US" sz="2400" dirty="0" smtClean="0"/>
              <a:t> Hacking Exposed: Network Security Secrets and Solutions ($38)</a:t>
            </a:r>
          </a:p>
          <a:p>
            <a:pPr marL="501651" lvl="1" indent="-233363">
              <a:lnSpc>
                <a:spcPct val="95000"/>
              </a:lnSpc>
              <a:spcBef>
                <a:spcPts val="1200"/>
              </a:spcBef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en-US" sz="2400" dirty="0"/>
              <a:t> </a:t>
            </a:r>
            <a:r>
              <a:rPr lang="en-US" sz="2400" dirty="0" smtClean="0"/>
              <a:t>Hacking Exposed Web Application ($25)</a:t>
            </a:r>
          </a:p>
          <a:p>
            <a:pPr marL="501651" lvl="1" indent="-233363">
              <a:lnSpc>
                <a:spcPct val="95000"/>
              </a:lnSpc>
              <a:spcBef>
                <a:spcPts val="1200"/>
              </a:spcBef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en-US" sz="2400" i="1" dirty="0"/>
              <a:t> </a:t>
            </a:r>
            <a:r>
              <a:rPr lang="en-US" sz="2400" dirty="0"/>
              <a:t>Hacking: The Art of </a:t>
            </a:r>
            <a:r>
              <a:rPr lang="en-US" sz="2400" dirty="0" smtClean="0"/>
              <a:t>Exploitation </a:t>
            </a:r>
            <a:r>
              <a:rPr lang="en-US" sz="2400" dirty="0"/>
              <a:t>($34)</a:t>
            </a:r>
          </a:p>
          <a:p>
            <a:pPr marL="501651" lvl="1" indent="-233363">
              <a:lnSpc>
                <a:spcPct val="95000"/>
              </a:lnSpc>
              <a:spcBef>
                <a:spcPts val="1200"/>
              </a:spcBef>
              <a:buClr>
                <a:srgbClr val="C00000"/>
              </a:buClr>
              <a:buFont typeface="Wingdings" pitchFamily="2" charset="2"/>
              <a:buChar char="Ø"/>
              <a:defRPr/>
            </a:pPr>
            <a:endParaRPr lang="en-US" sz="2400" dirty="0" smtClean="0"/>
          </a:p>
          <a:p>
            <a:pPr marL="233363" indent="-233363">
              <a:lnSpc>
                <a:spcPct val="95000"/>
              </a:lnSpc>
              <a:spcBef>
                <a:spcPts val="1200"/>
              </a:spcBef>
              <a:buClr>
                <a:srgbClr val="C00000"/>
              </a:buClr>
              <a:buFont typeface="Wingdings" pitchFamily="2" charset="2"/>
              <a:buChar char="Ø"/>
              <a:defRPr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00595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Training – Self training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3363" indent="-233363">
              <a:lnSpc>
                <a:spcPct val="95000"/>
              </a:lnSpc>
              <a:spcBef>
                <a:spcPts val="1200"/>
              </a:spcBef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en-US" sz="2600" b="1" dirty="0" smtClean="0"/>
              <a:t> Our home-made tests</a:t>
            </a:r>
          </a:p>
          <a:p>
            <a:pPr marL="233363" indent="-233363">
              <a:lnSpc>
                <a:spcPct val="95000"/>
              </a:lnSpc>
              <a:spcBef>
                <a:spcPts val="1200"/>
              </a:spcBef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en-US" sz="2600" i="1" dirty="0"/>
              <a:t> </a:t>
            </a:r>
            <a:r>
              <a:rPr lang="en-US" sz="2600" b="1" dirty="0" smtClean="0"/>
              <a:t>Challenges sites</a:t>
            </a:r>
          </a:p>
          <a:p>
            <a:pPr marL="501651" lvl="1" indent="-233363">
              <a:lnSpc>
                <a:spcPct val="95000"/>
              </a:lnSpc>
              <a:spcBef>
                <a:spcPts val="1200"/>
              </a:spcBef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en-US" sz="2200" b="1" dirty="0"/>
              <a:t> </a:t>
            </a:r>
            <a:r>
              <a:rPr lang="en-US" sz="2200" b="1" dirty="0">
                <a:hlinkClick r:id="rId2"/>
              </a:rPr>
              <a:t>https://</a:t>
            </a:r>
            <a:r>
              <a:rPr lang="en-US" sz="2200" b="1" dirty="0" smtClean="0">
                <a:hlinkClick r:id="rId2"/>
              </a:rPr>
              <a:t>www.hackthissite.org</a:t>
            </a:r>
            <a:r>
              <a:rPr lang="en-US" sz="2200" b="1" dirty="0"/>
              <a:t> </a:t>
            </a:r>
          </a:p>
          <a:p>
            <a:pPr marL="501651" lvl="1" indent="-233363">
              <a:lnSpc>
                <a:spcPct val="95000"/>
              </a:lnSpc>
              <a:spcBef>
                <a:spcPts val="1200"/>
              </a:spcBef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en-US" sz="2200" b="1" dirty="0" smtClean="0"/>
              <a:t> </a:t>
            </a:r>
            <a:r>
              <a:rPr lang="en-US" sz="2200" b="1" dirty="0">
                <a:hlinkClick r:id="rId3"/>
              </a:rPr>
              <a:t>https://</a:t>
            </a:r>
            <a:r>
              <a:rPr lang="en-US" sz="2200" b="1" dirty="0" smtClean="0">
                <a:hlinkClick r:id="rId3"/>
              </a:rPr>
              <a:t>ringzer0team.com</a:t>
            </a:r>
            <a:r>
              <a:rPr lang="en-US" sz="2200" b="1" dirty="0" smtClean="0"/>
              <a:t> </a:t>
            </a:r>
            <a:endParaRPr lang="en-US" sz="2200" dirty="0"/>
          </a:p>
          <a:p>
            <a:pPr marL="501651" lvl="1" indent="-233363">
              <a:lnSpc>
                <a:spcPct val="95000"/>
              </a:lnSpc>
              <a:spcBef>
                <a:spcPts val="1200"/>
              </a:spcBef>
              <a:buClr>
                <a:srgbClr val="C00000"/>
              </a:buClr>
              <a:buFont typeface="Wingdings" pitchFamily="2" charset="2"/>
              <a:buChar char="Ø"/>
              <a:defRPr/>
            </a:pPr>
            <a:endParaRPr lang="en-US" sz="2400" dirty="0" smtClean="0"/>
          </a:p>
          <a:p>
            <a:pPr marL="233363" indent="-233363">
              <a:lnSpc>
                <a:spcPct val="95000"/>
              </a:lnSpc>
              <a:spcBef>
                <a:spcPts val="1200"/>
              </a:spcBef>
              <a:buClr>
                <a:srgbClr val="C00000"/>
              </a:buClr>
              <a:buFont typeface="Wingdings" pitchFamily="2" charset="2"/>
              <a:buChar char="Ø"/>
              <a:defRPr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95644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Training – </a:t>
            </a:r>
            <a:r>
              <a:rPr lang="en-US" sz="2400" dirty="0" smtClean="0"/>
              <a:t>Certification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8072126"/>
              </p:ext>
            </p:extLst>
          </p:nvPr>
        </p:nvGraphicFramePr>
        <p:xfrm>
          <a:off x="481265" y="2016125"/>
          <a:ext cx="8205536" cy="3855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397"/>
                <a:gridCol w="1402380"/>
                <a:gridCol w="834190"/>
                <a:gridCol w="1973179"/>
                <a:gridCol w="1042736"/>
                <a:gridCol w="1772654"/>
              </a:tblGrid>
              <a:tr h="53457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Issuer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Take in VN?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Detail</a:t>
                      </a:r>
                      <a:endParaRPr lang="en-US" sz="1600" dirty="0"/>
                    </a:p>
                  </a:txBody>
                  <a:tcPr/>
                </a:tc>
              </a:tr>
              <a:tr h="1092158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CEH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EC-Council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~$500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Proficiency</a:t>
                      </a:r>
                      <a:r>
                        <a:rPr lang="en-US" sz="1600" baseline="0" dirty="0" smtClean="0"/>
                        <a:t> of hacking methods and tools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</a:t>
                      </a:r>
                    </a:p>
                    <a:p>
                      <a:r>
                        <a:rPr lang="en-US" sz="1600" dirty="0" smtClean="0"/>
                        <a:t>(</a:t>
                      </a:r>
                      <a:r>
                        <a:rPr lang="en-US" sz="1600" dirty="0" err="1" smtClean="0"/>
                        <a:t>SaigonCTT</a:t>
                      </a:r>
                      <a:r>
                        <a:rPr lang="en-US" sz="1600" dirty="0" smtClean="0"/>
                        <a:t>, …)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Exam time: 4hrs</a:t>
                      </a:r>
                    </a:p>
                    <a:p>
                      <a:r>
                        <a:rPr lang="en-US" sz="1600" dirty="0" smtClean="0"/>
                        <a:t>Questions:</a:t>
                      </a:r>
                      <a:r>
                        <a:rPr lang="en-US" sz="1600" baseline="0" dirty="0" smtClean="0"/>
                        <a:t> 125</a:t>
                      </a:r>
                    </a:p>
                    <a:p>
                      <a:r>
                        <a:rPr lang="en-US" sz="1600" baseline="0" dirty="0" smtClean="0"/>
                        <a:t>Passing: 70%</a:t>
                      </a:r>
                      <a:endParaRPr lang="en-US" sz="1600" dirty="0"/>
                    </a:p>
                  </a:txBody>
                  <a:tcPr/>
                </a:tc>
              </a:tr>
              <a:tr h="1092158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Security+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CompTIA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~$310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Proficiency of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Exam time: 90</a:t>
                      </a:r>
                      <a:r>
                        <a:rPr lang="en-US" sz="1600" baseline="0" dirty="0" smtClean="0"/>
                        <a:t>mins</a:t>
                      </a:r>
                    </a:p>
                    <a:p>
                      <a:r>
                        <a:rPr lang="en-US" sz="1600" baseline="0" dirty="0" smtClean="0"/>
                        <a:t>Questions: 90</a:t>
                      </a:r>
                    </a:p>
                    <a:p>
                      <a:r>
                        <a:rPr lang="en-US" sz="1600" baseline="0" dirty="0" smtClean="0"/>
                        <a:t>Passing: 750/900</a:t>
                      </a:r>
                      <a:endParaRPr lang="en-US" sz="1600" dirty="0"/>
                    </a:p>
                  </a:txBody>
                  <a:tcPr/>
                </a:tc>
              </a:tr>
              <a:tr h="546079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CISSP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546079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CSSLP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584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Frameworks &amp; Tools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3363" indent="-233363">
              <a:lnSpc>
                <a:spcPct val="95000"/>
              </a:lnSpc>
              <a:spcBef>
                <a:spcPts val="1200"/>
              </a:spcBef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en-US" sz="2400" b="1" dirty="0" smtClean="0"/>
              <a:t> Good free and commercial listing</a:t>
            </a:r>
          </a:p>
          <a:p>
            <a:pPr marL="501651" lvl="1" indent="-233363">
              <a:lnSpc>
                <a:spcPct val="95000"/>
              </a:lnSpc>
              <a:spcBef>
                <a:spcPts val="1200"/>
              </a:spcBef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en-US" sz="2200" dirty="0" smtClean="0">
                <a:hlinkClick r:id="rId2"/>
              </a:rPr>
              <a:t>http</a:t>
            </a:r>
            <a:r>
              <a:rPr lang="en-US" sz="2200" dirty="0">
                <a:hlinkClick r:id="rId2"/>
              </a:rPr>
              <a:t>://sectools.org</a:t>
            </a:r>
            <a:r>
              <a:rPr lang="en-US" sz="2200" dirty="0" smtClean="0">
                <a:hlinkClick r:id="rId2"/>
              </a:rPr>
              <a:t>/</a:t>
            </a:r>
            <a:r>
              <a:rPr lang="en-US" sz="2200" dirty="0" smtClean="0"/>
              <a:t> (all types)</a:t>
            </a:r>
          </a:p>
          <a:p>
            <a:pPr marL="501651" lvl="1" indent="-233363">
              <a:lnSpc>
                <a:spcPct val="95000"/>
              </a:lnSpc>
              <a:spcBef>
                <a:spcPts val="1200"/>
              </a:spcBef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en-US" sz="2200" dirty="0">
                <a:hlinkClick r:id="rId3"/>
              </a:rPr>
              <a:t>https://www.checkmarx.com/2014/11/13/the-ultimate-list-of-open-source-static-code-analysis-security-tools</a:t>
            </a:r>
            <a:r>
              <a:rPr lang="en-US" sz="2200" dirty="0" smtClean="0">
                <a:hlinkClick r:id="rId3"/>
              </a:rPr>
              <a:t>/</a:t>
            </a:r>
            <a:r>
              <a:rPr lang="en-US" sz="2200" dirty="0" smtClean="0"/>
              <a:t> (static analysis)</a:t>
            </a:r>
          </a:p>
          <a:p>
            <a:pPr marL="501651" lvl="1" indent="-233363">
              <a:lnSpc>
                <a:spcPct val="95000"/>
              </a:lnSpc>
              <a:spcBef>
                <a:spcPts val="1200"/>
              </a:spcBef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en-US" sz="2200" dirty="0">
                <a:hlinkClick r:id="rId4"/>
              </a:rPr>
              <a:t>https://</a:t>
            </a:r>
            <a:r>
              <a:rPr lang="en-US" sz="2200" dirty="0" smtClean="0">
                <a:hlinkClick r:id="rId4"/>
              </a:rPr>
              <a:t>www.owasp.org/index.php/Source_Code_Analysis_Tools</a:t>
            </a:r>
            <a:r>
              <a:rPr lang="en-US" sz="2200" dirty="0" smtClean="0"/>
              <a:t> </a:t>
            </a:r>
          </a:p>
          <a:p>
            <a:pPr marL="233363" indent="-233363">
              <a:lnSpc>
                <a:spcPct val="95000"/>
              </a:lnSpc>
              <a:spcBef>
                <a:spcPts val="1200"/>
              </a:spcBef>
              <a:buClr>
                <a:srgbClr val="C00000"/>
              </a:buClr>
              <a:buFont typeface="Wingdings" pitchFamily="2" charset="2"/>
              <a:buChar char="Ø"/>
              <a:defRPr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05379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Testing on the Cloud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3363" indent="-233363">
              <a:lnSpc>
                <a:spcPct val="95000"/>
              </a:lnSpc>
              <a:spcBef>
                <a:spcPts val="1200"/>
              </a:spcBef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en-US" sz="2400" b="1" dirty="0"/>
              <a:t> Identify Targets</a:t>
            </a:r>
          </a:p>
          <a:p>
            <a:pPr marL="233363" indent="-233363">
              <a:lnSpc>
                <a:spcPct val="95000"/>
              </a:lnSpc>
              <a:spcBef>
                <a:spcPts val="1200"/>
              </a:spcBef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en-US" sz="2400" b="1" dirty="0"/>
              <a:t> Select Testing Tools</a:t>
            </a:r>
          </a:p>
          <a:p>
            <a:pPr marL="233363" indent="-233363">
              <a:lnSpc>
                <a:spcPct val="95000"/>
              </a:lnSpc>
              <a:spcBef>
                <a:spcPts val="1200"/>
              </a:spcBef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en-US" sz="2400" b="1" dirty="0"/>
              <a:t> Determine attack surfaces</a:t>
            </a:r>
          </a:p>
          <a:p>
            <a:pPr marL="233363" indent="-233363">
              <a:lnSpc>
                <a:spcPct val="95000"/>
              </a:lnSpc>
              <a:spcBef>
                <a:spcPts val="1200"/>
              </a:spcBef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en-US" sz="2400" b="1" dirty="0"/>
              <a:t> Get authorization from cloud provider</a:t>
            </a:r>
          </a:p>
          <a:p>
            <a:pPr marL="233363" indent="-233363">
              <a:lnSpc>
                <a:spcPct val="95000"/>
              </a:lnSpc>
              <a:spcBef>
                <a:spcPts val="1200"/>
              </a:spcBef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en-US" sz="2400" b="1" dirty="0"/>
              <a:t> Execute the </a:t>
            </a:r>
            <a:r>
              <a:rPr lang="en-US" sz="2400" b="1" dirty="0" smtClean="0"/>
              <a:t>test</a:t>
            </a:r>
          </a:p>
          <a:p>
            <a:pPr marL="233363" indent="-233363">
              <a:lnSpc>
                <a:spcPct val="95000"/>
              </a:lnSpc>
              <a:spcBef>
                <a:spcPts val="1200"/>
              </a:spcBef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en-US" sz="2400" b="1" dirty="0"/>
              <a:t> </a:t>
            </a:r>
            <a:r>
              <a:rPr lang="en-US" sz="2400" b="1" dirty="0" smtClean="0"/>
              <a:t>Reports</a:t>
            </a:r>
          </a:p>
          <a:p>
            <a:pPr marL="233363" indent="-233363">
              <a:lnSpc>
                <a:spcPct val="95000"/>
              </a:lnSpc>
              <a:spcBef>
                <a:spcPts val="1200"/>
              </a:spcBef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en-US" sz="2400" b="1" dirty="0"/>
              <a:t> </a:t>
            </a:r>
            <a:r>
              <a:rPr lang="en-US" sz="2400" b="1" dirty="0" smtClean="0"/>
              <a:t>Countermeasures</a:t>
            </a:r>
            <a:endParaRPr lang="en-US" sz="2400" b="1" dirty="0"/>
          </a:p>
          <a:p>
            <a:pPr marL="233363" indent="-233363">
              <a:lnSpc>
                <a:spcPct val="95000"/>
              </a:lnSpc>
              <a:spcBef>
                <a:spcPts val="1200"/>
              </a:spcBef>
              <a:buClr>
                <a:srgbClr val="C00000"/>
              </a:buClr>
              <a:buFont typeface="Wingdings" pitchFamily="2" charset="2"/>
              <a:buChar char="Ø"/>
              <a:defRPr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56908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Frameworks &amp; Tools – Multi purposes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8993671"/>
              </p:ext>
            </p:extLst>
          </p:nvPr>
        </p:nvGraphicFramePr>
        <p:xfrm>
          <a:off x="520699" y="1714502"/>
          <a:ext cx="8166105" cy="4673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1"/>
                <a:gridCol w="1638300"/>
                <a:gridCol w="1755934"/>
                <a:gridCol w="1572070"/>
                <a:gridCol w="1117000"/>
              </a:tblGrid>
              <a:tr h="48440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Category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URL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Trial available</a:t>
                      </a:r>
                      <a:endParaRPr lang="en-US" sz="1400" dirty="0"/>
                    </a:p>
                  </a:txBody>
                  <a:tcPr/>
                </a:tc>
              </a:tr>
              <a:tr h="1399538">
                <a:tc>
                  <a:txBody>
                    <a:bodyPr/>
                    <a:lstStyle/>
                    <a:p>
                      <a:r>
                        <a:rPr lang="en-US" sz="1600" b="1" dirty="0" err="1" smtClean="0"/>
                        <a:t>Metasploit</a:t>
                      </a:r>
                      <a:r>
                        <a:rPr lang="en-US" sz="1600" b="1" dirty="0" smtClean="0"/>
                        <a:t> Framework</a:t>
                      </a:r>
                    </a:p>
                    <a:p>
                      <a:pPr marL="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(Penetration testing tool, run on Windows, Linux, Mac)</a:t>
                      </a:r>
                      <a:endParaRPr lang="en-US" sz="2000" dirty="0" smtClean="0"/>
                    </a:p>
                    <a:p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 smtClean="0"/>
                        <a:t>- Black-box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 smtClean="0"/>
                        <a:t>- Network &amp; Web </a:t>
                      </a:r>
                      <a:r>
                        <a:rPr lang="en-US" sz="1400" dirty="0" err="1" smtClean="0"/>
                        <a:t>Vul</a:t>
                      </a:r>
                      <a:r>
                        <a:rPr lang="en-US" sz="1400" dirty="0" smtClean="0"/>
                        <a:t> scanner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 smtClean="0"/>
                        <a:t>- Multi purpose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Community Free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hlinkClick r:id="rId2"/>
                        </a:rPr>
                        <a:t>https://www.metasploit.com/</a:t>
                      </a:r>
                      <a:r>
                        <a:rPr lang="en-US" sz="1400" dirty="0" smtClean="0"/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873468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Kali Linux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 smtClean="0"/>
                        <a:t>- Black-box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 smtClean="0"/>
                        <a:t>- Network &amp; Web </a:t>
                      </a:r>
                      <a:r>
                        <a:rPr lang="en-US" sz="1400" dirty="0" err="1" smtClean="0"/>
                        <a:t>Vul</a:t>
                      </a:r>
                      <a:r>
                        <a:rPr lang="en-US" sz="1400" dirty="0" smtClean="0"/>
                        <a:t> scanner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 smtClean="0"/>
                        <a:t>- Multi 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Free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hlinkClick r:id="rId3"/>
                        </a:rPr>
                        <a:t>https://www.kali.org/</a:t>
                      </a:r>
                      <a:r>
                        <a:rPr lang="en-US" sz="1400" dirty="0" smtClean="0"/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Free</a:t>
                      </a:r>
                      <a:endParaRPr lang="en-US" sz="1400" dirty="0"/>
                    </a:p>
                  </a:txBody>
                  <a:tcPr/>
                </a:tc>
              </a:tr>
              <a:tr h="873468">
                <a:tc>
                  <a:txBody>
                    <a:bodyPr/>
                    <a:lstStyle/>
                    <a:p>
                      <a:r>
                        <a:rPr lang="en-US" sz="1600" b="1" dirty="0" err="1" smtClean="0"/>
                        <a:t>IoT</a:t>
                      </a:r>
                      <a:r>
                        <a:rPr lang="en-US" sz="1600" b="1" dirty="0" smtClean="0"/>
                        <a:t> </a:t>
                      </a:r>
                      <a:r>
                        <a:rPr lang="en-US" sz="1600" b="1" dirty="0" err="1" smtClean="0"/>
                        <a:t>Bullguard</a:t>
                      </a:r>
                      <a:r>
                        <a:rPr lang="en-US" sz="1600" b="1" dirty="0" smtClean="0"/>
                        <a:t> Scanner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Online</a:t>
                      </a:r>
                      <a:r>
                        <a:rPr lang="en-US" sz="1400" dirty="0" smtClean="0"/>
                        <a:t> scanner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Free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hlinkClick r:id="rId4"/>
                        </a:rPr>
                        <a:t>http://iotscanner.bullguard.com</a:t>
                      </a:r>
                      <a:r>
                        <a:rPr lang="en-US" sz="1400" baseline="0" dirty="0" smtClean="0"/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Online</a:t>
                      </a:r>
                      <a:endParaRPr lang="en-US" sz="1400" dirty="0"/>
                    </a:p>
                  </a:txBody>
                  <a:tcPr/>
                </a:tc>
              </a:tr>
              <a:tr h="873468"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924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5.10 - Presentation Template">
  <a:themeElements>
    <a:clrScheme name="We Make It Happen Better">
      <a:dk1>
        <a:srgbClr val="141313"/>
      </a:dk1>
      <a:lt1>
        <a:sysClr val="window" lastClr="FFFFFF"/>
      </a:lt1>
      <a:dk2>
        <a:srgbClr val="919D9D"/>
      </a:dk2>
      <a:lt2>
        <a:srgbClr val="FFFFFF"/>
      </a:lt2>
      <a:accent1>
        <a:srgbClr val="DA291C"/>
      </a:accent1>
      <a:accent2>
        <a:srgbClr val="141313"/>
      </a:accent2>
      <a:accent3>
        <a:srgbClr val="919D9D"/>
      </a:accent3>
      <a:accent4>
        <a:srgbClr val="DC4405"/>
      </a:accent4>
      <a:accent5>
        <a:srgbClr val="000000"/>
      </a:accent5>
      <a:accent6>
        <a:srgbClr val="6D6E6D"/>
      </a:accent6>
      <a:hlink>
        <a:srgbClr val="DC4405"/>
      </a:hlink>
      <a:folHlink>
        <a:srgbClr val="919D9D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Language xmlns="http://schemas.microsoft.com/sharepoint/v3">English</Language>
    <_Source xmlns="http://schemas.microsoft.com/sharepoint/v3/fields" xsi:nil="true"/>
    <_DCDateModified xmlns="http://schemas.microsoft.com/sharepoint/v3/fields" xsi:nil="true"/>
    <_Publisher xmlns="http://schemas.microsoft.com/sharepoint/v3/fields" xsi:nil="true"/>
    <_Relation xmlns="http://schemas.microsoft.com/sharepoint/v3/fields" xsi:nil="true"/>
    <Internal_x0020_Communications_x0020_Classification xmlns="27a168bd-a986-49f3-bbff-8a6415310b2f">8</Internal_x0020_Communications_x0020_Classification>
    <_Contributor xmlns="http://schemas.microsoft.com/sharepoint/v3/fields" xsi:nil="true"/>
    <_Format xmlns="http://schemas.microsoft.com/sharepoint/v3/fields" xsi:nil="true"/>
    <_Coverage xmlns="http://schemas.microsoft.com/sharepoint/v3/fields" xsi:nil="true"/>
    <_Identifier xmlns="http://schemas.microsoft.com/sharepoint/v3/fields" xsi:nil="true"/>
    <_ResourceType xmlns="http://schemas.microsoft.com/sharepoint/v3/fields" xsi:nil="true"/>
    <_RightsManagement xmlns="http://schemas.microsoft.com/sharepoint/v3/fields" xsi:nil="true"/>
    <Status_x0020_Classification xmlns="27a168bd-a986-49f3-bbff-8a6415310b2f">3</Status_x0020_Classification>
    <_DCDateCreated xmlns="http://schemas.microsoft.com/sharepoint/v3/fields">2013-04-22T05:00:00+00:00</_DCDateCreated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Internal Communications" ma:contentTypeID="0x01010B006A5779C2BD806041A467C59843B9E815001A3F8FBB21A6244D994E542AE55389C6" ma:contentTypeVersion="2" ma:contentTypeDescription="" ma:contentTypeScope="" ma:versionID="cf46294c02378adbbbc6c0214ad8d6e8">
  <xsd:schema xmlns:xsd="http://www.w3.org/2001/XMLSchema" xmlns:p="http://schemas.microsoft.com/office/2006/metadata/properties" xmlns:ns1="http://schemas.microsoft.com/sharepoint/v3" xmlns:ns2="http://schemas.microsoft.com/sharepoint/v3/fields" xmlns:ns3="27a168bd-a986-49f3-bbff-8a6415310b2f" targetNamespace="http://schemas.microsoft.com/office/2006/metadata/properties" ma:root="true" ma:fieldsID="8e8168fbe886a888d52b67c67284345a" ns1:_="" ns2:_="" ns3:_="">
    <xsd:import namespace="http://schemas.microsoft.com/sharepoint/v3"/>
    <xsd:import namespace="http://schemas.microsoft.com/sharepoint/v3/fields"/>
    <xsd:import namespace="27a168bd-a986-49f3-bbff-8a6415310b2f"/>
    <xsd:element name="properties">
      <xsd:complexType>
        <xsd:sequence>
          <xsd:element name="documentManagement">
            <xsd:complexType>
              <xsd:all>
                <xsd:element ref="ns2:_Contributor" minOccurs="0"/>
                <xsd:element ref="ns2:_Coverage" minOccurs="0"/>
                <xsd:element ref="ns2:_DCDateCreated" minOccurs="0"/>
                <xsd:element ref="ns2:_DCDateModified" minOccurs="0"/>
                <xsd:element ref="ns2:_Format" minOccurs="0"/>
                <xsd:element ref="ns2:_Identifier" minOccurs="0"/>
                <xsd:element ref="ns1:Language" minOccurs="0"/>
                <xsd:element ref="ns2:_Publisher" minOccurs="0"/>
                <xsd:element ref="ns2:_Relation" minOccurs="0"/>
                <xsd:element ref="ns2:_RightsManagement" minOccurs="0"/>
                <xsd:element ref="ns2:_Source" minOccurs="0"/>
                <xsd:element ref="ns2:_ResourceType" minOccurs="0"/>
                <xsd:element ref="ns3:Internal_x0020_Communications_x0020_Classification"/>
                <xsd:element ref="ns3:Status_x0020_Classification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Language" ma:index="15" nillable="true" ma:displayName="Language" ma:default="English" ma:hidden="true" ma:internalName="Language" ma:readOnly="false">
      <xsd:simpleType>
        <xsd:union memberTypes="dms:Text">
          <xsd:simpleType>
            <xsd:restriction base="dms:Choice">
              <xsd:enumeration value="Arabic (Saudi Arabia)"/>
              <xsd:enumeration value="Bulgarian (Bulgaria)"/>
              <xsd:enumeration value="Chinese (Hong Kong S.A.R.)"/>
              <xsd:enumeration value="Chinese (People's Republic of China)"/>
              <xsd:enumeration value="Chinese (Taiwan)"/>
              <xsd:enumeration value="Croatian (Croatia)"/>
              <xsd:enumeration value="Czech (Czech Republic)"/>
              <xsd:enumeration value="Danish (Denmark)"/>
              <xsd:enumeration value="Dutch (Netherlands)"/>
              <xsd:enumeration value="English"/>
              <xsd:enumeration value="Estonian (Estonia)"/>
              <xsd:enumeration value="Finnish (Finland)"/>
              <xsd:enumeration value="French (France)"/>
              <xsd:enumeration value="German (Germany)"/>
              <xsd:enumeration value="Greek (Greece)"/>
              <xsd:enumeration value="Hebrew (Israel)"/>
              <xsd:enumeration value="Hindi (India)"/>
              <xsd:enumeration value="Hungarian (Hungary)"/>
              <xsd:enumeration value="Indonesian (Indonesia)"/>
              <xsd:enumeration value="Italian (Italy)"/>
              <xsd:enumeration value="Japanese (Japan)"/>
              <xsd:enumeration value="Korean (Korea)"/>
              <xsd:enumeration value="Latvian (Latvia)"/>
              <xsd:enumeration value="Lithuanian (Lithuania)"/>
              <xsd:enumeration value="Malay (Malaysia)"/>
              <xsd:enumeration value="Norwegian (Bokmal) (Norway)"/>
              <xsd:enumeration value="Polish (Poland)"/>
              <xsd:enumeration value="Portuguese (Brazil)"/>
              <xsd:enumeration value="Portuguese (Portugal)"/>
              <xsd:enumeration value="Romanian (Romania)"/>
              <xsd:enumeration value="Russian (Russia)"/>
              <xsd:enumeration value="Serbian (Latin) (Serbia)"/>
              <xsd:enumeration value="Slovak (Slovakia)"/>
              <xsd:enumeration value="Slovenian (Slovenia)"/>
              <xsd:enumeration value="Spanish (Spain)"/>
              <xsd:enumeration value="Swedish (Sweden)"/>
              <xsd:enumeration value="Thai (Thailand)"/>
              <xsd:enumeration value="Turkish (Turkey)"/>
              <xsd:enumeration value="Ukrainian (Ukraine)"/>
              <xsd:enumeration value="Urdu (Islamic Republic of Pakistan)"/>
              <xsd:enumeration value="Vietnamese (Vietnam)"/>
            </xsd:restriction>
          </xsd:simpleType>
        </xsd:union>
      </xsd:simpleType>
    </xsd:element>
  </xsd:schema>
  <xsd:schema xmlns:xsd="http://www.w3.org/2001/XMLSchema" xmlns:dms="http://schemas.microsoft.com/office/2006/documentManagement/types" targetNamespace="http://schemas.microsoft.com/sharepoint/v3/fields" elementFormDefault="qualified">
    <xsd:import namespace="http://schemas.microsoft.com/office/2006/documentManagement/types"/>
    <xsd:element name="_Contributor" ma:index="7" nillable="true" ma:displayName="Contributor" ma:description="One or more people or organizations that contributed to this resource" ma:internalName="_Contributor">
      <xsd:simpleType>
        <xsd:restriction base="dms:Note"/>
      </xsd:simpleType>
    </xsd:element>
    <xsd:element name="_Coverage" ma:index="8" nillable="true" ma:displayName="Coverage" ma:hidden="true" ma:internalName="_Coverage" ma:readOnly="false">
      <xsd:simpleType>
        <xsd:restriction base="dms:Text">
          <xsd:maxLength value="255"/>
        </xsd:restriction>
      </xsd:simpleType>
    </xsd:element>
    <xsd:element name="_DCDateCreated" ma:index="10" nillable="true" ma:displayName="Date Created" ma:default="[today]" ma:description="The date on which this resource was created" ma:format="DateOnly" ma:internalName="_DCDateCreated">
      <xsd:simpleType>
        <xsd:restriction base="dms:DateTime"/>
      </xsd:simpleType>
    </xsd:element>
    <xsd:element name="_DCDateModified" ma:index="11" nillable="true" ma:displayName="Date Modified" ma:description="The date on which this resource was last modified" ma:format="DateTime" ma:hidden="true" ma:internalName="_DCDateModified" ma:readOnly="false">
      <xsd:simpleType>
        <xsd:restriction base="dms:DateTime"/>
      </xsd:simpleType>
    </xsd:element>
    <xsd:element name="_Format" ma:index="13" nillable="true" ma:displayName="Format" ma:description="Media-type, file format or dimensions" ma:hidden="true" ma:internalName="_Format" ma:readOnly="false">
      <xsd:simpleType>
        <xsd:restriction base="dms:Text"/>
      </xsd:simpleType>
    </xsd:element>
    <xsd:element name="_Identifier" ma:index="14" nillable="true" ma:displayName="Resource Identifier" ma:description="An identifying string or number, usually conforming to a formal identification system" ma:hidden="true" ma:internalName="_Identifier" ma:readOnly="false">
      <xsd:simpleType>
        <xsd:restriction base="dms:Text"/>
      </xsd:simpleType>
    </xsd:element>
    <xsd:element name="_Publisher" ma:index="16" nillable="true" ma:displayName="Publisher" ma:description="The person, organization or service that published this resource" ma:hidden="true" ma:internalName="_Publisher" ma:readOnly="false">
      <xsd:simpleType>
        <xsd:restriction base="dms:Text"/>
      </xsd:simpleType>
    </xsd:element>
    <xsd:element name="_Relation" ma:index="17" nillable="true" ma:displayName="Relation" ma:description="References to related resources" ma:hidden="true" ma:internalName="_Relation" ma:readOnly="false">
      <xsd:simpleType>
        <xsd:restriction base="dms:Note"/>
      </xsd:simpleType>
    </xsd:element>
    <xsd:element name="_RightsManagement" ma:index="18" nillable="true" ma:displayName="Rights Management" ma:description="Information about rights held in or over this resource" ma:hidden="true" ma:internalName="_RightsManagement" ma:readOnly="false">
      <xsd:simpleType>
        <xsd:restriction base="dms:Note"/>
      </xsd:simpleType>
    </xsd:element>
    <xsd:element name="_Source" ma:index="19" nillable="true" ma:displayName="Source" ma:description="References to resources from which this resource was derived" ma:hidden="true" ma:internalName="_Source" ma:readOnly="false">
      <xsd:simpleType>
        <xsd:restriction base="dms:Note"/>
      </xsd:simpleType>
    </xsd:element>
    <xsd:element name="_ResourceType" ma:index="23" nillable="true" ma:displayName="Resource Type" ma:description="A set of categories, functions, genres or aggregation levels" ma:hidden="true" ma:internalName="_ResourceType" ma:readOnly="false">
      <xsd:simpleType>
        <xsd:restriction base="dms:Text"/>
      </xsd:simpleType>
    </xsd:element>
  </xsd:schema>
  <xsd:schema xmlns:xsd="http://www.w3.org/2001/XMLSchema" xmlns:dms="http://schemas.microsoft.com/office/2006/documentManagement/types" targetNamespace="27a168bd-a986-49f3-bbff-8a6415310b2f" elementFormDefault="qualified">
    <xsd:import namespace="http://schemas.microsoft.com/office/2006/documentManagement/types"/>
    <xsd:element name="Internal_x0020_Communications_x0020_Classification" ma:index="24" ma:displayName="Internal Communications Classification" ma:list="{74ba1fc1-f49e-4822-ba95-6b13dd42fad8}" ma:internalName="Internal_x0020_Communications_x0020_Classification" ma:showField="Title" ma:web="27a168bd-a986-49f3-bbff-8a6415310b2f">
      <xsd:simpleType>
        <xsd:restriction base="dms:Lookup"/>
      </xsd:simpleType>
    </xsd:element>
    <xsd:element name="Status_x0020_Classification" ma:index="25" ma:displayName="Status Classification" ma:list="{28637846-ff80-4ccf-9321-ed9e3d7c4c11}" ma:internalName="Status_x0020_Classification" ma:showField="Title" ma:web="27a168bd-a986-49f3-bbff-8a6415310b2f">
      <xsd:simpleType>
        <xsd:restriction base="dms:Lookup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9" ma:displayName="Creat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22" ma:displayName="Title:"/>
        <xsd:element ref="dc:subject" minOccurs="0" maxOccurs="1" ma:index="21" ma:displayName="Subject"/>
        <xsd:element ref="dc:description" minOccurs="0" maxOccurs="1" ma:index="12" ma:displayName="Details"/>
        <xsd:element name="keywords" minOccurs="0" maxOccurs="1" type="xsd:string" ma:index="20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9507725-DA57-4529-93C4-923E23FFB840}">
  <ds:schemaRefs>
    <ds:schemaRef ds:uri="http://purl.org/dc/elements/1.1/"/>
    <ds:schemaRef ds:uri="http://schemas.microsoft.com/sharepoint/v3"/>
    <ds:schemaRef ds:uri="http://schemas.microsoft.com/office/2006/metadata/properties"/>
    <ds:schemaRef ds:uri="http://schemas.microsoft.com/sharepoint/v3/fields"/>
    <ds:schemaRef ds:uri="http://schemas.openxmlformats.org/package/2006/metadata/core-properties"/>
    <ds:schemaRef ds:uri="http://purl.org/dc/terms/"/>
    <ds:schemaRef ds:uri="http://purl.org/dc/dcmitype/"/>
    <ds:schemaRef ds:uri="http://schemas.microsoft.com/office/2006/documentManagement/types"/>
    <ds:schemaRef ds:uri="27a168bd-a986-49f3-bbff-8a6415310b2f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AE7BA9E-D328-4F7B-AFC9-EC0967EFBD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27a168bd-a986-49f3-bbff-8a6415310b2f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4430C9FA-8F5D-4F5A-93C1-66027408E12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4397</TotalTime>
  <Words>681</Words>
  <Application>Microsoft Office PowerPoint</Application>
  <PresentationFormat>On-screen Show (4:3)</PresentationFormat>
  <Paragraphs>225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ＭＳ Ｐゴシック</vt:lpstr>
      <vt:lpstr>Arial</vt:lpstr>
      <vt:lpstr>Calibri</vt:lpstr>
      <vt:lpstr>Myriad Pro</vt:lpstr>
      <vt:lpstr>Myriad Pro Light</vt:lpstr>
      <vt:lpstr>Wingdings</vt:lpstr>
      <vt:lpstr>2015.10 - Presentation Template</vt:lpstr>
      <vt:lpstr>TS – Security Testing Services</vt:lpstr>
      <vt:lpstr>Outline</vt:lpstr>
      <vt:lpstr>Guidelines &amp; Cheat Sheets</vt:lpstr>
      <vt:lpstr>Training</vt:lpstr>
      <vt:lpstr>Training – Self training</vt:lpstr>
      <vt:lpstr>Training – Certification</vt:lpstr>
      <vt:lpstr>Frameworks &amp; Tools</vt:lpstr>
      <vt:lpstr>Testing on the Cloud</vt:lpstr>
      <vt:lpstr>Frameworks &amp; Tools – Multi purposes</vt:lpstr>
      <vt:lpstr>Frameworks &amp; Tools – Multi purposes</vt:lpstr>
      <vt:lpstr>Frameworks &amp; Tools – Multi purposes</vt:lpstr>
      <vt:lpstr>Frameworks &amp; Tools – Static analysis</vt:lpstr>
      <vt:lpstr>Frameworks &amp; Tools - SQLi</vt:lpstr>
      <vt:lpstr>Frameworks &amp; Tools – Web proxy</vt:lpstr>
      <vt:lpstr>Frameworks &amp; Tools – Browser plugin</vt:lpstr>
      <vt:lpstr>Frameworks &amp; Tools – Cloud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CyberSoft Overview</dc:title>
  <dc:creator>Toan Van Ngo</dc:creator>
  <cp:lastModifiedBy>Son Van Nguyen</cp:lastModifiedBy>
  <cp:revision>265</cp:revision>
  <cp:lastPrinted>2015-07-10T21:27:56Z</cp:lastPrinted>
  <dcterms:created xsi:type="dcterms:W3CDTF">2015-10-07T10:36:47Z</dcterms:created>
  <dcterms:modified xsi:type="dcterms:W3CDTF">2016-07-28T09:54:23Z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0x01010B006A5779C2BD806041A467C59843B9E815001A3F8FBB21A6244D994E542AE55389C6</vt:lpwstr>
  </property>
</Properties>
</file>