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8" r:id="rId3"/>
    <p:sldId id="257" r:id="rId4"/>
    <p:sldId id="259" r:id="rId5"/>
    <p:sldId id="261" r:id="rId6"/>
    <p:sldId id="262" r:id="rId7"/>
    <p:sldId id="263" r:id="rId8"/>
    <p:sldId id="264" r:id="rId9"/>
    <p:sldId id="267" r:id="rId10"/>
    <p:sldId id="269" r:id="rId11"/>
    <p:sldId id="275" r:id="rId12"/>
    <p:sldId id="272" r:id="rId13"/>
    <p:sldId id="273" r:id="rId14"/>
    <p:sldId id="276" r:id="rId15"/>
    <p:sldId id="274" r:id="rId16"/>
    <p:sldId id="268" r:id="rId17"/>
    <p:sldId id="270" r:id="rId18"/>
    <p:sldId id="271"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A1D9"/>
    <a:srgbClr val="FFFFFF"/>
    <a:srgbClr val="1B7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77549" autoAdjust="0"/>
  </p:normalViewPr>
  <p:slideViewPr>
    <p:cSldViewPr snapToGrid="0">
      <p:cViewPr varScale="1">
        <p:scale>
          <a:sx n="69" d="100"/>
          <a:sy n="69" d="100"/>
        </p:scale>
        <p:origin x="123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36" tIns="45719" rIns="91436" bIns="45719" rtlCol="0"/>
          <a:lstStyle>
            <a:lvl1pPr algn="l">
              <a:defRPr sz="1200"/>
            </a:lvl1pPr>
          </a:lstStyle>
          <a:p>
            <a:endParaRPr lang="fr-FR" dirty="0"/>
          </a:p>
        </p:txBody>
      </p:sp>
      <p:sp>
        <p:nvSpPr>
          <p:cNvPr id="3" name="Espace réservé de la date 2"/>
          <p:cNvSpPr>
            <a:spLocks noGrp="1"/>
          </p:cNvSpPr>
          <p:nvPr>
            <p:ph type="dt" idx="1"/>
          </p:nvPr>
        </p:nvSpPr>
        <p:spPr>
          <a:xfrm>
            <a:off x="3884614" y="0"/>
            <a:ext cx="2971800" cy="458788"/>
          </a:xfrm>
          <a:prstGeom prst="rect">
            <a:avLst/>
          </a:prstGeom>
        </p:spPr>
        <p:txBody>
          <a:bodyPr vert="horz" lIns="91436" tIns="45719" rIns="91436" bIns="45719" rtlCol="0"/>
          <a:lstStyle>
            <a:lvl1pPr algn="r">
              <a:defRPr sz="1200"/>
            </a:lvl1pPr>
          </a:lstStyle>
          <a:p>
            <a:fld id="{1A860D7D-445E-4F5F-9875-ABE9D61680F6}" type="datetimeFigureOut">
              <a:rPr lang="fr-FR" smtClean="0"/>
              <a:t>30/01/2025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36" tIns="45719" rIns="91436" bIns="45719"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36" tIns="45719" rIns="91436" bIns="45719"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4"/>
            <a:ext cx="2971800" cy="458787"/>
          </a:xfrm>
          <a:prstGeom prst="rect">
            <a:avLst/>
          </a:prstGeom>
        </p:spPr>
        <p:txBody>
          <a:bodyPr vert="horz" lIns="91436" tIns="45719" rIns="91436" bIns="45719"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4" y="8685214"/>
            <a:ext cx="2971800" cy="458787"/>
          </a:xfrm>
          <a:prstGeom prst="rect">
            <a:avLst/>
          </a:prstGeom>
        </p:spPr>
        <p:txBody>
          <a:bodyPr vert="horz" lIns="91436" tIns="45719" rIns="91436" bIns="45719" rtlCol="0" anchor="b"/>
          <a:lstStyle>
            <a:lvl1pPr algn="r">
              <a:defRPr sz="1200"/>
            </a:lvl1pPr>
          </a:lstStyle>
          <a:p>
            <a:fld id="{53A4B59B-5AB9-4971-BEC1-49690C9D992C}" type="slidenum">
              <a:rPr lang="fr-FR" smtClean="0"/>
              <a:t>‹N°›</a:t>
            </a:fld>
            <a:endParaRPr lang="fr-FR" dirty="0"/>
          </a:p>
        </p:txBody>
      </p:sp>
    </p:spTree>
    <p:extLst>
      <p:ext uri="{BB962C8B-B14F-4D97-AF65-F5344CB8AC3E}">
        <p14:creationId xmlns:p14="http://schemas.microsoft.com/office/powerpoint/2010/main" val="1610453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1</a:t>
            </a:fld>
            <a:endParaRPr lang="fr-FR" dirty="0"/>
          </a:p>
        </p:txBody>
      </p:sp>
    </p:spTree>
    <p:extLst>
      <p:ext uri="{BB962C8B-B14F-4D97-AF65-F5344CB8AC3E}">
        <p14:creationId xmlns:p14="http://schemas.microsoft.com/office/powerpoint/2010/main" val="3056473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reprend l’exemple du système masse ressort amortisseur.</a:t>
            </a:r>
          </a:p>
          <a:p>
            <a:r>
              <a:rPr lang="fr-FR" dirty="0"/>
              <a:t>La réduction d’ordre est simple à réaliser, les bibliothèques Matlab sont facilement utilisables. On veut réduire le système d’ordre 2 à l’ordre 1.</a:t>
            </a:r>
          </a:p>
          <a:p>
            <a:r>
              <a:rPr lang="fr-FR" dirty="0"/>
              <a:t>Cependant, on remarque que pour un delta k inférieur à </a:t>
            </a:r>
            <a:r>
              <a:rPr lang="fr-FR" b="1" dirty="0"/>
              <a:t>-</a:t>
            </a:r>
            <a:r>
              <a:rPr lang="fr-FR" sz="1400" b="1" dirty="0">
                <a:solidFill>
                  <a:srgbClr val="FF0000"/>
                </a:solidFill>
                <a:highlight>
                  <a:srgbClr val="FFFF00"/>
                </a:highlight>
              </a:rPr>
              <a:t>0,4 </a:t>
            </a:r>
            <a:r>
              <a:rPr lang="fr-FR" sz="1400" b="0" dirty="0">
                <a:solidFill>
                  <a:srgbClr val="FF0000"/>
                </a:solidFill>
                <a:highlight>
                  <a:srgbClr val="FFFF00"/>
                </a:highlight>
              </a:rPr>
              <a:t>dans le pire des cas, le système n’est pas stable, car le pôle du système réduit est positif. </a:t>
            </a:r>
            <a:r>
              <a:rPr lang="fr-FR" sz="1400" b="0" i="1" dirty="0">
                <a:solidFill>
                  <a:srgbClr val="FF0000"/>
                </a:solidFill>
                <a:highlight>
                  <a:srgbClr val="FFFF00"/>
                </a:highlight>
              </a:rPr>
              <a:t>(GAUCHE)</a:t>
            </a:r>
            <a:endParaRPr lang="fr-FR" sz="1400" b="0" dirty="0">
              <a:solidFill>
                <a:srgbClr val="FF0000"/>
              </a:solidFill>
              <a:highlight>
                <a:srgbClr val="FFFF00"/>
              </a:highlight>
            </a:endParaRPr>
          </a:p>
          <a:p>
            <a:r>
              <a:rPr lang="fr-FR" sz="1400" b="0" dirty="0">
                <a:solidFill>
                  <a:srgbClr val="FF0000"/>
                </a:solidFill>
                <a:highlight>
                  <a:srgbClr val="FFFF00"/>
                </a:highlight>
              </a:rPr>
              <a:t>Pour les incertitudes pour lesquels le système est stable, on ne conserve pas le gain statique du système d’origine. </a:t>
            </a:r>
            <a:r>
              <a:rPr lang="fr-FR" sz="1400" b="0" i="1" dirty="0">
                <a:solidFill>
                  <a:srgbClr val="FF0000"/>
                </a:solidFill>
                <a:highlight>
                  <a:srgbClr val="FFFF00"/>
                </a:highlight>
              </a:rPr>
              <a:t>(DROITE)</a:t>
            </a:r>
            <a:endParaRPr lang="fr-FR" sz="1400" b="0" dirty="0">
              <a:solidFill>
                <a:srgbClr val="FF0000"/>
              </a:solidFill>
              <a:highlight>
                <a:srgbClr val="FFFF00"/>
              </a:highlight>
            </a:endParaRPr>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10</a:t>
            </a:fld>
            <a:endParaRPr lang="fr-FR" dirty="0"/>
          </a:p>
        </p:txBody>
      </p:sp>
    </p:spTree>
    <p:extLst>
      <p:ext uri="{BB962C8B-B14F-4D97-AF65-F5344CB8AC3E}">
        <p14:creationId xmlns:p14="http://schemas.microsoft.com/office/powerpoint/2010/main" val="4237266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7CEE0-AD08-2EF3-2526-461F842F34D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A8A7A0E-1488-6FBB-A1B2-818B5026576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4605B6D-C7B3-D883-1F22-18FDE06D5A8C}"/>
              </a:ext>
            </a:extLst>
          </p:cNvPr>
          <p:cNvSpPr>
            <a:spLocks noGrp="1"/>
          </p:cNvSpPr>
          <p:nvPr>
            <p:ph type="body" idx="1"/>
          </p:nvPr>
        </p:nvSpPr>
        <p:spPr/>
        <p:txBody>
          <a:bodyPr/>
          <a:lstStyle/>
          <a:p>
            <a:r>
              <a:rPr lang="fr-FR" dirty="0"/>
              <a:t>Expliquer ce qu’il y a dans els blocs</a:t>
            </a:r>
          </a:p>
          <a:p>
            <a:endParaRPr lang="fr-FR" dirty="0"/>
          </a:p>
        </p:txBody>
      </p:sp>
      <p:sp>
        <p:nvSpPr>
          <p:cNvPr id="4" name="Espace réservé du numéro de diapositive 3">
            <a:extLst>
              <a:ext uri="{FF2B5EF4-FFF2-40B4-BE49-F238E27FC236}">
                <a16:creationId xmlns:a16="http://schemas.microsoft.com/office/drawing/2014/main" id="{F7C5A474-B7C7-8C92-66A9-EC629F1DDF4F}"/>
              </a:ext>
            </a:extLst>
          </p:cNvPr>
          <p:cNvSpPr>
            <a:spLocks noGrp="1"/>
          </p:cNvSpPr>
          <p:nvPr>
            <p:ph type="sldNum" sz="quarter" idx="5"/>
          </p:nvPr>
        </p:nvSpPr>
        <p:spPr/>
        <p:txBody>
          <a:bodyPr/>
          <a:lstStyle/>
          <a:p>
            <a:fld id="{53A4B59B-5AB9-4971-BEC1-49690C9D992C}" type="slidenum">
              <a:rPr lang="fr-FR" smtClean="0"/>
              <a:t>11</a:t>
            </a:fld>
            <a:endParaRPr lang="fr-FR" dirty="0"/>
          </a:p>
        </p:txBody>
      </p:sp>
    </p:spTree>
    <p:extLst>
      <p:ext uri="{BB962C8B-B14F-4D97-AF65-F5344CB8AC3E}">
        <p14:creationId xmlns:p14="http://schemas.microsoft.com/office/powerpoint/2010/main" val="418500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mise sous forme LFT est courante et facile à faire sous Matlab. Elle est efficace même avec un grand nombre d’incertitudes. </a:t>
            </a:r>
          </a:p>
          <a:p>
            <a:r>
              <a:rPr lang="fr-FR" dirty="0"/>
              <a:t>Cependant, on ne peut pas garantir la stabilité du système réduit ni une erreur H infini.</a:t>
            </a:r>
          </a:p>
          <a:p>
            <a:endParaRPr lang="fr-FR" dirty="0"/>
          </a:p>
          <a:p>
            <a:r>
              <a:rPr lang="fr-FR" dirty="0"/>
              <a:t>La mise sous forme polytopique  est plus difficile à utiliser, à cause de la contrainte de rang qui pose donnent pour les solveurs de LMI. De plus, un nombre d’incertitude élevé entraine une explosion du nombre de sommets (10 incertitudes donnent 1024 sommets). Cependant, on peut garantir la stabilité du système réduit ainsi que garantir une norme H infini.</a:t>
            </a:r>
          </a:p>
          <a:p>
            <a:endParaRPr lang="fr-FR" dirty="0"/>
          </a:p>
          <a:p>
            <a:r>
              <a:rPr lang="fr-FR" dirty="0"/>
              <a:t>Une possibilité de continuation serait de trouver une méthode pour garantir la stabilité d’un système réduit sous LFT, ou de trouver une méthode de calcul plus efficace pour la réduction d’un </a:t>
            </a:r>
            <a:r>
              <a:rPr lang="fr-FR"/>
              <a:t>système polytopique.</a:t>
            </a:r>
            <a:endParaRPr lang="fr-FR" dirty="0"/>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13</a:t>
            </a:fld>
            <a:endParaRPr lang="fr-FR" dirty="0"/>
          </a:p>
        </p:txBody>
      </p:sp>
    </p:spTree>
    <p:extLst>
      <p:ext uri="{BB962C8B-B14F-4D97-AF65-F5344CB8AC3E}">
        <p14:creationId xmlns:p14="http://schemas.microsoft.com/office/powerpoint/2010/main" val="57761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E38F9-38F9-4D32-BF4B-F8AF93BAEED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F3EDED5-266E-32E5-3961-67EA7B4F6C5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06D6D34-56CF-ECB3-40CD-597CF0844F7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964D21D-A628-D8E8-C652-F5207FCEAC7F}"/>
              </a:ext>
            </a:extLst>
          </p:cNvPr>
          <p:cNvSpPr>
            <a:spLocks noGrp="1"/>
          </p:cNvSpPr>
          <p:nvPr>
            <p:ph type="sldNum" sz="quarter" idx="5"/>
          </p:nvPr>
        </p:nvSpPr>
        <p:spPr/>
        <p:txBody>
          <a:bodyPr/>
          <a:lstStyle/>
          <a:p>
            <a:fld id="{53A4B59B-5AB9-4971-BEC1-49690C9D992C}" type="slidenum">
              <a:rPr lang="fr-FR" smtClean="0"/>
              <a:t>15</a:t>
            </a:fld>
            <a:endParaRPr lang="fr-FR" dirty="0"/>
          </a:p>
        </p:txBody>
      </p:sp>
    </p:spTree>
    <p:extLst>
      <p:ext uri="{BB962C8B-B14F-4D97-AF65-F5344CB8AC3E}">
        <p14:creationId xmlns:p14="http://schemas.microsoft.com/office/powerpoint/2010/main" val="3242764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endParaRPr lang="fr-FR" dirty="0"/>
              </a:p>
            </p:txBody>
          </p:sp>
        </mc:Choice>
        <mc:Fallback xmlns="">
          <p:sp>
            <p:nvSpPr>
              <p:cNvPr id="3" name="Espace réservé des notes 2"/>
              <p:cNvSpPr>
                <a:spLocks noGrp="1"/>
              </p:cNvSpPr>
              <p:nvPr>
                <p:ph type="body" idx="1"/>
              </p:nvPr>
            </p:nvSpPr>
            <p:spPr/>
            <p:txBody>
              <a:bodyPr/>
              <a:lstStyle/>
              <a:p>
                <a:r>
                  <a:rPr lang="fr-FR" dirty="0"/>
                  <a:t>Après avoir fait le changement de base, on fait une troncature en ne gardant que les r premières lignes et colonnes de </a:t>
                </a:r>
                <a:r>
                  <a:rPr lang="fr-FR" b="0" i="0">
                    <a:latin typeface="Cambria Math" panose="02040503050406030204" pitchFamily="18" charset="0"/>
                  </a:rPr>
                  <a:t>𝐴_(𝑛𝑜𝑚,𝑒𝑞)</a:t>
                </a:r>
                <a:r>
                  <a:rPr lang="fr-FR" dirty="0"/>
                  <a:t>.</a:t>
                </a:r>
              </a:p>
              <a:p>
                <a:r>
                  <a:rPr lang="fr-FR" dirty="0"/>
                  <a:t>On a donc le système nominal réduit, qu’on peut remettre dans l’équation de la LFT pour retrouver une forme de système classique.</a:t>
                </a:r>
              </a:p>
            </p:txBody>
          </p:sp>
        </mc:Fallback>
      </mc:AlternateContent>
      <p:sp>
        <p:nvSpPr>
          <p:cNvPr id="4" name="Espace réservé du numéro de diapositive 3"/>
          <p:cNvSpPr>
            <a:spLocks noGrp="1"/>
          </p:cNvSpPr>
          <p:nvPr>
            <p:ph type="sldNum" sz="quarter" idx="5"/>
          </p:nvPr>
        </p:nvSpPr>
        <p:spPr/>
        <p:txBody>
          <a:bodyPr/>
          <a:lstStyle/>
          <a:p>
            <a:fld id="{53A4B59B-5AB9-4971-BEC1-49690C9D992C}" type="slidenum">
              <a:rPr lang="fr-FR" smtClean="0"/>
              <a:t>16</a:t>
            </a:fld>
            <a:endParaRPr lang="fr-FR" dirty="0"/>
          </a:p>
        </p:txBody>
      </p:sp>
    </p:spTree>
    <p:extLst>
      <p:ext uri="{BB962C8B-B14F-4D97-AF65-F5344CB8AC3E}">
        <p14:creationId xmlns:p14="http://schemas.microsoft.com/office/powerpoint/2010/main" val="933263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17</a:t>
            </a:fld>
            <a:endParaRPr lang="fr-FR" dirty="0"/>
          </a:p>
        </p:txBody>
      </p:sp>
    </p:spTree>
    <p:extLst>
      <p:ext uri="{BB962C8B-B14F-4D97-AF65-F5344CB8AC3E}">
        <p14:creationId xmlns:p14="http://schemas.microsoft.com/office/powerpoint/2010/main" val="3054889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18</a:t>
            </a:fld>
            <a:endParaRPr lang="fr-FR" dirty="0"/>
          </a:p>
        </p:txBody>
      </p:sp>
    </p:spTree>
    <p:extLst>
      <p:ext uri="{BB962C8B-B14F-4D97-AF65-F5344CB8AC3E}">
        <p14:creationId xmlns:p14="http://schemas.microsoft.com/office/powerpoint/2010/main" val="371035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Model </a:t>
            </a:r>
            <a:r>
              <a:rPr lang="fr-FR" dirty="0" err="1"/>
              <a:t>syst</a:t>
            </a:r>
            <a:r>
              <a:rPr lang="fr-FR" dirty="0"/>
              <a:t> : bcp états =&gt;</a:t>
            </a:r>
            <a:r>
              <a:rPr lang="fr-FR" dirty="0" err="1"/>
              <a:t>reduc</a:t>
            </a:r>
            <a:r>
              <a:rPr lang="fr-FR" dirty="0"/>
              <a:t> d’ordre</a:t>
            </a:r>
          </a:p>
          <a:p>
            <a:r>
              <a:rPr lang="fr-FR" dirty="0"/>
              <a:t>Dans model, incertitudes param (issu composants, comme </a:t>
            </a:r>
            <a:r>
              <a:rPr lang="fr-FR" dirty="0" err="1"/>
              <a:t>resistance</a:t>
            </a:r>
            <a:r>
              <a:rPr lang="fr-FR" dirty="0"/>
              <a:t>) :incertitude param (suppo cst, dans un intervalle fixe connu)</a:t>
            </a:r>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2</a:t>
            </a:fld>
            <a:endParaRPr lang="fr-FR" dirty="0"/>
          </a:p>
        </p:txBody>
      </p:sp>
    </p:spTree>
    <p:extLst>
      <p:ext uri="{BB962C8B-B14F-4D97-AF65-F5344CB8AC3E}">
        <p14:creationId xmlns:p14="http://schemas.microsoft.com/office/powerpoint/2010/main" val="344890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3</a:t>
            </a:fld>
            <a:endParaRPr lang="fr-FR" dirty="0"/>
          </a:p>
        </p:txBody>
      </p:sp>
    </p:spTree>
    <p:extLst>
      <p:ext uri="{BB962C8B-B14F-4D97-AF65-F5344CB8AC3E}">
        <p14:creationId xmlns:p14="http://schemas.microsoft.com/office/powerpoint/2010/main" val="377895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r>
                  <a:rPr lang="fr-FR" sz="1800" dirty="0"/>
                  <a:t>Pour pouvoir réduire l’ordre du système, on sépare le système et les incertitudes notés K. Le système devient le système nominal, totalement connu </a:t>
                </a:r>
                <a:r>
                  <a:rPr lang="fr-FR" sz="1800" i="1" dirty="0"/>
                  <a:t>(montrer bloc du bas),</a:t>
                </a:r>
                <a:r>
                  <a:rPr lang="fr-FR" sz="1800" dirty="0"/>
                  <a:t> les incertitudes vont dans le bloc DELTA</a:t>
                </a:r>
                <a:r>
                  <a:rPr lang="fr-FR" sz="1800" i="1" dirty="0"/>
                  <a:t> (montrer bloc du haut)</a:t>
                </a:r>
                <a:r>
                  <a:rPr lang="fr-FR" sz="1800" dirty="0"/>
                  <a:t>.</a:t>
                </a:r>
              </a:p>
              <a:p>
                <a:r>
                  <a:rPr lang="fr-FR" sz="1800" dirty="0"/>
                  <a:t>La décomposition des incertitudes à gauche permet d’avoir une incertitude entre -1 et 1 dans le bloc DELTA.</a:t>
                </a:r>
              </a:p>
              <a:p>
                <a:endParaRPr lang="fr-FR" sz="1800" dirty="0"/>
              </a:p>
              <a:p>
                <a:r>
                  <a:rPr lang="fr-FR" sz="1800" dirty="0"/>
                  <a:t>Cette transformation est couramment utilisée dans la commande robuste, il existe des librairies Matlab pour faire la LFT.</a:t>
                </a:r>
              </a:p>
            </p:txBody>
          </p:sp>
        </mc:Choice>
        <mc:Fallback xmlns="">
          <p:sp>
            <p:nvSpPr>
              <p:cNvPr id="3" name="Espace réservé des notes 2"/>
              <p:cNvSpPr>
                <a:spLocks noGrp="1"/>
              </p:cNvSpPr>
              <p:nvPr>
                <p:ph type="body" idx="1"/>
              </p:nvPr>
            </p:nvSpPr>
            <p:spPr/>
            <p:txBody>
              <a:bodyPr/>
              <a:lstStyle/>
              <a:p>
                <a:r>
                  <a:rPr lang="fr-FR" sz="1800" dirty="0"/>
                  <a:t>Pour étudier des paramètres incertains, on peut faire une transformation linaire fractionnaire (LFT) du système. Pour pouvoir faire cette transformée, nous avons posé que les paramètres incertains se décomposent de la manière suivante : </a:t>
                </a:r>
                <a:r>
                  <a:rPr lang="fr-FR" sz="1800" i="1" dirty="0"/>
                  <a:t>(lire première équation « paramètre incertain</a:t>
                </a:r>
                <a:r>
                  <a:rPr lang="fr-FR" sz="1800" i="0" dirty="0"/>
                  <a:t>) ; avec </a:t>
                </a:r>
                <a:r>
                  <a:rPr lang="fr-FR" sz="1800" b="0" i="0">
                    <a:latin typeface="Cambria Math" panose="02040503050406030204" pitchFamily="18" charset="0"/>
                  </a:rPr>
                  <a:t>𝑘_0  𝑒𝑡 𝑝</a:t>
                </a:r>
                <a:r>
                  <a:rPr lang="fr-FR" sz="1800" i="1" dirty="0"/>
                  <a:t> </a:t>
                </a:r>
                <a:r>
                  <a:rPr lang="fr-FR" sz="1800" i="0" dirty="0"/>
                  <a:t>qui</a:t>
                </a:r>
                <a:r>
                  <a:rPr lang="fr-FR" sz="1800" i="0" baseline="0" dirty="0"/>
                  <a:t> sont des valeurs connues, et </a:t>
                </a:r>
                <a:r>
                  <a:rPr lang="fr-FR" sz="1800" b="0" i="0" baseline="0">
                    <a:latin typeface="Cambria Math" panose="02040503050406030204" pitchFamily="18" charset="0"/>
                  </a:rPr>
                  <a:t>𝛿</a:t>
                </a:r>
                <a:r>
                  <a:rPr lang="fr-FR" sz="1800" i="0" dirty="0"/>
                  <a:t> l’incertitude du paramètre. </a:t>
                </a:r>
              </a:p>
              <a:p>
                <a:endParaRPr lang="fr-FR" sz="1800" i="0" dirty="0"/>
              </a:p>
              <a:p>
                <a:r>
                  <a:rPr lang="fr-FR" sz="1800" i="0" dirty="0"/>
                  <a:t>En décomposant les paramètres incertains de cette manière, nous pouvons </a:t>
                </a:r>
                <a:r>
                  <a:rPr lang="fr-FR" sz="1800" dirty="0"/>
                  <a:t>sortir l’incertitude paramétrique du système et la  placer sous la forme d’un bloc diagonal DELTA. Le nouveau bloc du système (</a:t>
                </a:r>
                <a:r>
                  <a:rPr lang="fr-FR" sz="1800" i="1" dirty="0"/>
                  <a:t>pointer le bloc du bas à droite) </a:t>
                </a:r>
                <a:r>
                  <a:rPr lang="fr-FR" sz="1800" i="0" dirty="0"/>
                  <a:t>est alors entièrement connu.</a:t>
                </a:r>
                <a:endParaRPr lang="fr-FR" sz="1800" i="1" dirty="0"/>
              </a:p>
              <a:p>
                <a:endParaRPr lang="fr-FR" sz="1800" i="1" dirty="0"/>
              </a:p>
              <a:p>
                <a:r>
                  <a:rPr lang="fr-FR" sz="1800" i="0" dirty="0"/>
                  <a:t>La LFT possède quelques propriétés intéressantes, tel que la somme de plusieurs LFT donne une LFT, et que la cascade de plusieurs LFT forme une LFT. Cependant, dans le cas de combinaisons complexes, il faut faire une réduction à l’ordre minimal, pour ne pas avoir un système d’un ordre apparent plus grand que l’ordre réel du système.</a:t>
                </a:r>
              </a:p>
            </p:txBody>
          </p:sp>
        </mc:Fallback>
      </mc:AlternateContent>
      <p:sp>
        <p:nvSpPr>
          <p:cNvPr id="4" name="Espace réservé du numéro de diapositive 3"/>
          <p:cNvSpPr>
            <a:spLocks noGrp="1"/>
          </p:cNvSpPr>
          <p:nvPr>
            <p:ph type="sldNum" sz="quarter" idx="5"/>
          </p:nvPr>
        </p:nvSpPr>
        <p:spPr/>
        <p:txBody>
          <a:bodyPr/>
          <a:lstStyle/>
          <a:p>
            <a:fld id="{53A4B59B-5AB9-4971-BEC1-49690C9D992C}" type="slidenum">
              <a:rPr lang="fr-FR" smtClean="0"/>
              <a:t>4</a:t>
            </a:fld>
            <a:endParaRPr lang="fr-FR" dirty="0"/>
          </a:p>
        </p:txBody>
      </p:sp>
    </p:spTree>
    <p:extLst>
      <p:ext uri="{BB962C8B-B14F-4D97-AF65-F5344CB8AC3E}">
        <p14:creationId xmlns:p14="http://schemas.microsoft.com/office/powerpoint/2010/main" val="375274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prenons l’exemple d’un système masse ressort amortisseur (a gauche). </a:t>
            </a:r>
          </a:p>
          <a:p>
            <a:r>
              <a:rPr lang="fr-FR" dirty="0"/>
              <a:t>Le système possède deux paramètres incertains, la constante de raideur k et d’amortissement d. </a:t>
            </a:r>
          </a:p>
          <a:p>
            <a:r>
              <a:rPr lang="fr-FR" dirty="0"/>
              <a:t>On a tracé (à droite) la réponse indicielle pour plusieurs valeurs de DELTA ; entre +1 et -1.</a:t>
            </a:r>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5</a:t>
            </a:fld>
            <a:endParaRPr lang="fr-FR" dirty="0"/>
          </a:p>
        </p:txBody>
      </p:sp>
    </p:spTree>
    <p:extLst>
      <p:ext uri="{BB962C8B-B14F-4D97-AF65-F5344CB8AC3E}">
        <p14:creationId xmlns:p14="http://schemas.microsoft.com/office/powerpoint/2010/main" val="216447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t>
            </a:r>
            <a:r>
              <a:rPr lang="fr-FR" dirty="0" err="1"/>
              <a:t>decompo</a:t>
            </a:r>
            <a:r>
              <a:rPr lang="fr-FR" dirty="0"/>
              <a:t> le </a:t>
            </a:r>
            <a:r>
              <a:rPr lang="fr-FR" dirty="0" err="1"/>
              <a:t>syst</a:t>
            </a:r>
            <a:r>
              <a:rPr lang="fr-FR" dirty="0"/>
              <a:t> polytope : défini par ses sommets (CONNUS)</a:t>
            </a:r>
          </a:p>
          <a:p>
            <a:r>
              <a:rPr lang="fr-FR" dirty="0"/>
              <a:t>Pour q param, 2^q sommets</a:t>
            </a:r>
          </a:p>
          <a:p>
            <a:r>
              <a:rPr lang="fr-FR" dirty="0"/>
              <a:t>-</a:t>
            </a:r>
            <a:r>
              <a:rPr lang="fr-FR" dirty="0" err="1"/>
              <a:t>illustrat</a:t>
            </a:r>
            <a:r>
              <a:rPr lang="fr-FR" dirty="0"/>
              <a:t>° param, sommets = pts rouges</a:t>
            </a:r>
          </a:p>
          <a:p>
            <a:r>
              <a:rPr lang="fr-FR" dirty="0"/>
              <a:t>-param </a:t>
            </a:r>
            <a:r>
              <a:rPr lang="fr-FR" dirty="0" err="1"/>
              <a:t>tjs</a:t>
            </a:r>
            <a:r>
              <a:rPr lang="fr-FR" dirty="0"/>
              <a:t> dans le cadre</a:t>
            </a:r>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6</a:t>
            </a:fld>
            <a:endParaRPr lang="fr-FR" dirty="0"/>
          </a:p>
        </p:txBody>
      </p:sp>
    </p:spTree>
    <p:extLst>
      <p:ext uri="{BB962C8B-B14F-4D97-AF65-F5344CB8AC3E}">
        <p14:creationId xmlns:p14="http://schemas.microsoft.com/office/powerpoint/2010/main" val="3397510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7</a:t>
            </a:fld>
            <a:endParaRPr lang="fr-FR" dirty="0"/>
          </a:p>
        </p:txBody>
      </p:sp>
    </p:spTree>
    <p:extLst>
      <p:ext uri="{BB962C8B-B14F-4D97-AF65-F5344CB8AC3E}">
        <p14:creationId xmlns:p14="http://schemas.microsoft.com/office/powerpoint/2010/main" val="189527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-courbes avec plusieurs k  et d, comme avec </a:t>
            </a:r>
            <a:r>
              <a:rPr lang="fr-FR" dirty="0" err="1"/>
              <a:t>lft</a:t>
            </a:r>
            <a:endParaRPr lang="fr-FR" dirty="0"/>
          </a:p>
          <a:p>
            <a:r>
              <a:rPr lang="fr-FR" dirty="0"/>
              <a:t>-la couleur des étoiles correspond aux courbes tracées </a:t>
            </a:r>
          </a:p>
          <a:p>
            <a:r>
              <a:rPr lang="fr-FR" dirty="0"/>
              <a:t>-dans les 4 coins valeurs min/max</a:t>
            </a:r>
          </a:p>
          <a:p>
            <a:r>
              <a:rPr lang="fr-FR" dirty="0"/>
              <a:t>-les 3 au centre c des combi linéaires des 4 aux coins</a:t>
            </a:r>
          </a:p>
          <a:p>
            <a:endParaRPr lang="fr-FR" dirty="0"/>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8</a:t>
            </a:fld>
            <a:endParaRPr lang="fr-FR" dirty="0"/>
          </a:p>
        </p:txBody>
      </p:sp>
    </p:spTree>
    <p:extLst>
      <p:ext uri="{BB962C8B-B14F-4D97-AF65-F5344CB8AC3E}">
        <p14:creationId xmlns:p14="http://schemas.microsoft.com/office/powerpoint/2010/main" val="56773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réduction d’ordre, on fait une troncature équilibrée.</a:t>
            </a:r>
          </a:p>
          <a:p>
            <a:r>
              <a:rPr lang="fr-FR" dirty="0"/>
              <a:t>La troncature équilibrée consiste à faire un changement de base puis à tronquer les matrices à l’ordre désiré.</a:t>
            </a:r>
          </a:p>
          <a:p>
            <a:r>
              <a:rPr lang="fr-FR" dirty="0"/>
              <a:t>Pour la mise en forme LFT, le système nominal est totalement connu, on fait la troncature équilibrée dessus.</a:t>
            </a:r>
          </a:p>
          <a:p>
            <a:r>
              <a:rPr lang="fr-FR" dirty="0"/>
              <a:t>Pour la mise en forme polytopique, les sommets sont totalement connus, on fait la troncature équilibrée sur tous les sommets en même temps.</a:t>
            </a:r>
          </a:p>
        </p:txBody>
      </p:sp>
      <p:sp>
        <p:nvSpPr>
          <p:cNvPr id="4" name="Espace réservé du numéro de diapositive 3"/>
          <p:cNvSpPr>
            <a:spLocks noGrp="1"/>
          </p:cNvSpPr>
          <p:nvPr>
            <p:ph type="sldNum" sz="quarter" idx="5"/>
          </p:nvPr>
        </p:nvSpPr>
        <p:spPr/>
        <p:txBody>
          <a:bodyPr/>
          <a:lstStyle/>
          <a:p>
            <a:fld id="{53A4B59B-5AB9-4971-BEC1-49690C9D992C}" type="slidenum">
              <a:rPr lang="fr-FR" smtClean="0"/>
              <a:t>9</a:t>
            </a:fld>
            <a:endParaRPr lang="fr-FR" dirty="0"/>
          </a:p>
        </p:txBody>
      </p:sp>
    </p:spTree>
    <p:extLst>
      <p:ext uri="{BB962C8B-B14F-4D97-AF65-F5344CB8AC3E}">
        <p14:creationId xmlns:p14="http://schemas.microsoft.com/office/powerpoint/2010/main" val="481226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EF7B8E-5D4A-62C3-6C55-00F05592ED4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22B377C-165A-5A0E-F648-7493EACA4F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6" name="Espace réservé du numéro de diapositive 5">
            <a:extLst>
              <a:ext uri="{FF2B5EF4-FFF2-40B4-BE49-F238E27FC236}">
                <a16:creationId xmlns:a16="http://schemas.microsoft.com/office/drawing/2014/main" id="{F790927F-FD7D-38CF-9D21-0D7F0557A340}"/>
              </a:ext>
            </a:extLst>
          </p:cNvPr>
          <p:cNvSpPr>
            <a:spLocks noGrp="1"/>
          </p:cNvSpPr>
          <p:nvPr>
            <p:ph type="sldNum" sz="quarter" idx="12"/>
          </p:nvPr>
        </p:nvSpPr>
        <p:spPr/>
        <p:txBody>
          <a:bodyPr/>
          <a:lstStyle/>
          <a:p>
            <a:fld id="{22343F16-9D38-4ED3-8549-88E6361133A3}" type="slidenum">
              <a:rPr lang="fr-FR" smtClean="0"/>
              <a:t>‹N°›</a:t>
            </a:fld>
            <a:endParaRPr lang="fr-FR" dirty="0"/>
          </a:p>
        </p:txBody>
      </p:sp>
      <p:sp>
        <p:nvSpPr>
          <p:cNvPr id="9" name="Rectangle 8">
            <a:extLst>
              <a:ext uri="{FF2B5EF4-FFF2-40B4-BE49-F238E27FC236}">
                <a16:creationId xmlns:a16="http://schemas.microsoft.com/office/drawing/2014/main" id="{0A29ABD2-5E2C-D3D6-29D0-60FE6E1C5808}"/>
              </a:ext>
            </a:extLst>
          </p:cNvPr>
          <p:cNvSpPr/>
          <p:nvPr userDrawn="1"/>
        </p:nvSpPr>
        <p:spPr>
          <a:xfrm>
            <a:off x="0" y="0"/>
            <a:ext cx="12192000" cy="612476"/>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Espace réservé du pied de page 4">
            <a:extLst>
              <a:ext uri="{FF2B5EF4-FFF2-40B4-BE49-F238E27FC236}">
                <a16:creationId xmlns:a16="http://schemas.microsoft.com/office/drawing/2014/main" id="{380E0376-7EBA-3874-FBED-41FA836FA4BA}"/>
              </a:ext>
            </a:extLst>
          </p:cNvPr>
          <p:cNvSpPr>
            <a:spLocks noGrp="1"/>
          </p:cNvSpPr>
          <p:nvPr>
            <p:ph type="ftr" sz="quarter" idx="11"/>
          </p:nvPr>
        </p:nvSpPr>
        <p:spPr>
          <a:xfrm>
            <a:off x="4032250" y="6356350"/>
            <a:ext cx="4114800" cy="365125"/>
          </a:xfrm>
        </p:spPr>
        <p:txBody>
          <a:bodyPr/>
          <a:lstStyle>
            <a:lvl1pPr>
              <a:defRPr sz="1600">
                <a:solidFill>
                  <a:schemeClr val="bg1"/>
                </a:solidFill>
              </a:defRPr>
            </a:lvl1pPr>
          </a:lstStyle>
          <a:p>
            <a:r>
              <a:rPr lang="fr-FR" dirty="0"/>
              <a:t>15 novembre 2024</a:t>
            </a:r>
          </a:p>
        </p:txBody>
      </p:sp>
      <p:pic>
        <p:nvPicPr>
          <p:cNvPr id="11" name="Image 10" descr="Une image contenant texte, Police, Graphique, capture d’écran&#10;&#10;Description générée automatiquement">
            <a:extLst>
              <a:ext uri="{FF2B5EF4-FFF2-40B4-BE49-F238E27FC236}">
                <a16:creationId xmlns:a16="http://schemas.microsoft.com/office/drawing/2014/main" id="{F5A65F96-E293-9BBC-DDA4-30C9E2F399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249772"/>
            <a:ext cx="1590139" cy="608228"/>
          </a:xfrm>
          <a:prstGeom prst="rect">
            <a:avLst/>
          </a:prstGeom>
        </p:spPr>
      </p:pic>
    </p:spTree>
    <p:extLst>
      <p:ext uri="{BB962C8B-B14F-4D97-AF65-F5344CB8AC3E}">
        <p14:creationId xmlns:p14="http://schemas.microsoft.com/office/powerpoint/2010/main" val="187315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8396F-D6ED-AC6C-0051-DEB39547C0C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5E73B8-A24D-C87B-1B4D-9BA55D18630F}"/>
              </a:ext>
            </a:extLst>
          </p:cNvPr>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0DEE0B94-8360-A44A-E388-99FF7FC68D87}"/>
              </a:ext>
            </a:extLst>
          </p:cNvPr>
          <p:cNvSpPr>
            <a:spLocks noGrp="1"/>
          </p:cNvSpPr>
          <p:nvPr>
            <p:ph type="sldNum" sz="quarter" idx="12"/>
          </p:nvPr>
        </p:nvSpPr>
        <p:spPr/>
        <p:txBody>
          <a:bodyPr/>
          <a:lstStyle>
            <a:lvl1pPr>
              <a:defRPr sz="2400"/>
            </a:lvl1pPr>
          </a:lstStyle>
          <a:p>
            <a:fld id="{22343F16-9D38-4ED3-8549-88E6361133A3}" type="slidenum">
              <a:rPr lang="fr-FR" smtClean="0"/>
              <a:pPr/>
              <a:t>‹N°›</a:t>
            </a:fld>
            <a:r>
              <a:rPr lang="fr-FR" dirty="0"/>
              <a:t> /15</a:t>
            </a:r>
          </a:p>
        </p:txBody>
      </p:sp>
      <p:sp>
        <p:nvSpPr>
          <p:cNvPr id="7" name="Espace réservé du pied de page 4">
            <a:extLst>
              <a:ext uri="{FF2B5EF4-FFF2-40B4-BE49-F238E27FC236}">
                <a16:creationId xmlns:a16="http://schemas.microsoft.com/office/drawing/2014/main" id="{8A951898-5818-E6F7-ECA3-4EAE39367EA1}"/>
              </a:ext>
            </a:extLst>
          </p:cNvPr>
          <p:cNvSpPr txBox="1">
            <a:spLocks/>
          </p:cNvSpPr>
          <p:nvPr userDrawn="1"/>
        </p:nvSpPr>
        <p:spPr>
          <a:xfrm>
            <a:off x="4794130" y="6356349"/>
            <a:ext cx="2603740" cy="365125"/>
          </a:xfrm>
          <a:prstGeom prst="rect">
            <a:avLst/>
          </a:prstGeom>
        </p:spPr>
        <p:txBody>
          <a:bodyPr vert="horz" lIns="91440" tIns="45720" rIns="91440" bIns="45720" rtlCol="0" anchor="ctr"/>
          <a:lstStyle>
            <a:defPPr>
              <a:defRPr lang="fr-FR"/>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t>Réduction ordre avec paramètres incertains</a:t>
            </a:r>
          </a:p>
        </p:txBody>
      </p:sp>
      <p:pic>
        <p:nvPicPr>
          <p:cNvPr id="8" name="Image 7" descr="Une image contenant texte, Police, Graphique, capture d’écran&#10;&#10;Description générée automatiquement">
            <a:extLst>
              <a:ext uri="{FF2B5EF4-FFF2-40B4-BE49-F238E27FC236}">
                <a16:creationId xmlns:a16="http://schemas.microsoft.com/office/drawing/2014/main" id="{1A016F1D-B4B1-03A2-A1FF-0F18DFF112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9257" y="376923"/>
            <a:ext cx="1590139" cy="608228"/>
          </a:xfrm>
          <a:prstGeom prst="rect">
            <a:avLst/>
          </a:prstGeom>
        </p:spPr>
      </p:pic>
      <p:cxnSp>
        <p:nvCxnSpPr>
          <p:cNvPr id="10" name="Connecteur droit 9">
            <a:extLst>
              <a:ext uri="{FF2B5EF4-FFF2-40B4-BE49-F238E27FC236}">
                <a16:creationId xmlns:a16="http://schemas.microsoft.com/office/drawing/2014/main" id="{6B6F7345-C940-3C4C-373B-B84C36929028}"/>
              </a:ext>
            </a:extLst>
          </p:cNvPr>
          <p:cNvCxnSpPr>
            <a:cxnSpLocks/>
          </p:cNvCxnSpPr>
          <p:nvPr userDrawn="1"/>
        </p:nvCxnSpPr>
        <p:spPr>
          <a:xfrm>
            <a:off x="0" y="365126"/>
            <a:ext cx="12192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Espace réservé du pied de page 4">
            <a:extLst>
              <a:ext uri="{FF2B5EF4-FFF2-40B4-BE49-F238E27FC236}">
                <a16:creationId xmlns:a16="http://schemas.microsoft.com/office/drawing/2014/main" id="{27F33930-51C0-2AAC-1E05-BC4568F5A06C}"/>
              </a:ext>
            </a:extLst>
          </p:cNvPr>
          <p:cNvSpPr txBox="1">
            <a:spLocks/>
          </p:cNvSpPr>
          <p:nvPr userDrawn="1"/>
        </p:nvSpPr>
        <p:spPr>
          <a:xfrm>
            <a:off x="566180" y="6269672"/>
            <a:ext cx="3617200" cy="446404"/>
          </a:xfrm>
          <a:prstGeom prst="rect">
            <a:avLst/>
          </a:prstGeom>
        </p:spPr>
        <p:txBody>
          <a:bodyPr vert="horz" lIns="91440" tIns="45720" rIns="91440" bIns="45720" rtlCol="0" anchor="ctr"/>
          <a:lstStyle>
            <a:defPPr>
              <a:defRPr lang="fr-FR"/>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t>Cédric LEVY  Kirolos MORCOS</a:t>
            </a:r>
          </a:p>
        </p:txBody>
      </p:sp>
    </p:spTree>
    <p:extLst>
      <p:ext uri="{BB962C8B-B14F-4D97-AF65-F5344CB8AC3E}">
        <p14:creationId xmlns:p14="http://schemas.microsoft.com/office/powerpoint/2010/main" val="231824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45E73B8-A24D-C87B-1B4D-9BA55D18630F}"/>
              </a:ext>
            </a:extLst>
          </p:cNvPr>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3">
            <a:extLst>
              <a:ext uri="{FF2B5EF4-FFF2-40B4-BE49-F238E27FC236}">
                <a16:creationId xmlns:a16="http://schemas.microsoft.com/office/drawing/2014/main" id="{3B422A89-EEAC-3719-9F57-C02D4E031F94}"/>
              </a:ext>
            </a:extLst>
          </p:cNvPr>
          <p:cNvSpPr/>
          <p:nvPr userDrawn="1"/>
        </p:nvSpPr>
        <p:spPr>
          <a:xfrm>
            <a:off x="0" y="0"/>
            <a:ext cx="12192000" cy="376923"/>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u pied de page 4">
            <a:extLst>
              <a:ext uri="{FF2B5EF4-FFF2-40B4-BE49-F238E27FC236}">
                <a16:creationId xmlns:a16="http://schemas.microsoft.com/office/drawing/2014/main" id="{8A951898-5818-E6F7-ECA3-4EAE39367EA1}"/>
              </a:ext>
            </a:extLst>
          </p:cNvPr>
          <p:cNvSpPr txBox="1">
            <a:spLocks/>
          </p:cNvSpPr>
          <p:nvPr userDrawn="1"/>
        </p:nvSpPr>
        <p:spPr>
          <a:xfrm>
            <a:off x="4310171" y="167851"/>
            <a:ext cx="3571658" cy="747852"/>
          </a:xfrm>
          <a:prstGeom prst="rect">
            <a:avLst/>
          </a:prstGeom>
        </p:spPr>
        <p:txBody>
          <a:bodyPr vert="horz" lIns="91440" tIns="45720" rIns="91440" bIns="45720" rtlCol="0" anchor="ctr"/>
          <a:lstStyle>
            <a:defPPr>
              <a:defRPr lang="fr-FR"/>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400" dirty="0">
                <a:solidFill>
                  <a:schemeClr val="tx1"/>
                </a:solidFill>
              </a:rPr>
              <a:t>Réduction ordre avec paramètres incertains</a:t>
            </a:r>
          </a:p>
        </p:txBody>
      </p:sp>
      <p:pic>
        <p:nvPicPr>
          <p:cNvPr id="8" name="Image 7" descr="Une image contenant texte, Police, Graphique, capture d’écran&#10;&#10;Description générée automatiquement">
            <a:extLst>
              <a:ext uri="{FF2B5EF4-FFF2-40B4-BE49-F238E27FC236}">
                <a16:creationId xmlns:a16="http://schemas.microsoft.com/office/drawing/2014/main" id="{1A016F1D-B4B1-03A2-A1FF-0F18DFF112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69257" y="376923"/>
            <a:ext cx="1590139" cy="608228"/>
          </a:xfrm>
          <a:prstGeom prst="rect">
            <a:avLst/>
          </a:prstGeom>
        </p:spPr>
      </p:pic>
      <p:sp>
        <p:nvSpPr>
          <p:cNvPr id="9" name="Espace réservé du pied de page 4">
            <a:extLst>
              <a:ext uri="{FF2B5EF4-FFF2-40B4-BE49-F238E27FC236}">
                <a16:creationId xmlns:a16="http://schemas.microsoft.com/office/drawing/2014/main" id="{27F33930-51C0-2AAC-1E05-BC4568F5A06C}"/>
              </a:ext>
            </a:extLst>
          </p:cNvPr>
          <p:cNvSpPr txBox="1">
            <a:spLocks/>
          </p:cNvSpPr>
          <p:nvPr userDrawn="1"/>
        </p:nvSpPr>
        <p:spPr>
          <a:xfrm>
            <a:off x="566180" y="6269672"/>
            <a:ext cx="3617200" cy="446404"/>
          </a:xfrm>
          <a:prstGeom prst="rect">
            <a:avLst/>
          </a:prstGeom>
        </p:spPr>
        <p:txBody>
          <a:bodyPr vert="horz" lIns="91440" tIns="45720" rIns="91440" bIns="45720" rtlCol="0" anchor="ctr"/>
          <a:lstStyle>
            <a:defPPr>
              <a:defRPr lang="fr-FR"/>
            </a:defPPr>
            <a:lvl1pPr marL="0" algn="ctr" defTabSz="914400" rtl="0" eaLnBrk="1" latinLnBrk="0" hangingPunct="1">
              <a:defRPr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t>Cédric LEVY  Kirolos MORCOS</a:t>
            </a:r>
          </a:p>
        </p:txBody>
      </p:sp>
    </p:spTree>
    <p:extLst>
      <p:ext uri="{BB962C8B-B14F-4D97-AF65-F5344CB8AC3E}">
        <p14:creationId xmlns:p14="http://schemas.microsoft.com/office/powerpoint/2010/main" val="16026218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56D70A-3EAC-3DCA-26F9-8D1EFF4038BC}"/>
              </a:ext>
            </a:extLst>
          </p:cNvPr>
          <p:cNvSpPr/>
          <p:nvPr userDrawn="1"/>
        </p:nvSpPr>
        <p:spPr>
          <a:xfrm>
            <a:off x="0" y="356499"/>
            <a:ext cx="12192000" cy="612476"/>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993BC158-A3D0-0711-94D0-06A696138A9B}"/>
              </a:ext>
            </a:extLst>
          </p:cNvPr>
          <p:cNvSpPr/>
          <p:nvPr userDrawn="1"/>
        </p:nvSpPr>
        <p:spPr>
          <a:xfrm>
            <a:off x="1" y="6245525"/>
            <a:ext cx="12192000" cy="612476"/>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titre 1">
            <a:extLst>
              <a:ext uri="{FF2B5EF4-FFF2-40B4-BE49-F238E27FC236}">
                <a16:creationId xmlns:a16="http://schemas.microsoft.com/office/drawing/2014/main" id="{39BD725E-C742-FB49-7B52-46D9E79A3617}"/>
              </a:ext>
            </a:extLst>
          </p:cNvPr>
          <p:cNvSpPr>
            <a:spLocks noGrp="1"/>
          </p:cNvSpPr>
          <p:nvPr>
            <p:ph type="title"/>
          </p:nvPr>
        </p:nvSpPr>
        <p:spPr>
          <a:xfrm>
            <a:off x="838200" y="365125"/>
            <a:ext cx="10721196" cy="612477"/>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B492C36-01B9-6346-5A37-7D061236C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AF7A27-2EC0-18A9-37D8-458202FDD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5C880E-AA7B-452C-9F09-D12BED78D015}" type="datetime1">
              <a:rPr lang="fr-FR" smtClean="0"/>
              <a:t>30/01/2025</a:t>
            </a:fld>
            <a:endParaRPr lang="fr-FR" dirty="0"/>
          </a:p>
        </p:txBody>
      </p:sp>
      <p:sp>
        <p:nvSpPr>
          <p:cNvPr id="5" name="Espace réservé du pied de page 4">
            <a:extLst>
              <a:ext uri="{FF2B5EF4-FFF2-40B4-BE49-F238E27FC236}">
                <a16:creationId xmlns:a16="http://schemas.microsoft.com/office/drawing/2014/main" id="{70632768-0C83-AD86-EBE7-1C77EFF932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0B32C340-C74C-8C6E-462D-B64952FB65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bg1"/>
                </a:solidFill>
              </a:defRPr>
            </a:lvl1pPr>
          </a:lstStyle>
          <a:p>
            <a:fld id="{22343F16-9D38-4ED3-8549-88E6361133A3}" type="slidenum">
              <a:rPr lang="fr-FR" smtClean="0"/>
              <a:pPr/>
              <a:t>‹N°›</a:t>
            </a:fld>
            <a:endParaRPr lang="fr-FR" dirty="0"/>
          </a:p>
        </p:txBody>
      </p:sp>
    </p:spTree>
    <p:extLst>
      <p:ext uri="{BB962C8B-B14F-4D97-AF65-F5344CB8AC3E}">
        <p14:creationId xmlns:p14="http://schemas.microsoft.com/office/powerpoint/2010/main" val="3492248916"/>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sv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23.sv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40.png"/><Relationship Id="rId7" Type="http://schemas.openxmlformats.org/officeDocument/2006/relationships/image" Target="../media/image4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20.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1.png"/><Relationship Id="rId7" Type="http://schemas.openxmlformats.org/officeDocument/2006/relationships/image" Target="../media/image180.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0.png"/><Relationship Id="rId11" Type="http://schemas.openxmlformats.org/officeDocument/2006/relationships/image" Target="../media/image19.png"/><Relationship Id="rId5" Type="http://schemas.openxmlformats.org/officeDocument/2006/relationships/image" Target="../media/image15.sv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15.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8.png"/><Relationship Id="rId5" Type="http://schemas.openxmlformats.org/officeDocument/2006/relationships/image" Target="../media/image24.png"/><Relationship Id="rId10"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872B63-1A79-F3C5-4A29-960ACD7C70AC}"/>
              </a:ext>
            </a:extLst>
          </p:cNvPr>
          <p:cNvSpPr>
            <a:spLocks noGrp="1"/>
          </p:cNvSpPr>
          <p:nvPr>
            <p:ph type="title"/>
          </p:nvPr>
        </p:nvSpPr>
        <p:spPr>
          <a:xfrm>
            <a:off x="838200" y="1134110"/>
            <a:ext cx="10515600" cy="2055559"/>
          </a:xfrm>
        </p:spPr>
        <p:txBody>
          <a:bodyPr anchor="ctr">
            <a:normAutofit/>
          </a:bodyPr>
          <a:lstStyle/>
          <a:p>
            <a:pPr algn="ctr"/>
            <a:r>
              <a:rPr lang="fr-FR" sz="5400" dirty="0"/>
              <a:t>Réduction d’ordre de modèles incertains </a:t>
            </a:r>
          </a:p>
        </p:txBody>
      </p:sp>
      <p:sp>
        <p:nvSpPr>
          <p:cNvPr id="3" name="Sous-titre 2">
            <a:extLst>
              <a:ext uri="{FF2B5EF4-FFF2-40B4-BE49-F238E27FC236}">
                <a16:creationId xmlns:a16="http://schemas.microsoft.com/office/drawing/2014/main" id="{11246CD1-B3B3-7D49-5115-219F9B054E55}"/>
              </a:ext>
            </a:extLst>
          </p:cNvPr>
          <p:cNvSpPr>
            <a:spLocks noGrp="1"/>
          </p:cNvSpPr>
          <p:nvPr>
            <p:ph type="body" idx="1"/>
          </p:nvPr>
        </p:nvSpPr>
        <p:spPr>
          <a:xfrm>
            <a:off x="-1621536" y="5261801"/>
            <a:ext cx="6400800" cy="924178"/>
          </a:xfrm>
        </p:spPr>
        <p:txBody>
          <a:bodyPr numCol="2">
            <a:normAutofit/>
          </a:bodyPr>
          <a:lstStyle/>
          <a:p>
            <a:pPr algn="r"/>
            <a:r>
              <a:rPr lang="fr-FR" dirty="0">
                <a:solidFill>
                  <a:schemeClr val="tx1"/>
                </a:solidFill>
              </a:rPr>
              <a:t> </a:t>
            </a:r>
            <a:r>
              <a:rPr lang="fr-FR" sz="2000" dirty="0">
                <a:solidFill>
                  <a:schemeClr val="tx1"/>
                </a:solidFill>
              </a:rPr>
              <a:t>Encadré par : </a:t>
            </a:r>
          </a:p>
          <a:p>
            <a:pPr algn="r"/>
            <a:r>
              <a:rPr lang="fr-FR" sz="2000" dirty="0">
                <a:solidFill>
                  <a:schemeClr val="tx1"/>
                </a:solidFill>
              </a:rPr>
              <a:t>  </a:t>
            </a:r>
          </a:p>
          <a:p>
            <a:r>
              <a:rPr lang="fr-FR" sz="2000" dirty="0">
                <a:solidFill>
                  <a:schemeClr val="tx1"/>
                </a:solidFill>
              </a:rPr>
              <a:t> Benjamin MOURLLION     </a:t>
            </a:r>
          </a:p>
          <a:p>
            <a:r>
              <a:rPr lang="fr-FR" sz="2000" dirty="0">
                <a:solidFill>
                  <a:schemeClr val="tx1"/>
                </a:solidFill>
              </a:rPr>
              <a:t> David VIEIRA</a:t>
            </a:r>
          </a:p>
        </p:txBody>
      </p:sp>
      <p:sp>
        <p:nvSpPr>
          <p:cNvPr id="5" name="ZoneTexte 4">
            <a:extLst>
              <a:ext uri="{FF2B5EF4-FFF2-40B4-BE49-F238E27FC236}">
                <a16:creationId xmlns:a16="http://schemas.microsoft.com/office/drawing/2014/main" id="{CE302E76-F4E5-49BE-981B-30B1792CC9F1}"/>
              </a:ext>
            </a:extLst>
          </p:cNvPr>
          <p:cNvSpPr txBox="1"/>
          <p:nvPr/>
        </p:nvSpPr>
        <p:spPr>
          <a:xfrm>
            <a:off x="3048000" y="3189669"/>
            <a:ext cx="6096000" cy="1815882"/>
          </a:xfrm>
          <a:prstGeom prst="rect">
            <a:avLst/>
          </a:prstGeom>
          <a:noFill/>
        </p:spPr>
        <p:txBody>
          <a:bodyPr wrap="square" numCol="2" rtlCol="0">
            <a:spAutoFit/>
          </a:bodyPr>
          <a:lstStyle/>
          <a:p>
            <a:pPr algn="r"/>
            <a:r>
              <a:rPr lang="fr-FR" sz="2800" dirty="0"/>
              <a:t>Présenté par :</a:t>
            </a:r>
          </a:p>
          <a:p>
            <a:pPr algn="r"/>
            <a:endParaRPr lang="fr-FR" sz="2800" dirty="0"/>
          </a:p>
          <a:p>
            <a:pPr algn="r"/>
            <a:r>
              <a:rPr lang="fr-FR" sz="2800" dirty="0"/>
              <a:t>M2</a:t>
            </a:r>
          </a:p>
          <a:p>
            <a:pPr algn="r"/>
            <a:endParaRPr lang="fr-FR" sz="2800" dirty="0"/>
          </a:p>
          <a:p>
            <a:r>
              <a:rPr lang="fr-FR" sz="2800" dirty="0"/>
              <a:t> Cédric LEVY</a:t>
            </a:r>
          </a:p>
          <a:p>
            <a:r>
              <a:rPr lang="fr-FR" sz="2800" dirty="0"/>
              <a:t>Kirolos MORCOS</a:t>
            </a:r>
          </a:p>
          <a:p>
            <a:r>
              <a:rPr lang="fr-FR" sz="2800" dirty="0"/>
              <a:t> EEA</a:t>
            </a:r>
          </a:p>
        </p:txBody>
      </p:sp>
      <p:sp>
        <p:nvSpPr>
          <p:cNvPr id="6" name="Espace réservé du pied de page 4">
            <a:extLst>
              <a:ext uri="{FF2B5EF4-FFF2-40B4-BE49-F238E27FC236}">
                <a16:creationId xmlns:a16="http://schemas.microsoft.com/office/drawing/2014/main" id="{37D9D4F7-738D-FC2E-E998-C0C4E25C6CA5}"/>
              </a:ext>
            </a:extLst>
          </p:cNvPr>
          <p:cNvSpPr txBox="1">
            <a:spLocks/>
          </p:cNvSpPr>
          <p:nvPr/>
        </p:nvSpPr>
        <p:spPr>
          <a:xfrm>
            <a:off x="4038600" y="6354823"/>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t>2024-2025</a:t>
            </a:r>
          </a:p>
        </p:txBody>
      </p:sp>
      <p:sp>
        <p:nvSpPr>
          <p:cNvPr id="7" name="Espace réservé du pied de page 4">
            <a:extLst>
              <a:ext uri="{FF2B5EF4-FFF2-40B4-BE49-F238E27FC236}">
                <a16:creationId xmlns:a16="http://schemas.microsoft.com/office/drawing/2014/main" id="{428D6825-788D-A6FB-FE04-7D20E1FAF804}"/>
              </a:ext>
            </a:extLst>
          </p:cNvPr>
          <p:cNvSpPr txBox="1">
            <a:spLocks/>
          </p:cNvSpPr>
          <p:nvPr/>
        </p:nvSpPr>
        <p:spPr>
          <a:xfrm>
            <a:off x="4038600" y="306896"/>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800" dirty="0">
                <a:solidFill>
                  <a:schemeClr val="tx1"/>
                </a:solidFill>
              </a:rPr>
              <a:t>31 janvier 2025</a:t>
            </a:r>
          </a:p>
        </p:txBody>
      </p:sp>
    </p:spTree>
    <p:extLst>
      <p:ext uri="{BB962C8B-B14F-4D97-AF65-F5344CB8AC3E}">
        <p14:creationId xmlns:p14="http://schemas.microsoft.com/office/powerpoint/2010/main" val="2828365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75EB1794-FFED-B0EF-4D2E-F45EA6B857AC}"/>
              </a:ext>
            </a:extLst>
          </p:cNvPr>
          <p:cNvSpPr>
            <a:spLocks noGrp="1"/>
          </p:cNvSpPr>
          <p:nvPr>
            <p:ph type="sldNum" sz="quarter" idx="12"/>
          </p:nvPr>
        </p:nvSpPr>
        <p:spPr/>
        <p:txBody>
          <a:bodyPr/>
          <a:lstStyle/>
          <a:p>
            <a:fld id="{22343F16-9D38-4ED3-8549-88E6361133A3}" type="slidenum">
              <a:rPr lang="fr-FR" smtClean="0"/>
              <a:pPr/>
              <a:t>10</a:t>
            </a:fld>
            <a:r>
              <a:rPr lang="fr-FR" dirty="0"/>
              <a:t>/13</a:t>
            </a:r>
          </a:p>
        </p:txBody>
      </p:sp>
      <p:sp>
        <p:nvSpPr>
          <p:cNvPr id="5" name="Titre 1">
            <a:extLst>
              <a:ext uri="{FF2B5EF4-FFF2-40B4-BE49-F238E27FC236}">
                <a16:creationId xmlns:a16="http://schemas.microsoft.com/office/drawing/2014/main" id="{BB82F878-5E39-5891-A900-4D2FC1660D80}"/>
              </a:ext>
            </a:extLst>
          </p:cNvPr>
          <p:cNvSpPr>
            <a:spLocks noGrp="1"/>
          </p:cNvSpPr>
          <p:nvPr>
            <p:ph type="title"/>
          </p:nvPr>
        </p:nvSpPr>
        <p:spPr>
          <a:xfrm>
            <a:off x="838200" y="365125"/>
            <a:ext cx="10721975" cy="612775"/>
          </a:xfrm>
        </p:spPr>
        <p:txBody>
          <a:bodyPr/>
          <a:lstStyle/>
          <a:p>
            <a:r>
              <a:rPr lang="fr-FR" dirty="0"/>
              <a:t>Réduction d’ordre : LFT</a:t>
            </a:r>
          </a:p>
        </p:txBody>
      </p:sp>
      <p:pic>
        <p:nvPicPr>
          <p:cNvPr id="11" name="Image 10" descr="Une image contenant texte, ligne, Tracé, diagramme&#10;&#10;Description générée automatiquement">
            <a:extLst>
              <a:ext uri="{FF2B5EF4-FFF2-40B4-BE49-F238E27FC236}">
                <a16:creationId xmlns:a16="http://schemas.microsoft.com/office/drawing/2014/main" id="{9EA66706-0BC2-3198-167E-3EA1A47A6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435" y="2304633"/>
            <a:ext cx="5659251" cy="2906262"/>
          </a:xfrm>
          <a:prstGeom prst="rect">
            <a:avLst/>
          </a:prstGeom>
        </p:spPr>
      </p:pic>
      <p:sp>
        <p:nvSpPr>
          <p:cNvPr id="12" name="ZoneTexte 11">
            <a:extLst>
              <a:ext uri="{FF2B5EF4-FFF2-40B4-BE49-F238E27FC236}">
                <a16:creationId xmlns:a16="http://schemas.microsoft.com/office/drawing/2014/main" id="{C1A56923-3E86-E4A8-DC6E-4664CA66E310}"/>
              </a:ext>
            </a:extLst>
          </p:cNvPr>
          <p:cNvSpPr txBox="1"/>
          <p:nvPr/>
        </p:nvSpPr>
        <p:spPr>
          <a:xfrm>
            <a:off x="134351" y="1129010"/>
            <a:ext cx="6687554" cy="461665"/>
          </a:xfrm>
          <a:prstGeom prst="rect">
            <a:avLst/>
          </a:prstGeom>
          <a:noFill/>
        </p:spPr>
        <p:txBody>
          <a:bodyPr wrap="square" rtlCol="0">
            <a:spAutoFit/>
          </a:bodyPr>
          <a:lstStyle/>
          <a:p>
            <a:r>
              <a:rPr lang="fr-FR" sz="2400" dirty="0"/>
              <a:t>Résultats de la réduction d’ordre</a:t>
            </a:r>
          </a:p>
        </p:txBody>
      </p:sp>
      <p:sp>
        <p:nvSpPr>
          <p:cNvPr id="2" name="Rectangle 1">
            <a:extLst>
              <a:ext uri="{FF2B5EF4-FFF2-40B4-BE49-F238E27FC236}">
                <a16:creationId xmlns:a16="http://schemas.microsoft.com/office/drawing/2014/main" id="{9E362828-B790-1878-9092-DD6602DC34F0}"/>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5EDDDC7C-381A-99F9-2679-CAA5AB56403C}"/>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7E873777-50CB-106D-48F4-3A2ED96E5B1E}"/>
              </a:ext>
            </a:extLst>
          </p:cNvPr>
          <p:cNvSpPr/>
          <p:nvPr/>
        </p:nvSpPr>
        <p:spPr>
          <a:xfrm>
            <a:off x="6086061" y="-12201"/>
            <a:ext cx="3048000" cy="3672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BCCCD805-DF11-B0C5-62B7-2C71FB37F4D8}"/>
              </a:ext>
            </a:extLst>
          </p:cNvPr>
          <p:cNvSpPr/>
          <p:nvPr/>
        </p:nvSpPr>
        <p:spPr>
          <a:xfrm>
            <a:off x="9134061" y="-8414"/>
            <a:ext cx="3072678"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481A79A4-363A-33F4-65E3-BEDA5D7A22B5}"/>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Réduction d’ordre</a:t>
            </a:r>
          </a:p>
          <a:p>
            <a:pPr algn="ctr"/>
            <a:r>
              <a:rPr lang="fr-FR" dirty="0"/>
              <a:t>LFT</a:t>
            </a:r>
          </a:p>
        </p:txBody>
      </p:sp>
      <p:pic>
        <p:nvPicPr>
          <p:cNvPr id="17" name="Graphique 16">
            <a:extLst>
              <a:ext uri="{FF2B5EF4-FFF2-40B4-BE49-F238E27FC236}">
                <a16:creationId xmlns:a16="http://schemas.microsoft.com/office/drawing/2014/main" id="{868BE49B-C9B0-6F37-2B5B-B7B8445780F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2107698"/>
            <a:ext cx="6618082" cy="3398660"/>
          </a:xfrm>
          <a:prstGeom prst="rect">
            <a:avLst/>
          </a:prstGeom>
        </p:spPr>
      </p:pic>
      <p:cxnSp>
        <p:nvCxnSpPr>
          <p:cNvPr id="19" name="Connecteur droit 18">
            <a:extLst>
              <a:ext uri="{FF2B5EF4-FFF2-40B4-BE49-F238E27FC236}">
                <a16:creationId xmlns:a16="http://schemas.microsoft.com/office/drawing/2014/main" id="{6B58A16C-9FF8-9474-4BEA-C61769AA30A5}"/>
              </a:ext>
            </a:extLst>
          </p:cNvPr>
          <p:cNvCxnSpPr>
            <a:cxnSpLocks/>
          </p:cNvCxnSpPr>
          <p:nvPr/>
        </p:nvCxnSpPr>
        <p:spPr>
          <a:xfrm>
            <a:off x="4042689" y="2315412"/>
            <a:ext cx="0" cy="2746800"/>
          </a:xfrm>
          <a:prstGeom prst="line">
            <a:avLst/>
          </a:prstGeom>
          <a:ln w="38100"/>
        </p:spPr>
        <p:style>
          <a:lnRef idx="2">
            <a:schemeClr val="dk1"/>
          </a:lnRef>
          <a:fillRef idx="0">
            <a:schemeClr val="dk1"/>
          </a:fillRef>
          <a:effectRef idx="1">
            <a:schemeClr val="dk1"/>
          </a:effectRef>
          <a:fontRef idx="minor">
            <a:schemeClr val="tx1"/>
          </a:fontRef>
        </p:style>
      </p:cxnSp>
      <p:sp>
        <p:nvSpPr>
          <p:cNvPr id="21" name="ZoneTexte 20">
            <a:extLst>
              <a:ext uri="{FF2B5EF4-FFF2-40B4-BE49-F238E27FC236}">
                <a16:creationId xmlns:a16="http://schemas.microsoft.com/office/drawing/2014/main" id="{22173C73-F77C-2546-7FE6-BF520A833CDC}"/>
              </a:ext>
            </a:extLst>
          </p:cNvPr>
          <p:cNvSpPr txBox="1"/>
          <p:nvPr/>
        </p:nvSpPr>
        <p:spPr>
          <a:xfrm>
            <a:off x="4191561" y="4549140"/>
            <a:ext cx="1371600" cy="369332"/>
          </a:xfrm>
          <a:prstGeom prst="rect">
            <a:avLst/>
          </a:prstGeom>
          <a:noFill/>
        </p:spPr>
        <p:txBody>
          <a:bodyPr wrap="square" rtlCol="0">
            <a:spAutoFit/>
          </a:bodyPr>
          <a:lstStyle/>
          <a:p>
            <a:r>
              <a:rPr lang="fr-FR" dirty="0"/>
              <a:t>instable</a:t>
            </a:r>
          </a:p>
        </p:txBody>
      </p:sp>
      <p:sp>
        <p:nvSpPr>
          <p:cNvPr id="22" name="ZoneTexte 21">
            <a:extLst>
              <a:ext uri="{FF2B5EF4-FFF2-40B4-BE49-F238E27FC236}">
                <a16:creationId xmlns:a16="http://schemas.microsoft.com/office/drawing/2014/main" id="{1920A5D8-CB32-8270-D892-FDD54C44D7FC}"/>
              </a:ext>
            </a:extLst>
          </p:cNvPr>
          <p:cNvSpPr txBox="1"/>
          <p:nvPr/>
        </p:nvSpPr>
        <p:spPr>
          <a:xfrm>
            <a:off x="2963743" y="4546997"/>
            <a:ext cx="1028770" cy="369332"/>
          </a:xfrm>
          <a:prstGeom prst="rect">
            <a:avLst/>
          </a:prstGeom>
          <a:noFill/>
        </p:spPr>
        <p:txBody>
          <a:bodyPr wrap="square" rtlCol="0">
            <a:spAutoFit/>
          </a:bodyPr>
          <a:lstStyle/>
          <a:p>
            <a:r>
              <a:rPr lang="fr-FR" dirty="0"/>
              <a:t>stable</a:t>
            </a:r>
          </a:p>
        </p:txBody>
      </p:sp>
    </p:spTree>
    <p:extLst>
      <p:ext uri="{BB962C8B-B14F-4D97-AF65-F5344CB8AC3E}">
        <p14:creationId xmlns:p14="http://schemas.microsoft.com/office/powerpoint/2010/main" val="2810283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5739E-DE49-B8B6-A947-64660DA8173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1A03E3B-7B49-D7E4-8262-EA7B4F4F6968}"/>
              </a:ext>
            </a:extLst>
          </p:cNvPr>
          <p:cNvSpPr>
            <a:spLocks noGrp="1"/>
          </p:cNvSpPr>
          <p:nvPr>
            <p:ph type="title"/>
          </p:nvPr>
        </p:nvSpPr>
        <p:spPr/>
        <p:txBody>
          <a:bodyPr/>
          <a:lstStyle/>
          <a:p>
            <a:r>
              <a:rPr lang="fr-FR" dirty="0"/>
              <a:t>Réduction d’ordre polytopique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202CBAE-C58E-AB47-F1B8-AEDF00373776}"/>
                  </a:ext>
                </a:extLst>
              </p:cNvPr>
              <p:cNvSpPr>
                <a:spLocks noGrp="1"/>
              </p:cNvSpPr>
              <p:nvPr>
                <p:ph idx="1"/>
              </p:nvPr>
            </p:nvSpPr>
            <p:spPr>
              <a:xfrm>
                <a:off x="838200" y="1182758"/>
                <a:ext cx="10515600" cy="5055996"/>
              </a:xfrm>
            </p:spPr>
            <p:txBody>
              <a:bodyPr numCol="1">
                <a:normAutofit/>
              </a:bodyPr>
              <a:lstStyle/>
              <a:p>
                <a:pPr marL="0" indent="0">
                  <a:buNone/>
                </a:pPr>
                <a:r>
                  <a:rPr lang="fr-FR" sz="2200" dirty="0"/>
                  <a:t>Problème de réduction d’ordre :</a:t>
                </a:r>
              </a:p>
              <a:p>
                <a:pPr marL="0" indent="0">
                  <a:buNone/>
                </a:pPr>
                <a:r>
                  <a:rPr lang="fr-FR" sz="2200" dirty="0"/>
                  <a:t>Ordre de réduction </a:t>
                </a:r>
                <a14:m>
                  <m:oMath xmlns:m="http://schemas.openxmlformats.org/officeDocument/2006/math">
                    <m:r>
                      <a:rPr lang="fr-FR" sz="2200" b="0" i="1" smtClean="0">
                        <a:latin typeface="Cambria Math" panose="02040503050406030204" pitchFamily="18" charset="0"/>
                      </a:rPr>
                      <m:t>𝑟</m:t>
                    </m:r>
                  </m:oMath>
                </a14:m>
                <a:endParaRPr lang="fr-FR" sz="2200" dirty="0"/>
              </a:p>
              <a:p>
                <a:pPr marL="0" indent="0">
                  <a:lnSpc>
                    <a:spcPct val="110000"/>
                  </a:lnSpc>
                  <a:buNone/>
                </a:pPr>
                <a:r>
                  <a:rPr lang="fr-FR" sz="2200" dirty="0"/>
                  <a:t>Erreur </a:t>
                </a:r>
                <a14:m>
                  <m:oMath xmlns:m="http://schemas.openxmlformats.org/officeDocument/2006/math">
                    <m:sSub>
                      <m:sSubPr>
                        <m:ctrlPr>
                          <a:rPr lang="fr-FR" sz="2200" b="0" i="1" smtClean="0">
                            <a:latin typeface="Cambria Math" panose="02040503050406030204" pitchFamily="18" charset="0"/>
                          </a:rPr>
                        </m:ctrlPr>
                      </m:sSubPr>
                      <m:e>
                        <m:r>
                          <m:rPr>
                            <m:sty m:val="p"/>
                          </m:rPr>
                          <a:rPr lang="fr-FR" sz="2200" b="0" i="0" smtClean="0">
                            <a:latin typeface="Cambria Math" panose="02040503050406030204" pitchFamily="18" charset="0"/>
                          </a:rPr>
                          <m:t>H</m:t>
                        </m:r>
                      </m:e>
                      <m:sub>
                        <m:r>
                          <a:rPr lang="fr-FR" sz="2200" b="0" i="1" smtClean="0">
                            <a:latin typeface="Cambria Math" panose="02040503050406030204" pitchFamily="18" charset="0"/>
                          </a:rPr>
                          <m:t>∞</m:t>
                        </m:r>
                      </m:sub>
                    </m:sSub>
                    <m:r>
                      <a:rPr lang="fr-FR" sz="2200" b="0" i="1" smtClean="0">
                        <a:latin typeface="Cambria Math" panose="02040503050406030204" pitchFamily="18" charset="0"/>
                      </a:rPr>
                      <m:t> </m:t>
                    </m:r>
                    <m:r>
                      <a:rPr lang="fr-FR" sz="2200" b="0" i="1" smtClean="0">
                        <a:latin typeface="Cambria Math" panose="02040503050406030204" pitchFamily="18" charset="0"/>
                      </a:rPr>
                      <m:t>𝛾</m:t>
                    </m:r>
                    <m:r>
                      <a:rPr lang="fr-FR" sz="2200" b="0" i="1" smtClean="0">
                        <a:latin typeface="Cambria Math" panose="02040503050406030204" pitchFamily="18" charset="0"/>
                      </a:rPr>
                      <m:t>&gt;0</m:t>
                    </m:r>
                  </m:oMath>
                </a14:m>
                <a:r>
                  <a:rPr lang="fr-FR" sz="2200" dirty="0"/>
                  <a:t> :</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fr-FR" sz="22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fr-FR" sz="22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2200" i="1">
                                  <a:effectLst/>
                                  <a:latin typeface="Cambria Math" panose="02040503050406030204" pitchFamily="18" charset="0"/>
                                  <a:ea typeface="Times New Roman" panose="02020603050405020304" pitchFamily="18" charset="0"/>
                                  <a:cs typeface="Times New Roman" panose="02020603050405020304" pitchFamily="18" charset="0"/>
                                </a:rPr>
                                <m:t>𝐺</m:t>
                              </m:r>
                              <m:r>
                                <a:rPr lang="fr-FR"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2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200" b="0" i="1"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fr-FR" sz="2200" b="0" i="1" smtClean="0">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sub>
                          <m:r>
                            <a:rPr lang="fr-FR" sz="22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fr-FR" sz="2200" i="1">
                          <a:effectLst/>
                          <a:latin typeface="Cambria Math" panose="02040503050406030204" pitchFamily="18" charset="0"/>
                          <a:ea typeface="Times New Roman" panose="02020603050405020304" pitchFamily="18" charset="0"/>
                          <a:cs typeface="Times New Roman" panose="02020603050405020304" pitchFamily="18" charset="0"/>
                        </a:rPr>
                        <m:t>&lt;</m:t>
                      </m:r>
                      <m:r>
                        <m:rPr>
                          <m:sty m:val="p"/>
                        </m:rPr>
                        <a:rPr lang="fr-FR" sz="2200">
                          <a:effectLst/>
                          <a:latin typeface="Cambria Math" panose="02040503050406030204" pitchFamily="18" charset="0"/>
                          <a:ea typeface="Times New Roman" panose="02020603050405020304" pitchFamily="18" charset="0"/>
                          <a:cs typeface="Times New Roman" panose="02020603050405020304" pitchFamily="18" charset="0"/>
                        </a:rPr>
                        <m:t>γ</m:t>
                      </m:r>
                    </m:oMath>
                  </m:oMathPara>
                </a14:m>
                <a:endParaRPr lang="fr-FR" sz="22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lnSpc>
                    <a:spcPct val="125000"/>
                  </a:lnSpc>
                  <a:spcBef>
                    <a:spcPts val="600"/>
                  </a:spcBef>
                  <a:buNone/>
                </a:pPr>
                <a:r>
                  <a:rPr lang="fr-FR" sz="2200" dirty="0"/>
                  <a:t>Problème solvable si </a:t>
                </a:r>
                <a14:m>
                  <m:oMath xmlns:m="http://schemas.openxmlformats.org/officeDocument/2006/math">
                    <m:r>
                      <a:rPr lang="fr-FR" sz="2200" b="0" i="1" smtClean="0">
                        <a:latin typeface="Cambria Math" panose="02040503050406030204" pitchFamily="18" charset="0"/>
                      </a:rPr>
                      <m:t>𝑃</m:t>
                    </m:r>
                    <m:r>
                      <a:rPr lang="fr-FR" sz="2200" b="0" i="1" smtClean="0">
                        <a:latin typeface="Cambria Math" panose="02040503050406030204" pitchFamily="18" charset="0"/>
                      </a:rPr>
                      <m:t>,</m:t>
                    </m:r>
                    <m:r>
                      <a:rPr lang="fr-FR" sz="2200" b="0" i="1" smtClean="0">
                        <a:latin typeface="Cambria Math" panose="02040503050406030204" pitchFamily="18" charset="0"/>
                      </a:rPr>
                      <m:t>𝑄</m:t>
                    </m:r>
                  </m:oMath>
                </a14:m>
                <a:r>
                  <a:rPr lang="fr-FR" sz="2200" dirty="0"/>
                  <a:t> symétriques définies positives sont solution de :</a:t>
                </a:r>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d>
                        <m:dPr>
                          <m:begChr m:val="["/>
                          <m:endChr m:val="]"/>
                          <m:ctrlPr>
                            <a:rPr lang="fr-FR" sz="2200" i="1">
                              <a:latin typeface="Cambria Math" panose="02040503050406030204" pitchFamily="18" charset="0"/>
                              <a:ea typeface="Times New Roman" panose="02020603050405020304" pitchFamily="18" charset="0"/>
                            </a:rPr>
                          </m:ctrlPr>
                        </m:dPr>
                        <m:e>
                          <m:m>
                            <m:mPr>
                              <m:mcs>
                                <m:mc>
                                  <m:mcPr>
                                    <m:count m:val="2"/>
                                    <m:mcJc m:val="center"/>
                                  </m:mcPr>
                                </m:mc>
                              </m:mcs>
                              <m:ctrlPr>
                                <a:rPr lang="fr-FR" sz="2200" i="1">
                                  <a:latin typeface="Cambria Math" panose="02040503050406030204" pitchFamily="18" charset="0"/>
                                  <a:ea typeface="Cambria Math" panose="02040503050406030204" pitchFamily="18" charset="0"/>
                                  <a:cs typeface="Cambria Math" panose="02040503050406030204" pitchFamily="18" charset="0"/>
                                </a:rPr>
                              </m:ctrlPr>
                            </m:mPr>
                            <m:mr>
                              <m:e>
                                <m:sSubSup>
                                  <m:sSubSupPr>
                                    <m:ctrlPr>
                                      <a:rPr lang="fr-FR" sz="2200" i="1">
                                        <a:latin typeface="Cambria Math" panose="02040503050406030204" pitchFamily="18" charset="0"/>
                                        <a:ea typeface="Times New Roman" panose="02020603050405020304" pitchFamily="18" charset="0"/>
                                      </a:rPr>
                                    </m:ctrlPr>
                                  </m:sSubSupPr>
                                  <m:e>
                                    <m:r>
                                      <a:rPr lang="fr-FR" sz="2200" i="1">
                                        <a:latin typeface="Cambria Math" panose="02040503050406030204" pitchFamily="18" charset="0"/>
                                        <a:ea typeface="Times New Roman" panose="02020603050405020304" pitchFamily="18" charset="0"/>
                                        <a:cs typeface="Times New Roman" panose="02020603050405020304" pitchFamily="18" charset="0"/>
                                      </a:rPr>
                                      <m:t>𝐴</m:t>
                                    </m:r>
                                  </m:e>
                                  <m:sub>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sub>
                                  <m:sup>
                                    <m:r>
                                      <a:rPr lang="fr-FR" sz="2200" i="1">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𝑃</m:t>
                                </m:r>
                                <m:r>
                                  <a:rPr lang="fr-FR" sz="2200" i="1">
                                    <a:latin typeface="Cambria Math" panose="02040503050406030204" pitchFamily="18" charset="0"/>
                                    <a:ea typeface="Times New Roman" panose="02020603050405020304" pitchFamily="18" charset="0"/>
                                    <a:cs typeface="Times New Roman" panose="02020603050405020304" pitchFamily="18" charset="0"/>
                                  </a:rPr>
                                  <m:t>+</m:t>
                                </m:r>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𝑃</m:t>
                                </m:r>
                                <m:sSub>
                                  <m:sSubPr>
                                    <m:ctrlPr>
                                      <a:rPr lang="fr-FR" sz="2200" i="1">
                                        <a:latin typeface="Cambria Math" panose="02040503050406030204" pitchFamily="18" charset="0"/>
                                        <a:ea typeface="Times New Roman" panose="02020603050405020304" pitchFamily="18" charset="0"/>
                                      </a:rPr>
                                    </m:ctrlPr>
                                  </m:sSubPr>
                                  <m:e>
                                    <m:r>
                                      <a:rPr lang="fr-FR" sz="2200" i="1">
                                        <a:latin typeface="Cambria Math" panose="02040503050406030204" pitchFamily="18" charset="0"/>
                                        <a:ea typeface="Times New Roman" panose="02020603050405020304" pitchFamily="18" charset="0"/>
                                        <a:cs typeface="Times New Roman" panose="02020603050405020304" pitchFamily="18" charset="0"/>
                                      </a:rPr>
                                      <m:t>𝐴</m:t>
                                    </m:r>
                                  </m:e>
                                  <m:sub>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sub>
                                </m:sSub>
                              </m:e>
                              <m:e>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𝑃</m:t>
                                </m:r>
                                <m:sSub>
                                  <m:sSubPr>
                                    <m:ctrlPr>
                                      <a:rPr lang="fr-FR" sz="2200" i="1">
                                        <a:latin typeface="Cambria Math" panose="02040503050406030204" pitchFamily="18" charset="0"/>
                                        <a:ea typeface="Times New Roman" panose="02020603050405020304" pitchFamily="18" charset="0"/>
                                      </a:rPr>
                                    </m:ctrlPr>
                                  </m:sSubPr>
                                  <m:e>
                                    <m:r>
                                      <a:rPr lang="fr-FR" sz="2200" i="1">
                                        <a:latin typeface="Cambria Math" panose="02040503050406030204" pitchFamily="18" charset="0"/>
                                        <a:ea typeface="Times New Roman" panose="02020603050405020304" pitchFamily="18" charset="0"/>
                                        <a:cs typeface="Times New Roman" panose="02020603050405020304" pitchFamily="18" charset="0"/>
                                      </a:rPr>
                                      <m:t>𝐵</m:t>
                                    </m:r>
                                  </m:e>
                                  <m:sub>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sub>
                                </m:sSub>
                              </m:e>
                            </m:mr>
                            <m:mr>
                              <m:e>
                                <m:sSubSup>
                                  <m:sSubSupPr>
                                    <m:ctrlPr>
                                      <a:rPr lang="fr-FR" sz="2200" i="1">
                                        <a:latin typeface="Cambria Math" panose="02040503050406030204" pitchFamily="18" charset="0"/>
                                        <a:ea typeface="Times New Roman" panose="02020603050405020304" pitchFamily="18" charset="0"/>
                                      </a:rPr>
                                    </m:ctrlPr>
                                  </m:sSubSupPr>
                                  <m:e>
                                    <m:r>
                                      <a:rPr lang="fr-FR" sz="2200" i="1">
                                        <a:latin typeface="Cambria Math" panose="02040503050406030204" pitchFamily="18" charset="0"/>
                                        <a:ea typeface="Times New Roman" panose="02020603050405020304" pitchFamily="18" charset="0"/>
                                        <a:cs typeface="Times New Roman" panose="02020603050405020304" pitchFamily="18" charset="0"/>
                                      </a:rPr>
                                      <m:t>𝐵</m:t>
                                    </m:r>
                                  </m:e>
                                  <m:sub>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sub>
                                  <m:sup>
                                    <m:r>
                                      <a:rPr lang="fr-FR" sz="2200" i="1">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𝑃</m:t>
                                </m:r>
                              </m:e>
                              <m:e>
                                <m:r>
                                  <a:rPr lang="fr-FR" sz="2200"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sz="2200">
                                    <a:latin typeface="Cambria Math" panose="02040503050406030204" pitchFamily="18" charset="0"/>
                                    <a:ea typeface="Times New Roman" panose="02020603050405020304" pitchFamily="18" charset="0"/>
                                    <a:cs typeface="Times New Roman" panose="02020603050405020304" pitchFamily="18" charset="0"/>
                                  </a:rPr>
                                  <m:t>γ</m:t>
                                </m:r>
                                <m:r>
                                  <a:rPr lang="fr-FR" sz="2200" i="1">
                                    <a:latin typeface="Cambria Math" panose="02040503050406030204" pitchFamily="18" charset="0"/>
                                    <a:ea typeface="Times New Roman" panose="02020603050405020304" pitchFamily="18" charset="0"/>
                                    <a:cs typeface="Times New Roman" panose="02020603050405020304" pitchFamily="18" charset="0"/>
                                  </a:rPr>
                                  <m:t>𝐼</m:t>
                                </m:r>
                              </m:e>
                            </m:mr>
                          </m:m>
                        </m:e>
                      </m:d>
                      <m:r>
                        <a:rPr lang="fr-FR" sz="2200" i="1">
                          <a:latin typeface="Cambria Math" panose="02040503050406030204" pitchFamily="18" charset="0"/>
                          <a:ea typeface="Times New Roman" panose="02020603050405020304" pitchFamily="18" charset="0"/>
                          <a:cs typeface="Times New Roman" panose="02020603050405020304" pitchFamily="18" charset="0"/>
                        </a:rPr>
                        <m:t>&lt;0,</m:t>
                      </m:r>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r>
                        <a:rPr lang="fr-FR" sz="2200" i="1">
                          <a:latin typeface="Cambria Math" panose="02040503050406030204" pitchFamily="18" charset="0"/>
                          <a:ea typeface="Times New Roman" panose="02020603050405020304" pitchFamily="18" charset="0"/>
                          <a:cs typeface="Times New Roman" panose="02020603050405020304" pitchFamily="18" charset="0"/>
                        </a:rPr>
                        <m:t>=1,2,</m:t>
                      </m:r>
                      <m:r>
                        <a:rPr lang="fr-FR" sz="2200">
                          <a:latin typeface="Cambria Math" panose="02040503050406030204" pitchFamily="18" charset="0"/>
                          <a:ea typeface="Times New Roman" panose="02020603050405020304" pitchFamily="18" charset="0"/>
                          <a:cs typeface="Times New Roman" panose="02020603050405020304" pitchFamily="18" charset="0"/>
                        </a:rPr>
                        <m:t>…</m:t>
                      </m:r>
                      <m:r>
                        <a:rPr lang="fr-FR" sz="2200" i="1">
                          <a:latin typeface="Cambria Math" panose="02040503050406030204" pitchFamily="18" charset="0"/>
                          <a:ea typeface="Times New Roman" panose="02020603050405020304" pitchFamily="18" charset="0"/>
                          <a:cs typeface="Times New Roman" panose="02020603050405020304" pitchFamily="18" charset="0"/>
                        </a:rPr>
                        <m:t>,</m:t>
                      </m:r>
                      <m:r>
                        <a:rPr lang="fr-FR" sz="2200" i="1">
                          <a:latin typeface="Cambria Math" panose="02040503050406030204" pitchFamily="18" charset="0"/>
                          <a:ea typeface="Times New Roman" panose="02020603050405020304" pitchFamily="18" charset="0"/>
                          <a:cs typeface="Times New Roman" panose="02020603050405020304" pitchFamily="18" charset="0"/>
                        </a:rPr>
                        <m:t>𝐿</m:t>
                      </m:r>
                    </m:oMath>
                  </m:oMathPara>
                </a14:m>
                <a:endParaRPr lang="fr-FR" sz="2200" dirty="0"/>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d>
                        <m:dPr>
                          <m:begChr m:val="["/>
                          <m:endChr m:val="]"/>
                          <m:ctrlPr>
                            <a:rPr lang="fr-FR" sz="2200" i="1">
                              <a:latin typeface="Cambria Math" panose="02040503050406030204" pitchFamily="18" charset="0"/>
                              <a:ea typeface="Times New Roman" panose="02020603050405020304" pitchFamily="18" charset="0"/>
                            </a:rPr>
                          </m:ctrlPr>
                        </m:dPr>
                        <m:e>
                          <m:m>
                            <m:mPr>
                              <m:mcs>
                                <m:mc>
                                  <m:mcPr>
                                    <m:count m:val="2"/>
                                    <m:mcJc m:val="center"/>
                                  </m:mcPr>
                                </m:mc>
                              </m:mcs>
                              <m:ctrlPr>
                                <a:rPr lang="fr-FR" sz="2200" i="1">
                                  <a:latin typeface="Cambria Math" panose="02040503050406030204" pitchFamily="18" charset="0"/>
                                  <a:ea typeface="Cambria Math" panose="02040503050406030204" pitchFamily="18" charset="0"/>
                                  <a:cs typeface="Cambria Math" panose="02040503050406030204" pitchFamily="18" charset="0"/>
                                </a:rPr>
                              </m:ctrlPr>
                            </m:mPr>
                            <m:mr>
                              <m:e>
                                <m:sSubSup>
                                  <m:sSubSupPr>
                                    <m:ctrlPr>
                                      <a:rPr lang="fr-FR" sz="2200" i="1">
                                        <a:latin typeface="Cambria Math" panose="02040503050406030204" pitchFamily="18" charset="0"/>
                                        <a:ea typeface="Times New Roman" panose="02020603050405020304" pitchFamily="18" charset="0"/>
                                      </a:rPr>
                                    </m:ctrlPr>
                                  </m:sSubSupPr>
                                  <m:e>
                                    <m:r>
                                      <a:rPr lang="fr-FR" sz="2200" i="1">
                                        <a:latin typeface="Cambria Math" panose="02040503050406030204" pitchFamily="18" charset="0"/>
                                        <a:ea typeface="Times New Roman" panose="02020603050405020304" pitchFamily="18" charset="0"/>
                                        <a:cs typeface="Times New Roman" panose="02020603050405020304" pitchFamily="18" charset="0"/>
                                      </a:rPr>
                                      <m:t>𝐴</m:t>
                                    </m:r>
                                  </m:e>
                                  <m:sub>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sub>
                                  <m:sup>
                                    <m:r>
                                      <a:rPr lang="fr-FR" sz="2200" i="1">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𝑄</m:t>
                                </m:r>
                                <m:r>
                                  <a:rPr lang="fr-FR" sz="2200" i="1">
                                    <a:latin typeface="Cambria Math" panose="02040503050406030204" pitchFamily="18" charset="0"/>
                                    <a:ea typeface="Times New Roman" panose="02020603050405020304" pitchFamily="18" charset="0"/>
                                    <a:cs typeface="Times New Roman" panose="02020603050405020304" pitchFamily="18" charset="0"/>
                                  </a:rPr>
                                  <m:t>+</m:t>
                                </m:r>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𝑄</m:t>
                                </m:r>
                                <m:sSub>
                                  <m:sSubPr>
                                    <m:ctrlPr>
                                      <a:rPr lang="fr-FR" sz="2200" i="1">
                                        <a:latin typeface="Cambria Math" panose="02040503050406030204" pitchFamily="18" charset="0"/>
                                        <a:ea typeface="Times New Roman" panose="02020603050405020304" pitchFamily="18" charset="0"/>
                                      </a:rPr>
                                    </m:ctrlPr>
                                  </m:sSubPr>
                                  <m:e>
                                    <m:r>
                                      <a:rPr lang="fr-FR" sz="2200" i="1">
                                        <a:latin typeface="Cambria Math" panose="02040503050406030204" pitchFamily="18" charset="0"/>
                                        <a:ea typeface="Times New Roman" panose="02020603050405020304" pitchFamily="18" charset="0"/>
                                        <a:cs typeface="Times New Roman" panose="02020603050405020304" pitchFamily="18" charset="0"/>
                                      </a:rPr>
                                      <m:t>𝐴</m:t>
                                    </m:r>
                                  </m:e>
                                  <m:sub>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sub>
                                </m:sSub>
                              </m:e>
                              <m:e>
                                <m:sSubSup>
                                  <m:sSubSupPr>
                                    <m:ctrlPr>
                                      <a:rPr lang="fr-FR" sz="2200" i="1">
                                        <a:latin typeface="Cambria Math" panose="02040503050406030204" pitchFamily="18" charset="0"/>
                                        <a:ea typeface="Times New Roman" panose="02020603050405020304" pitchFamily="18" charset="0"/>
                                      </a:rPr>
                                    </m:ctrlPr>
                                  </m:sSubSupPr>
                                  <m:e>
                                    <m:r>
                                      <a:rPr lang="fr-FR" sz="2200" i="1">
                                        <a:latin typeface="Cambria Math" panose="02040503050406030204" pitchFamily="18" charset="0"/>
                                        <a:ea typeface="Times New Roman" panose="02020603050405020304" pitchFamily="18" charset="0"/>
                                        <a:cs typeface="Times New Roman" panose="02020603050405020304" pitchFamily="18" charset="0"/>
                                      </a:rPr>
                                      <m:t>𝐶</m:t>
                                    </m:r>
                                  </m:e>
                                  <m:sub>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sub>
                                  <m:sup>
                                    <m:r>
                                      <a:rPr lang="fr-FR" sz="2200" i="1">
                                        <a:latin typeface="Cambria Math" panose="02040503050406030204" pitchFamily="18" charset="0"/>
                                        <a:ea typeface="Times New Roman" panose="02020603050405020304" pitchFamily="18" charset="0"/>
                                        <a:cs typeface="Times New Roman" panose="02020603050405020304" pitchFamily="18" charset="0"/>
                                      </a:rPr>
                                      <m:t>𝑇</m:t>
                                    </m:r>
                                  </m:sup>
                                </m:sSubSup>
                              </m:e>
                            </m:mr>
                            <m:mr>
                              <m:e>
                                <m:sSub>
                                  <m:sSubPr>
                                    <m:ctrlPr>
                                      <a:rPr lang="fr-FR" sz="2200" i="1">
                                        <a:latin typeface="Cambria Math" panose="02040503050406030204" pitchFamily="18" charset="0"/>
                                        <a:ea typeface="Times New Roman" panose="02020603050405020304" pitchFamily="18" charset="0"/>
                                      </a:rPr>
                                    </m:ctrlPr>
                                  </m:sSubPr>
                                  <m:e>
                                    <m:r>
                                      <a:rPr lang="fr-FR" sz="2200" i="1">
                                        <a:latin typeface="Cambria Math" panose="02040503050406030204" pitchFamily="18" charset="0"/>
                                        <a:ea typeface="Times New Roman" panose="02020603050405020304" pitchFamily="18" charset="0"/>
                                        <a:cs typeface="Times New Roman" panose="02020603050405020304" pitchFamily="18" charset="0"/>
                                      </a:rPr>
                                      <m:t>𝐶</m:t>
                                    </m:r>
                                  </m:e>
                                  <m:sub>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sub>
                                </m:sSub>
                              </m:e>
                              <m:e>
                                <m:r>
                                  <a:rPr lang="fr-FR" sz="2200"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sz="2200">
                                    <a:latin typeface="Cambria Math" panose="02040503050406030204" pitchFamily="18" charset="0"/>
                                    <a:ea typeface="Times New Roman" panose="02020603050405020304" pitchFamily="18" charset="0"/>
                                    <a:cs typeface="Times New Roman" panose="02020603050405020304" pitchFamily="18" charset="0"/>
                                  </a:rPr>
                                  <m:t>γ</m:t>
                                </m:r>
                                <m:r>
                                  <a:rPr lang="fr-FR" sz="2200" i="1">
                                    <a:latin typeface="Cambria Math" panose="02040503050406030204" pitchFamily="18" charset="0"/>
                                    <a:ea typeface="Times New Roman" panose="02020603050405020304" pitchFamily="18" charset="0"/>
                                    <a:cs typeface="Times New Roman" panose="02020603050405020304" pitchFamily="18" charset="0"/>
                                  </a:rPr>
                                  <m:t>𝐼</m:t>
                                </m:r>
                              </m:e>
                            </m:mr>
                          </m:m>
                        </m:e>
                      </m:d>
                      <m:r>
                        <a:rPr lang="fr-FR" sz="2200" i="1">
                          <a:latin typeface="Cambria Math" panose="02040503050406030204" pitchFamily="18" charset="0"/>
                          <a:ea typeface="Times New Roman" panose="02020603050405020304" pitchFamily="18" charset="0"/>
                          <a:cs typeface="Times New Roman" panose="02020603050405020304" pitchFamily="18" charset="0"/>
                        </a:rPr>
                        <m:t>&lt;0,</m:t>
                      </m:r>
                      <m:r>
                        <a:rPr lang="fr-FR" sz="2200" i="1">
                          <a:latin typeface="Cambria Math" panose="02040503050406030204" pitchFamily="18" charset="0"/>
                          <a:ea typeface="Times New Roman" panose="02020603050405020304" pitchFamily="18" charset="0"/>
                          <a:cs typeface="Times New Roman" panose="02020603050405020304" pitchFamily="18" charset="0"/>
                        </a:rPr>
                        <m:t>𝑖</m:t>
                      </m:r>
                      <m:r>
                        <a:rPr lang="fr-FR" sz="2200" i="1">
                          <a:latin typeface="Cambria Math" panose="02040503050406030204" pitchFamily="18" charset="0"/>
                          <a:ea typeface="Times New Roman" panose="02020603050405020304" pitchFamily="18" charset="0"/>
                          <a:cs typeface="Times New Roman" panose="02020603050405020304" pitchFamily="18" charset="0"/>
                        </a:rPr>
                        <m:t>=1,2,</m:t>
                      </m:r>
                      <m:r>
                        <a:rPr lang="fr-FR" sz="2200">
                          <a:latin typeface="Cambria Math" panose="02040503050406030204" pitchFamily="18" charset="0"/>
                          <a:ea typeface="Times New Roman" panose="02020603050405020304" pitchFamily="18" charset="0"/>
                          <a:cs typeface="Times New Roman" panose="02020603050405020304" pitchFamily="18" charset="0"/>
                        </a:rPr>
                        <m:t>…</m:t>
                      </m:r>
                      <m:r>
                        <a:rPr lang="fr-FR" sz="2200" i="1">
                          <a:latin typeface="Cambria Math" panose="02040503050406030204" pitchFamily="18" charset="0"/>
                          <a:ea typeface="Times New Roman" panose="02020603050405020304" pitchFamily="18" charset="0"/>
                          <a:cs typeface="Times New Roman" panose="02020603050405020304" pitchFamily="18" charset="0"/>
                        </a:rPr>
                        <m:t>,</m:t>
                      </m:r>
                      <m:r>
                        <a:rPr lang="fr-FR" sz="2200" i="1">
                          <a:latin typeface="Cambria Math" panose="02040503050406030204" pitchFamily="18" charset="0"/>
                          <a:ea typeface="Times New Roman" panose="02020603050405020304" pitchFamily="18" charset="0"/>
                          <a:cs typeface="Times New Roman" panose="02020603050405020304" pitchFamily="18" charset="0"/>
                        </a:rPr>
                        <m:t>𝐿</m:t>
                      </m:r>
                    </m:oMath>
                  </m:oMathPara>
                </a14:m>
                <a:endParaRPr lang="fr-FR" sz="2200" dirty="0"/>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𝑄</m:t>
                      </m:r>
                      <m:r>
                        <a:rPr lang="fr-FR" sz="2200" i="1">
                          <a:latin typeface="Cambria Math" panose="02040503050406030204" pitchFamily="18" charset="0"/>
                          <a:ea typeface="Times New Roman" panose="02020603050405020304" pitchFamily="18" charset="0"/>
                          <a:cs typeface="Times New Roman" panose="02020603050405020304" pitchFamily="18" charset="0"/>
                        </a:rPr>
                        <m:t>−</m:t>
                      </m:r>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𝑃</m:t>
                      </m:r>
                      <m:r>
                        <a:rPr lang="fr-FR" sz="2200" i="1">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fr-FR" sz="2200" dirty="0"/>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r>
                        <a:rPr lang="fr-FR" sz="2200" i="1">
                          <a:latin typeface="Cambria Math" panose="02040503050406030204" pitchFamily="18" charset="0"/>
                          <a:ea typeface="Times New Roman" panose="02020603050405020304" pitchFamily="18" charset="0"/>
                          <a:cs typeface="Times New Roman" panose="02020603050405020304" pitchFamily="18" charset="0"/>
                        </a:rPr>
                        <m:t>𝑟𝑎𝑛𝑔</m:t>
                      </m:r>
                      <m:d>
                        <m:dPr>
                          <m:ctrlPr>
                            <a:rPr lang="fr-FR" sz="2200" i="1">
                              <a:latin typeface="Cambria Math" panose="02040503050406030204" pitchFamily="18" charset="0"/>
                              <a:ea typeface="Times New Roman" panose="02020603050405020304" pitchFamily="18" charset="0"/>
                            </a:rPr>
                          </m:ctrlPr>
                        </m:dPr>
                        <m:e>
                          <m:r>
                            <a:rPr lang="fr-FR" sz="2200" b="0" i="1" smtClean="0">
                              <a:latin typeface="Cambria Math" panose="02040503050406030204" pitchFamily="18" charset="0"/>
                              <a:ea typeface="Times New Roman" panose="02020603050405020304" pitchFamily="18" charset="0"/>
                            </a:rPr>
                            <m:t>𝑄</m:t>
                          </m:r>
                          <m:r>
                            <a:rPr lang="fr-FR" sz="2200" i="1">
                              <a:latin typeface="Cambria Math" panose="02040503050406030204" pitchFamily="18" charset="0"/>
                              <a:ea typeface="Times New Roman" panose="02020603050405020304" pitchFamily="18" charset="0"/>
                              <a:cs typeface="Times New Roman" panose="02020603050405020304" pitchFamily="18" charset="0"/>
                            </a:rPr>
                            <m:t>−</m:t>
                          </m:r>
                          <m:r>
                            <a:rPr lang="fr-FR" sz="2200" b="0" i="1" smtClean="0">
                              <a:latin typeface="Cambria Math" panose="02040503050406030204" pitchFamily="18" charset="0"/>
                              <a:ea typeface="Times New Roman" panose="02020603050405020304" pitchFamily="18" charset="0"/>
                              <a:cs typeface="Times New Roman" panose="02020603050405020304" pitchFamily="18" charset="0"/>
                            </a:rPr>
                            <m:t>𝑃</m:t>
                          </m:r>
                        </m:e>
                      </m:d>
                      <m:r>
                        <a:rPr lang="fr-FR" sz="2200" i="1">
                          <a:latin typeface="Cambria Math" panose="02040503050406030204" pitchFamily="18" charset="0"/>
                          <a:ea typeface="Times New Roman" panose="02020603050405020304" pitchFamily="18" charset="0"/>
                          <a:cs typeface="Times New Roman" panose="02020603050405020304" pitchFamily="18" charset="0"/>
                        </a:rPr>
                        <m:t>≤</m:t>
                      </m:r>
                      <m:r>
                        <a:rPr lang="fr-FR" sz="2200" i="1">
                          <a:latin typeface="Cambria Math" panose="02040503050406030204" pitchFamily="18" charset="0"/>
                          <a:ea typeface="Times New Roman" panose="02020603050405020304" pitchFamily="18" charset="0"/>
                          <a:cs typeface="Times New Roman" panose="02020603050405020304" pitchFamily="18" charset="0"/>
                        </a:rPr>
                        <m:t>𝑟</m:t>
                      </m:r>
                    </m:oMath>
                  </m:oMathPara>
                </a14:m>
                <a:endParaRPr lang="fr-FR" sz="2200" dirty="0"/>
              </a:p>
              <a:p>
                <a:pPr marL="0" indent="0">
                  <a:lnSpc>
                    <a:spcPct val="110000"/>
                  </a:lnSpc>
                  <a:buNone/>
                </a:pPr>
                <a:endParaRPr lang="fr-FR" sz="22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fr-FR" sz="2400" dirty="0"/>
              </a:p>
            </p:txBody>
          </p:sp>
        </mc:Choice>
        <mc:Fallback xmlns="">
          <p:sp>
            <p:nvSpPr>
              <p:cNvPr id="3" name="Espace réservé du contenu 2">
                <a:extLst>
                  <a:ext uri="{FF2B5EF4-FFF2-40B4-BE49-F238E27FC236}">
                    <a16:creationId xmlns:a16="http://schemas.microsoft.com/office/drawing/2014/main" id="{7202CBAE-C58E-AB47-F1B8-AEDF00373776}"/>
                  </a:ext>
                </a:extLst>
              </p:cNvPr>
              <p:cNvSpPr>
                <a:spLocks noGrp="1" noRot="1" noChangeAspect="1" noMove="1" noResize="1" noEditPoints="1" noAdjustHandles="1" noChangeArrowheads="1" noChangeShapeType="1" noTextEdit="1"/>
              </p:cNvSpPr>
              <p:nvPr>
                <p:ph idx="1"/>
              </p:nvPr>
            </p:nvSpPr>
            <p:spPr>
              <a:xfrm>
                <a:off x="838200" y="1182758"/>
                <a:ext cx="10515600" cy="5055996"/>
              </a:xfrm>
              <a:blipFill>
                <a:blip r:embed="rId3"/>
                <a:stretch>
                  <a:fillRect l="-754" t="-1448"/>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334F2C34-EE89-F754-7A33-D4CF243470F3}"/>
              </a:ext>
            </a:extLst>
          </p:cNvPr>
          <p:cNvSpPr>
            <a:spLocks noGrp="1"/>
          </p:cNvSpPr>
          <p:nvPr>
            <p:ph type="sldNum" sz="quarter" idx="12"/>
          </p:nvPr>
        </p:nvSpPr>
        <p:spPr/>
        <p:txBody>
          <a:bodyPr/>
          <a:lstStyle/>
          <a:p>
            <a:fld id="{22343F16-9D38-4ED3-8549-88E6361133A3}" type="slidenum">
              <a:rPr lang="fr-FR" smtClean="0"/>
              <a:pPr/>
              <a:t>11</a:t>
            </a:fld>
            <a:r>
              <a:rPr lang="fr-FR" dirty="0"/>
              <a:t>/13</a:t>
            </a:r>
          </a:p>
        </p:txBody>
      </p:sp>
      <p:sp>
        <p:nvSpPr>
          <p:cNvPr id="9" name="Rectangle 8">
            <a:extLst>
              <a:ext uri="{FF2B5EF4-FFF2-40B4-BE49-F238E27FC236}">
                <a16:creationId xmlns:a16="http://schemas.microsoft.com/office/drawing/2014/main" id="{EB1ED26D-6DC8-34C5-20FE-C1E3D52099E8}"/>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a16="http://schemas.microsoft.com/office/drawing/2014/main" id="{867E8930-B480-D2CE-81FE-DE48501281A5}"/>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63352927-A5DC-4F25-339E-E1DD8D9D2795}"/>
              </a:ext>
            </a:extLst>
          </p:cNvPr>
          <p:cNvSpPr/>
          <p:nvPr/>
        </p:nvSpPr>
        <p:spPr>
          <a:xfrm>
            <a:off x="6086061" y="-12339"/>
            <a:ext cx="3048000" cy="3672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EAF8CB04-3B12-EE98-45E5-334DD246BB7A}"/>
              </a:ext>
            </a:extLst>
          </p:cNvPr>
          <p:cNvSpPr/>
          <p:nvPr/>
        </p:nvSpPr>
        <p:spPr>
          <a:xfrm>
            <a:off x="9134061" y="-8414"/>
            <a:ext cx="3072678"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A7A6BB5D-7B93-2CD6-0AED-4B2DD6F7D4CE}"/>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Réduction d’ordre</a:t>
            </a:r>
          </a:p>
          <a:p>
            <a:pPr algn="ctr"/>
            <a:r>
              <a:rPr lang="fr-FR" dirty="0"/>
              <a:t>Polytopique</a:t>
            </a:r>
          </a:p>
        </p:txBody>
      </p:sp>
    </p:spTree>
    <p:extLst>
      <p:ext uri="{BB962C8B-B14F-4D97-AF65-F5344CB8AC3E}">
        <p14:creationId xmlns:p14="http://schemas.microsoft.com/office/powerpoint/2010/main" val="1086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D0045F09-D948-5828-9C25-F55A86BEAC74}"/>
              </a:ext>
            </a:extLst>
          </p:cNvPr>
          <p:cNvSpPr>
            <a:spLocks noGrp="1"/>
          </p:cNvSpPr>
          <p:nvPr>
            <p:ph type="sldNum" sz="quarter" idx="12"/>
          </p:nvPr>
        </p:nvSpPr>
        <p:spPr/>
        <p:txBody>
          <a:bodyPr/>
          <a:lstStyle/>
          <a:p>
            <a:fld id="{22343F16-9D38-4ED3-8549-88E6361133A3}" type="slidenum">
              <a:rPr lang="fr-FR" smtClean="0"/>
              <a:pPr/>
              <a:t>12</a:t>
            </a:fld>
            <a:r>
              <a:rPr lang="fr-FR" dirty="0"/>
              <a:t>/13</a:t>
            </a:r>
          </a:p>
        </p:txBody>
      </p:sp>
      <p:sp>
        <p:nvSpPr>
          <p:cNvPr id="5" name="Titre 1">
            <a:extLst>
              <a:ext uri="{FF2B5EF4-FFF2-40B4-BE49-F238E27FC236}">
                <a16:creationId xmlns:a16="http://schemas.microsoft.com/office/drawing/2014/main" id="{D65CBD9B-1647-61DA-A6EA-5F495ABFEB9D}"/>
              </a:ext>
            </a:extLst>
          </p:cNvPr>
          <p:cNvSpPr>
            <a:spLocks noGrp="1"/>
          </p:cNvSpPr>
          <p:nvPr>
            <p:ph type="title"/>
          </p:nvPr>
        </p:nvSpPr>
        <p:spPr>
          <a:xfrm>
            <a:off x="838200" y="365125"/>
            <a:ext cx="10721975" cy="612775"/>
          </a:xfrm>
        </p:spPr>
        <p:txBody>
          <a:bodyPr/>
          <a:lstStyle/>
          <a:p>
            <a:r>
              <a:rPr lang="fr-FR" dirty="0"/>
              <a:t>Réduction d’ordre polytopique</a:t>
            </a:r>
          </a:p>
        </p:txBody>
      </p:sp>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0648EF19-4A13-6817-1212-9038403B1D35}"/>
                  </a:ext>
                </a:extLst>
              </p:cNvPr>
              <p:cNvSpPr txBox="1"/>
              <p:nvPr/>
            </p:nvSpPr>
            <p:spPr>
              <a:xfrm>
                <a:off x="99391" y="977900"/>
                <a:ext cx="11688418" cy="830997"/>
              </a:xfrm>
              <a:prstGeom prst="rect">
                <a:avLst/>
              </a:prstGeom>
              <a:noFill/>
            </p:spPr>
            <p:txBody>
              <a:bodyPr wrap="square" rtlCol="0">
                <a:spAutoFit/>
              </a:bodyPr>
              <a:lstStyle/>
              <a:p>
                <a:r>
                  <a:rPr lang="fr-FR" sz="2400" dirty="0"/>
                  <a:t>Erreur d’approximation entre les sommets du polytope et du polytope réduit ainsi que de trois autres valeurs d’incertitudes, pour </a:t>
                </a:r>
                <a14:m>
                  <m:oMath xmlns:m="http://schemas.openxmlformats.org/officeDocument/2006/math">
                    <m:r>
                      <a:rPr lang="fr-FR" sz="2400" b="0" i="1" smtClean="0">
                        <a:latin typeface="Cambria Math" panose="02040503050406030204" pitchFamily="18" charset="0"/>
                      </a:rPr>
                      <m:t>𝛾</m:t>
                    </m:r>
                    <m:r>
                      <a:rPr lang="fr-FR" sz="2400" b="0" i="1" smtClean="0">
                        <a:latin typeface="Cambria Math" panose="02040503050406030204" pitchFamily="18" charset="0"/>
                      </a:rPr>
                      <m:t>=10</m:t>
                    </m:r>
                  </m:oMath>
                </a14:m>
                <a:r>
                  <a:rPr lang="fr-FR" sz="2400" dirty="0"/>
                  <a:t>.</a:t>
                </a:r>
              </a:p>
            </p:txBody>
          </p:sp>
        </mc:Choice>
        <mc:Fallback>
          <p:sp>
            <p:nvSpPr>
              <p:cNvPr id="8" name="ZoneTexte 7">
                <a:extLst>
                  <a:ext uri="{FF2B5EF4-FFF2-40B4-BE49-F238E27FC236}">
                    <a16:creationId xmlns:a16="http://schemas.microsoft.com/office/drawing/2014/main" id="{0648EF19-4A13-6817-1212-9038403B1D35}"/>
                  </a:ext>
                </a:extLst>
              </p:cNvPr>
              <p:cNvSpPr txBox="1">
                <a:spLocks noRot="1" noChangeAspect="1" noMove="1" noResize="1" noEditPoints="1" noAdjustHandles="1" noChangeArrowheads="1" noChangeShapeType="1" noTextEdit="1"/>
              </p:cNvSpPr>
              <p:nvPr/>
            </p:nvSpPr>
            <p:spPr>
              <a:xfrm>
                <a:off x="99391" y="977900"/>
                <a:ext cx="11688418" cy="830997"/>
              </a:xfrm>
              <a:prstGeom prst="rect">
                <a:avLst/>
              </a:prstGeom>
              <a:blipFill>
                <a:blip r:embed="rId2"/>
                <a:stretch>
                  <a:fillRect l="-782" t="-5839" b="-15328"/>
                </a:stretch>
              </a:blipFill>
            </p:spPr>
            <p:txBody>
              <a:bodyPr/>
              <a:lstStyle/>
              <a:p>
                <a:r>
                  <a:rPr lang="fr-FR">
                    <a:noFill/>
                  </a:rPr>
                  <a:t> </a:t>
                </a:r>
              </a:p>
            </p:txBody>
          </p:sp>
        </mc:Fallback>
      </mc:AlternateContent>
      <p:pic>
        <p:nvPicPr>
          <p:cNvPr id="14" name="Graphique 13">
            <a:extLst>
              <a:ext uri="{FF2B5EF4-FFF2-40B4-BE49-F238E27FC236}">
                <a16:creationId xmlns:a16="http://schemas.microsoft.com/office/drawing/2014/main" id="{06B91372-4AD2-FFFD-7A56-0B63FFF8AEF1}"/>
              </a:ext>
            </a:extLst>
          </p:cNvPr>
          <p:cNvPicPr>
            <a:picLocks noChangeAspect="1"/>
          </p:cNvPicPr>
          <p:nvPr/>
        </p:nvPicPr>
        <p:blipFill>
          <a:blip r:embed="rId3">
            <a:extLst>
              <a:ext uri="{96DAC541-7B7A-43D3-8B79-37D633B846F1}">
                <asvg:svgBlip xmlns:asvg="http://schemas.microsoft.com/office/drawing/2016/SVG/main" r:embed="rId4"/>
              </a:ext>
            </a:extLst>
          </a:blip>
          <a:srcRect l="52880" t="1354" r="5061" b="3245"/>
          <a:stretch/>
        </p:blipFill>
        <p:spPr>
          <a:xfrm>
            <a:off x="4272987" y="1762008"/>
            <a:ext cx="3646025" cy="4247085"/>
          </a:xfrm>
          <a:prstGeom prst="rect">
            <a:avLst/>
          </a:prstGeom>
        </p:spPr>
      </p:pic>
      <p:pic>
        <p:nvPicPr>
          <p:cNvPr id="7" name="Graphique 6">
            <a:extLst>
              <a:ext uri="{FF2B5EF4-FFF2-40B4-BE49-F238E27FC236}">
                <a16:creationId xmlns:a16="http://schemas.microsoft.com/office/drawing/2014/main" id="{3B7AF794-646D-1287-92F0-12EDB6210D90}"/>
              </a:ext>
            </a:extLst>
          </p:cNvPr>
          <p:cNvPicPr>
            <a:picLocks noChangeAspect="1"/>
          </p:cNvPicPr>
          <p:nvPr/>
        </p:nvPicPr>
        <p:blipFill>
          <a:blip r:embed="rId5">
            <a:extLst>
              <a:ext uri="{96DAC541-7B7A-43D3-8B79-37D633B846F1}">
                <asvg:svgBlip xmlns:asvg="http://schemas.microsoft.com/office/drawing/2016/SVG/main" r:embed="rId6"/>
              </a:ext>
            </a:extLst>
          </a:blip>
          <a:srcRect l="9878" r="6875" b="3245"/>
          <a:stretch/>
        </p:blipFill>
        <p:spPr>
          <a:xfrm>
            <a:off x="950599" y="4193911"/>
            <a:ext cx="2751603" cy="1642346"/>
          </a:xfrm>
          <a:prstGeom prst="rect">
            <a:avLst/>
          </a:prstGeom>
        </p:spPr>
      </p:pic>
      <p:pic>
        <p:nvPicPr>
          <p:cNvPr id="19" name="Graphique 18">
            <a:extLst>
              <a:ext uri="{FF2B5EF4-FFF2-40B4-BE49-F238E27FC236}">
                <a16:creationId xmlns:a16="http://schemas.microsoft.com/office/drawing/2014/main" id="{DE7D89BA-D576-E71B-EB61-207D96316C05}"/>
              </a:ext>
            </a:extLst>
          </p:cNvPr>
          <p:cNvPicPr>
            <a:picLocks noChangeAspect="1"/>
          </p:cNvPicPr>
          <p:nvPr/>
        </p:nvPicPr>
        <p:blipFill>
          <a:blip r:embed="rId7">
            <a:extLst>
              <a:ext uri="{96DAC541-7B7A-43D3-8B79-37D633B846F1}">
                <asvg:svgBlip xmlns:asvg="http://schemas.microsoft.com/office/drawing/2016/SVG/main" r:embed="rId8"/>
              </a:ext>
            </a:extLst>
          </a:blip>
          <a:srcRect l="6980" r="6980"/>
          <a:stretch/>
        </p:blipFill>
        <p:spPr>
          <a:xfrm>
            <a:off x="950599" y="1808897"/>
            <a:ext cx="2751604" cy="1642346"/>
          </a:xfrm>
          <a:prstGeom prst="rect">
            <a:avLst/>
          </a:prstGeom>
        </p:spPr>
      </p:pic>
      <p:pic>
        <p:nvPicPr>
          <p:cNvPr id="20" name="Graphique 19">
            <a:extLst>
              <a:ext uri="{FF2B5EF4-FFF2-40B4-BE49-F238E27FC236}">
                <a16:creationId xmlns:a16="http://schemas.microsoft.com/office/drawing/2014/main" id="{1C24AA53-C4D1-4C10-4057-124C55CE889C}"/>
              </a:ext>
            </a:extLst>
          </p:cNvPr>
          <p:cNvPicPr>
            <a:picLocks noChangeAspect="1"/>
          </p:cNvPicPr>
          <p:nvPr/>
        </p:nvPicPr>
        <p:blipFill>
          <a:blip r:embed="rId9">
            <a:extLst>
              <a:ext uri="{96DAC541-7B7A-43D3-8B79-37D633B846F1}">
                <asvg:svgBlip xmlns:asvg="http://schemas.microsoft.com/office/drawing/2016/SVG/main" r:embed="rId10"/>
              </a:ext>
            </a:extLst>
          </a:blip>
          <a:srcRect l="6980" r="6980"/>
          <a:stretch/>
        </p:blipFill>
        <p:spPr>
          <a:xfrm>
            <a:off x="8489796" y="4193910"/>
            <a:ext cx="2751605" cy="1642347"/>
          </a:xfrm>
          <a:prstGeom prst="rect">
            <a:avLst/>
          </a:prstGeom>
        </p:spPr>
      </p:pic>
      <p:pic>
        <p:nvPicPr>
          <p:cNvPr id="21" name="Graphique 20">
            <a:extLst>
              <a:ext uri="{FF2B5EF4-FFF2-40B4-BE49-F238E27FC236}">
                <a16:creationId xmlns:a16="http://schemas.microsoft.com/office/drawing/2014/main" id="{5CC486DA-02E0-6E9D-BAC7-93E285479CFB}"/>
              </a:ext>
            </a:extLst>
          </p:cNvPr>
          <p:cNvPicPr>
            <a:picLocks noChangeAspect="1"/>
          </p:cNvPicPr>
          <p:nvPr/>
        </p:nvPicPr>
        <p:blipFill>
          <a:blip r:embed="rId11">
            <a:extLst>
              <a:ext uri="{96DAC541-7B7A-43D3-8B79-37D633B846F1}">
                <asvg:svgBlip xmlns:asvg="http://schemas.microsoft.com/office/drawing/2016/SVG/main" r:embed="rId12"/>
              </a:ext>
            </a:extLst>
          </a:blip>
          <a:srcRect l="6980" r="6980"/>
          <a:stretch/>
        </p:blipFill>
        <p:spPr>
          <a:xfrm>
            <a:off x="8489796" y="1808896"/>
            <a:ext cx="2751605" cy="1642347"/>
          </a:xfrm>
          <a:prstGeom prst="rect">
            <a:avLst/>
          </a:prstGeom>
        </p:spPr>
      </p:pic>
      <p:cxnSp>
        <p:nvCxnSpPr>
          <p:cNvPr id="23" name="Connecteur droit avec flèche 22">
            <a:extLst>
              <a:ext uri="{FF2B5EF4-FFF2-40B4-BE49-F238E27FC236}">
                <a16:creationId xmlns:a16="http://schemas.microsoft.com/office/drawing/2014/main" id="{E36F78CE-9D89-479A-5D10-CB53D803724D}"/>
              </a:ext>
            </a:extLst>
          </p:cNvPr>
          <p:cNvCxnSpPr>
            <a:cxnSpLocks/>
          </p:cNvCxnSpPr>
          <p:nvPr/>
        </p:nvCxnSpPr>
        <p:spPr>
          <a:xfrm flipV="1">
            <a:off x="3702202" y="2943922"/>
            <a:ext cx="1150648" cy="13381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BD87F126-D6C0-0AF9-4D5E-43769A74E964}"/>
              </a:ext>
            </a:extLst>
          </p:cNvPr>
          <p:cNvCxnSpPr>
            <a:cxnSpLocks/>
          </p:cNvCxnSpPr>
          <p:nvPr/>
        </p:nvCxnSpPr>
        <p:spPr>
          <a:xfrm flipV="1">
            <a:off x="3702202" y="4802459"/>
            <a:ext cx="1150648" cy="55012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Connecteur droit avec flèche 26">
            <a:extLst>
              <a:ext uri="{FF2B5EF4-FFF2-40B4-BE49-F238E27FC236}">
                <a16:creationId xmlns:a16="http://schemas.microsoft.com/office/drawing/2014/main" id="{C6DED65F-697C-25A8-BF51-2295A0761092}"/>
              </a:ext>
            </a:extLst>
          </p:cNvPr>
          <p:cNvCxnSpPr>
            <a:cxnSpLocks/>
          </p:cNvCxnSpPr>
          <p:nvPr/>
        </p:nvCxnSpPr>
        <p:spPr>
          <a:xfrm flipH="1">
            <a:off x="7248293" y="2743200"/>
            <a:ext cx="1362307" cy="26762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eur droit avec flèche 29">
            <a:extLst>
              <a:ext uri="{FF2B5EF4-FFF2-40B4-BE49-F238E27FC236}">
                <a16:creationId xmlns:a16="http://schemas.microsoft.com/office/drawing/2014/main" id="{70A513C7-EA92-3DF1-BEE9-A2A6B0482663}"/>
              </a:ext>
            </a:extLst>
          </p:cNvPr>
          <p:cNvCxnSpPr>
            <a:cxnSpLocks/>
          </p:cNvCxnSpPr>
          <p:nvPr/>
        </p:nvCxnSpPr>
        <p:spPr>
          <a:xfrm flipH="1" flipV="1">
            <a:off x="7415561" y="4802459"/>
            <a:ext cx="1074235" cy="55012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1E340E44-9592-3C21-6348-1DEE5D61BEDC}"/>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a:extLst>
              <a:ext uri="{FF2B5EF4-FFF2-40B4-BE49-F238E27FC236}">
                <a16:creationId xmlns:a16="http://schemas.microsoft.com/office/drawing/2014/main" id="{52CCF6C2-4A1B-E92E-D379-E31448688916}"/>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a:extLst>
              <a:ext uri="{FF2B5EF4-FFF2-40B4-BE49-F238E27FC236}">
                <a16:creationId xmlns:a16="http://schemas.microsoft.com/office/drawing/2014/main" id="{CC92AA87-ABC6-A83C-09EB-3F7BCE7CC98A}"/>
              </a:ext>
            </a:extLst>
          </p:cNvPr>
          <p:cNvSpPr/>
          <p:nvPr/>
        </p:nvSpPr>
        <p:spPr>
          <a:xfrm>
            <a:off x="6086061" y="-12339"/>
            <a:ext cx="3048000" cy="3672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54AC668B-9DB7-A174-CE1C-A214B6988432}"/>
              </a:ext>
            </a:extLst>
          </p:cNvPr>
          <p:cNvSpPr/>
          <p:nvPr/>
        </p:nvSpPr>
        <p:spPr>
          <a:xfrm>
            <a:off x="9134061" y="-8414"/>
            <a:ext cx="3072678"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ZoneTexte 36">
            <a:extLst>
              <a:ext uri="{FF2B5EF4-FFF2-40B4-BE49-F238E27FC236}">
                <a16:creationId xmlns:a16="http://schemas.microsoft.com/office/drawing/2014/main" id="{26C4D65E-8212-09C3-6410-A472343F0C29}"/>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Réduction d’ordre</a:t>
            </a:r>
          </a:p>
          <a:p>
            <a:pPr algn="ctr"/>
            <a:r>
              <a:rPr lang="fr-FR" dirty="0"/>
              <a:t>Polytopique</a:t>
            </a:r>
          </a:p>
        </p:txBody>
      </p:sp>
    </p:spTree>
    <p:extLst>
      <p:ext uri="{BB962C8B-B14F-4D97-AF65-F5344CB8AC3E}">
        <p14:creationId xmlns:p14="http://schemas.microsoft.com/office/powerpoint/2010/main" val="1849160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A07634-69B3-72F2-6B7D-EBA34BC2F231}"/>
              </a:ext>
            </a:extLst>
          </p:cNvPr>
          <p:cNvSpPr>
            <a:spLocks noGrp="1"/>
          </p:cNvSpPr>
          <p:nvPr>
            <p:ph type="title"/>
          </p:nvPr>
        </p:nvSpPr>
        <p:spPr/>
        <p:txBody>
          <a:bodyPr/>
          <a:lstStyle/>
          <a:p>
            <a:r>
              <a:rPr lang="fr-FR" dirty="0"/>
              <a:t>Conclusion</a:t>
            </a:r>
          </a:p>
        </p:txBody>
      </p:sp>
      <p:sp>
        <p:nvSpPr>
          <p:cNvPr id="4" name="Espace réservé du numéro de diapositive 3">
            <a:extLst>
              <a:ext uri="{FF2B5EF4-FFF2-40B4-BE49-F238E27FC236}">
                <a16:creationId xmlns:a16="http://schemas.microsoft.com/office/drawing/2014/main" id="{883A050F-B0EA-1AB2-C67C-CE4F99CB8354}"/>
              </a:ext>
            </a:extLst>
          </p:cNvPr>
          <p:cNvSpPr>
            <a:spLocks noGrp="1"/>
          </p:cNvSpPr>
          <p:nvPr>
            <p:ph type="sldNum" sz="quarter" idx="12"/>
          </p:nvPr>
        </p:nvSpPr>
        <p:spPr/>
        <p:txBody>
          <a:bodyPr/>
          <a:lstStyle/>
          <a:p>
            <a:fld id="{22343F16-9D38-4ED3-8549-88E6361133A3}" type="slidenum">
              <a:rPr lang="fr-FR" smtClean="0"/>
              <a:pPr/>
              <a:t>13</a:t>
            </a:fld>
            <a:r>
              <a:rPr lang="fr-FR" dirty="0"/>
              <a:t>/13</a:t>
            </a:r>
          </a:p>
        </p:txBody>
      </p:sp>
      <p:sp>
        <p:nvSpPr>
          <p:cNvPr id="5" name="Rectangle 4">
            <a:extLst>
              <a:ext uri="{FF2B5EF4-FFF2-40B4-BE49-F238E27FC236}">
                <a16:creationId xmlns:a16="http://schemas.microsoft.com/office/drawing/2014/main" id="{19DD50D0-B3C4-4B4C-E90C-374767CC2BA7}"/>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4B418F56-1152-BFFE-5C09-4982E81DFEA4}"/>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A98CE08B-A309-4241-14C9-A6AB084111BA}"/>
              </a:ext>
            </a:extLst>
          </p:cNvPr>
          <p:cNvSpPr/>
          <p:nvPr/>
        </p:nvSpPr>
        <p:spPr>
          <a:xfrm>
            <a:off x="6086061" y="-1453"/>
            <a:ext cx="3048000" cy="3636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A0C5609B-3448-8156-233C-BA6FCCD37B49}"/>
              </a:ext>
            </a:extLst>
          </p:cNvPr>
          <p:cNvSpPr/>
          <p:nvPr/>
        </p:nvSpPr>
        <p:spPr>
          <a:xfrm>
            <a:off x="9134061" y="-8414"/>
            <a:ext cx="3072678"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BE5F2D86-0EB5-9CD3-BB21-78EE308C0B13}"/>
              </a:ext>
            </a:extLst>
          </p:cNvPr>
          <p:cNvSpPr txBox="1"/>
          <p:nvPr/>
        </p:nvSpPr>
        <p:spPr>
          <a:xfrm>
            <a:off x="14739" y="-846"/>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Réduction d’ordre</a:t>
            </a:r>
          </a:p>
          <a:p>
            <a:pPr algn="ctr"/>
            <a:r>
              <a:rPr lang="fr-FR" dirty="0"/>
              <a:t>Conclusion</a:t>
            </a:r>
          </a:p>
        </p:txBody>
      </p:sp>
      <mc:AlternateContent xmlns:mc="http://schemas.openxmlformats.org/markup-compatibility/2006" xmlns:a14="http://schemas.microsoft.com/office/drawing/2010/main">
        <mc:Choice Requires="a14">
          <p:graphicFrame>
            <p:nvGraphicFramePr>
              <p:cNvPr id="12" name="Tableau 11">
                <a:extLst>
                  <a:ext uri="{FF2B5EF4-FFF2-40B4-BE49-F238E27FC236}">
                    <a16:creationId xmlns:a16="http://schemas.microsoft.com/office/drawing/2014/main" id="{8B4943C3-2753-0E14-67C4-8DC9E3517F9A}"/>
                  </a:ext>
                </a:extLst>
              </p:cNvPr>
              <p:cNvGraphicFramePr>
                <a:graphicFrameLocks noGrp="1"/>
              </p:cNvGraphicFramePr>
              <p:nvPr>
                <p:extLst>
                  <p:ext uri="{D42A27DB-BD31-4B8C-83A1-F6EECF244321}">
                    <p14:modId xmlns:p14="http://schemas.microsoft.com/office/powerpoint/2010/main" val="3566330098"/>
                  </p:ext>
                </p:extLst>
              </p:nvPr>
            </p:nvGraphicFramePr>
            <p:xfrm>
              <a:off x="1168106" y="2108628"/>
              <a:ext cx="9835910" cy="2372610"/>
            </p:xfrm>
            <a:graphic>
              <a:graphicData uri="http://schemas.openxmlformats.org/drawingml/2006/table">
                <a:tbl>
                  <a:tblPr>
                    <a:tableStyleId>{5C22544A-7EE6-4342-B048-85BDC9FD1C3A}</a:tableStyleId>
                  </a:tblPr>
                  <a:tblGrid>
                    <a:gridCol w="1967182">
                      <a:extLst>
                        <a:ext uri="{9D8B030D-6E8A-4147-A177-3AD203B41FA5}">
                          <a16:colId xmlns:a16="http://schemas.microsoft.com/office/drawing/2014/main" val="2886533999"/>
                        </a:ext>
                      </a:extLst>
                    </a:gridCol>
                    <a:gridCol w="1967182">
                      <a:extLst>
                        <a:ext uri="{9D8B030D-6E8A-4147-A177-3AD203B41FA5}">
                          <a16:colId xmlns:a16="http://schemas.microsoft.com/office/drawing/2014/main" val="923522557"/>
                        </a:ext>
                      </a:extLst>
                    </a:gridCol>
                    <a:gridCol w="1967182">
                      <a:extLst>
                        <a:ext uri="{9D8B030D-6E8A-4147-A177-3AD203B41FA5}">
                          <a16:colId xmlns:a16="http://schemas.microsoft.com/office/drawing/2014/main" val="1251407300"/>
                        </a:ext>
                      </a:extLst>
                    </a:gridCol>
                    <a:gridCol w="1967182">
                      <a:extLst>
                        <a:ext uri="{9D8B030D-6E8A-4147-A177-3AD203B41FA5}">
                          <a16:colId xmlns:a16="http://schemas.microsoft.com/office/drawing/2014/main" val="1257217225"/>
                        </a:ext>
                      </a:extLst>
                    </a:gridCol>
                    <a:gridCol w="1967182">
                      <a:extLst>
                        <a:ext uri="{9D8B030D-6E8A-4147-A177-3AD203B41FA5}">
                          <a16:colId xmlns:a16="http://schemas.microsoft.com/office/drawing/2014/main" val="294800765"/>
                        </a:ext>
                      </a:extLst>
                    </a:gridCol>
                  </a:tblGrid>
                  <a:tr h="774825">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tc>
                      <a:txBody>
                        <a:bodyPr/>
                        <a:lstStyle/>
                        <a:p>
                          <a:pPr algn="ctr"/>
                          <a:r>
                            <a:rPr lang="fr-FR" sz="2400" dirty="0"/>
                            <a:t>Facilité prise en main</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tc>
                      <a:txBody>
                        <a:bodyPr/>
                        <a:lstStyle/>
                        <a:p>
                          <a:pPr algn="ctr"/>
                          <a:r>
                            <a:rPr lang="fr-FR" sz="2400" dirty="0"/>
                            <a:t>Facilité de calcul</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tc>
                      <a:txBody>
                        <a:bodyPr/>
                        <a:lstStyle/>
                        <a:p>
                          <a:pPr algn="ctr"/>
                          <a:r>
                            <a:rPr lang="fr-FR" sz="2400" dirty="0"/>
                            <a:t>Stabilité</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tc>
                      <a:txBody>
                        <a:bodyPr/>
                        <a:lstStyle/>
                        <a:p>
                          <a:pPr algn="ctr"/>
                          <a:r>
                            <a:rPr lang="fr-FR" sz="2400" dirty="0"/>
                            <a:t>Erreur </a:t>
                          </a:r>
                          <a14:m>
                            <m:oMath xmlns:m="http://schemas.openxmlformats.org/officeDocument/2006/math">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𝐻</m:t>
                                  </m:r>
                                </m:e>
                                <m:sub>
                                  <m:r>
                                    <a:rPr lang="fr-FR" sz="2400" b="0" i="1" smtClean="0">
                                      <a:latin typeface="Cambria Math" panose="02040503050406030204" pitchFamily="18" charset="0"/>
                                    </a:rPr>
                                    <m:t>∞</m:t>
                                  </m:r>
                                </m:sub>
                              </m:sSub>
                            </m:oMath>
                          </a14:m>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extLst>
                      <a:ext uri="{0D108BD9-81ED-4DB2-BD59-A6C34878D82A}">
                        <a16:rowId xmlns:a16="http://schemas.microsoft.com/office/drawing/2014/main" val="3653392900"/>
                      </a:ext>
                    </a:extLst>
                  </a:tr>
                  <a:tr h="774825">
                    <a:tc>
                      <a:txBody>
                        <a:bodyPr/>
                        <a:lstStyle/>
                        <a:p>
                          <a:pPr algn="ctr"/>
                          <a:r>
                            <a:rPr lang="fr-FR" sz="2400" dirty="0"/>
                            <a:t>LFT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5396268"/>
                      </a:ext>
                    </a:extLst>
                  </a:tr>
                  <a:tr h="774825">
                    <a:tc>
                      <a:txBody>
                        <a:bodyPr/>
                        <a:lstStyle/>
                        <a:p>
                          <a:pPr algn="ctr"/>
                          <a:r>
                            <a:rPr lang="fr-FR" sz="2400" dirty="0"/>
                            <a:t>Polytopique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endParaRPr lang="fr-FR" sz="240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7191450"/>
                      </a:ext>
                    </a:extLst>
                  </a:tr>
                </a:tbl>
              </a:graphicData>
            </a:graphic>
          </p:graphicFrame>
        </mc:Choice>
        <mc:Fallback xmlns="">
          <p:graphicFrame>
            <p:nvGraphicFramePr>
              <p:cNvPr id="12" name="Tableau 11">
                <a:extLst>
                  <a:ext uri="{FF2B5EF4-FFF2-40B4-BE49-F238E27FC236}">
                    <a16:creationId xmlns:a16="http://schemas.microsoft.com/office/drawing/2014/main" id="{8B4943C3-2753-0E14-67C4-8DC9E3517F9A}"/>
                  </a:ext>
                </a:extLst>
              </p:cNvPr>
              <p:cNvGraphicFramePr>
                <a:graphicFrameLocks noGrp="1"/>
              </p:cNvGraphicFramePr>
              <p:nvPr>
                <p:extLst>
                  <p:ext uri="{D42A27DB-BD31-4B8C-83A1-F6EECF244321}">
                    <p14:modId xmlns:p14="http://schemas.microsoft.com/office/powerpoint/2010/main" val="3566330098"/>
                  </p:ext>
                </p:extLst>
              </p:nvPr>
            </p:nvGraphicFramePr>
            <p:xfrm>
              <a:off x="1168106" y="2108628"/>
              <a:ext cx="9835910" cy="2372610"/>
            </p:xfrm>
            <a:graphic>
              <a:graphicData uri="http://schemas.openxmlformats.org/drawingml/2006/table">
                <a:tbl>
                  <a:tblPr>
                    <a:tableStyleId>{5C22544A-7EE6-4342-B048-85BDC9FD1C3A}</a:tableStyleId>
                  </a:tblPr>
                  <a:tblGrid>
                    <a:gridCol w="1967182">
                      <a:extLst>
                        <a:ext uri="{9D8B030D-6E8A-4147-A177-3AD203B41FA5}">
                          <a16:colId xmlns:a16="http://schemas.microsoft.com/office/drawing/2014/main" val="2886533999"/>
                        </a:ext>
                      </a:extLst>
                    </a:gridCol>
                    <a:gridCol w="1967182">
                      <a:extLst>
                        <a:ext uri="{9D8B030D-6E8A-4147-A177-3AD203B41FA5}">
                          <a16:colId xmlns:a16="http://schemas.microsoft.com/office/drawing/2014/main" val="923522557"/>
                        </a:ext>
                      </a:extLst>
                    </a:gridCol>
                    <a:gridCol w="1967182">
                      <a:extLst>
                        <a:ext uri="{9D8B030D-6E8A-4147-A177-3AD203B41FA5}">
                          <a16:colId xmlns:a16="http://schemas.microsoft.com/office/drawing/2014/main" val="1251407300"/>
                        </a:ext>
                      </a:extLst>
                    </a:gridCol>
                    <a:gridCol w="1967182">
                      <a:extLst>
                        <a:ext uri="{9D8B030D-6E8A-4147-A177-3AD203B41FA5}">
                          <a16:colId xmlns:a16="http://schemas.microsoft.com/office/drawing/2014/main" val="1257217225"/>
                        </a:ext>
                      </a:extLst>
                    </a:gridCol>
                    <a:gridCol w="1967182">
                      <a:extLst>
                        <a:ext uri="{9D8B030D-6E8A-4147-A177-3AD203B41FA5}">
                          <a16:colId xmlns:a16="http://schemas.microsoft.com/office/drawing/2014/main" val="294800765"/>
                        </a:ext>
                      </a:extLst>
                    </a:gridCol>
                  </a:tblGrid>
                  <a:tr h="822960">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tc>
                      <a:txBody>
                        <a:bodyPr/>
                        <a:lstStyle/>
                        <a:p>
                          <a:pPr algn="ctr"/>
                          <a:r>
                            <a:rPr lang="fr-FR" sz="2400" dirty="0"/>
                            <a:t>Facilité prise en main</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tc>
                      <a:txBody>
                        <a:bodyPr/>
                        <a:lstStyle/>
                        <a:p>
                          <a:pPr algn="ctr"/>
                          <a:r>
                            <a:rPr lang="fr-FR" sz="2400" dirty="0"/>
                            <a:t>Facilité de calcul</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tc>
                      <a:txBody>
                        <a:bodyPr/>
                        <a:lstStyle/>
                        <a:p>
                          <a:pPr algn="ctr"/>
                          <a:r>
                            <a:rPr lang="fr-FR" sz="2400" dirty="0"/>
                            <a:t>Stabilité</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5A1D9"/>
                        </a:solidFill>
                      </a:tcPr>
                    </a:tc>
                    <a:tc>
                      <a:txBody>
                        <a:bodyPr/>
                        <a:lstStyle/>
                        <a:p>
                          <a:endParaRPr lang="fr-F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0310" t="-5147" r="-929" b="-189706"/>
                          </a:stretch>
                        </a:blipFill>
                      </a:tcPr>
                    </a:tc>
                    <a:extLst>
                      <a:ext uri="{0D108BD9-81ED-4DB2-BD59-A6C34878D82A}">
                        <a16:rowId xmlns:a16="http://schemas.microsoft.com/office/drawing/2014/main" val="3653392900"/>
                      </a:ext>
                    </a:extLst>
                  </a:tr>
                  <a:tr h="774825">
                    <a:tc>
                      <a:txBody>
                        <a:bodyPr/>
                        <a:lstStyle/>
                        <a:p>
                          <a:pPr algn="ctr"/>
                          <a:r>
                            <a:rPr lang="fr-FR" sz="2400" dirty="0"/>
                            <a:t>LFT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5396268"/>
                      </a:ext>
                    </a:extLst>
                  </a:tr>
                  <a:tr h="774825">
                    <a:tc>
                      <a:txBody>
                        <a:bodyPr/>
                        <a:lstStyle/>
                        <a:p>
                          <a:pPr algn="ctr"/>
                          <a:r>
                            <a:rPr lang="fr-FR" sz="2400" dirty="0"/>
                            <a:t>Polytopique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5000"/>
                            <a:lumOff val="75000"/>
                          </a:schemeClr>
                        </a:solidFill>
                      </a:tcPr>
                    </a:tc>
                    <a:tc>
                      <a:txBody>
                        <a:bodyPr/>
                        <a:lstStyle/>
                        <a:p>
                          <a:pPr algn="ctr"/>
                          <a:endParaRPr lang="fr-FR" sz="240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fr-FR" sz="24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7191450"/>
                      </a:ext>
                    </a:extLst>
                  </a:tr>
                </a:tbl>
              </a:graphicData>
            </a:graphic>
          </p:graphicFrame>
        </mc:Fallback>
      </mc:AlternateContent>
      <p:pic>
        <p:nvPicPr>
          <p:cNvPr id="15" name="Graphique 14" descr="Contour de visage souriant avec un remplissage uni">
            <a:extLst>
              <a:ext uri="{FF2B5EF4-FFF2-40B4-BE49-F238E27FC236}">
                <a16:creationId xmlns:a16="http://schemas.microsoft.com/office/drawing/2014/main" id="{959C5774-AD64-23FD-1F3C-E48351D654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70810" y="2893671"/>
            <a:ext cx="835312" cy="835312"/>
          </a:xfrm>
          <a:prstGeom prst="rect">
            <a:avLst/>
          </a:prstGeom>
        </p:spPr>
      </p:pic>
      <p:pic>
        <p:nvPicPr>
          <p:cNvPr id="16" name="Graphique 15" descr="Contour de visage souriant avec un remplissage uni">
            <a:extLst>
              <a:ext uri="{FF2B5EF4-FFF2-40B4-BE49-F238E27FC236}">
                <a16:creationId xmlns:a16="http://schemas.microsoft.com/office/drawing/2014/main" id="{7442E59B-F7A9-C3A8-5AC5-8016464E00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8405" y="2893671"/>
            <a:ext cx="835312" cy="835312"/>
          </a:xfrm>
          <a:prstGeom prst="rect">
            <a:avLst/>
          </a:prstGeom>
        </p:spPr>
      </p:pic>
      <p:pic>
        <p:nvPicPr>
          <p:cNvPr id="17" name="Graphique 16" descr="Contour de visage souriant avec un remplissage uni">
            <a:extLst>
              <a:ext uri="{FF2B5EF4-FFF2-40B4-BE49-F238E27FC236}">
                <a16:creationId xmlns:a16="http://schemas.microsoft.com/office/drawing/2014/main" id="{62340D89-AAA6-F886-42E3-2D869AD829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66000" y="3665909"/>
            <a:ext cx="835312" cy="835312"/>
          </a:xfrm>
          <a:prstGeom prst="rect">
            <a:avLst/>
          </a:prstGeom>
        </p:spPr>
      </p:pic>
      <p:pic>
        <p:nvPicPr>
          <p:cNvPr id="18" name="Graphique 17" descr="Contour de visage souriant avec un remplissage uni">
            <a:extLst>
              <a:ext uri="{FF2B5EF4-FFF2-40B4-BE49-F238E27FC236}">
                <a16:creationId xmlns:a16="http://schemas.microsoft.com/office/drawing/2014/main" id="{F00FF68A-79AE-4D51-AA34-C508D160C0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3595" y="3685892"/>
            <a:ext cx="835312" cy="835312"/>
          </a:xfrm>
          <a:prstGeom prst="rect">
            <a:avLst/>
          </a:prstGeom>
        </p:spPr>
      </p:pic>
      <p:pic>
        <p:nvPicPr>
          <p:cNvPr id="20" name="Graphique 19" descr="Contour de visage triste avec un remplissage uni">
            <a:extLst>
              <a:ext uri="{FF2B5EF4-FFF2-40B4-BE49-F238E27FC236}">
                <a16:creationId xmlns:a16="http://schemas.microsoft.com/office/drawing/2014/main" id="{84AAB850-4897-A1BC-0E8C-F80EF0B256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70810" y="3678714"/>
            <a:ext cx="835312" cy="835312"/>
          </a:xfrm>
          <a:prstGeom prst="rect">
            <a:avLst/>
          </a:prstGeom>
        </p:spPr>
      </p:pic>
      <p:pic>
        <p:nvPicPr>
          <p:cNvPr id="21" name="Graphique 20" descr="Contour de visage triste avec un remplissage uni">
            <a:extLst>
              <a:ext uri="{FF2B5EF4-FFF2-40B4-BE49-F238E27FC236}">
                <a16:creationId xmlns:a16="http://schemas.microsoft.com/office/drawing/2014/main" id="{F8B4BE0F-0CE7-D405-2201-1CC7C5C304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68405" y="3687455"/>
            <a:ext cx="835312" cy="835312"/>
          </a:xfrm>
          <a:prstGeom prst="rect">
            <a:avLst/>
          </a:prstGeom>
        </p:spPr>
      </p:pic>
      <p:pic>
        <p:nvPicPr>
          <p:cNvPr id="22" name="Graphique 21" descr="Contour de visage triste avec un remplissage uni">
            <a:extLst>
              <a:ext uri="{FF2B5EF4-FFF2-40B4-BE49-F238E27FC236}">
                <a16:creationId xmlns:a16="http://schemas.microsoft.com/office/drawing/2014/main" id="{4CE61F96-77D2-6348-8390-59522B6306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66000" y="2888472"/>
            <a:ext cx="835312" cy="835312"/>
          </a:xfrm>
          <a:prstGeom prst="rect">
            <a:avLst/>
          </a:prstGeom>
        </p:spPr>
      </p:pic>
      <p:pic>
        <p:nvPicPr>
          <p:cNvPr id="23" name="Graphique 22" descr="Contour de visage triste avec un remplissage uni">
            <a:extLst>
              <a:ext uri="{FF2B5EF4-FFF2-40B4-BE49-F238E27FC236}">
                <a16:creationId xmlns:a16="http://schemas.microsoft.com/office/drawing/2014/main" id="{BA08FA06-3916-BCDC-A103-C5575FEC58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63595" y="2893671"/>
            <a:ext cx="835312" cy="835312"/>
          </a:xfrm>
          <a:prstGeom prst="rect">
            <a:avLst/>
          </a:prstGeom>
        </p:spPr>
      </p:pic>
    </p:spTree>
    <p:extLst>
      <p:ext uri="{BB962C8B-B14F-4D97-AF65-F5344CB8AC3E}">
        <p14:creationId xmlns:p14="http://schemas.microsoft.com/office/powerpoint/2010/main" val="273135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BE93CA0-D530-9A9B-49C2-03F53989C060}"/>
              </a:ext>
            </a:extLst>
          </p:cNvPr>
          <p:cNvSpPr>
            <a:spLocks noGrp="1"/>
          </p:cNvSpPr>
          <p:nvPr>
            <p:ph idx="1"/>
          </p:nvPr>
        </p:nvSpPr>
        <p:spPr>
          <a:xfrm>
            <a:off x="838200" y="2650603"/>
            <a:ext cx="10515600" cy="3491636"/>
          </a:xfrm>
        </p:spPr>
        <p:txBody>
          <a:bodyPr>
            <a:normAutofit/>
          </a:bodyPr>
          <a:lstStyle/>
          <a:p>
            <a:pPr marL="0" indent="0" algn="ctr">
              <a:buNone/>
            </a:pPr>
            <a:r>
              <a:rPr lang="fr-FR" sz="3200" dirty="0"/>
              <a:t>Avez-vous des questions ?</a:t>
            </a:r>
          </a:p>
        </p:txBody>
      </p:sp>
    </p:spTree>
    <p:extLst>
      <p:ext uri="{BB962C8B-B14F-4D97-AF65-F5344CB8AC3E}">
        <p14:creationId xmlns:p14="http://schemas.microsoft.com/office/powerpoint/2010/main" val="273718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2B943-F3B6-CF4E-9A87-3D5CFE82E70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A1F9175-CED9-CC00-34A0-7862380123A8}"/>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34D31720-202B-EAD2-0294-F2F176052FC0}"/>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941E250C-FEC7-2A20-2077-126226D83842}"/>
              </a:ext>
            </a:extLst>
          </p:cNvPr>
          <p:cNvSpPr/>
          <p:nvPr/>
        </p:nvSpPr>
        <p:spPr>
          <a:xfrm>
            <a:off x="6086061" y="-764"/>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5E42F24C-CE21-D12F-D912-682AE4FCBB29}"/>
              </a:ext>
            </a:extLst>
          </p:cNvPr>
          <p:cNvSpPr/>
          <p:nvPr/>
        </p:nvSpPr>
        <p:spPr>
          <a:xfrm>
            <a:off x="9134061" y="-8414"/>
            <a:ext cx="3072678"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a:extLst>
              <a:ext uri="{FF2B5EF4-FFF2-40B4-BE49-F238E27FC236}">
                <a16:creationId xmlns:a16="http://schemas.microsoft.com/office/drawing/2014/main" id="{81B1E3FF-00E4-7E69-21CD-CE2980E797B5}"/>
              </a:ext>
            </a:extLst>
          </p:cNvPr>
          <p:cNvSpPr>
            <a:spLocks noGrp="1"/>
          </p:cNvSpPr>
          <p:nvPr>
            <p:ph type="title"/>
          </p:nvPr>
        </p:nvSpPr>
        <p:spPr/>
        <p:txBody>
          <a:bodyPr/>
          <a:lstStyle/>
          <a:p>
            <a:r>
              <a:rPr lang="fr-FR" dirty="0"/>
              <a:t>Réduction d’ordre : LFT</a:t>
            </a:r>
          </a:p>
        </p:txBody>
      </p:sp>
      <p:sp>
        <p:nvSpPr>
          <p:cNvPr id="8" name="ZoneTexte 7">
            <a:extLst>
              <a:ext uri="{FF2B5EF4-FFF2-40B4-BE49-F238E27FC236}">
                <a16:creationId xmlns:a16="http://schemas.microsoft.com/office/drawing/2014/main" id="{F1FCC0B0-14E1-C4BF-B47B-550E47E7C239}"/>
              </a:ext>
            </a:extLst>
          </p:cNvPr>
          <p:cNvSpPr txBox="1"/>
          <p:nvPr/>
        </p:nvSpPr>
        <p:spPr>
          <a:xfrm>
            <a:off x="0" y="0"/>
            <a:ext cx="12192000" cy="369332"/>
          </a:xfrm>
          <a:prstGeom prst="rect">
            <a:avLst/>
          </a:prstGeom>
          <a:noFill/>
        </p:spPr>
        <p:txBody>
          <a:bodyPr wrap="square" numCol="4" rtlCol="0">
            <a:spAutoFit/>
          </a:bodyPr>
          <a:lstStyle/>
          <a:p>
            <a:pPr algn="ctr"/>
            <a:r>
              <a:rPr lang="fr-FR" dirty="0"/>
              <a:t>Annexes</a:t>
            </a:r>
          </a:p>
          <a:p>
            <a:pPr algn="ctr"/>
            <a:r>
              <a:rPr lang="fr-FR" dirty="0"/>
              <a:t>Réduction d’ordre</a:t>
            </a:r>
          </a:p>
          <a:p>
            <a:pPr algn="ctr"/>
            <a:r>
              <a:rPr lang="fr-FR" dirty="0"/>
              <a:t>LFT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BCB4DBC-836C-A072-523C-2B774DDDE79A}"/>
                  </a:ext>
                </a:extLst>
              </p:cNvPr>
              <p:cNvSpPr>
                <a:spLocks noGrp="1"/>
              </p:cNvSpPr>
              <p:nvPr>
                <p:ph idx="1"/>
              </p:nvPr>
            </p:nvSpPr>
            <p:spPr>
              <a:xfrm>
                <a:off x="838200" y="1272210"/>
                <a:ext cx="10515600" cy="4904754"/>
              </a:xfrm>
            </p:spPr>
            <p:txBody>
              <a:bodyPr>
                <a:normAutofit/>
              </a:bodyPr>
              <a:lstStyle/>
              <a:p>
                <a:pPr marL="0" indent="0">
                  <a:buNone/>
                </a:pPr>
                <a:r>
                  <a:rPr lang="fr-FR" dirty="0"/>
                  <a:t>Troncature équilibrée :</a:t>
                </a:r>
              </a:p>
              <a:p>
                <a:pPr lvl="1">
                  <a:spcBef>
                    <a:spcPts val="1200"/>
                  </a:spcBef>
                  <a:buFont typeface="Aptos" panose="020B0004020202020204" pitchFamily="34" charset="0"/>
                  <a:buChar char="−"/>
                </a:pPr>
                <a:r>
                  <a:rPr lang="fr-FR" dirty="0"/>
                  <a:t>Calcul des gramiens de commandabilité </a:t>
                </a:r>
                <a14:m>
                  <m:oMath xmlns:m="http://schemas.openxmlformats.org/officeDocument/2006/math">
                    <m:r>
                      <a:rPr lang="fr-FR" b="0" i="1" smtClean="0">
                        <a:latin typeface="Cambria Math" panose="02040503050406030204" pitchFamily="18" charset="0"/>
                      </a:rPr>
                      <m:t>𝑃</m:t>
                    </m:r>
                    <m:r>
                      <a:rPr lang="fr-FR" b="0" i="1" smtClean="0">
                        <a:latin typeface="Cambria Math" panose="02040503050406030204" pitchFamily="18" charset="0"/>
                      </a:rPr>
                      <m:t> </m:t>
                    </m:r>
                  </m:oMath>
                </a14:m>
                <a:r>
                  <a:rPr lang="fr-FR" dirty="0"/>
                  <a:t>et d’observabilité </a:t>
                </a:r>
                <a14:m>
                  <m:oMath xmlns:m="http://schemas.openxmlformats.org/officeDocument/2006/math">
                    <m:r>
                      <a:rPr lang="fr-FR" b="0" i="1" smtClean="0">
                        <a:latin typeface="Cambria Math" panose="02040503050406030204" pitchFamily="18" charset="0"/>
                      </a:rPr>
                      <m:t>𝑄</m:t>
                    </m:r>
                  </m:oMath>
                </a14:m>
                <a:r>
                  <a:rPr lang="fr-FR" dirty="0"/>
                  <a:t> (symétriques définis positifs) :</a:t>
                </a:r>
                <a:endParaRPr lang="fr-FR" sz="2400" b="0" dirty="0"/>
              </a:p>
              <a:p>
                <a:pPr marL="914400" lvl="2" indent="0">
                  <a:lnSpc>
                    <a:spcPts val="3200"/>
                  </a:lnSpc>
                  <a:spcBef>
                    <a:spcPts val="1200"/>
                  </a:spcBef>
                  <a:buNone/>
                </a:pPr>
                <a14:m>
                  <m:oMathPara xmlns:m="http://schemas.openxmlformats.org/officeDocument/2006/math">
                    <m:oMathParaPr>
                      <m:jc m:val="centerGroup"/>
                    </m:oMathParaPr>
                    <m:oMath xmlns:m="http://schemas.openxmlformats.org/officeDocument/2006/math">
                      <m:r>
                        <a:rPr lang="fr-FR" sz="2400" i="1">
                          <a:latin typeface="Cambria Math" panose="02040503050406030204" pitchFamily="18" charset="0"/>
                        </a:rPr>
                        <m:t>𝑃</m:t>
                      </m:r>
                      <m:sSubSup>
                        <m:sSubSupPr>
                          <m:ctrlPr>
                            <a:rPr lang="fr-FR" sz="2400" i="1">
                              <a:latin typeface="Cambria Math" panose="02040503050406030204" pitchFamily="18" charset="0"/>
                            </a:rPr>
                          </m:ctrlPr>
                        </m:sSubSupPr>
                        <m:e>
                          <m:r>
                            <a:rPr lang="fr-FR" sz="2400" i="1">
                              <a:latin typeface="Cambria Math" panose="02040503050406030204" pitchFamily="18" charset="0"/>
                            </a:rPr>
                            <m:t>𝐴</m:t>
                          </m:r>
                        </m:e>
                        <m:sub>
                          <m:r>
                            <a:rPr lang="fr-FR" sz="2400" i="1">
                              <a:latin typeface="Cambria Math" panose="02040503050406030204" pitchFamily="18" charset="0"/>
                            </a:rPr>
                            <m:t>𝑛𝑜𝑚</m:t>
                          </m:r>
                        </m:sub>
                        <m:sup>
                          <m:r>
                            <a:rPr lang="fr-FR" sz="2400" i="1">
                              <a:latin typeface="Cambria Math" panose="02040503050406030204" pitchFamily="18" charset="0"/>
                            </a:rPr>
                            <m:t>𝑇</m:t>
                          </m:r>
                        </m:sup>
                      </m:sSubSup>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𝐴</m:t>
                          </m:r>
                        </m:e>
                        <m:sub>
                          <m:r>
                            <a:rPr lang="fr-FR" sz="2400" i="1">
                              <a:latin typeface="Cambria Math" panose="02040503050406030204" pitchFamily="18" charset="0"/>
                            </a:rPr>
                            <m:t>𝑛𝑜𝑚</m:t>
                          </m:r>
                        </m:sub>
                      </m:sSub>
                      <m:r>
                        <a:rPr lang="fr-FR" sz="2400" i="1">
                          <a:latin typeface="Cambria Math" panose="02040503050406030204" pitchFamily="18" charset="0"/>
                        </a:rPr>
                        <m:t>𝑃</m:t>
                      </m:r>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𝐵</m:t>
                          </m:r>
                        </m:e>
                        <m:sub>
                          <m:r>
                            <a:rPr lang="fr-FR" sz="2400" i="1">
                              <a:latin typeface="Cambria Math" panose="02040503050406030204" pitchFamily="18" charset="0"/>
                            </a:rPr>
                            <m:t>𝑛𝑜𝑚</m:t>
                          </m:r>
                        </m:sub>
                      </m:sSub>
                      <m:sSubSup>
                        <m:sSubSupPr>
                          <m:ctrlPr>
                            <a:rPr lang="fr-FR" sz="2400" i="1">
                              <a:latin typeface="Cambria Math" panose="02040503050406030204" pitchFamily="18" charset="0"/>
                            </a:rPr>
                          </m:ctrlPr>
                        </m:sSubSupPr>
                        <m:e>
                          <m:r>
                            <a:rPr lang="fr-FR" sz="2400" i="1">
                              <a:latin typeface="Cambria Math" panose="02040503050406030204" pitchFamily="18" charset="0"/>
                            </a:rPr>
                            <m:t>𝐵</m:t>
                          </m:r>
                        </m:e>
                        <m:sub>
                          <m:r>
                            <a:rPr lang="fr-FR" sz="2400" i="1">
                              <a:latin typeface="Cambria Math" panose="02040503050406030204" pitchFamily="18" charset="0"/>
                            </a:rPr>
                            <m:t>𝑛𝑜𝑚</m:t>
                          </m:r>
                        </m:sub>
                        <m:sup>
                          <m:r>
                            <a:rPr lang="fr-FR" sz="2400" i="1">
                              <a:latin typeface="Cambria Math" panose="02040503050406030204" pitchFamily="18" charset="0"/>
                            </a:rPr>
                            <m:t>𝑇</m:t>
                          </m:r>
                        </m:sup>
                      </m:sSubSup>
                      <m:r>
                        <a:rPr lang="fr-FR" sz="2400" i="1">
                          <a:latin typeface="Cambria Math" panose="02040503050406030204" pitchFamily="18" charset="0"/>
                        </a:rPr>
                        <m:t>=0</m:t>
                      </m:r>
                    </m:oMath>
                  </m:oMathPara>
                </a14:m>
                <a:endParaRPr lang="fr-FR" sz="2400" dirty="0"/>
              </a:p>
              <a:p>
                <a:pPr marL="914400" lvl="2" indent="0">
                  <a:lnSpc>
                    <a:spcPts val="3200"/>
                  </a:lnSpc>
                  <a:spcBef>
                    <a:spcPts val="1200"/>
                  </a:spcBef>
                  <a:buNone/>
                </a:pPr>
                <a14:m>
                  <m:oMathPara xmlns:m="http://schemas.openxmlformats.org/officeDocument/2006/math">
                    <m:oMathParaPr>
                      <m:jc m:val="centerGroup"/>
                    </m:oMathParaPr>
                    <m:oMath xmlns:m="http://schemas.openxmlformats.org/officeDocument/2006/math">
                      <m:sSubSup>
                        <m:sSubSupPr>
                          <m:ctrlPr>
                            <a:rPr lang="fr-FR" sz="2400" i="1" smtClean="0">
                              <a:effectLst/>
                              <a:latin typeface="Cambria Math" panose="02040503050406030204" pitchFamily="18" charset="0"/>
                              <a:ea typeface="Times New Roman" panose="02020603050405020304" pitchFamily="18" charset="0"/>
                            </a:rPr>
                          </m:ctrlPr>
                        </m:sSubSup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𝑛𝑜𝑚</m:t>
                          </m:r>
                        </m:sub>
                        <m:sup>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𝑇</m:t>
                          </m:r>
                        </m:sup>
                      </m:sSubSup>
                      <m:r>
                        <m:rPr>
                          <m:sty m:val="p"/>
                        </m:rPr>
                        <a:rPr lang="fr-FR" sz="2400">
                          <a:effectLst/>
                          <a:latin typeface="Cambria Math" panose="02040503050406030204" pitchFamily="18" charset="0"/>
                          <a:ea typeface="Times New Roman" panose="02020603050405020304" pitchFamily="18" charset="0"/>
                          <a:cs typeface="Times New Roman" panose="02020603050405020304" pitchFamily="18" charset="0"/>
                        </a:rPr>
                        <m:t>Q</m:t>
                      </m:r>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sz="2400">
                          <a:effectLst/>
                          <a:latin typeface="Cambria Math" panose="02040503050406030204" pitchFamily="18" charset="0"/>
                          <a:ea typeface="Times New Roman" panose="02020603050405020304" pitchFamily="18" charset="0"/>
                          <a:cs typeface="Times New Roman" panose="02020603050405020304" pitchFamily="18" charset="0"/>
                        </a:rPr>
                        <m:t>Q</m:t>
                      </m:r>
                      <m:sSub>
                        <m:sSubPr>
                          <m:ctrlPr>
                            <a:rPr lang="fr-FR" sz="2400" i="1">
                              <a:effectLst/>
                              <a:latin typeface="Cambria Math" panose="02040503050406030204" pitchFamily="18" charset="0"/>
                              <a:ea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𝑛𝑜𝑚</m:t>
                          </m:r>
                        </m:sub>
                      </m:s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fr-FR" sz="2400" i="1">
                              <a:effectLst/>
                              <a:latin typeface="Cambria Math" panose="02040503050406030204" pitchFamily="18" charset="0"/>
                              <a:ea typeface="Times New Roman" panose="02020603050405020304" pitchFamily="18" charset="0"/>
                            </a:rPr>
                          </m:ctrlPr>
                        </m:sSubSup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𝑛𝑜𝑚</m:t>
                          </m:r>
                        </m:sub>
                        <m:sup>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𝑇</m:t>
                          </m:r>
                        </m:sup>
                      </m:sSubSup>
                      <m:sSub>
                        <m:sSubPr>
                          <m:ctrlPr>
                            <a:rPr lang="fr-FR" sz="2400" i="1">
                              <a:effectLst/>
                              <a:latin typeface="Cambria Math" panose="02040503050406030204" pitchFamily="18" charset="0"/>
                              <a:ea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𝑛𝑜𝑚</m:t>
                          </m:r>
                        </m:sub>
                      </m:s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fr-FR" sz="2400" dirty="0">
                  <a:ea typeface="Times New Roman" panose="02020603050405020304" pitchFamily="18" charset="0"/>
                  <a:cs typeface="Times New Roman" panose="02020603050405020304" pitchFamily="18" charset="0"/>
                </a:endParaRPr>
              </a:p>
              <a:p>
                <a:pPr lvl="1">
                  <a:spcBef>
                    <a:spcPts val="2400"/>
                  </a:spcBef>
                  <a:buFont typeface="Aptos" panose="020B0004020202020204" pitchFamily="34" charset="0"/>
                  <a:buChar char="−"/>
                </a:pPr>
                <a:r>
                  <a:rPr lang="fr-FR" dirty="0">
                    <a:ea typeface="Times New Roman" panose="02020603050405020304" pitchFamily="18" charset="0"/>
                    <a:cs typeface="Times New Roman" panose="02020603050405020304" pitchFamily="18" charset="0"/>
                  </a:rPr>
                  <a:t>changement de base </a:t>
                </a:r>
                <a:r>
                  <a:rPr lang="el-GR" dirty="0">
                    <a:latin typeface="Cambria Math" panose="02040503050406030204" pitchFamily="18" charset="0"/>
                    <a:ea typeface="Cambria Math" panose="02040503050406030204" pitchFamily="18" charset="0"/>
                    <a:cs typeface="Times New Roman" panose="02020603050405020304" pitchFamily="18" charset="0"/>
                  </a:rPr>
                  <a:t>Γ</a:t>
                </a:r>
                <a:r>
                  <a:rPr lang="fr-FR" dirty="0">
                    <a:ea typeface="Times New Roman" panose="02020603050405020304" pitchFamily="18" charset="0"/>
                    <a:cs typeface="Times New Roman" panose="02020603050405020304" pitchFamily="18" charset="0"/>
                  </a:rPr>
                  <a:t> vers la base équilibrée en égalisant </a:t>
                </a:r>
                <a14:m>
                  <m:oMath xmlns:m="http://schemas.openxmlformats.org/officeDocument/2006/math">
                    <m:r>
                      <a:rPr lang="fr-FR" b="0" i="1" smtClean="0">
                        <a:latin typeface="Cambria Math" panose="02040503050406030204" pitchFamily="18" charset="0"/>
                        <a:ea typeface="Times New Roman" panose="02020603050405020304" pitchFamily="18" charset="0"/>
                        <a:cs typeface="Times New Roman" panose="02020603050405020304" pitchFamily="18" charset="0"/>
                      </a:rPr>
                      <m:t>𝑃</m:t>
                    </m:r>
                  </m:oMath>
                </a14:m>
                <a:r>
                  <a:rPr lang="fr-FR" dirty="0">
                    <a:ea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ea typeface="Times New Roman" panose="02020603050405020304" pitchFamily="18" charset="0"/>
                        <a:cs typeface="Times New Roman" panose="02020603050405020304" pitchFamily="18" charset="0"/>
                      </a:rPr>
                      <m:t>𝑄</m:t>
                    </m:r>
                  </m:oMath>
                </a14:m>
                <a:r>
                  <a:rPr lang="fr-FR" dirty="0">
                    <a:ea typeface="Times New Roman" panose="02020603050405020304" pitchFamily="18" charset="0"/>
                    <a:cs typeface="Times New Roman" panose="02020603050405020304" pitchFamily="18" charset="0"/>
                  </a:rPr>
                  <a:t>      (</a:t>
                </a:r>
                <a14:m>
                  <m:oMath xmlns:m="http://schemas.openxmlformats.org/officeDocument/2006/math">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𝐴</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𝑒𝑞</m:t>
                        </m:r>
                      </m:sub>
                    </m:sSub>
                    <m:r>
                      <a:rPr lang="fr-FR" b="0" i="1"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b="0" i="0" smtClean="0">
                        <a:latin typeface="Cambria Math" panose="02040503050406030204" pitchFamily="18" charset="0"/>
                        <a:ea typeface="Times New Roman" panose="02020603050405020304" pitchFamily="18" charset="0"/>
                        <a:cs typeface="Times New Roman" panose="02020603050405020304" pitchFamily="18" charset="0"/>
                      </a:rPr>
                      <m:t>Γ</m:t>
                    </m:r>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𝐴</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𝑛𝑜𝑚</m:t>
                        </m:r>
                      </m:sub>
                    </m:sSub>
                    <m:sSup>
                      <m:sSup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fr-FR" b="0" i="0" smtClean="0">
                            <a:latin typeface="Cambria Math" panose="02040503050406030204" pitchFamily="18" charset="0"/>
                            <a:ea typeface="Times New Roman" panose="02020603050405020304" pitchFamily="18" charset="0"/>
                            <a:cs typeface="Times New Roman" panose="02020603050405020304" pitchFamily="18" charset="0"/>
                          </a:rPr>
                          <m:t>Γ</m:t>
                        </m:r>
                      </m:e>
                      <m:sup>
                        <m:r>
                          <a:rPr lang="fr-FR" b="0" i="1" smtClean="0">
                            <a:latin typeface="Cambria Math" panose="02040503050406030204" pitchFamily="18" charset="0"/>
                            <a:ea typeface="Times New Roman" panose="02020603050405020304" pitchFamily="18" charset="0"/>
                            <a:cs typeface="Times New Roman" panose="02020603050405020304" pitchFamily="18" charset="0"/>
                          </a:rPr>
                          <m:t>−1</m:t>
                        </m:r>
                      </m:sup>
                    </m:sSup>
                    <m:r>
                      <a:rPr lang="fr-FR" b="0" i="1" smtClean="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𝐵</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𝑒𝑞</m:t>
                        </m:r>
                      </m:sub>
                    </m:sSub>
                    <m:r>
                      <a:rPr lang="fr-FR" b="0" i="1" smtClean="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b="0" i="0" smtClean="0">
                        <a:latin typeface="Cambria Math" panose="02040503050406030204" pitchFamily="18" charset="0"/>
                        <a:ea typeface="Times New Roman" panose="02020603050405020304" pitchFamily="18" charset="0"/>
                        <a:cs typeface="Times New Roman" panose="02020603050405020304" pitchFamily="18" charset="0"/>
                      </a:rPr>
                      <m:t>Γ</m:t>
                    </m:r>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𝐵</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𝑛𝑜𝑚</m:t>
                        </m:r>
                      </m:sub>
                    </m:sSub>
                    <m:r>
                      <a:rPr lang="fr-FR" b="0" i="1" smtClean="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𝐶</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𝑒𝑞</m:t>
                        </m:r>
                      </m:sub>
                    </m:sSub>
                    <m:r>
                      <a:rPr lang="fr-FR"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𝐶</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𝑛𝑜𝑚</m:t>
                        </m:r>
                      </m:sub>
                    </m:sSub>
                    <m:sSup>
                      <m:sSup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fr-FR" b="0" i="0" smtClean="0">
                            <a:latin typeface="Cambria Math" panose="02040503050406030204" pitchFamily="18" charset="0"/>
                            <a:ea typeface="Times New Roman" panose="02020603050405020304" pitchFamily="18" charset="0"/>
                            <a:cs typeface="Times New Roman" panose="02020603050405020304" pitchFamily="18" charset="0"/>
                          </a:rPr>
                          <m:t>Γ</m:t>
                        </m:r>
                      </m:e>
                      <m:sup>
                        <m:r>
                          <a:rPr lang="fr-FR" b="0" i="1" smtClean="0">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fr-FR" dirty="0">
                    <a:ea typeface="Times New Roman" panose="02020603050405020304" pitchFamily="18" charset="0"/>
                    <a:cs typeface="Times New Roman" panose="02020603050405020304" pitchFamily="18" charset="0"/>
                  </a:rPr>
                  <a:t>) :</a:t>
                </a:r>
              </a:p>
              <a:p>
                <a:pPr marL="457200" lvl="1" indent="0">
                  <a:lnSpc>
                    <a:spcPct val="125000"/>
                  </a:lnSpc>
                  <a:spcBef>
                    <a:spcPts val="1200"/>
                  </a:spcBef>
                  <a:buNone/>
                </a:pPr>
                <a14:m>
                  <m:oMathPara xmlns:m="http://schemas.openxmlformats.org/officeDocument/2006/math">
                    <m:oMathParaPr>
                      <m:jc m:val="centerGroup"/>
                    </m:oMathParaPr>
                    <m:oMath xmlns:m="http://schemas.openxmlformats.org/officeDocument/2006/math">
                      <m:r>
                        <m:rPr>
                          <m:sty m:val="p"/>
                        </m:rPr>
                        <a:rPr lang="fr-FR" smtClean="0">
                          <a:effectLst/>
                          <a:latin typeface="Cambria Math" panose="02040503050406030204" pitchFamily="18" charset="0"/>
                          <a:ea typeface="Cambria" panose="02040503050406030204" pitchFamily="18" charset="0"/>
                          <a:cs typeface="Times New Roman" panose="02020603050405020304" pitchFamily="18" charset="0"/>
                        </a:rPr>
                        <m:t>Γ</m:t>
                      </m:r>
                      <m:r>
                        <a:rPr lang="fr-FR" i="1">
                          <a:effectLst/>
                          <a:latin typeface="Cambria Math" panose="02040503050406030204" pitchFamily="18" charset="0"/>
                          <a:ea typeface="Cambria" panose="02040503050406030204" pitchFamily="18" charset="0"/>
                          <a:cs typeface="Times New Roman" panose="02020603050405020304" pitchFamily="18" charset="0"/>
                        </a:rPr>
                        <m:t>𝑃</m:t>
                      </m:r>
                      <m:sSup>
                        <m:sSupPr>
                          <m:ctrlPr>
                            <a:rPr lang="fr-FR" i="1">
                              <a:effectLst/>
                              <a:latin typeface="Cambria Math" panose="02040503050406030204" pitchFamily="18" charset="0"/>
                            </a:rPr>
                          </m:ctrlPr>
                        </m:sSupPr>
                        <m:e>
                          <m:r>
                            <m:rPr>
                              <m:sty m:val="p"/>
                            </m:rPr>
                            <a:rPr lang="fr-FR">
                              <a:effectLst/>
                              <a:latin typeface="Cambria Math" panose="02040503050406030204" pitchFamily="18" charset="0"/>
                              <a:ea typeface="Cambria" panose="02040503050406030204" pitchFamily="18" charset="0"/>
                              <a:cs typeface="Times New Roman" panose="02020603050405020304" pitchFamily="18" charset="0"/>
                            </a:rPr>
                            <m:t>Γ</m:t>
                          </m:r>
                        </m:e>
                        <m:sup>
                          <m:r>
                            <a:rPr lang="fr-FR" i="1">
                              <a:effectLst/>
                              <a:latin typeface="Cambria Math" panose="02040503050406030204" pitchFamily="18" charset="0"/>
                              <a:ea typeface="Cambria" panose="02040503050406030204" pitchFamily="18" charset="0"/>
                              <a:cs typeface="Times New Roman" panose="02020603050405020304" pitchFamily="18" charset="0"/>
                            </a:rPr>
                            <m:t>𝑇</m:t>
                          </m:r>
                        </m:sup>
                      </m:sSup>
                      <m:r>
                        <a:rPr lang="fr-FR" i="1">
                          <a:effectLst/>
                          <a:latin typeface="Cambria Math" panose="02040503050406030204" pitchFamily="18" charset="0"/>
                          <a:ea typeface="Cambria" panose="02040503050406030204" pitchFamily="18" charset="0"/>
                          <a:cs typeface="Times New Roman" panose="02020603050405020304" pitchFamily="18" charset="0"/>
                        </a:rPr>
                        <m:t>=</m:t>
                      </m:r>
                      <m:sSup>
                        <m:sSupPr>
                          <m:ctrlPr>
                            <a:rPr lang="fr-FR" i="1">
                              <a:effectLst/>
                              <a:latin typeface="Cambria Math" panose="02040503050406030204" pitchFamily="18" charset="0"/>
                            </a:rPr>
                          </m:ctrlPr>
                        </m:sSupPr>
                        <m:e>
                          <m:r>
                            <m:rPr>
                              <m:sty m:val="p"/>
                            </m:rPr>
                            <a:rPr lang="fr-FR">
                              <a:effectLst/>
                              <a:latin typeface="Cambria Math" panose="02040503050406030204" pitchFamily="18" charset="0"/>
                              <a:ea typeface="Cambria" panose="02040503050406030204" pitchFamily="18" charset="0"/>
                              <a:cs typeface="Times New Roman" panose="02020603050405020304" pitchFamily="18" charset="0"/>
                            </a:rPr>
                            <m:t>Γ</m:t>
                          </m:r>
                        </m:e>
                        <m:sup>
                          <m:r>
                            <a:rPr lang="fr-FR" i="1">
                              <a:effectLst/>
                              <a:latin typeface="Cambria Math" panose="02040503050406030204" pitchFamily="18" charset="0"/>
                              <a:ea typeface="Cambria" panose="02040503050406030204" pitchFamily="18" charset="0"/>
                              <a:cs typeface="Times New Roman" panose="02020603050405020304" pitchFamily="18" charset="0"/>
                            </a:rPr>
                            <m:t>−</m:t>
                          </m:r>
                          <m:sSup>
                            <m:sSupPr>
                              <m:ctrlPr>
                                <a:rPr lang="fr-FR" i="1">
                                  <a:effectLst/>
                                  <a:latin typeface="Cambria Math" panose="02040503050406030204" pitchFamily="18" charset="0"/>
                                </a:rPr>
                              </m:ctrlPr>
                            </m:sSupPr>
                            <m:e>
                              <m:r>
                                <a:rPr lang="fr-FR" i="1">
                                  <a:effectLst/>
                                  <a:latin typeface="Cambria Math" panose="02040503050406030204" pitchFamily="18" charset="0"/>
                                  <a:ea typeface="Cambria" panose="02040503050406030204" pitchFamily="18" charset="0"/>
                                  <a:cs typeface="Times New Roman" panose="02020603050405020304" pitchFamily="18" charset="0"/>
                                </a:rPr>
                                <m:t>1</m:t>
                              </m:r>
                            </m:e>
                            <m:sup>
                              <m:r>
                                <a:rPr lang="fr-FR" i="1">
                                  <a:effectLst/>
                                  <a:latin typeface="Cambria Math" panose="02040503050406030204" pitchFamily="18" charset="0"/>
                                  <a:ea typeface="Cambria" panose="02040503050406030204" pitchFamily="18" charset="0"/>
                                  <a:cs typeface="Times New Roman" panose="02020603050405020304" pitchFamily="18" charset="0"/>
                                </a:rPr>
                                <m:t>𝑇</m:t>
                              </m:r>
                            </m:sup>
                          </m:sSup>
                        </m:sup>
                      </m:sSup>
                      <m:r>
                        <a:rPr lang="fr-FR" i="1">
                          <a:effectLst/>
                          <a:latin typeface="Cambria Math" panose="02040503050406030204" pitchFamily="18" charset="0"/>
                          <a:ea typeface="Cambria" panose="02040503050406030204" pitchFamily="18" charset="0"/>
                          <a:cs typeface="Times New Roman" panose="02020603050405020304" pitchFamily="18" charset="0"/>
                        </a:rPr>
                        <m:t>𝑄</m:t>
                      </m:r>
                      <m:sSup>
                        <m:sSupPr>
                          <m:ctrlPr>
                            <a:rPr lang="fr-FR" i="1">
                              <a:effectLst/>
                              <a:latin typeface="Cambria Math" panose="02040503050406030204" pitchFamily="18" charset="0"/>
                            </a:rPr>
                          </m:ctrlPr>
                        </m:sSupPr>
                        <m:e>
                          <m:r>
                            <m:rPr>
                              <m:sty m:val="p"/>
                            </m:rPr>
                            <a:rPr lang="fr-FR">
                              <a:effectLst/>
                              <a:latin typeface="Cambria Math" panose="02040503050406030204" pitchFamily="18" charset="0"/>
                              <a:ea typeface="Cambria" panose="02040503050406030204" pitchFamily="18" charset="0"/>
                              <a:cs typeface="Times New Roman" panose="02020603050405020304" pitchFamily="18" charset="0"/>
                            </a:rPr>
                            <m:t>Γ</m:t>
                          </m:r>
                        </m:e>
                        <m:sup>
                          <m:r>
                            <a:rPr lang="fr-FR" i="1">
                              <a:effectLst/>
                              <a:latin typeface="Cambria Math" panose="02040503050406030204" pitchFamily="18" charset="0"/>
                              <a:ea typeface="Cambria" panose="02040503050406030204" pitchFamily="18" charset="0"/>
                              <a:cs typeface="Times New Roman" panose="02020603050405020304" pitchFamily="18" charset="0"/>
                            </a:rPr>
                            <m:t>−1</m:t>
                          </m:r>
                        </m:sup>
                      </m:sSup>
                      <m:r>
                        <a:rPr lang="fr-FR" i="1">
                          <a:effectLst/>
                          <a:latin typeface="Cambria Math" panose="02040503050406030204" pitchFamily="18" charset="0"/>
                          <a:ea typeface="Cambria" panose="02040503050406030204" pitchFamily="18" charset="0"/>
                          <a:cs typeface="Times New Roman" panose="02020603050405020304" pitchFamily="18" charset="0"/>
                        </a:rPr>
                        <m:t>=</m:t>
                      </m:r>
                      <m:r>
                        <m:rPr>
                          <m:sty m:val="p"/>
                        </m:rPr>
                        <a:rPr lang="fr-FR">
                          <a:effectLst/>
                          <a:latin typeface="Cambria Math" panose="02040503050406030204" pitchFamily="18" charset="0"/>
                          <a:ea typeface="Cambria" panose="02040503050406030204" pitchFamily="18" charset="0"/>
                          <a:cs typeface="Times New Roman" panose="02020603050405020304" pitchFamily="18" charset="0"/>
                        </a:rPr>
                        <m:t>Σ</m:t>
                      </m:r>
                    </m:oMath>
                  </m:oMathPara>
                </a14:m>
                <a:endParaRPr lang="fr-FR" sz="2000" dirty="0">
                  <a:ea typeface="Times New Roman" panose="02020603050405020304" pitchFamily="18" charset="0"/>
                  <a:cs typeface="Times New Roman" panose="02020603050405020304" pitchFamily="18" charset="0"/>
                </a:endParaRPr>
              </a:p>
              <a:p>
                <a:pPr marL="457200" lvl="1" indent="0">
                  <a:spcBef>
                    <a:spcPts val="2400"/>
                  </a:spcBef>
                  <a:buNone/>
                </a:pPr>
                <a:r>
                  <a:rPr lang="fr-FR" dirty="0">
                    <a:ea typeface="Times New Roman" panose="02020603050405020304" pitchFamily="18" charset="0"/>
                    <a:cs typeface="Times New Roman" panose="02020603050405020304" pitchFamily="18" charset="0"/>
                  </a:rPr>
                  <a:t>Avec </a:t>
                </a:r>
                <a14:m>
                  <m:oMath xmlns:m="http://schemas.openxmlformats.org/officeDocument/2006/math">
                    <m:r>
                      <m:rPr>
                        <m:sty m:val="p"/>
                      </m:rPr>
                      <a:rPr lang="fr-FR" b="0" i="0" smtClean="0">
                        <a:latin typeface="Cambria Math" panose="02040503050406030204" pitchFamily="18" charset="0"/>
                        <a:ea typeface="Times New Roman" panose="02020603050405020304" pitchFamily="18" charset="0"/>
                        <a:cs typeface="Times New Roman" panose="02020603050405020304" pitchFamily="18" charset="0"/>
                      </a:rPr>
                      <m:t>Σ</m:t>
                    </m:r>
                  </m:oMath>
                </a14:m>
                <a:r>
                  <a:rPr lang="fr-FR" dirty="0">
                    <a:ea typeface="Times New Roman" panose="02020603050405020304" pitchFamily="18" charset="0"/>
                    <a:cs typeface="Times New Roman" panose="02020603050405020304" pitchFamily="18" charset="0"/>
                  </a:rPr>
                  <a:t> une matrice diagonale contenant les valeurs singulières de Hankel tel que : </a:t>
                </a:r>
                <a14:m>
                  <m:oMath xmlns:m="http://schemas.openxmlformats.org/officeDocument/2006/math">
                    <m:r>
                      <m:rPr>
                        <m:sty m:val="p"/>
                      </m:rPr>
                      <a:rPr lang="fr-FR" b="0" i="0" smtClean="0">
                        <a:latin typeface="Cambria Math" panose="02040503050406030204" pitchFamily="18" charset="0"/>
                        <a:ea typeface="Times New Roman" panose="02020603050405020304" pitchFamily="18" charset="0"/>
                        <a:cs typeface="Times New Roman" panose="02020603050405020304" pitchFamily="18" charset="0"/>
                      </a:rPr>
                      <m:t>Σ</m:t>
                    </m:r>
                    <m:r>
                      <a:rPr lang="fr-FR" b="0" i="1" smtClean="0">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latin typeface="Cambria Math" panose="02040503050406030204" pitchFamily="18" charset="0"/>
                        <a:ea typeface="Times New Roman" panose="02020603050405020304" pitchFamily="18" charset="0"/>
                        <a:cs typeface="Times New Roman" panose="02020603050405020304" pitchFamily="18" charset="0"/>
                      </a:rPr>
                      <m:t>𝑑𝑖𝑎𝑔</m:t>
                    </m:r>
                    <m:r>
                      <a:rPr lang="fr-FR"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1</m:t>
                        </m:r>
                      </m:sub>
                    </m:sSub>
                    <m:r>
                      <a:rPr lang="fr-FR"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𝑛</m:t>
                        </m:r>
                      </m:sub>
                    </m:sSub>
                    <m:r>
                      <a:rPr lang="fr-FR" b="0" i="1"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fr-FR" dirty="0">
                    <a:ea typeface="Times New Roman" panose="02020603050405020304" pitchFamily="18" charset="0"/>
                    <a:cs typeface="Times New Roman" panose="02020603050405020304" pitchFamily="18" charset="0"/>
                  </a:rPr>
                  <a:t> avec </a:t>
                </a:r>
                <a14:m>
                  <m:oMath xmlns:m="http://schemas.openxmlformats.org/officeDocument/2006/math">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1</m:t>
                        </m:r>
                      </m:sub>
                    </m:sSub>
                    <m:r>
                      <a:rPr lang="fr-FR"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fr-FR" b="0" i="1" smtClean="0">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fr-FR" dirty="0">
                    <a:ea typeface="Times New Roman" panose="02020603050405020304" pitchFamily="18" charset="0"/>
                    <a:cs typeface="Times New Roman" panose="02020603050405020304" pitchFamily="18" charset="0"/>
                  </a:rPr>
                  <a:t>.</a:t>
                </a:r>
              </a:p>
            </p:txBody>
          </p:sp>
        </mc:Choice>
        <mc:Fallback xmlns="">
          <p:sp>
            <p:nvSpPr>
              <p:cNvPr id="3" name="Espace réservé du contenu 2">
                <a:extLst>
                  <a:ext uri="{FF2B5EF4-FFF2-40B4-BE49-F238E27FC236}">
                    <a16:creationId xmlns:a16="http://schemas.microsoft.com/office/drawing/2014/main" id="{ABCB4DBC-836C-A072-523C-2B774DDDE79A}"/>
                  </a:ext>
                </a:extLst>
              </p:cNvPr>
              <p:cNvSpPr>
                <a:spLocks noGrp="1" noRot="1" noChangeAspect="1" noMove="1" noResize="1" noEditPoints="1" noAdjustHandles="1" noChangeArrowheads="1" noChangeShapeType="1" noTextEdit="1"/>
              </p:cNvSpPr>
              <p:nvPr>
                <p:ph idx="1"/>
              </p:nvPr>
            </p:nvSpPr>
            <p:spPr>
              <a:xfrm>
                <a:off x="838200" y="1272210"/>
                <a:ext cx="10515600" cy="4904754"/>
              </a:xfrm>
              <a:blipFill>
                <a:blip r:embed="rId3"/>
                <a:stretch>
                  <a:fillRect l="-1217" t="-2239"/>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885DCA94-4769-88DC-FEE9-7035E2E36899}"/>
              </a:ext>
            </a:extLst>
          </p:cNvPr>
          <p:cNvSpPr>
            <a:spLocks noGrp="1"/>
          </p:cNvSpPr>
          <p:nvPr>
            <p:ph type="sldNum" sz="quarter" idx="12"/>
          </p:nvPr>
        </p:nvSpPr>
        <p:spPr/>
        <p:txBody>
          <a:bodyPr/>
          <a:lstStyle/>
          <a:p>
            <a:r>
              <a:rPr lang="fr-FR" dirty="0"/>
              <a:t>A1</a:t>
            </a:r>
          </a:p>
        </p:txBody>
      </p:sp>
    </p:spTree>
    <p:extLst>
      <p:ext uri="{BB962C8B-B14F-4D97-AF65-F5344CB8AC3E}">
        <p14:creationId xmlns:p14="http://schemas.microsoft.com/office/powerpoint/2010/main" val="417560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5D85A6A-C183-3269-3905-EE320808B67E}"/>
              </a:ext>
            </a:extLst>
          </p:cNvPr>
          <p:cNvSpPr>
            <a:spLocks noGrp="1"/>
          </p:cNvSpPr>
          <p:nvPr>
            <p:ph type="sldNum" sz="quarter" idx="12"/>
          </p:nvPr>
        </p:nvSpPr>
        <p:spPr/>
        <p:txBody>
          <a:bodyPr/>
          <a:lstStyle/>
          <a:p>
            <a:r>
              <a:rPr lang="fr-FR" dirty="0"/>
              <a:t>A2</a:t>
            </a:r>
          </a:p>
        </p:txBody>
      </p:sp>
      <mc:AlternateContent xmlns:mc="http://schemas.openxmlformats.org/markup-compatibility/2006" xmlns:a14="http://schemas.microsoft.com/office/drawing/2010/main">
        <mc:Choice Requires="a14">
          <p:sp>
            <p:nvSpPr>
              <p:cNvPr id="5" name="Espace réservé du contenu 2">
                <a:extLst>
                  <a:ext uri="{FF2B5EF4-FFF2-40B4-BE49-F238E27FC236}">
                    <a16:creationId xmlns:a16="http://schemas.microsoft.com/office/drawing/2014/main" id="{E71796CC-A47E-8969-536E-1BB6B71AA8FE}"/>
                  </a:ext>
                </a:extLst>
              </p:cNvPr>
              <p:cNvSpPr>
                <a:spLocks noGrp="1"/>
              </p:cNvSpPr>
              <p:nvPr>
                <p:ph idx="1"/>
              </p:nvPr>
            </p:nvSpPr>
            <p:spPr>
              <a:xfrm>
                <a:off x="838200" y="1248104"/>
                <a:ext cx="10515600" cy="4963862"/>
              </a:xfrm>
            </p:spPr>
            <p:txBody>
              <a:bodyPr>
                <a:normAutofit/>
              </a:bodyPr>
              <a:lstStyle/>
              <a:p>
                <a:pPr marL="0" indent="0">
                  <a:buNone/>
                </a:pPr>
                <a:r>
                  <a:rPr lang="fr-FR" dirty="0">
                    <a:solidFill>
                      <a:schemeClr val="tx1"/>
                    </a:solidFill>
                  </a:rPr>
                  <a:t>Troncature équilibrée:</a:t>
                </a:r>
              </a:p>
              <a:p>
                <a:pPr lvl="1">
                  <a:buFont typeface="Aptos" panose="020B0004020202020204" pitchFamily="34" charset="0"/>
                  <a:buChar char="−"/>
                </a:pPr>
                <a:r>
                  <a:rPr lang="fr-FR" dirty="0">
                    <a:solidFill>
                      <a:schemeClr val="tx1"/>
                    </a:solidFill>
                  </a:rPr>
                  <a:t>Troncature du système équilibré à l’ordre r&lt;n :</a:t>
                </a:r>
              </a:p>
              <a:p>
                <a:pPr marL="457200" lvl="1" indent="0">
                  <a:lnSpc>
                    <a:spcPct val="125000"/>
                  </a:lnSpc>
                  <a:spcBef>
                    <a:spcPts val="0"/>
                  </a:spcBef>
                  <a:buNone/>
                </a:pPr>
                <a14:m>
                  <m:oMathPara xmlns:m="http://schemas.openxmlformats.org/officeDocument/2006/math">
                    <m:oMathParaPr>
                      <m:jc m:val="centerGroup"/>
                    </m:oMathParaPr>
                    <m:oMath xmlns:m="http://schemas.openxmlformats.org/officeDocument/2006/math">
                      <m:sSub>
                        <m:sSubPr>
                          <m:ctrlPr>
                            <a:rPr lang="fr-FR" sz="180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𝑒𝑞</m:t>
                          </m:r>
                        </m:sub>
                      </m:s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fr-FR"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𝑟𝑒𝑑</m:t>
                                    </m:r>
                                  </m:sub>
                                </m:sSub>
                              </m:e>
                              <m:e>
                                <m:sSub>
                                  <m:sSubPr>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𝑟𝑒𝑠𝑡𝑒</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mr>
                            <m:mr>
                              <m:e>
                                <m:sSub>
                                  <m:sSubPr>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𝑟𝑒𝑠𝑡𝑒</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e>
                              <m:e>
                                <m:sSub>
                                  <m:sSubPr>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𝑟𝑒𝑠𝑡𝑒</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e>
                            </m:mr>
                          </m:m>
                        </m:e>
                      </m:d>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𝐵</m:t>
                          </m:r>
                        </m:e>
                        <m:sub>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nom</m:t>
                          </m:r>
                          <m: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m:t>
                          </m:r>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eq</m:t>
                          </m:r>
                        </m:sub>
                      </m:sSub>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m:t>
                      </m:r>
                      <m:d>
                        <m:dPr>
                          <m:begChr m:val="["/>
                          <m:endChr m:val="]"/>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
                                    <m:mcJc m:val="center"/>
                                  </m:mcPr>
                                </m:mc>
                              </m:mcs>
                              <m:ctrlPr>
                                <a:rPr lang="fr-FR"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𝑟𝑒𝑑</m:t>
                                    </m:r>
                                  </m:sub>
                                </m:sSub>
                              </m:e>
                            </m:mr>
                            <m:mr>
                              <m:e>
                                <m:sSub>
                                  <m:sSubPr>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𝑟𝑒𝑠𝑡𝑒</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mr>
                          </m:m>
                        </m:e>
                      </m:d>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𝐶</m:t>
                          </m:r>
                        </m:e>
                        <m:sub>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nom</m:t>
                          </m:r>
                          <m: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m:t>
                          </m:r>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eq</m:t>
                          </m:r>
                        </m:sub>
                      </m:s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fr-FR" sz="1800" i="1">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𝑟𝑒𝑑</m:t>
                                    </m:r>
                                  </m:sub>
                                </m:sSub>
                              </m:e>
                              <m:e>
                                <m:sSub>
                                  <m:sSubPr>
                                    <m:ctrlP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𝑟𝑒𝑠𝑡𝑒</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mr>
                          </m:m>
                        </m:e>
                      </m:d>
                    </m:oMath>
                  </m:oMathPara>
                </a14:m>
                <a:endParaRPr lang="fr-FR" sz="1800" dirty="0">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57200" lvl="1" indent="0">
                  <a:spcBef>
                    <a:spcPts val="1800"/>
                  </a:spcBef>
                  <a:buNone/>
                </a:pPr>
                <a:r>
                  <a:rPr lang="fr-FR" dirty="0">
                    <a:solidFill>
                      <a:schemeClr val="tx1"/>
                    </a:solidFill>
                    <a:ea typeface="Times New Roman" panose="02020603050405020304" pitchFamily="18" charset="0"/>
                    <a:cs typeface="Times New Roman" panose="02020603050405020304" pitchFamily="18" charset="0"/>
                  </a:rPr>
                  <a:t>Avec </a:t>
                </a:r>
                <a14:m>
                  <m:oMath xmlns:m="http://schemas.openxmlformats.org/officeDocument/2006/math">
                    <m:sSub>
                      <m:sSubPr>
                        <m:ctrlP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𝐴</m:t>
                        </m:r>
                      </m:e>
                      <m:sub>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𝑛𝑜𝑚</m:t>
                        </m:r>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𝑟𝑒𝑑</m:t>
                        </m:r>
                      </m:sub>
                    </m:sSub>
                  </m:oMath>
                </a14:m>
                <a:r>
                  <a:rPr lang="fr-FR" dirty="0">
                    <a:solidFill>
                      <a:schemeClr val="tx1"/>
                    </a:solidFill>
                    <a:ea typeface="Times New Roman" panose="02020603050405020304" pitchFamily="18" charset="0"/>
                    <a:cs typeface="Times New Roman" panose="02020603050405020304" pitchFamily="18" charset="0"/>
                  </a:rPr>
                  <a:t> de dimension </a:t>
                </a:r>
                <a14:m>
                  <m:oMath xmlns:m="http://schemas.openxmlformats.org/officeDocument/2006/math">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m:t>
                    </m:r>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m:t>
                    </m:r>
                  </m:oMath>
                </a14:m>
                <a:r>
                  <a:rPr lang="fr-FR" dirty="0">
                    <a:solidFill>
                      <a:schemeClr val="tx1"/>
                    </a:solidFill>
                    <a:ea typeface="Times New Roman" panose="02020603050405020304" pitchFamily="18" charset="0"/>
                    <a:cs typeface="Times New Roman" panose="02020603050405020304" pitchFamily="18" charset="0"/>
                  </a:rPr>
                  <a:t>, </a:t>
                </a:r>
                <a14:m>
                  <m:oMath xmlns:m="http://schemas.openxmlformats.org/officeDocument/2006/math">
                    <m:sSub>
                      <m:sSubPr>
                        <m:ctrlP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𝐵</m:t>
                        </m:r>
                      </m:e>
                      <m:sub>
                        <m: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𝑛𝑜𝑚</m:t>
                        </m:r>
                        <m: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𝑟𝑒𝑑</m:t>
                        </m:r>
                      </m:sub>
                    </m:sSub>
                  </m:oMath>
                </a14:m>
                <a:r>
                  <a:rPr lang="fr-FR" dirty="0">
                    <a:solidFill>
                      <a:schemeClr val="tx1"/>
                    </a:solidFill>
                    <a:ea typeface="Times New Roman" panose="02020603050405020304" pitchFamily="18" charset="0"/>
                    <a:cs typeface="Times New Roman" panose="02020603050405020304" pitchFamily="18" charset="0"/>
                  </a:rPr>
                  <a:t> de dimension </a:t>
                </a:r>
                <a14:m>
                  <m:oMath xmlns:m="http://schemas.openxmlformats.org/officeDocument/2006/math">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m:t>
                    </m:r>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𝑚</m:t>
                    </m:r>
                  </m:oMath>
                </a14:m>
                <a:r>
                  <a:rPr lang="fr-FR" dirty="0">
                    <a:solidFill>
                      <a:schemeClr val="tx1"/>
                    </a:solidFill>
                    <a:ea typeface="Times New Roman" panose="02020603050405020304" pitchFamily="18" charset="0"/>
                    <a:cs typeface="Times New Roman" panose="02020603050405020304" pitchFamily="18" charset="0"/>
                  </a:rPr>
                  <a:t> et </a:t>
                </a:r>
                <a14:m>
                  <m:oMath xmlns:m="http://schemas.openxmlformats.org/officeDocument/2006/math">
                    <m:sSub>
                      <m:sSubPr>
                        <m:ctrlP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𝐶</m:t>
                        </m:r>
                      </m:e>
                      <m:sub>
                        <m: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𝑛𝑜𝑚</m:t>
                        </m:r>
                        <m: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𝑟𝑒𝑑</m:t>
                        </m:r>
                      </m:sub>
                    </m:sSub>
                  </m:oMath>
                </a14:m>
                <a:r>
                  <a:rPr lang="fr-FR" dirty="0">
                    <a:solidFill>
                      <a:schemeClr val="tx1"/>
                    </a:solidFill>
                    <a:ea typeface="Times New Roman" panose="02020603050405020304" pitchFamily="18" charset="0"/>
                    <a:cs typeface="Times New Roman" panose="02020603050405020304" pitchFamily="18" charset="0"/>
                  </a:rPr>
                  <a:t> de dimension </a:t>
                </a:r>
                <a14:m>
                  <m:oMath xmlns:m="http://schemas.openxmlformats.org/officeDocument/2006/math">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𝑝</m:t>
                    </m:r>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𝑟</m:t>
                    </m:r>
                  </m:oMath>
                </a14:m>
                <a:r>
                  <a:rPr lang="fr-FR" dirty="0">
                    <a:solidFill>
                      <a:schemeClr val="tx1"/>
                    </a:solidFill>
                    <a:ea typeface="Times New Roman" panose="02020603050405020304" pitchFamily="18" charset="0"/>
                    <a:cs typeface="Times New Roman" panose="02020603050405020304" pitchFamily="18" charset="0"/>
                  </a:rPr>
                  <a:t>.</a:t>
                </a:r>
              </a:p>
              <a:p>
                <a:pPr marL="457200" lvl="1" indent="0">
                  <a:buNone/>
                </a:pPr>
                <a:endParaRPr lang="fr-FR" dirty="0">
                  <a:solidFill>
                    <a:schemeClr val="tx1"/>
                  </a:solidFill>
                  <a:ea typeface="Times New Roman" panose="02020603050405020304" pitchFamily="18" charset="0"/>
                  <a:cs typeface="Times New Roman" panose="02020603050405020304" pitchFamily="18" charset="0"/>
                </a:endParaRPr>
              </a:p>
              <a:p>
                <a:pPr marL="457200" lvl="1" indent="0">
                  <a:buNone/>
                </a:pPr>
                <a:r>
                  <a:rPr lang="fr-FR" dirty="0">
                    <a:solidFill>
                      <a:schemeClr val="tx1"/>
                    </a:solidFill>
                    <a:ea typeface="Times New Roman" panose="02020603050405020304" pitchFamily="18" charset="0"/>
                    <a:cs typeface="Times New Roman" panose="02020603050405020304" pitchFamily="18" charset="0"/>
                  </a:rPr>
                  <a:t>On a donc le système réduit </a:t>
                </a:r>
                <a14:m>
                  <m:oMath xmlns:m="http://schemas.openxmlformats.org/officeDocument/2006/math">
                    <m:sSub>
                      <m:sSubPr>
                        <m:ctrlPr>
                          <a:rPr lang="fr-FR" i="1" smtClean="0">
                            <a:solidFill>
                              <a:schemeClr val="tx1"/>
                            </a:solidFill>
                            <a:effectLst/>
                            <a:latin typeface="Cambria Math" panose="02040503050406030204" pitchFamily="18" charset="0"/>
                            <a:ea typeface="Times New Roman" panose="02020603050405020304" pitchFamily="18" charset="0"/>
                          </a:rPr>
                        </m:ctrlPr>
                      </m:sSubPr>
                      <m:e>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𝑟𝑒𝑑</m:t>
                        </m:r>
                      </m:sub>
                    </m:sSub>
                    <m:r>
                      <a:rPr lang="fr-FR"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fr-FR" i="1">
                            <a:solidFill>
                              <a:schemeClr val="tx1"/>
                            </a:solidFill>
                            <a:effectLst/>
                            <a:latin typeface="Cambria Math" panose="02040503050406030204" pitchFamily="18" charset="0"/>
                          </a:rPr>
                        </m:ctrlPr>
                      </m:dPr>
                      <m:e>
                        <m:m>
                          <m:mPr>
                            <m:mcs>
                              <m:mc>
                                <m:mcPr>
                                  <m:count m:val="2"/>
                                  <m:mcJc m:val="center"/>
                                </m:mcPr>
                              </m:mc>
                            </m:mcs>
                            <m:ctrlPr>
                              <a:rPr lang="fr-FR" i="1">
                                <a:solidFill>
                                  <a:schemeClr val="tx1"/>
                                </a:solidFill>
                                <a:effectLst/>
                                <a:latin typeface="Cambria Math" panose="02040503050406030204" pitchFamily="18" charset="0"/>
                              </a:rPr>
                            </m:ctrlPr>
                          </m:mPr>
                          <m:mr>
                            <m:e>
                              <m:sSub>
                                <m:sSubPr>
                                  <m:ctrlPr>
                                    <a:rPr lang="fr-FR" i="1">
                                      <a:solidFill>
                                        <a:schemeClr val="tx1"/>
                                      </a:solidFill>
                                      <a:effectLst/>
                                      <a:latin typeface="Cambria Math" panose="02040503050406030204" pitchFamily="18" charset="0"/>
                                    </a:rPr>
                                  </m:ctrlPr>
                                </m:sSubPr>
                                <m:e>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𝐴</m:t>
                                  </m:r>
                                </m:e>
                                <m:sub>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nom</m:t>
                                  </m:r>
                                  <m: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m:t>
                                  </m:r>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red</m:t>
                                  </m:r>
                                </m:sub>
                              </m:sSub>
                            </m:e>
                            <m:e>
                              <m:sSub>
                                <m:sSubPr>
                                  <m:ctrlPr>
                                    <a:rPr lang="fr-FR" i="1">
                                      <a:solidFill>
                                        <a:schemeClr val="tx1"/>
                                      </a:solidFill>
                                      <a:effectLst/>
                                      <a:latin typeface="Cambria Math" panose="02040503050406030204" pitchFamily="18" charset="0"/>
                                    </a:rPr>
                                  </m:ctrlPr>
                                </m:sSubPr>
                                <m:e>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𝐵</m:t>
                                  </m:r>
                                </m:e>
                                <m:sub>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nom</m:t>
                                  </m:r>
                                  <m: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m:t>
                                  </m:r>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red</m:t>
                                  </m:r>
                                </m:sub>
                              </m:sSub>
                            </m:e>
                          </m:mr>
                          <m:mr>
                            <m:e>
                              <m:sSub>
                                <m:sSubPr>
                                  <m:ctrlPr>
                                    <a:rPr lang="fr-FR" i="1">
                                      <a:solidFill>
                                        <a:schemeClr val="tx1"/>
                                      </a:solidFill>
                                      <a:effectLst/>
                                      <a:latin typeface="Cambria Math" panose="02040503050406030204" pitchFamily="18" charset="0"/>
                                    </a:rPr>
                                  </m:ctrlPr>
                                </m:sSubPr>
                                <m:e>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𝐶</m:t>
                                  </m:r>
                                </m:e>
                                <m:sub>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nom</m:t>
                                  </m:r>
                                  <m: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m:t>
                                  </m:r>
                                  <m:r>
                                    <m:rPr>
                                      <m:sty m:val="p"/>
                                    </m:rPr>
                                    <a:rPr lang="fr-FR" sz="1800">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red</m:t>
                                  </m:r>
                                </m:sub>
                              </m:sSub>
                            </m:e>
                            <m:e>
                              <m:sSub>
                                <m:sSubPr>
                                  <m:ctrlPr>
                                    <a:rPr lang="fr-FR" i="1">
                                      <a:solidFill>
                                        <a:schemeClr val="tx1"/>
                                      </a:solidFill>
                                      <a:effectLst/>
                                      <a:latin typeface="Cambria Math" panose="02040503050406030204" pitchFamily="18" charset="0"/>
                                    </a:rPr>
                                  </m:ctrlPr>
                                </m:sSubPr>
                                <m:e>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𝐷</m:t>
                                  </m:r>
                                </m:e>
                                <m:sub>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𝑛𝑜𝑚</m:t>
                                  </m:r>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m:t>
                                  </m:r>
                                  <m:r>
                                    <a:rPr lang="fr-FR" sz="1800" i="1">
                                      <a:solidFill>
                                        <a:schemeClr val="tx1"/>
                                      </a:solidFill>
                                      <a:effectLst/>
                                      <a:latin typeface="Cambria Math" panose="02040503050406030204" pitchFamily="18" charset="0"/>
                                      <a:ea typeface="Cambria" panose="02040503050406030204" pitchFamily="18" charset="0"/>
                                      <a:cs typeface="Times New Roman" panose="02020603050405020304" pitchFamily="18" charset="0"/>
                                    </a:rPr>
                                    <m:t>𝑟𝑒𝑑</m:t>
                                  </m:r>
                                </m:sub>
                              </m:sSub>
                            </m:e>
                          </m:mr>
                        </m:m>
                      </m:e>
                    </m:d>
                  </m:oMath>
                </a14:m>
                <a:r>
                  <a:rPr lang="fr-FR" sz="1800" dirty="0">
                    <a:solidFill>
                      <a:schemeClr val="tx1"/>
                    </a:solidFill>
                    <a:effectLst/>
                    <a:latin typeface="Times New Roman" panose="02020603050405020304" pitchFamily="18" charset="0"/>
                    <a:ea typeface="Times New Roman" panose="02020603050405020304" pitchFamily="18" charset="0"/>
                  </a:rPr>
                  <a:t>.</a:t>
                </a:r>
                <a:endParaRPr lang="fr-FR" dirty="0">
                  <a:solidFill>
                    <a:schemeClr val="tx1"/>
                  </a:solidFill>
                  <a:ea typeface="Times New Roman" panose="02020603050405020304" pitchFamily="18" charset="0"/>
                  <a:cs typeface="Times New Roman" panose="02020603050405020304" pitchFamily="18" charset="0"/>
                </a:endParaRPr>
              </a:p>
            </p:txBody>
          </p:sp>
        </mc:Choice>
        <mc:Fallback xmlns="">
          <p:sp>
            <p:nvSpPr>
              <p:cNvPr id="5" name="Espace réservé du contenu 2">
                <a:extLst>
                  <a:ext uri="{FF2B5EF4-FFF2-40B4-BE49-F238E27FC236}">
                    <a16:creationId xmlns:a16="http://schemas.microsoft.com/office/drawing/2014/main" id="{E71796CC-A47E-8969-536E-1BB6B71AA8FE}"/>
                  </a:ext>
                </a:extLst>
              </p:cNvPr>
              <p:cNvSpPr>
                <a:spLocks noGrp="1" noRot="1" noChangeAspect="1" noMove="1" noResize="1" noEditPoints="1" noAdjustHandles="1" noChangeArrowheads="1" noChangeShapeType="1" noTextEdit="1"/>
              </p:cNvSpPr>
              <p:nvPr>
                <p:ph idx="1"/>
              </p:nvPr>
            </p:nvSpPr>
            <p:spPr>
              <a:xfrm>
                <a:off x="838200" y="1248104"/>
                <a:ext cx="10515600" cy="4963862"/>
              </a:xfrm>
              <a:blipFill>
                <a:blip r:embed="rId3"/>
                <a:stretch>
                  <a:fillRect l="-1217" t="-2211"/>
                </a:stretch>
              </a:blipFill>
            </p:spPr>
            <p:txBody>
              <a:bodyPr/>
              <a:lstStyle/>
              <a:p>
                <a:r>
                  <a:rPr lang="fr-FR">
                    <a:noFill/>
                  </a:rPr>
                  <a:t> </a:t>
                </a:r>
              </a:p>
            </p:txBody>
          </p:sp>
        </mc:Fallback>
      </mc:AlternateContent>
      <p:sp>
        <p:nvSpPr>
          <p:cNvPr id="6" name="Titre 1">
            <a:extLst>
              <a:ext uri="{FF2B5EF4-FFF2-40B4-BE49-F238E27FC236}">
                <a16:creationId xmlns:a16="http://schemas.microsoft.com/office/drawing/2014/main" id="{E2480D77-A099-66A7-BBB3-C7E4287BA6EE}"/>
              </a:ext>
            </a:extLst>
          </p:cNvPr>
          <p:cNvSpPr>
            <a:spLocks noGrp="1"/>
          </p:cNvSpPr>
          <p:nvPr>
            <p:ph type="title"/>
          </p:nvPr>
        </p:nvSpPr>
        <p:spPr>
          <a:xfrm>
            <a:off x="838200" y="365125"/>
            <a:ext cx="10721975" cy="612775"/>
          </a:xfrm>
        </p:spPr>
        <p:txBody>
          <a:bodyPr/>
          <a:lstStyle/>
          <a:p>
            <a:r>
              <a:rPr lang="fr-FR" dirty="0"/>
              <a:t>Réduction d’ordre : LFT</a:t>
            </a:r>
          </a:p>
        </p:txBody>
      </p:sp>
      <p:sp>
        <p:nvSpPr>
          <p:cNvPr id="2" name="Rectangle 1">
            <a:extLst>
              <a:ext uri="{FF2B5EF4-FFF2-40B4-BE49-F238E27FC236}">
                <a16:creationId xmlns:a16="http://schemas.microsoft.com/office/drawing/2014/main" id="{08122D0D-A1C0-EFE4-D40D-3456C8B197BF}"/>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a:extLst>
              <a:ext uri="{FF2B5EF4-FFF2-40B4-BE49-F238E27FC236}">
                <a16:creationId xmlns:a16="http://schemas.microsoft.com/office/drawing/2014/main" id="{3496E679-7191-4BE2-6B3C-C07B60588D91}"/>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5B7EB971-B65C-EE51-0F71-CF080369AB7A}"/>
              </a:ext>
            </a:extLst>
          </p:cNvPr>
          <p:cNvSpPr/>
          <p:nvPr/>
        </p:nvSpPr>
        <p:spPr>
          <a:xfrm>
            <a:off x="6086061" y="-764"/>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386B744D-DDE3-6BED-B913-BF36C7433633}"/>
              </a:ext>
            </a:extLst>
          </p:cNvPr>
          <p:cNvSpPr/>
          <p:nvPr/>
        </p:nvSpPr>
        <p:spPr>
          <a:xfrm>
            <a:off x="9134061" y="-8414"/>
            <a:ext cx="3072678"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9FFEA26D-31CD-C83D-63C8-F2A3F39937F6}"/>
              </a:ext>
            </a:extLst>
          </p:cNvPr>
          <p:cNvSpPr txBox="1"/>
          <p:nvPr/>
        </p:nvSpPr>
        <p:spPr>
          <a:xfrm>
            <a:off x="0" y="0"/>
            <a:ext cx="12192000" cy="369332"/>
          </a:xfrm>
          <a:prstGeom prst="rect">
            <a:avLst/>
          </a:prstGeom>
          <a:noFill/>
        </p:spPr>
        <p:txBody>
          <a:bodyPr wrap="square" numCol="4" rtlCol="0">
            <a:spAutoFit/>
          </a:bodyPr>
          <a:lstStyle/>
          <a:p>
            <a:pPr algn="ctr"/>
            <a:r>
              <a:rPr lang="fr-FR" dirty="0"/>
              <a:t>Annexes</a:t>
            </a:r>
          </a:p>
          <a:p>
            <a:pPr algn="ctr"/>
            <a:r>
              <a:rPr lang="fr-FR" dirty="0"/>
              <a:t>Réduction d’ordre</a:t>
            </a:r>
          </a:p>
          <a:p>
            <a:pPr algn="ctr"/>
            <a:r>
              <a:rPr lang="fr-FR" dirty="0"/>
              <a:t>LFT</a:t>
            </a:r>
          </a:p>
        </p:txBody>
      </p:sp>
    </p:spTree>
    <p:extLst>
      <p:ext uri="{BB962C8B-B14F-4D97-AF65-F5344CB8AC3E}">
        <p14:creationId xmlns:p14="http://schemas.microsoft.com/office/powerpoint/2010/main" val="299472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71CAE4-CD17-BC08-3340-0C65885461E7}"/>
              </a:ext>
            </a:extLst>
          </p:cNvPr>
          <p:cNvSpPr>
            <a:spLocks noGrp="1"/>
          </p:cNvSpPr>
          <p:nvPr>
            <p:ph type="title"/>
          </p:nvPr>
        </p:nvSpPr>
        <p:spPr/>
        <p:txBody>
          <a:bodyPr/>
          <a:lstStyle/>
          <a:p>
            <a:r>
              <a:rPr lang="fr-FR" dirty="0"/>
              <a:t>Réduction d’ordre polytopique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CAE83B2-FE97-31BA-A09E-C9622EE99DE1}"/>
                  </a:ext>
                </a:extLst>
              </p:cNvPr>
              <p:cNvSpPr>
                <a:spLocks noGrp="1"/>
              </p:cNvSpPr>
              <p:nvPr>
                <p:ph idx="1"/>
              </p:nvPr>
            </p:nvSpPr>
            <p:spPr>
              <a:xfrm>
                <a:off x="838200" y="1182758"/>
                <a:ext cx="10515600" cy="934277"/>
              </a:xfrm>
            </p:spPr>
            <p:txBody>
              <a:bodyPr numCol="1">
                <a:normAutofit/>
              </a:bodyPr>
              <a:lstStyle/>
              <a:p>
                <a:pPr marL="0" indent="0">
                  <a:buNone/>
                </a:pPr>
                <a:r>
                  <a:rPr lang="fr-FR" sz="2400" dirty="0"/>
                  <a:t>Solution au problème de réduction d’ordre </a:t>
                </a:r>
              </a:p>
              <a:p>
                <a:pPr marL="0" indent="0">
                  <a:buNone/>
                </a:pPr>
                <a:r>
                  <a:rPr lang="fr-FR" sz="2000" dirty="0"/>
                  <a:t>       Soit </a:t>
                </a:r>
                <a14:m>
                  <m:oMath xmlns:m="http://schemas.openxmlformats.org/officeDocument/2006/math">
                    <m:r>
                      <a:rPr lang="fr-FR" sz="2000" b="0" i="1" smtClean="0">
                        <a:latin typeface="Cambria Math" panose="02040503050406030204" pitchFamily="18" charset="0"/>
                      </a:rPr>
                      <m:t>𝛾</m:t>
                    </m:r>
                    <m:r>
                      <a:rPr lang="fr-FR" sz="2000" b="0" i="1" smtClean="0">
                        <a:latin typeface="Cambria Math" panose="02040503050406030204" pitchFamily="18" charset="0"/>
                      </a:rPr>
                      <m:t>&gt;0</m:t>
                    </m:r>
                  </m:oMath>
                </a14:m>
                <a:r>
                  <a:rPr lang="fr-FR" sz="2000" dirty="0"/>
                  <a:t> l’erreur qu’on s’accorde entre le système et son modèle réduit. </a:t>
                </a:r>
              </a:p>
              <a:p>
                <a:pPr marL="0" indent="0">
                  <a:buNone/>
                </a:pPr>
                <a:endParaRPr lang="fr-FR" sz="2400" dirty="0"/>
              </a:p>
            </p:txBody>
          </p:sp>
        </mc:Choice>
        <mc:Fallback xmlns="">
          <p:sp>
            <p:nvSpPr>
              <p:cNvPr id="3" name="Espace réservé du contenu 2">
                <a:extLst>
                  <a:ext uri="{FF2B5EF4-FFF2-40B4-BE49-F238E27FC236}">
                    <a16:creationId xmlns:a16="http://schemas.microsoft.com/office/drawing/2014/main" id="{7CAE83B2-FE97-31BA-A09E-C9622EE99DE1}"/>
                  </a:ext>
                </a:extLst>
              </p:cNvPr>
              <p:cNvSpPr>
                <a:spLocks noGrp="1" noRot="1" noChangeAspect="1" noMove="1" noResize="1" noEditPoints="1" noAdjustHandles="1" noChangeArrowheads="1" noChangeShapeType="1" noTextEdit="1"/>
              </p:cNvSpPr>
              <p:nvPr>
                <p:ph idx="1"/>
              </p:nvPr>
            </p:nvSpPr>
            <p:spPr>
              <a:xfrm>
                <a:off x="838200" y="1182758"/>
                <a:ext cx="10515600" cy="934277"/>
              </a:xfrm>
              <a:blipFill>
                <a:blip r:embed="rId3"/>
                <a:stretch>
                  <a:fillRect l="-928" t="-8497" b="-654"/>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141AA737-31BD-8F13-AF6E-7DA40AB410ED}"/>
              </a:ext>
            </a:extLst>
          </p:cNvPr>
          <p:cNvSpPr>
            <a:spLocks noGrp="1"/>
          </p:cNvSpPr>
          <p:nvPr>
            <p:ph type="sldNum" sz="quarter" idx="12"/>
          </p:nvPr>
        </p:nvSpPr>
        <p:spPr/>
        <p:txBody>
          <a:bodyPr/>
          <a:lstStyle/>
          <a:p>
            <a:r>
              <a:rPr lang="fr-FR" dirty="0"/>
              <a:t>A3</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F3DFD85E-739B-AAE0-390A-06F39648B80E}"/>
                  </a:ext>
                </a:extLst>
              </p:cNvPr>
              <p:cNvSpPr txBox="1"/>
              <p:nvPr/>
            </p:nvSpPr>
            <p:spPr>
              <a:xfrm>
                <a:off x="838199" y="2043710"/>
                <a:ext cx="5257800" cy="2681632"/>
              </a:xfrm>
              <a:prstGeom prst="rect">
                <a:avLst/>
              </a:prstGeom>
              <a:noFill/>
            </p:spPr>
            <p:txBody>
              <a:bodyPr wrap="square" numCol="1" rtlCol="0">
                <a:spAutoFit/>
              </a:bodyPr>
              <a:lstStyle/>
              <a:p>
                <a:pPr marL="0" indent="0">
                  <a:lnSpc>
                    <a:spcPct val="125000"/>
                  </a:lnSpc>
                  <a:spcBef>
                    <a:spcPts val="600"/>
                  </a:spcBef>
                  <a:buNone/>
                </a:pPr>
                <a:r>
                  <a:rPr lang="fr-FR" dirty="0"/>
                  <a:t>Si </a:t>
                </a:r>
                <a14:m>
                  <m:oMath xmlns:m="http://schemas.openxmlformats.org/officeDocument/2006/math">
                    <m:r>
                      <a:rPr lang="fr-FR" b="0" i="1" smtClean="0">
                        <a:latin typeface="Cambria Math" panose="02040503050406030204" pitchFamily="18" charset="0"/>
                      </a:rPr>
                      <m:t>𝑃</m:t>
                    </m:r>
                    <m:r>
                      <a:rPr lang="fr-FR" b="0" i="1" smtClean="0">
                        <a:latin typeface="Cambria Math" panose="02040503050406030204" pitchFamily="18" charset="0"/>
                      </a:rPr>
                      <m:t>,</m:t>
                    </m:r>
                    <m:r>
                      <a:rPr lang="fr-FR" b="0" i="1" smtClean="0">
                        <a:latin typeface="Cambria Math" panose="02040503050406030204" pitchFamily="18" charset="0"/>
                      </a:rPr>
                      <m:t>𝑄</m:t>
                    </m:r>
                    <m:r>
                      <a:rPr lang="fr-FR" b="0" i="1" smtClean="0">
                        <a:latin typeface="Cambria Math" panose="02040503050406030204" pitchFamily="18" charset="0"/>
                      </a:rPr>
                      <m:t>&gt;0</m:t>
                    </m:r>
                  </m:oMath>
                </a14:m>
                <a:r>
                  <a:rPr lang="fr-FR" dirty="0"/>
                  <a:t> existent et vérifient : </a:t>
                </a:r>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ea typeface="Times New Roman" panose="02020603050405020304" pitchFamily="18" charset="0"/>
                            </a:rPr>
                          </m:ctrlPr>
                        </m:dPr>
                        <m:e>
                          <m:m>
                            <m:mPr>
                              <m:mcs>
                                <m:mc>
                                  <m:mcPr>
                                    <m:count m:val="2"/>
                                    <m:mcJc m:val="center"/>
                                  </m:mcPr>
                                </m:mc>
                              </m:mcs>
                              <m:ctrlPr>
                                <a:rPr lang="fr-FR" i="1">
                                  <a:latin typeface="Cambria Math" panose="02040503050406030204" pitchFamily="18" charset="0"/>
                                  <a:ea typeface="Cambria Math" panose="02040503050406030204" pitchFamily="18" charset="0"/>
                                  <a:cs typeface="Cambria Math" panose="02040503050406030204" pitchFamily="18" charset="0"/>
                                </a:rPr>
                              </m:ctrlPr>
                            </m:mPr>
                            <m:mr>
                              <m:e>
                                <m:sSubSup>
                                  <m:sSubSupPr>
                                    <m:ctrlPr>
                                      <a:rPr lang="fr-FR" i="1">
                                        <a:latin typeface="Cambria Math" panose="02040503050406030204" pitchFamily="18" charset="0"/>
                                        <a:ea typeface="Times New Roman" panose="02020603050405020304" pitchFamily="18" charset="0"/>
                                      </a:rPr>
                                    </m:ctrlPr>
                                  </m:sSubSupPr>
                                  <m:e>
                                    <m:r>
                                      <a:rPr lang="fr-FR" i="1">
                                        <a:latin typeface="Cambria Math" panose="02040503050406030204" pitchFamily="18" charset="0"/>
                                        <a:ea typeface="Times New Roman" panose="02020603050405020304" pitchFamily="18" charset="0"/>
                                        <a:cs typeface="Times New Roman" panose="02020603050405020304" pitchFamily="18" charset="0"/>
                                      </a:rPr>
                                      <m:t>𝐴</m:t>
                                    </m:r>
                                  </m:e>
                                  <m:sub>
                                    <m:r>
                                      <a:rPr lang="fr-FR" i="1">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b="0" i="1" smtClean="0">
                                    <a:latin typeface="Cambria Math" panose="02040503050406030204" pitchFamily="18" charset="0"/>
                                    <a:ea typeface="Times New Roman" panose="02020603050405020304" pitchFamily="18" charset="0"/>
                                    <a:cs typeface="Times New Roman" panose="02020603050405020304" pitchFamily="18" charset="0"/>
                                  </a:rPr>
                                  <m:t>𝑃</m:t>
                                </m:r>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latin typeface="Cambria Math" panose="02040503050406030204" pitchFamily="18" charset="0"/>
                                    <a:ea typeface="Times New Roman" panose="02020603050405020304" pitchFamily="18" charset="0"/>
                                    <a:cs typeface="Times New Roman" panose="02020603050405020304" pitchFamily="18" charset="0"/>
                                  </a:rPr>
                                  <m:t>𝑃</m:t>
                                </m:r>
                                <m:sSub>
                                  <m:sSubPr>
                                    <m:ctrlPr>
                                      <a:rPr lang="fr-FR" i="1">
                                        <a:latin typeface="Cambria Math" panose="02040503050406030204" pitchFamily="18" charset="0"/>
                                        <a:ea typeface="Times New Roman" panose="02020603050405020304" pitchFamily="18" charset="0"/>
                                      </a:rPr>
                                    </m:ctrlPr>
                                  </m:sSubPr>
                                  <m:e>
                                    <m:r>
                                      <a:rPr lang="fr-FR" i="1">
                                        <a:latin typeface="Cambria Math" panose="02040503050406030204" pitchFamily="18" charset="0"/>
                                        <a:ea typeface="Times New Roman" panose="02020603050405020304" pitchFamily="18" charset="0"/>
                                        <a:cs typeface="Times New Roman" panose="02020603050405020304" pitchFamily="18" charset="0"/>
                                      </a:rPr>
                                      <m:t>𝐴</m:t>
                                    </m:r>
                                  </m:e>
                                  <m:sub>
                                    <m:r>
                                      <a:rPr lang="fr-FR" i="1">
                                        <a:latin typeface="Cambria Math" panose="02040503050406030204" pitchFamily="18" charset="0"/>
                                        <a:ea typeface="Times New Roman" panose="02020603050405020304" pitchFamily="18" charset="0"/>
                                        <a:cs typeface="Times New Roman" panose="02020603050405020304" pitchFamily="18" charset="0"/>
                                      </a:rPr>
                                      <m:t>𝑖</m:t>
                                    </m:r>
                                  </m:sub>
                                </m:sSub>
                              </m:e>
                              <m:e>
                                <m:r>
                                  <a:rPr lang="fr-FR" b="0" i="1" smtClean="0">
                                    <a:latin typeface="Cambria Math" panose="02040503050406030204" pitchFamily="18" charset="0"/>
                                    <a:ea typeface="Times New Roman" panose="02020603050405020304" pitchFamily="18" charset="0"/>
                                    <a:cs typeface="Times New Roman" panose="02020603050405020304" pitchFamily="18" charset="0"/>
                                  </a:rPr>
                                  <m:t>𝑃</m:t>
                                </m:r>
                                <m:sSub>
                                  <m:sSubPr>
                                    <m:ctrlPr>
                                      <a:rPr lang="fr-FR" i="1">
                                        <a:latin typeface="Cambria Math" panose="02040503050406030204" pitchFamily="18" charset="0"/>
                                        <a:ea typeface="Times New Roman" panose="02020603050405020304" pitchFamily="18" charset="0"/>
                                      </a:rPr>
                                    </m:ctrlPr>
                                  </m:sSubPr>
                                  <m:e>
                                    <m:r>
                                      <a:rPr lang="fr-FR" i="1">
                                        <a:latin typeface="Cambria Math" panose="02040503050406030204" pitchFamily="18" charset="0"/>
                                        <a:ea typeface="Times New Roman" panose="02020603050405020304" pitchFamily="18" charset="0"/>
                                        <a:cs typeface="Times New Roman" panose="02020603050405020304" pitchFamily="18" charset="0"/>
                                      </a:rPr>
                                      <m:t>𝐵</m:t>
                                    </m:r>
                                  </m:e>
                                  <m:sub>
                                    <m:r>
                                      <a:rPr lang="fr-FR" i="1">
                                        <a:latin typeface="Cambria Math" panose="02040503050406030204" pitchFamily="18" charset="0"/>
                                        <a:ea typeface="Times New Roman" panose="02020603050405020304" pitchFamily="18" charset="0"/>
                                        <a:cs typeface="Times New Roman" panose="02020603050405020304" pitchFamily="18" charset="0"/>
                                      </a:rPr>
                                      <m:t>𝑖</m:t>
                                    </m:r>
                                  </m:sub>
                                </m:sSub>
                              </m:e>
                            </m:mr>
                            <m:mr>
                              <m:e>
                                <m:sSubSup>
                                  <m:sSubSupPr>
                                    <m:ctrlPr>
                                      <a:rPr lang="fr-FR" i="1">
                                        <a:latin typeface="Cambria Math" panose="02040503050406030204" pitchFamily="18" charset="0"/>
                                        <a:ea typeface="Times New Roman" panose="02020603050405020304" pitchFamily="18" charset="0"/>
                                      </a:rPr>
                                    </m:ctrlPr>
                                  </m:sSubSupPr>
                                  <m:e>
                                    <m:r>
                                      <a:rPr lang="fr-FR" i="1">
                                        <a:latin typeface="Cambria Math" panose="02040503050406030204" pitchFamily="18" charset="0"/>
                                        <a:ea typeface="Times New Roman" panose="02020603050405020304" pitchFamily="18" charset="0"/>
                                        <a:cs typeface="Times New Roman" panose="02020603050405020304" pitchFamily="18" charset="0"/>
                                      </a:rPr>
                                      <m:t>𝐵</m:t>
                                    </m:r>
                                  </m:e>
                                  <m:sub>
                                    <m:r>
                                      <a:rPr lang="fr-FR" i="1">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b="0" i="1" smtClean="0">
                                    <a:latin typeface="Cambria Math" panose="02040503050406030204" pitchFamily="18" charset="0"/>
                                    <a:ea typeface="Times New Roman" panose="02020603050405020304" pitchFamily="18" charset="0"/>
                                    <a:cs typeface="Times New Roman" panose="02020603050405020304" pitchFamily="18" charset="0"/>
                                  </a:rPr>
                                  <m:t>𝑃</m:t>
                                </m:r>
                              </m:e>
                              <m:e>
                                <m:r>
                                  <a:rPr lang="fr-FR"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a:latin typeface="Cambria Math" panose="02040503050406030204" pitchFamily="18" charset="0"/>
                                    <a:ea typeface="Times New Roman" panose="02020603050405020304" pitchFamily="18" charset="0"/>
                                    <a:cs typeface="Times New Roman" panose="02020603050405020304" pitchFamily="18" charset="0"/>
                                  </a:rPr>
                                  <m:t>γ</m:t>
                                </m:r>
                                <m:r>
                                  <a:rPr lang="fr-FR" i="1">
                                    <a:latin typeface="Cambria Math" panose="02040503050406030204" pitchFamily="18" charset="0"/>
                                    <a:ea typeface="Times New Roman" panose="02020603050405020304" pitchFamily="18" charset="0"/>
                                    <a:cs typeface="Times New Roman" panose="02020603050405020304" pitchFamily="18" charset="0"/>
                                  </a:rPr>
                                  <m:t>𝐼</m:t>
                                </m:r>
                              </m:e>
                            </m:mr>
                          </m:m>
                        </m:e>
                      </m:d>
                      <m:r>
                        <a:rPr lang="fr-FR" i="1">
                          <a:latin typeface="Cambria Math" panose="02040503050406030204" pitchFamily="18" charset="0"/>
                          <a:ea typeface="Times New Roman" panose="02020603050405020304" pitchFamily="18" charset="0"/>
                          <a:cs typeface="Times New Roman" panose="02020603050405020304" pitchFamily="18" charset="0"/>
                        </a:rPr>
                        <m:t>&lt;0,</m:t>
                      </m:r>
                      <m:r>
                        <a:rPr lang="fr-FR" i="1">
                          <a:latin typeface="Cambria Math" panose="02040503050406030204" pitchFamily="18" charset="0"/>
                          <a:ea typeface="Times New Roman" panose="02020603050405020304" pitchFamily="18" charset="0"/>
                          <a:cs typeface="Times New Roman" panose="02020603050405020304" pitchFamily="18" charset="0"/>
                        </a:rPr>
                        <m:t>𝑖</m:t>
                      </m:r>
                      <m:r>
                        <a:rPr lang="fr-FR" i="1">
                          <a:latin typeface="Cambria Math" panose="02040503050406030204" pitchFamily="18" charset="0"/>
                          <a:ea typeface="Times New Roman" panose="02020603050405020304" pitchFamily="18" charset="0"/>
                          <a:cs typeface="Times New Roman" panose="02020603050405020304" pitchFamily="18" charset="0"/>
                        </a:rPr>
                        <m:t>=1,2,</m:t>
                      </m:r>
                      <m:r>
                        <a:rPr lang="fr-FR">
                          <a:latin typeface="Cambria Math" panose="02040503050406030204" pitchFamily="18" charset="0"/>
                          <a:ea typeface="Times New Roman" panose="02020603050405020304" pitchFamily="18" charset="0"/>
                          <a:cs typeface="Times New Roman" panose="02020603050405020304" pitchFamily="18" charset="0"/>
                        </a:rPr>
                        <m:t>…</m:t>
                      </m:r>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i="1">
                          <a:latin typeface="Cambria Math" panose="02040503050406030204" pitchFamily="18" charset="0"/>
                          <a:ea typeface="Times New Roman" panose="02020603050405020304" pitchFamily="18" charset="0"/>
                          <a:cs typeface="Times New Roman" panose="02020603050405020304" pitchFamily="18" charset="0"/>
                        </a:rPr>
                        <m:t>𝐿</m:t>
                      </m:r>
                    </m:oMath>
                  </m:oMathPara>
                </a14:m>
                <a:endParaRPr lang="fr-FR" dirty="0"/>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ea typeface="Times New Roman" panose="02020603050405020304" pitchFamily="18" charset="0"/>
                            </a:rPr>
                          </m:ctrlPr>
                        </m:dPr>
                        <m:e>
                          <m:m>
                            <m:mPr>
                              <m:mcs>
                                <m:mc>
                                  <m:mcPr>
                                    <m:count m:val="2"/>
                                    <m:mcJc m:val="center"/>
                                  </m:mcPr>
                                </m:mc>
                              </m:mcs>
                              <m:ctrlPr>
                                <a:rPr lang="fr-FR" i="1">
                                  <a:latin typeface="Cambria Math" panose="02040503050406030204" pitchFamily="18" charset="0"/>
                                  <a:ea typeface="Cambria Math" panose="02040503050406030204" pitchFamily="18" charset="0"/>
                                  <a:cs typeface="Cambria Math" panose="02040503050406030204" pitchFamily="18" charset="0"/>
                                </a:rPr>
                              </m:ctrlPr>
                            </m:mPr>
                            <m:mr>
                              <m:e>
                                <m:sSubSup>
                                  <m:sSubSupPr>
                                    <m:ctrlPr>
                                      <a:rPr lang="fr-FR" i="1">
                                        <a:latin typeface="Cambria Math" panose="02040503050406030204" pitchFamily="18" charset="0"/>
                                        <a:ea typeface="Times New Roman" panose="02020603050405020304" pitchFamily="18" charset="0"/>
                                      </a:rPr>
                                    </m:ctrlPr>
                                  </m:sSubSupPr>
                                  <m:e>
                                    <m:r>
                                      <a:rPr lang="fr-FR" i="1">
                                        <a:latin typeface="Cambria Math" panose="02040503050406030204" pitchFamily="18" charset="0"/>
                                        <a:ea typeface="Times New Roman" panose="02020603050405020304" pitchFamily="18" charset="0"/>
                                        <a:cs typeface="Times New Roman" panose="02020603050405020304" pitchFamily="18" charset="0"/>
                                      </a:rPr>
                                      <m:t>𝐴</m:t>
                                    </m:r>
                                  </m:e>
                                  <m:sub>
                                    <m:r>
                                      <a:rPr lang="fr-FR" i="1">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b="0" i="1" smtClean="0">
                                    <a:latin typeface="Cambria Math" panose="02040503050406030204" pitchFamily="18" charset="0"/>
                                    <a:ea typeface="Times New Roman" panose="02020603050405020304" pitchFamily="18" charset="0"/>
                                    <a:cs typeface="Times New Roman" panose="02020603050405020304" pitchFamily="18" charset="0"/>
                                  </a:rPr>
                                  <m:t>𝑄</m:t>
                                </m:r>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latin typeface="Cambria Math" panose="02040503050406030204" pitchFamily="18" charset="0"/>
                                    <a:ea typeface="Times New Roman" panose="02020603050405020304" pitchFamily="18" charset="0"/>
                                    <a:cs typeface="Times New Roman" panose="02020603050405020304" pitchFamily="18" charset="0"/>
                                  </a:rPr>
                                  <m:t>𝑄</m:t>
                                </m:r>
                                <m:sSub>
                                  <m:sSubPr>
                                    <m:ctrlPr>
                                      <a:rPr lang="fr-FR" i="1">
                                        <a:latin typeface="Cambria Math" panose="02040503050406030204" pitchFamily="18" charset="0"/>
                                        <a:ea typeface="Times New Roman" panose="02020603050405020304" pitchFamily="18" charset="0"/>
                                      </a:rPr>
                                    </m:ctrlPr>
                                  </m:sSubPr>
                                  <m:e>
                                    <m:r>
                                      <a:rPr lang="fr-FR" i="1">
                                        <a:latin typeface="Cambria Math" panose="02040503050406030204" pitchFamily="18" charset="0"/>
                                        <a:ea typeface="Times New Roman" panose="02020603050405020304" pitchFamily="18" charset="0"/>
                                        <a:cs typeface="Times New Roman" panose="02020603050405020304" pitchFamily="18" charset="0"/>
                                      </a:rPr>
                                      <m:t>𝐴</m:t>
                                    </m:r>
                                  </m:e>
                                  <m:sub>
                                    <m:r>
                                      <a:rPr lang="fr-FR" i="1">
                                        <a:latin typeface="Cambria Math" panose="02040503050406030204" pitchFamily="18" charset="0"/>
                                        <a:ea typeface="Times New Roman" panose="02020603050405020304" pitchFamily="18" charset="0"/>
                                        <a:cs typeface="Times New Roman" panose="02020603050405020304" pitchFamily="18" charset="0"/>
                                      </a:rPr>
                                      <m:t>𝑖</m:t>
                                    </m:r>
                                  </m:sub>
                                </m:sSub>
                              </m:e>
                              <m:e>
                                <m:sSubSup>
                                  <m:sSubSupPr>
                                    <m:ctrlPr>
                                      <a:rPr lang="fr-FR" i="1">
                                        <a:latin typeface="Cambria Math" panose="02040503050406030204" pitchFamily="18" charset="0"/>
                                        <a:ea typeface="Times New Roman" panose="02020603050405020304" pitchFamily="18" charset="0"/>
                                      </a:rPr>
                                    </m:ctrlPr>
                                  </m:sSubSupPr>
                                  <m:e>
                                    <m:r>
                                      <a:rPr lang="fr-FR" i="1">
                                        <a:latin typeface="Cambria Math" panose="02040503050406030204" pitchFamily="18" charset="0"/>
                                        <a:ea typeface="Times New Roman" panose="02020603050405020304" pitchFamily="18" charset="0"/>
                                        <a:cs typeface="Times New Roman" panose="02020603050405020304" pitchFamily="18" charset="0"/>
                                      </a:rPr>
                                      <m:t>𝐶</m:t>
                                    </m:r>
                                  </m:e>
                                  <m:sub>
                                    <m:r>
                                      <a:rPr lang="fr-FR" i="1">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a:latin typeface="Cambria Math" panose="02040503050406030204" pitchFamily="18" charset="0"/>
                                        <a:ea typeface="Times New Roman" panose="02020603050405020304" pitchFamily="18" charset="0"/>
                                        <a:cs typeface="Times New Roman" panose="02020603050405020304" pitchFamily="18" charset="0"/>
                                      </a:rPr>
                                      <m:t>𝑇</m:t>
                                    </m:r>
                                  </m:sup>
                                </m:sSubSup>
                              </m:e>
                            </m:mr>
                            <m:mr>
                              <m:e>
                                <m:sSub>
                                  <m:sSubPr>
                                    <m:ctrlPr>
                                      <a:rPr lang="fr-FR" i="1">
                                        <a:latin typeface="Cambria Math" panose="02040503050406030204" pitchFamily="18" charset="0"/>
                                        <a:ea typeface="Times New Roman" panose="02020603050405020304" pitchFamily="18" charset="0"/>
                                      </a:rPr>
                                    </m:ctrlPr>
                                  </m:sSubPr>
                                  <m:e>
                                    <m:r>
                                      <a:rPr lang="fr-FR" i="1">
                                        <a:latin typeface="Cambria Math" panose="02040503050406030204" pitchFamily="18" charset="0"/>
                                        <a:ea typeface="Times New Roman" panose="02020603050405020304" pitchFamily="18" charset="0"/>
                                        <a:cs typeface="Times New Roman" panose="02020603050405020304" pitchFamily="18" charset="0"/>
                                      </a:rPr>
                                      <m:t>𝐶</m:t>
                                    </m:r>
                                  </m:e>
                                  <m:sub>
                                    <m:r>
                                      <a:rPr lang="fr-FR" i="1">
                                        <a:latin typeface="Cambria Math" panose="02040503050406030204" pitchFamily="18" charset="0"/>
                                        <a:ea typeface="Times New Roman" panose="02020603050405020304" pitchFamily="18" charset="0"/>
                                        <a:cs typeface="Times New Roman" panose="02020603050405020304" pitchFamily="18" charset="0"/>
                                      </a:rPr>
                                      <m:t>𝑖</m:t>
                                    </m:r>
                                  </m:sub>
                                </m:sSub>
                              </m:e>
                              <m:e>
                                <m:r>
                                  <a:rPr lang="fr-FR" i="1">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a:latin typeface="Cambria Math" panose="02040503050406030204" pitchFamily="18" charset="0"/>
                                    <a:ea typeface="Times New Roman" panose="02020603050405020304" pitchFamily="18" charset="0"/>
                                    <a:cs typeface="Times New Roman" panose="02020603050405020304" pitchFamily="18" charset="0"/>
                                  </a:rPr>
                                  <m:t>γ</m:t>
                                </m:r>
                                <m:r>
                                  <a:rPr lang="fr-FR" i="1">
                                    <a:latin typeface="Cambria Math" panose="02040503050406030204" pitchFamily="18" charset="0"/>
                                    <a:ea typeface="Times New Roman" panose="02020603050405020304" pitchFamily="18" charset="0"/>
                                    <a:cs typeface="Times New Roman" panose="02020603050405020304" pitchFamily="18" charset="0"/>
                                  </a:rPr>
                                  <m:t>𝐼</m:t>
                                </m:r>
                              </m:e>
                            </m:mr>
                          </m:m>
                        </m:e>
                      </m:d>
                      <m:r>
                        <a:rPr lang="fr-FR" i="1">
                          <a:latin typeface="Cambria Math" panose="02040503050406030204" pitchFamily="18" charset="0"/>
                          <a:ea typeface="Times New Roman" panose="02020603050405020304" pitchFamily="18" charset="0"/>
                          <a:cs typeface="Times New Roman" panose="02020603050405020304" pitchFamily="18" charset="0"/>
                        </a:rPr>
                        <m:t>&lt;0,</m:t>
                      </m:r>
                      <m:r>
                        <a:rPr lang="fr-FR" i="1">
                          <a:latin typeface="Cambria Math" panose="02040503050406030204" pitchFamily="18" charset="0"/>
                          <a:ea typeface="Times New Roman" panose="02020603050405020304" pitchFamily="18" charset="0"/>
                          <a:cs typeface="Times New Roman" panose="02020603050405020304" pitchFamily="18" charset="0"/>
                        </a:rPr>
                        <m:t>𝑖</m:t>
                      </m:r>
                      <m:r>
                        <a:rPr lang="fr-FR" i="1">
                          <a:latin typeface="Cambria Math" panose="02040503050406030204" pitchFamily="18" charset="0"/>
                          <a:ea typeface="Times New Roman" panose="02020603050405020304" pitchFamily="18" charset="0"/>
                          <a:cs typeface="Times New Roman" panose="02020603050405020304" pitchFamily="18" charset="0"/>
                        </a:rPr>
                        <m:t>=1,2,</m:t>
                      </m:r>
                      <m:r>
                        <a:rPr lang="fr-FR">
                          <a:latin typeface="Cambria Math" panose="02040503050406030204" pitchFamily="18" charset="0"/>
                          <a:ea typeface="Times New Roman" panose="02020603050405020304" pitchFamily="18" charset="0"/>
                          <a:cs typeface="Times New Roman" panose="02020603050405020304" pitchFamily="18" charset="0"/>
                        </a:rPr>
                        <m:t>…</m:t>
                      </m:r>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i="1">
                          <a:latin typeface="Cambria Math" panose="02040503050406030204" pitchFamily="18" charset="0"/>
                          <a:ea typeface="Times New Roman" panose="02020603050405020304" pitchFamily="18" charset="0"/>
                          <a:cs typeface="Times New Roman" panose="02020603050405020304" pitchFamily="18" charset="0"/>
                        </a:rPr>
                        <m:t>𝐿</m:t>
                      </m:r>
                    </m:oMath>
                  </m:oMathPara>
                </a14:m>
                <a:endParaRPr lang="fr-FR" dirty="0"/>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Times New Roman" panose="02020603050405020304" pitchFamily="18" charset="0"/>
                          <a:cs typeface="Times New Roman" panose="02020603050405020304" pitchFamily="18" charset="0"/>
                        </a:rPr>
                        <m:t>𝑄</m:t>
                      </m:r>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latin typeface="Cambria Math" panose="02040503050406030204" pitchFamily="18" charset="0"/>
                          <a:ea typeface="Times New Roman" panose="02020603050405020304" pitchFamily="18" charset="0"/>
                          <a:cs typeface="Times New Roman" panose="02020603050405020304" pitchFamily="18" charset="0"/>
                        </a:rPr>
                        <m:t>𝑃</m:t>
                      </m:r>
                      <m:r>
                        <a:rPr lang="fr-FR" i="1">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fr-FR" dirty="0"/>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ea typeface="Times New Roman" panose="02020603050405020304" pitchFamily="18" charset="0"/>
                          <a:cs typeface="Times New Roman" panose="02020603050405020304" pitchFamily="18" charset="0"/>
                        </a:rPr>
                        <m:t>𝑟𝑎𝑛𝑔</m:t>
                      </m:r>
                      <m:d>
                        <m:dPr>
                          <m:ctrlPr>
                            <a:rPr lang="fr-FR" i="1">
                              <a:latin typeface="Cambria Math" panose="02040503050406030204" pitchFamily="18" charset="0"/>
                              <a:ea typeface="Times New Roman" panose="02020603050405020304" pitchFamily="18" charset="0"/>
                            </a:rPr>
                          </m:ctrlPr>
                        </m:dPr>
                        <m:e>
                          <m:r>
                            <a:rPr lang="fr-FR" b="0" i="1" smtClean="0">
                              <a:latin typeface="Cambria Math" panose="02040503050406030204" pitchFamily="18" charset="0"/>
                              <a:ea typeface="Times New Roman" panose="02020603050405020304" pitchFamily="18" charset="0"/>
                            </a:rPr>
                            <m:t>𝑄</m:t>
                          </m:r>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b="0" i="1" smtClean="0">
                              <a:latin typeface="Cambria Math" panose="02040503050406030204" pitchFamily="18" charset="0"/>
                              <a:ea typeface="Times New Roman" panose="02020603050405020304" pitchFamily="18" charset="0"/>
                              <a:cs typeface="Times New Roman" panose="02020603050405020304" pitchFamily="18" charset="0"/>
                            </a:rPr>
                            <m:t>𝑃</m:t>
                          </m:r>
                        </m:e>
                      </m:d>
                      <m:r>
                        <a:rPr lang="fr-FR" i="1">
                          <a:latin typeface="Cambria Math" panose="02040503050406030204" pitchFamily="18" charset="0"/>
                          <a:ea typeface="Times New Roman" panose="02020603050405020304" pitchFamily="18" charset="0"/>
                          <a:cs typeface="Times New Roman" panose="02020603050405020304" pitchFamily="18" charset="0"/>
                        </a:rPr>
                        <m:t>≤</m:t>
                      </m:r>
                      <m:r>
                        <a:rPr lang="fr-FR" i="1">
                          <a:latin typeface="Cambria Math" panose="02040503050406030204" pitchFamily="18" charset="0"/>
                          <a:ea typeface="Times New Roman" panose="02020603050405020304" pitchFamily="18" charset="0"/>
                          <a:cs typeface="Times New Roman" panose="02020603050405020304" pitchFamily="18" charset="0"/>
                        </a:rPr>
                        <m:t>𝑟</m:t>
                      </m:r>
                    </m:oMath>
                  </m:oMathPara>
                </a14:m>
                <a:endParaRPr lang="fr-FR" dirty="0"/>
              </a:p>
            </p:txBody>
          </p:sp>
        </mc:Choice>
        <mc:Fallback xmlns="">
          <p:sp>
            <p:nvSpPr>
              <p:cNvPr id="5" name="ZoneTexte 4">
                <a:extLst>
                  <a:ext uri="{FF2B5EF4-FFF2-40B4-BE49-F238E27FC236}">
                    <a16:creationId xmlns:a16="http://schemas.microsoft.com/office/drawing/2014/main" id="{F3DFD85E-739B-AAE0-390A-06F39648B80E}"/>
                  </a:ext>
                </a:extLst>
              </p:cNvPr>
              <p:cNvSpPr txBox="1">
                <a:spLocks noRot="1" noChangeAspect="1" noMove="1" noResize="1" noEditPoints="1" noAdjustHandles="1" noChangeArrowheads="1" noChangeShapeType="1" noTextEdit="1"/>
              </p:cNvSpPr>
              <p:nvPr/>
            </p:nvSpPr>
            <p:spPr>
              <a:xfrm>
                <a:off x="838199" y="2043710"/>
                <a:ext cx="5257800" cy="2681632"/>
              </a:xfrm>
              <a:prstGeom prst="rect">
                <a:avLst/>
              </a:prstGeom>
              <a:blipFill>
                <a:blip r:embed="rId4"/>
                <a:stretch>
                  <a:fillRect l="-92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D4C5103-1CE0-332A-6202-0E50F613983C}"/>
                  </a:ext>
                </a:extLst>
              </p:cNvPr>
              <p:cNvSpPr txBox="1"/>
              <p:nvPr/>
            </p:nvSpPr>
            <p:spPr>
              <a:xfrm>
                <a:off x="6096000" y="2043710"/>
                <a:ext cx="5257800" cy="3566104"/>
              </a:xfrm>
              <a:prstGeom prst="rect">
                <a:avLst/>
              </a:prstGeom>
              <a:noFill/>
            </p:spPr>
            <p:txBody>
              <a:bodyPr wrap="square" numCol="1" rtlCol="0">
                <a:spAutoFit/>
              </a:bodyPr>
              <a:lstStyle/>
              <a:p>
                <a:pPr marL="0" indent="0">
                  <a:lnSpc>
                    <a:spcPct val="125000"/>
                  </a:lnSpc>
                  <a:spcBef>
                    <a:spcPts val="600"/>
                  </a:spcBef>
                  <a:buNone/>
                </a:pPr>
                <a:r>
                  <a:rPr lang="fr-FR" dirty="0"/>
                  <a:t>Alors on peut faire la réduction d’ordre :</a:t>
                </a:r>
              </a:p>
              <a:p>
                <a:pPr algn="ctr">
                  <a:lnSpc>
                    <a:spcPct val="125000"/>
                  </a:lnSpc>
                  <a:spcBef>
                    <a:spcPts val="600"/>
                  </a:spcBef>
                </a:pPr>
                <a14:m>
                  <m:oMathPara xmlns:m="http://schemas.openxmlformats.org/officeDocument/2006/math">
                    <m:oMathParaPr>
                      <m:jc m:val="centerGroup"/>
                    </m:oMathParaPr>
                    <m:oMath xmlns:m="http://schemas.openxmlformats.org/officeDocument/2006/math">
                      <m:sSubSup>
                        <m:sSubSupPr>
                          <m:ctrlP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𝑟</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e>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p>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e>
                          </m:d>
                        </m:e>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𝐼</m:t>
                      </m:r>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e>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p>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bSup>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fr-FR" dirty="0">
                  <a:effectLst/>
                  <a:latin typeface="Times New Roman" panose="02020603050405020304" pitchFamily="18" charset="0"/>
                  <a:ea typeface="Cambria" panose="02040503050406030204" pitchFamily="18" charset="0"/>
                  <a:cs typeface="Times New Roman" panose="02020603050405020304" pitchFamily="18" charset="0"/>
                </a:endParaRPr>
              </a:p>
              <a:p>
                <a:pPr algn="ctr">
                  <a:lnSpc>
                    <a:spcPct val="125000"/>
                  </a:lnSpc>
                  <a:spcBef>
                    <a:spcPts val="600"/>
                  </a:spcBef>
                </a:pPr>
                <a14:m>
                  <m:oMathPara xmlns:m="http://schemas.openxmlformats.org/officeDocument/2006/math">
                    <m:oMathParaPr>
                      <m:jc m:val="centerGroup"/>
                    </m:oMathParaPr>
                    <m:oMath xmlns:m="http://schemas.openxmlformats.org/officeDocument/2006/math">
                      <m:sSubSup>
                        <m:sSubSupPr>
                          <m:ctrlP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𝑟</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e>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p>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e>
                          </m:d>
                        </m:e>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p>
                      <m:sSup>
                        <m:s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e>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p>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𝑌</m:t>
                      </m:r>
                      <m:sSub>
                        <m:sSub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fr-FR" dirty="0">
                  <a:effectLst/>
                  <a:latin typeface="Times New Roman" panose="02020603050405020304" pitchFamily="18" charset="0"/>
                  <a:ea typeface="Cambria" panose="02040503050406030204" pitchFamily="18" charset="0"/>
                  <a:cs typeface="Times New Roman" panose="02020603050405020304" pitchFamily="18" charset="0"/>
                </a:endParaRPr>
              </a:p>
              <a:p>
                <a:pPr algn="ctr">
                  <a:lnSpc>
                    <a:spcPct val="125000"/>
                  </a:lnSpc>
                  <a:spcBef>
                    <a:spcPts val="600"/>
                  </a:spcBef>
                </a:pPr>
                <a14:m>
                  <m:oMathPara xmlns:m="http://schemas.openxmlformats.org/officeDocument/2006/math">
                    <m:oMathParaPr>
                      <m:jc m:val="centerGroup"/>
                    </m:oMathParaPr>
                    <m:oMath xmlns:m="http://schemas.openxmlformats.org/officeDocument/2006/math">
                      <m:sSubSup>
                        <m:sSubSupPr>
                          <m:ctrlP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𝑟</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bSup>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𝑁</m:t>
                      </m:r>
                      <m:sSup>
                        <m:s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fr-FR"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𝑁</m:t>
                                  </m:r>
                                </m:e>
                                <m:sup>
                                  <m:r>
                                    <a:rPr lang="fr-FR" i="1" smtClean="0">
                                      <a:latin typeface="Cambria Math" panose="02040503050406030204" pitchFamily="18" charset="0"/>
                                      <a:ea typeface="Times New Roman" panose="02020603050405020304" pitchFamily="18" charset="0"/>
                                      <a:cs typeface="Times New Roman" panose="02020603050405020304" pitchFamily="18" charset="0"/>
                                    </a:rPr>
                                    <m:t>𝑇</m:t>
                                  </m:r>
                                </m:sup>
                              </m:sSup>
                              <m:sSubSup>
                                <m:sSub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latin typeface="Cambria Math" panose="02040503050406030204" pitchFamily="18" charset="0"/>
                                      <a:ea typeface="Times New Roman" panose="02020603050405020304" pitchFamily="18" charset="0"/>
                                      <a:cs typeface="Times New Roman" panose="02020603050405020304" pitchFamily="18" charset="0"/>
                                    </a:rPr>
                                    <m:t>−1</m:t>
                                  </m:r>
                                </m:sup>
                              </m:sSubSup>
                              <m:r>
                                <a:rPr lang="fr-FR" i="1" smtClean="0">
                                  <a:latin typeface="Cambria Math" panose="02040503050406030204" pitchFamily="18" charset="0"/>
                                  <a:ea typeface="Times New Roman" panose="02020603050405020304" pitchFamily="18" charset="0"/>
                                  <a:cs typeface="Times New Roman" panose="02020603050405020304" pitchFamily="18" charset="0"/>
                                </a:rPr>
                                <m:t>𝑁</m:t>
                              </m:r>
                            </m:e>
                          </m:d>
                        </m:e>
                        <m:sup>
                          <m:r>
                            <a:rPr lang="fr-FR" i="1" smtClean="0">
                              <a:latin typeface="Cambria Math" panose="02040503050406030204" pitchFamily="18" charset="0"/>
                              <a:ea typeface="Times New Roman" panose="02020603050405020304" pitchFamily="18" charset="0"/>
                              <a:cs typeface="Times New Roman" panose="02020603050405020304" pitchFamily="18" charset="0"/>
                            </a:rPr>
                            <m:t>−1</m:t>
                          </m:r>
                        </m:sup>
                      </m:sSup>
                    </m:oMath>
                  </m:oMathPara>
                </a14:m>
                <a:endParaRPr lang="fr-FR" i="1" dirty="0">
                  <a:latin typeface="Cambria Math" panose="02040503050406030204" pitchFamily="18" charset="0"/>
                  <a:ea typeface="Times New Roman" panose="02020603050405020304" pitchFamily="18" charset="0"/>
                  <a:cs typeface="Times New Roman" panose="02020603050405020304" pitchFamily="18" charset="0"/>
                </a:endParaRPr>
              </a:p>
              <a:p>
                <a:pPr algn="just">
                  <a:lnSpc>
                    <a:spcPct val="125000"/>
                  </a:lnSpc>
                  <a:spcBef>
                    <a:spcPts val="600"/>
                  </a:spcBef>
                </a:pPr>
                <a14:m>
                  <m:oMathPara xmlns:m="http://schemas.openxmlformats.org/officeDocument/2006/math">
                    <m:oMathParaPr>
                      <m:jc m:val="right"/>
                    </m:oMathParaPr>
                    <m:oMath xmlns:m="http://schemas.openxmlformats.org/officeDocument/2006/math">
                      <m:d>
                        <m:dPr>
                          <m:begChr m:val="["/>
                          <m:endChr m:val="]"/>
                          <m:ctrlPr>
                            <a:rPr lang="fr-FR" i="1">
                              <a:latin typeface="Cambria Math" panose="02040503050406030204" pitchFamily="18" charset="0"/>
                              <a:ea typeface="Times New Roman" panose="02020603050405020304" pitchFamily="18" charset="0"/>
                              <a:cs typeface="Times New Roman" panose="02020603050405020304" pitchFamily="18" charset="0"/>
                            </a:rPr>
                          </m:ctrlPr>
                        </m:dPr>
                        <m:e>
                          <m:r>
                            <a:rPr lang="fr-FR" i="1" smtClean="0">
                              <a:latin typeface="Cambria Math" panose="02040503050406030204" pitchFamily="18" charset="0"/>
                              <a:ea typeface="Times New Roman" panose="02020603050405020304" pitchFamily="18" charset="0"/>
                              <a:cs typeface="Times New Roman" panose="02020603050405020304" pitchFamily="18" charset="0"/>
                            </a:rPr>
                            <m:t>𝐼</m:t>
                          </m:r>
                          <m:r>
                            <a:rPr lang="fr-FR"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𝑁</m:t>
                              </m:r>
                            </m:e>
                            <m:sup>
                              <m:r>
                                <a:rPr lang="fr-FR" i="1" smtClean="0">
                                  <a:latin typeface="Cambria Math" panose="02040503050406030204" pitchFamily="18" charset="0"/>
                                  <a:ea typeface="Times New Roman" panose="02020603050405020304" pitchFamily="18" charset="0"/>
                                  <a:cs typeface="Times New Roman" panose="02020603050405020304" pitchFamily="18" charset="0"/>
                                </a:rPr>
                                <m:t>𝑇</m:t>
                              </m:r>
                            </m:sup>
                          </m:sSup>
                          <m:sSubSup>
                            <m:sSub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latin typeface="Cambria Math" panose="02040503050406030204" pitchFamily="18" charset="0"/>
                                  <a:ea typeface="Times New Roman" panose="02020603050405020304" pitchFamily="18" charset="0"/>
                                  <a:cs typeface="Times New Roman" panose="02020603050405020304" pitchFamily="18" charset="0"/>
                                </a:rPr>
                                <m:t>−1</m:t>
                              </m:r>
                            </m:sup>
                          </m:sSubSup>
                          <m:sSubSup>
                            <m:sSub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𝐴</m:t>
                              </m:r>
                            </m:e>
                            <m:sub>
                              <m:r>
                                <a:rPr lang="fr-FR" i="1" smtClean="0">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i="1" smtClean="0">
                              <a:latin typeface="Cambria Math" panose="02040503050406030204" pitchFamily="18" charset="0"/>
                              <a:ea typeface="Times New Roman" panose="02020603050405020304" pitchFamily="18" charset="0"/>
                              <a:cs typeface="Times New Roman" panose="02020603050405020304" pitchFamily="18" charset="0"/>
                            </a:rPr>
                            <m:t>𝑁</m:t>
                          </m:r>
                        </m:e>
                      </m:d>
                    </m:oMath>
                  </m:oMathPara>
                </a14:m>
                <a:endParaRPr lang="fr-FR" dirty="0">
                  <a:effectLst/>
                  <a:latin typeface="Times New Roman" panose="02020603050405020304" pitchFamily="18" charset="0"/>
                  <a:ea typeface="Cambria" panose="02040503050406030204" pitchFamily="18" charset="0"/>
                  <a:cs typeface="Times New Roman" panose="02020603050405020304" pitchFamily="18" charset="0"/>
                </a:endParaRPr>
              </a:p>
              <a:p>
                <a:pPr algn="ctr">
                  <a:lnSpc>
                    <a:spcPct val="125000"/>
                  </a:lnSpc>
                  <a:spcBef>
                    <a:spcPts val="600"/>
                  </a:spcBef>
                </a:pPr>
                <a14:m>
                  <m:oMath xmlns:m="http://schemas.openxmlformats.org/officeDocument/2006/math">
                    <m:sSubSup>
                      <m:sSubSupPr>
                        <m:ctrlP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𝑟</m:t>
                        </m:r>
                      </m:sup>
                    </m:sSub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Sup>
                      <m:sSubSupPr>
                        <m:ctrlPr>
                          <a:rPr lang="fr-FR"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r>
                  <a:rPr lang="fr-FR" dirty="0">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fr-FR" i="1">
                            <a:latin typeface="Cambria Math" panose="02040503050406030204" pitchFamily="18" charset="0"/>
                            <a:ea typeface="Times New Roman" panose="02020603050405020304" pitchFamily="18" charset="0"/>
                            <a:cs typeface="Times New Roman" panose="02020603050405020304" pitchFamily="18" charset="0"/>
                          </a:rPr>
                        </m:ctrlPr>
                      </m:dPr>
                      <m:e>
                        <m:r>
                          <a:rPr lang="fr-FR" i="1" smtClean="0">
                            <a:latin typeface="Cambria Math" panose="02040503050406030204" pitchFamily="18" charset="0"/>
                            <a:ea typeface="Times New Roman" panose="02020603050405020304" pitchFamily="18" charset="0"/>
                            <a:cs typeface="Times New Roman" panose="02020603050405020304" pitchFamily="18" charset="0"/>
                          </a:rPr>
                          <m:t>𝐼</m:t>
                        </m:r>
                        <m:r>
                          <a:rPr lang="fr-FR" i="1" smtClean="0">
                            <a:latin typeface="Cambria Math" panose="02040503050406030204" pitchFamily="18" charset="0"/>
                            <a:ea typeface="Times New Roman" panose="02020603050405020304" pitchFamily="18" charset="0"/>
                            <a:cs typeface="Times New Roman" panose="02020603050405020304" pitchFamily="18" charset="0"/>
                          </a:rPr>
                          <m:t>−</m:t>
                        </m:r>
                        <m:r>
                          <a:rPr lang="fr-FR" i="1" smtClean="0">
                            <a:latin typeface="Cambria Math" panose="02040503050406030204" pitchFamily="18" charset="0"/>
                            <a:ea typeface="Times New Roman" panose="02020603050405020304" pitchFamily="18" charset="0"/>
                            <a:cs typeface="Times New Roman" panose="02020603050405020304" pitchFamily="18" charset="0"/>
                          </a:rPr>
                          <m:t>𝑁</m:t>
                        </m:r>
                        <m:sSup>
                          <m:s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fr-FR" i="1">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𝑁</m:t>
                                    </m:r>
                                  </m:e>
                                  <m:sup>
                                    <m:r>
                                      <a:rPr lang="fr-FR" i="1" smtClean="0">
                                        <a:latin typeface="Cambria Math" panose="02040503050406030204" pitchFamily="18" charset="0"/>
                                        <a:ea typeface="Times New Roman" panose="02020603050405020304" pitchFamily="18" charset="0"/>
                                        <a:cs typeface="Times New Roman" panose="02020603050405020304" pitchFamily="18" charset="0"/>
                                      </a:rPr>
                                      <m:t>𝑇</m:t>
                                    </m:r>
                                  </m:sup>
                                </m:sSup>
                                <m:sSubSup>
                                  <m:sSub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latin typeface="Cambria Math" panose="02040503050406030204" pitchFamily="18" charset="0"/>
                                        <a:ea typeface="Times New Roman" panose="02020603050405020304" pitchFamily="18" charset="0"/>
                                        <a:cs typeface="Times New Roman" panose="02020603050405020304" pitchFamily="18" charset="0"/>
                                      </a:rPr>
                                      <m:t>−1</m:t>
                                    </m:r>
                                  </m:sup>
                                </m:sSubSup>
                                <m:r>
                                  <a:rPr lang="fr-FR" i="1" smtClean="0">
                                    <a:latin typeface="Cambria Math" panose="02040503050406030204" pitchFamily="18" charset="0"/>
                                    <a:ea typeface="Times New Roman" panose="02020603050405020304" pitchFamily="18" charset="0"/>
                                    <a:cs typeface="Times New Roman" panose="02020603050405020304" pitchFamily="18" charset="0"/>
                                  </a:rPr>
                                  <m:t>𝑁</m:t>
                                </m:r>
                              </m:e>
                            </m:d>
                          </m:e>
                          <m:sup>
                            <m:r>
                              <a:rPr lang="fr-FR" i="1" smtClean="0">
                                <a:latin typeface="Cambria Math" panose="02040503050406030204" pitchFamily="18" charset="0"/>
                                <a:ea typeface="Times New Roman" panose="02020603050405020304" pitchFamily="18" charset="0"/>
                                <a:cs typeface="Times New Roman" panose="02020603050405020304" pitchFamily="18" charset="0"/>
                              </a:rPr>
                              <m:t>−1</m:t>
                            </m:r>
                          </m:sup>
                        </m:sSup>
                        <m:sSup>
                          <m:s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𝑁</m:t>
                            </m:r>
                          </m:e>
                          <m:sup>
                            <m:r>
                              <a:rPr lang="fr-FR" i="1" smtClean="0">
                                <a:latin typeface="Cambria Math" panose="02040503050406030204" pitchFamily="18" charset="0"/>
                                <a:ea typeface="Times New Roman" panose="02020603050405020304" pitchFamily="18" charset="0"/>
                                <a:cs typeface="Times New Roman" panose="02020603050405020304" pitchFamily="18" charset="0"/>
                              </a:rPr>
                              <m:t>𝑇</m:t>
                            </m:r>
                          </m:sup>
                        </m:sSup>
                        <m:sSubSup>
                          <m:sSubSup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SupPr>
                          <m:e>
                            <m:r>
                              <a:rPr lang="fr-FR" i="1" smtClean="0">
                                <a:latin typeface="Cambria Math" panose="02040503050406030204" pitchFamily="18" charset="0"/>
                                <a:ea typeface="Times New Roman" panose="02020603050405020304" pitchFamily="18" charset="0"/>
                                <a:cs typeface="Times New Roman" panose="02020603050405020304" pitchFamily="18" charset="0"/>
                              </a:rPr>
                              <m:t>𝐿</m:t>
                            </m:r>
                          </m:e>
                          <m:sub>
                            <m:r>
                              <a:rPr lang="fr-FR" i="1" smtClean="0">
                                <a:latin typeface="Cambria Math" panose="02040503050406030204" pitchFamily="18" charset="0"/>
                                <a:ea typeface="Times New Roman" panose="02020603050405020304" pitchFamily="18" charset="0"/>
                                <a:cs typeface="Times New Roman" panose="02020603050405020304" pitchFamily="18" charset="0"/>
                              </a:rPr>
                              <m:t>𝑖</m:t>
                            </m:r>
                          </m:sub>
                          <m:sup>
                            <m:r>
                              <a:rPr lang="fr-FR" i="1" smtClean="0">
                                <a:latin typeface="Cambria Math" panose="02040503050406030204" pitchFamily="18" charset="0"/>
                                <a:ea typeface="Times New Roman" panose="02020603050405020304" pitchFamily="18" charset="0"/>
                                <a:cs typeface="Times New Roman" panose="02020603050405020304" pitchFamily="18" charset="0"/>
                              </a:rPr>
                              <m:t>−1</m:t>
                            </m:r>
                          </m:sup>
                        </m:sSubSup>
                      </m:e>
                    </m:d>
                    <m:r>
                      <a:rPr lang="fr-FR" i="1" smtClean="0">
                        <a:latin typeface="Cambria Math" panose="02040503050406030204" pitchFamily="18" charset="0"/>
                        <a:ea typeface="Times New Roman" panose="02020603050405020304" pitchFamily="18" charset="0"/>
                        <a:cs typeface="Times New Roman" panose="02020603050405020304" pitchFamily="18" charset="0"/>
                      </a:rPr>
                      <m:t>𝑌</m:t>
                    </m:r>
                    <m:sSub>
                      <m:sSubPr>
                        <m:ctrlPr>
                          <a:rPr lang="fr-FR" i="1">
                            <a:latin typeface="Cambria Math" panose="02040503050406030204" pitchFamily="18" charset="0"/>
                            <a:ea typeface="Times New Roman" panose="02020603050405020304" pitchFamily="18" charset="0"/>
                            <a:cs typeface="Times New Roman" panose="02020603050405020304" pitchFamily="18" charset="0"/>
                          </a:rPr>
                        </m:ctrlPr>
                      </m:sSubPr>
                      <m:e>
                        <m:r>
                          <a:rPr lang="fr-FR" i="1" smtClean="0">
                            <a:latin typeface="Cambria Math" panose="02040503050406030204" pitchFamily="18" charset="0"/>
                            <a:ea typeface="Times New Roman" panose="02020603050405020304" pitchFamily="18" charset="0"/>
                            <a:cs typeface="Times New Roman" panose="02020603050405020304" pitchFamily="18" charset="0"/>
                          </a:rPr>
                          <m:t>𝐵</m:t>
                        </m:r>
                      </m:e>
                      <m:sub>
                        <m:r>
                          <a:rPr lang="fr-FR" i="1" smtClean="0">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fr-FR"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lnSpc>
                    <a:spcPct val="125000"/>
                  </a:lnSpc>
                  <a:spcBef>
                    <a:spcPts val="600"/>
                  </a:spcBef>
                  <a:buNone/>
                </a:pPr>
                <a:r>
                  <a:rPr lang="fr-FR" sz="1800" dirty="0"/>
                  <a:t>Avec </a:t>
                </a:r>
                <a14:m>
                  <m:oMath xmlns:m="http://schemas.openxmlformats.org/officeDocument/2006/math">
                    <m:sSub>
                      <m:sSubPr>
                        <m:ctrlPr>
                          <a:rPr lang="fr-FR" i="1" smtClean="0">
                            <a:effectLst/>
                            <a:latin typeface="Cambria Math" panose="02040503050406030204" pitchFamily="18" charset="0"/>
                            <a:ea typeface="Times New Roman" panose="02020603050405020304" pitchFamily="18" charset="0"/>
                          </a:rPr>
                        </m:ctrlPr>
                      </m:sSubPr>
                      <m:e>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fr-FR" i="1">
                            <a:effectLst/>
                            <a:latin typeface="Cambria Math" panose="02040503050406030204" pitchFamily="18" charset="0"/>
                            <a:ea typeface="Times New Roman" panose="02020603050405020304" pitchFamily="18" charset="0"/>
                          </a:rPr>
                        </m:ctrlPr>
                      </m:sSubSupPr>
                      <m:e>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up>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bSup>
                    <m:r>
                      <a:rPr lang="fr-F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𝑄</m:t>
                    </m:r>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𝑄</m:t>
                    </m:r>
                    <m:sSub>
                      <m:sSubPr>
                        <m:ctrlPr>
                          <a:rPr lang="fr-FR" i="1">
                            <a:effectLst/>
                            <a:latin typeface="Cambria Math" panose="02040503050406030204" pitchFamily="18" charset="0"/>
                            <a:ea typeface="Times New Roman" panose="02020603050405020304" pitchFamily="18" charset="0"/>
                          </a:rPr>
                        </m:ctrlPr>
                      </m:sSubPr>
                      <m:e>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fr-FR" sz="1800" dirty="0">
                    <a:effectLst/>
                    <a:latin typeface="Times New Roman" panose="02020603050405020304" pitchFamily="18" charset="0"/>
                    <a:ea typeface="Times New Roman" panose="02020603050405020304" pitchFamily="18" charset="0"/>
                  </a:rPr>
                  <a:t> et </a:t>
                </a:r>
                <a14:m>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𝑁</m:t>
                    </m:r>
                    <m:sSup>
                      <m:sSupPr>
                        <m:ctrlPr>
                          <a:rPr lang="fr-FR" i="1">
                            <a:effectLst/>
                            <a:latin typeface="Cambria Math" panose="02040503050406030204" pitchFamily="18" charset="0"/>
                            <a:ea typeface="Times New Roman" panose="02020603050405020304" pitchFamily="18" charset="0"/>
                          </a:rPr>
                        </m:ctrlPr>
                      </m:sSupPr>
                      <m:e>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𝑁</m:t>
                        </m:r>
                      </m:e>
                      <m:sup>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sup>
                    </m:sSup>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𝑄</m:t>
                    </m:r>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b="0" i="1" smtClean="0">
                        <a:effectLst/>
                        <a:latin typeface="Cambria Math" panose="02040503050406030204" pitchFamily="18" charset="0"/>
                        <a:ea typeface="Times New Roman" panose="02020603050405020304" pitchFamily="18" charset="0"/>
                        <a:cs typeface="Times New Roman" panose="02020603050405020304" pitchFamily="18" charset="0"/>
                      </a:rPr>
                      <m:t>𝑃</m:t>
                    </m:r>
                  </m:oMath>
                </a14:m>
                <a:r>
                  <a:rPr lang="fr-FR" sz="1800" dirty="0">
                    <a:effectLst/>
                    <a:latin typeface="Times New Roman" panose="02020603050405020304" pitchFamily="18" charset="0"/>
                    <a:ea typeface="Times New Roman" panose="02020603050405020304" pitchFamily="18" charset="0"/>
                  </a:rPr>
                  <a:t> avec </a:t>
                </a:r>
                <a14:m>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𝑁</m:t>
                    </m:r>
                  </m:oMath>
                </a14:m>
                <a:r>
                  <a:rPr lang="fr-FR" sz="1800" dirty="0">
                    <a:effectLst/>
                    <a:latin typeface="Times New Roman" panose="02020603050405020304" pitchFamily="18" charset="0"/>
                    <a:ea typeface="Times New Roman" panose="02020603050405020304" pitchFamily="18" charset="0"/>
                  </a:rPr>
                  <a:t> de rang colonne plein </a:t>
                </a:r>
                <a14:m>
                  <m:oMath xmlns:m="http://schemas.openxmlformats.org/officeDocument/2006/math">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𝑚</m:t>
                    </m:r>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smtClean="0">
                        <a:effectLst/>
                        <a:latin typeface="Cambria Math" panose="02040503050406030204" pitchFamily="18" charset="0"/>
                        <a:ea typeface="Times New Roman" panose="02020603050405020304" pitchFamily="18" charset="0"/>
                        <a:cs typeface="Times New Roman" panose="02020603050405020304" pitchFamily="18" charset="0"/>
                      </a:rPr>
                      <m:t>𝑟</m:t>
                    </m:r>
                  </m:oMath>
                </a14:m>
                <a:endParaRPr lang="fr-FR" sz="1800" dirty="0"/>
              </a:p>
            </p:txBody>
          </p:sp>
        </mc:Choice>
        <mc:Fallback xmlns="">
          <p:sp>
            <p:nvSpPr>
              <p:cNvPr id="8" name="ZoneTexte 7">
                <a:extLst>
                  <a:ext uri="{FF2B5EF4-FFF2-40B4-BE49-F238E27FC236}">
                    <a16:creationId xmlns:a16="http://schemas.microsoft.com/office/drawing/2014/main" id="{CD4C5103-1CE0-332A-6202-0E50F613983C}"/>
                  </a:ext>
                </a:extLst>
              </p:cNvPr>
              <p:cNvSpPr txBox="1">
                <a:spLocks noRot="1" noChangeAspect="1" noMove="1" noResize="1" noEditPoints="1" noAdjustHandles="1" noChangeArrowheads="1" noChangeShapeType="1" noTextEdit="1"/>
              </p:cNvSpPr>
              <p:nvPr/>
            </p:nvSpPr>
            <p:spPr>
              <a:xfrm>
                <a:off x="6096000" y="2043710"/>
                <a:ext cx="5257800" cy="3566104"/>
              </a:xfrm>
              <a:prstGeom prst="rect">
                <a:avLst/>
              </a:prstGeom>
              <a:blipFill>
                <a:blip r:embed="rId5"/>
                <a:stretch>
                  <a:fillRect l="-927" b="-1538"/>
                </a:stretch>
              </a:blipFill>
            </p:spPr>
            <p:txBody>
              <a:bodyPr/>
              <a:lstStyle/>
              <a:p>
                <a:r>
                  <a:rPr lang="fr-FR">
                    <a:noFill/>
                  </a:rPr>
                  <a:t> </a:t>
                </a:r>
              </a:p>
            </p:txBody>
          </p:sp>
        </mc:Fallback>
      </mc:AlternateContent>
      <p:sp>
        <p:nvSpPr>
          <p:cNvPr id="9" name="Rectangle 8">
            <a:extLst>
              <a:ext uri="{FF2B5EF4-FFF2-40B4-BE49-F238E27FC236}">
                <a16:creationId xmlns:a16="http://schemas.microsoft.com/office/drawing/2014/main" id="{F1F118ED-E974-FAF4-DBED-3049069AD37D}"/>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a16="http://schemas.microsoft.com/office/drawing/2014/main" id="{5509C626-701A-23D6-2BBB-79C55720C74D}"/>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915E46BA-2754-B23B-785D-60666B8B51A2}"/>
              </a:ext>
            </a:extLst>
          </p:cNvPr>
          <p:cNvSpPr/>
          <p:nvPr/>
        </p:nvSpPr>
        <p:spPr>
          <a:xfrm>
            <a:off x="6086061" y="-764"/>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CD639FEB-0807-AD4B-7A45-45C646CB26EE}"/>
              </a:ext>
            </a:extLst>
          </p:cNvPr>
          <p:cNvSpPr/>
          <p:nvPr/>
        </p:nvSpPr>
        <p:spPr>
          <a:xfrm>
            <a:off x="9134061" y="-8414"/>
            <a:ext cx="3072678"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1928E291-0E45-74F7-D08C-FDD47219ED49}"/>
              </a:ext>
            </a:extLst>
          </p:cNvPr>
          <p:cNvSpPr txBox="1"/>
          <p:nvPr/>
        </p:nvSpPr>
        <p:spPr>
          <a:xfrm>
            <a:off x="0" y="0"/>
            <a:ext cx="12192000" cy="369332"/>
          </a:xfrm>
          <a:prstGeom prst="rect">
            <a:avLst/>
          </a:prstGeom>
          <a:noFill/>
        </p:spPr>
        <p:txBody>
          <a:bodyPr wrap="square" numCol="4" rtlCol="0">
            <a:spAutoFit/>
          </a:bodyPr>
          <a:lstStyle/>
          <a:p>
            <a:pPr algn="ctr"/>
            <a:r>
              <a:rPr lang="fr-FR" dirty="0"/>
              <a:t>Annexes</a:t>
            </a:r>
          </a:p>
          <a:p>
            <a:pPr algn="ctr"/>
            <a:r>
              <a:rPr lang="fr-FR" dirty="0"/>
              <a:t>Réduction d’ordre</a:t>
            </a:r>
          </a:p>
          <a:p>
            <a:pPr algn="ctr"/>
            <a:r>
              <a:rPr lang="fr-FR" dirty="0"/>
              <a:t>Polytopique</a:t>
            </a:r>
          </a:p>
        </p:txBody>
      </p:sp>
    </p:spTree>
    <p:extLst>
      <p:ext uri="{BB962C8B-B14F-4D97-AF65-F5344CB8AC3E}">
        <p14:creationId xmlns:p14="http://schemas.microsoft.com/office/powerpoint/2010/main" val="78545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3026472-57FF-4286-AFC5-1D81F997C346}"/>
                  </a:ext>
                </a:extLst>
              </p:cNvPr>
              <p:cNvSpPr>
                <a:spLocks noGrp="1"/>
              </p:cNvSpPr>
              <p:nvPr>
                <p:ph idx="1"/>
              </p:nvPr>
            </p:nvSpPr>
            <p:spPr>
              <a:xfrm>
                <a:off x="838200" y="1282148"/>
                <a:ext cx="10515600" cy="4894815"/>
              </a:xfrm>
            </p:spPr>
            <p:txBody>
              <a:bodyPr>
                <a:normAutofit/>
              </a:bodyPr>
              <a:lstStyle/>
              <a:p>
                <a:pPr marL="0" indent="0">
                  <a:buNone/>
                </a:pPr>
                <a:r>
                  <a:rPr lang="fr-FR" sz="2400" dirty="0"/>
                  <a:t>On a alors le polytope réduit stable </a:t>
                </a:r>
                <a14:m>
                  <m:oMath xmlns:m="http://schemas.openxmlformats.org/officeDocument/2006/math">
                    <m:sSup>
                      <m:sSupPr>
                        <m:ctrlPr>
                          <a:rPr lang="fr-FR" sz="2400" i="1">
                            <a:latin typeface="Cambria Math" panose="02040503050406030204" pitchFamily="18" charset="0"/>
                          </a:rPr>
                        </m:ctrlPr>
                      </m:sSupPr>
                      <m:e>
                        <m:r>
                          <m:rPr>
                            <m:sty m:val="p"/>
                          </m:rPr>
                          <a:rPr lang="fr-FR" sz="2400">
                            <a:latin typeface="Cambria Math" panose="02040503050406030204" pitchFamily="18" charset="0"/>
                          </a:rPr>
                          <m:t>Ω</m:t>
                        </m:r>
                      </m:e>
                      <m:sup>
                        <m:r>
                          <a:rPr lang="fr-FR" sz="2400" i="1">
                            <a:latin typeface="Cambria Math" panose="02040503050406030204" pitchFamily="18" charset="0"/>
                          </a:rPr>
                          <m:t>𝑟</m:t>
                        </m:r>
                      </m:sup>
                    </m:sSup>
                    <m:r>
                      <a:rPr lang="fr-FR" sz="2400" i="1">
                        <a:latin typeface="Cambria Math" panose="02040503050406030204" pitchFamily="18" charset="0"/>
                      </a:rPr>
                      <m:t>=</m:t>
                    </m:r>
                    <m:r>
                      <a:rPr lang="fr-FR" sz="2400" i="1">
                        <a:latin typeface="Cambria Math" panose="02040503050406030204" pitchFamily="18" charset="0"/>
                      </a:rPr>
                      <m:t>𝐶𝑜</m:t>
                    </m:r>
                    <m:d>
                      <m:dPr>
                        <m:begChr m:val="{"/>
                        <m:endChr m:val="}"/>
                        <m:ctrlPr>
                          <a:rPr lang="fr-FR" sz="2400" i="1">
                            <a:latin typeface="Cambria Math" panose="02040503050406030204" pitchFamily="18" charset="0"/>
                          </a:rPr>
                        </m:ctrlPr>
                      </m:dPr>
                      <m:e>
                        <m:d>
                          <m:dPr>
                            <m:begChr m:val="["/>
                            <m:endChr m:val="]"/>
                            <m:ctrlPr>
                              <a:rPr lang="fr-FR" sz="2400" i="1">
                                <a:latin typeface="Cambria Math" panose="02040503050406030204" pitchFamily="18" charset="0"/>
                              </a:rPr>
                            </m:ctrlPr>
                          </m:dPr>
                          <m:e>
                            <m:m>
                              <m:mPr>
                                <m:mcs>
                                  <m:mc>
                                    <m:mcPr>
                                      <m:count m:val="2"/>
                                      <m:mcJc m:val="center"/>
                                    </m:mcPr>
                                  </m:mc>
                                </m:mcs>
                                <m:ctrlPr>
                                  <a:rPr lang="fr-FR" sz="2400" i="1">
                                    <a:latin typeface="Cambria Math" panose="02040503050406030204" pitchFamily="18" charset="0"/>
                                  </a:rPr>
                                </m:ctrlPr>
                              </m:mPr>
                              <m:mr>
                                <m:e>
                                  <m:sSubSup>
                                    <m:sSubSupPr>
                                      <m:ctrlPr>
                                        <a:rPr lang="fr-FR" sz="2400" i="1">
                                          <a:latin typeface="Cambria Math" panose="02040503050406030204" pitchFamily="18" charset="0"/>
                                        </a:rPr>
                                      </m:ctrlPr>
                                    </m:sSubSupPr>
                                    <m:e>
                                      <m:r>
                                        <a:rPr lang="fr-FR" sz="2400" i="1">
                                          <a:latin typeface="Cambria Math" panose="02040503050406030204" pitchFamily="18" charset="0"/>
                                        </a:rPr>
                                        <m:t>𝐴</m:t>
                                      </m:r>
                                    </m:e>
                                    <m:sub>
                                      <m:r>
                                        <a:rPr lang="fr-FR" sz="2400" i="1">
                                          <a:latin typeface="Cambria Math" panose="02040503050406030204" pitchFamily="18" charset="0"/>
                                        </a:rPr>
                                        <m:t>𝑖</m:t>
                                      </m:r>
                                    </m:sub>
                                    <m:sup>
                                      <m:r>
                                        <a:rPr lang="fr-FR" sz="2400" i="1">
                                          <a:latin typeface="Cambria Math" panose="02040503050406030204" pitchFamily="18" charset="0"/>
                                        </a:rPr>
                                        <m:t>𝑟</m:t>
                                      </m:r>
                                    </m:sup>
                                  </m:sSubSup>
                                </m:e>
                                <m:e>
                                  <m:sSubSup>
                                    <m:sSubSupPr>
                                      <m:ctrlPr>
                                        <a:rPr lang="fr-FR" sz="2400" i="1">
                                          <a:latin typeface="Cambria Math" panose="02040503050406030204" pitchFamily="18" charset="0"/>
                                        </a:rPr>
                                      </m:ctrlPr>
                                    </m:sSubSupPr>
                                    <m:e>
                                      <m:r>
                                        <a:rPr lang="fr-FR" sz="2400" i="1">
                                          <a:latin typeface="Cambria Math" panose="02040503050406030204" pitchFamily="18" charset="0"/>
                                        </a:rPr>
                                        <m:t>𝐵</m:t>
                                      </m:r>
                                    </m:e>
                                    <m:sub>
                                      <m:r>
                                        <a:rPr lang="fr-FR" sz="2400" i="1">
                                          <a:latin typeface="Cambria Math" panose="02040503050406030204" pitchFamily="18" charset="0"/>
                                        </a:rPr>
                                        <m:t>𝑖</m:t>
                                      </m:r>
                                    </m:sub>
                                    <m:sup>
                                      <m:r>
                                        <a:rPr lang="fr-FR" sz="2400" i="1">
                                          <a:latin typeface="Cambria Math" panose="02040503050406030204" pitchFamily="18" charset="0"/>
                                        </a:rPr>
                                        <m:t>𝑟</m:t>
                                      </m:r>
                                    </m:sup>
                                  </m:sSubSup>
                                </m:e>
                              </m:mr>
                              <m:mr>
                                <m:e>
                                  <m:sSubSup>
                                    <m:sSubSupPr>
                                      <m:ctrlPr>
                                        <a:rPr lang="fr-FR" sz="2400" i="1">
                                          <a:latin typeface="Cambria Math" panose="02040503050406030204" pitchFamily="18" charset="0"/>
                                        </a:rPr>
                                      </m:ctrlPr>
                                    </m:sSubSupPr>
                                    <m:e>
                                      <m:r>
                                        <a:rPr lang="fr-FR" sz="2400" i="1">
                                          <a:latin typeface="Cambria Math" panose="02040503050406030204" pitchFamily="18" charset="0"/>
                                        </a:rPr>
                                        <m:t>𝐶</m:t>
                                      </m:r>
                                    </m:e>
                                    <m:sub>
                                      <m:r>
                                        <a:rPr lang="fr-FR" sz="2400" i="1">
                                          <a:latin typeface="Cambria Math" panose="02040503050406030204" pitchFamily="18" charset="0"/>
                                        </a:rPr>
                                        <m:t>𝑖</m:t>
                                      </m:r>
                                    </m:sub>
                                    <m:sup>
                                      <m:r>
                                        <a:rPr lang="fr-FR" sz="2400" i="1">
                                          <a:latin typeface="Cambria Math" panose="02040503050406030204" pitchFamily="18" charset="0"/>
                                        </a:rPr>
                                        <m:t>𝑟</m:t>
                                      </m:r>
                                    </m:sup>
                                  </m:sSubSup>
                                </m:e>
                                <m:e>
                                  <m:sSubSup>
                                    <m:sSubSupPr>
                                      <m:ctrlPr>
                                        <a:rPr lang="fr-FR" sz="2400" i="1">
                                          <a:latin typeface="Cambria Math" panose="02040503050406030204" pitchFamily="18" charset="0"/>
                                        </a:rPr>
                                      </m:ctrlPr>
                                    </m:sSubSupPr>
                                    <m:e>
                                      <m:r>
                                        <a:rPr lang="fr-FR" sz="2400" i="1">
                                          <a:latin typeface="Cambria Math" panose="02040503050406030204" pitchFamily="18" charset="0"/>
                                        </a:rPr>
                                        <m:t>𝐷</m:t>
                                      </m:r>
                                    </m:e>
                                    <m:sub>
                                      <m:r>
                                        <a:rPr lang="fr-FR" sz="2400" i="1">
                                          <a:latin typeface="Cambria Math" panose="02040503050406030204" pitchFamily="18" charset="0"/>
                                        </a:rPr>
                                        <m:t>𝑖</m:t>
                                      </m:r>
                                    </m:sub>
                                    <m:sup>
                                      <m:r>
                                        <a:rPr lang="fr-FR" sz="2400" i="1">
                                          <a:latin typeface="Cambria Math" panose="02040503050406030204" pitchFamily="18" charset="0"/>
                                        </a:rPr>
                                        <m:t>𝑟</m:t>
                                      </m:r>
                                    </m:sup>
                                  </m:sSubSup>
                                </m:e>
                              </m:mr>
                            </m:m>
                          </m:e>
                        </m:d>
                        <m:r>
                          <a:rPr lang="fr-FR" sz="2400" i="1">
                            <a:latin typeface="Cambria Math" panose="02040503050406030204" pitchFamily="18" charset="0"/>
                          </a:rPr>
                          <m:t>,</m:t>
                        </m:r>
                        <m:r>
                          <a:rPr lang="fr-FR" sz="2400" i="1">
                            <a:latin typeface="Cambria Math" panose="02040503050406030204" pitchFamily="18" charset="0"/>
                          </a:rPr>
                          <m:t>𝑖</m:t>
                        </m:r>
                        <m:r>
                          <a:rPr lang="fr-FR" sz="2400" i="1">
                            <a:latin typeface="Cambria Math" panose="02040503050406030204" pitchFamily="18" charset="0"/>
                          </a:rPr>
                          <m:t>=1,…,</m:t>
                        </m:r>
                        <m:r>
                          <a:rPr lang="fr-FR" sz="2400" i="1">
                            <a:latin typeface="Cambria Math" panose="02040503050406030204" pitchFamily="18" charset="0"/>
                          </a:rPr>
                          <m:t>𝐿</m:t>
                        </m:r>
                      </m:e>
                    </m:d>
                  </m:oMath>
                </a14:m>
                <a:r>
                  <a:rPr lang="fr-FR" sz="2400" dirty="0">
                    <a:effectLst/>
                    <a:ea typeface="Cambria" panose="02040503050406030204" pitchFamily="18" charset="0"/>
                    <a:cs typeface="Times New Roman" panose="02020603050405020304" pitchFamily="18" charset="0"/>
                  </a:rPr>
                  <a:t>, et en plus, pour tout </a:t>
                </a:r>
                <a14:m>
                  <m:oMath xmlns:m="http://schemas.openxmlformats.org/officeDocument/2006/math">
                    <m:sSub>
                      <m:sSubPr>
                        <m:ctrlPr>
                          <a:rPr lang="fr-FR" sz="2400" b="0" i="1" smtClean="0">
                            <a:effectLst/>
                            <a:latin typeface="Cambria Math" panose="02040503050406030204" pitchFamily="18" charset="0"/>
                            <a:ea typeface="Cambria" panose="02040503050406030204" pitchFamily="18" charset="0"/>
                            <a:cs typeface="Times New Roman" panose="02020603050405020304" pitchFamily="18" charset="0"/>
                          </a:rPr>
                        </m:ctrlPr>
                      </m:sSubPr>
                      <m:e>
                        <m:r>
                          <a:rPr lang="fr-FR" sz="2400" b="0" i="1" smtClean="0">
                            <a:effectLst/>
                            <a:latin typeface="Cambria Math" panose="02040503050406030204" pitchFamily="18" charset="0"/>
                            <a:ea typeface="Cambria" panose="02040503050406030204" pitchFamily="18" charset="0"/>
                            <a:cs typeface="Times New Roman" panose="02020603050405020304" pitchFamily="18" charset="0"/>
                          </a:rPr>
                          <m:t>𝛼</m:t>
                        </m:r>
                      </m:e>
                      <m:sub>
                        <m:r>
                          <a:rPr lang="fr-FR" sz="2400" b="0" i="1" smtClean="0">
                            <a:effectLst/>
                            <a:latin typeface="Cambria Math" panose="02040503050406030204" pitchFamily="18" charset="0"/>
                            <a:ea typeface="Cambria" panose="02040503050406030204" pitchFamily="18" charset="0"/>
                            <a:cs typeface="Times New Roman" panose="02020603050405020304" pitchFamily="18" charset="0"/>
                          </a:rPr>
                          <m:t>𝑖</m:t>
                        </m:r>
                      </m:sub>
                    </m:sSub>
                  </m:oMath>
                </a14:m>
                <a:r>
                  <a:rPr lang="fr-FR" sz="2400" dirty="0">
                    <a:effectLst/>
                    <a:ea typeface="Cambria" panose="02040503050406030204" pitchFamily="18" charset="0"/>
                    <a:cs typeface="Times New Roman" panose="02020603050405020304" pitchFamily="18" charset="0"/>
                  </a:rPr>
                  <a:t> qui fonctionne bien :</a:t>
                </a:r>
              </a:p>
              <a:p>
                <a:pPr marL="0" indent="0">
                  <a:buNone/>
                </a:pPr>
                <a14:m>
                  <m:oMathPara xmlns:m="http://schemas.openxmlformats.org/officeDocument/2006/math">
                    <m:oMathParaPr>
                      <m:jc m:val="centerGroup"/>
                    </m:oMathParaPr>
                    <m:oMath xmlns:m="http://schemas.openxmlformats.org/officeDocument/2006/math">
                      <m:sSub>
                        <m:sSubPr>
                          <m:ctrlPr>
                            <a:rPr lang="fr-FR" sz="2400" b="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fr-FR"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𝐺</m:t>
                              </m:r>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𝐺</m:t>
                                  </m:r>
                                </m:e>
                                <m:sup>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𝑟</m:t>
                                  </m:r>
                                </m:sup>
                              </m:sSup>
                            </m:e>
                          </m:d>
                        </m:e>
                        <m:sub>
                          <m:r>
                            <a:rPr lang="fr-FR"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&lt;</m:t>
                      </m:r>
                      <m:r>
                        <m:rPr>
                          <m:sty m:val="p"/>
                        </m:rPr>
                        <a:rPr lang="fr-FR" sz="2400">
                          <a:effectLst/>
                          <a:latin typeface="Cambria Math" panose="02040503050406030204" pitchFamily="18" charset="0"/>
                          <a:ea typeface="Times New Roman" panose="02020603050405020304" pitchFamily="18" charset="0"/>
                          <a:cs typeface="Times New Roman" panose="02020603050405020304" pitchFamily="18" charset="0"/>
                        </a:rPr>
                        <m:t>γ</m:t>
                      </m:r>
                    </m:oMath>
                  </m:oMathPara>
                </a14:m>
                <a:endParaRPr lang="fr-FR" sz="24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fr-FR" sz="2400" dirty="0">
                  <a:effectLst/>
                  <a:ea typeface="Cambria" panose="02040503050406030204" pitchFamily="18" charset="0"/>
                  <a:cs typeface="Times New Roman" panose="02020603050405020304" pitchFamily="18" charset="0"/>
                </a:endParaRPr>
              </a:p>
              <a:p>
                <a:pPr marL="0" indent="0">
                  <a:buNone/>
                </a:pPr>
                <a:r>
                  <a:rPr lang="fr-FR" sz="2400" dirty="0"/>
                  <a:t>Avec </a:t>
                </a:r>
                <a14:m>
                  <m:oMath xmlns:m="http://schemas.openxmlformats.org/officeDocument/2006/math">
                    <m:r>
                      <a:rPr lang="fr-FR" sz="2400" i="1" smtClean="0">
                        <a:effectLst/>
                        <a:latin typeface="Cambria Math" panose="02040503050406030204" pitchFamily="18" charset="0"/>
                        <a:ea typeface="Times New Roman" panose="02020603050405020304" pitchFamily="18" charset="0"/>
                        <a:cs typeface="Times New Roman" panose="02020603050405020304" pitchFamily="18" charset="0"/>
                      </a:rPr>
                      <m:t>𝐺</m:t>
                    </m:r>
                    <m:d>
                      <m:dP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𝐾</m:t>
                        </m:r>
                      </m:e>
                    </m:d>
                    <m:r>
                      <a:rPr lang="fr-FR" sz="2400" b="0" i="0" smtClean="0">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𝐿</m:t>
                        </m:r>
                      </m:sup>
                      <m:e>
                        <m:sSub>
                          <m:sSubP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fr-FR" sz="2400">
                                <a:effectLst/>
                                <a:latin typeface="Cambria Math" panose="02040503050406030204" pitchFamily="18" charset="0"/>
                                <a:ea typeface="Times New Roman" panose="02020603050405020304" pitchFamily="18" charset="0"/>
                                <a:cs typeface="Times New Roman" panose="02020603050405020304" pitchFamily="18" charset="0"/>
                              </a:rPr>
                              <m:t>α</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d>
                          <m:dP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𝐾</m:t>
                            </m:r>
                          </m:e>
                        </m:d>
                        <m:d>
                          <m:dPr>
                            <m:begChr m:val="["/>
                            <m:endChr m:val="]"/>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2"/>
                                      <m:mcJc m:val="center"/>
                                    </m:mcPr>
                                  </m:mc>
                                </m:mcs>
                                <m:ctrlPr>
                                  <a:rPr lang="fr-FR" sz="2400" i="1">
                                    <a:effectLst/>
                                    <a:latin typeface="Cambria Math" panose="02040503050406030204" pitchFamily="18" charset="0"/>
                                    <a:ea typeface="Cambria Math" panose="02040503050406030204" pitchFamily="18" charset="0"/>
                                    <a:cs typeface="Cambria Math" panose="02040503050406030204" pitchFamily="18" charset="0"/>
                                  </a:rPr>
                                </m:ctrlPr>
                              </m:mPr>
                              <m:mr>
                                <m:e>
                                  <m:sSub>
                                    <m:sSubP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e>
                                  <m:sSub>
                                    <m:sSubP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mr>
                              <m:mr>
                                <m:e>
                                  <m:sSub>
                                    <m:sSubP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e>
                                  <m:sSub>
                                    <m:sSubPr>
                                      <m:ctrlPr>
                                        <a:rPr lang="fr-FR"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fr-FR"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mr>
                            </m:m>
                          </m:e>
                        </m:d>
                      </m:e>
                    </m:nary>
                  </m:oMath>
                </a14:m>
                <a:r>
                  <a:rPr lang="fr-FR" sz="2400" dirty="0">
                    <a:effectLst/>
                    <a:latin typeface="Times New Roman" panose="02020603050405020304" pitchFamily="18" charset="0"/>
                    <a:ea typeface="Cambria" panose="02040503050406030204" pitchFamily="18" charset="0"/>
                    <a:cs typeface="Times New Roman" panose="02020603050405020304" pitchFamily="18" charset="0"/>
                  </a:rPr>
                  <a:t> et </a:t>
                </a:r>
                <a14:m>
                  <m:oMath xmlns:m="http://schemas.openxmlformats.org/officeDocument/2006/math">
                    <m:sSup>
                      <m:sSupPr>
                        <m:ctrlPr>
                          <a:rPr lang="fr-FR" sz="2400" i="1">
                            <a:latin typeface="Cambria Math" panose="02040503050406030204" pitchFamily="18" charset="0"/>
                          </a:rPr>
                        </m:ctrlPr>
                      </m:sSupPr>
                      <m:e>
                        <m:r>
                          <m:rPr>
                            <m:sty m:val="p"/>
                          </m:rPr>
                          <a:rPr lang="fr-FR" sz="2400">
                            <a:latin typeface="Cambria Math" panose="02040503050406030204" pitchFamily="18" charset="0"/>
                          </a:rPr>
                          <m:t>G</m:t>
                        </m:r>
                      </m:e>
                      <m:sup>
                        <m:r>
                          <m:rPr>
                            <m:sty m:val="p"/>
                          </m:rPr>
                          <a:rPr lang="fr-FR" sz="2400">
                            <a:latin typeface="Cambria Math" panose="02040503050406030204" pitchFamily="18" charset="0"/>
                          </a:rPr>
                          <m:t>r</m:t>
                        </m:r>
                      </m:sup>
                    </m:sSup>
                    <m:d>
                      <m:dPr>
                        <m:ctrlPr>
                          <a:rPr lang="fr-FR" sz="2400" i="1">
                            <a:latin typeface="Cambria Math" panose="02040503050406030204" pitchFamily="18" charset="0"/>
                          </a:rPr>
                        </m:ctrlPr>
                      </m:dPr>
                      <m:e>
                        <m:r>
                          <a:rPr lang="fr-FR" sz="2400" i="1">
                            <a:latin typeface="Cambria Math" panose="02040503050406030204" pitchFamily="18" charset="0"/>
                          </a:rPr>
                          <m:t>𝐾</m:t>
                        </m:r>
                      </m:e>
                    </m:d>
                    <m:r>
                      <a:rPr lang="fr-FR" sz="2400" b="0" i="0" smtClean="0">
                        <a:latin typeface="Cambria Math" panose="02040503050406030204" pitchFamily="18" charset="0"/>
                      </a:rPr>
                      <m:t>:</m:t>
                    </m:r>
                    <m:nary>
                      <m:naryPr>
                        <m:chr m:val="∑"/>
                        <m:limLoc m:val="undOvr"/>
                        <m:ctrlPr>
                          <a:rPr lang="fr-FR" sz="2400" i="1">
                            <a:latin typeface="Cambria Math" panose="02040503050406030204" pitchFamily="18" charset="0"/>
                          </a:rPr>
                        </m:ctrlPr>
                      </m:naryPr>
                      <m:sub>
                        <m:r>
                          <a:rPr lang="fr-FR" sz="2400" i="1">
                            <a:latin typeface="Cambria Math" panose="02040503050406030204" pitchFamily="18" charset="0"/>
                          </a:rPr>
                          <m:t>𝑖</m:t>
                        </m:r>
                        <m:r>
                          <a:rPr lang="fr-FR" sz="2400" i="1">
                            <a:latin typeface="Cambria Math" panose="02040503050406030204" pitchFamily="18" charset="0"/>
                          </a:rPr>
                          <m:t>=1</m:t>
                        </m:r>
                      </m:sub>
                      <m:sup>
                        <m:r>
                          <a:rPr lang="fr-FR" sz="2400" i="1">
                            <a:latin typeface="Cambria Math" panose="02040503050406030204" pitchFamily="18" charset="0"/>
                          </a:rPr>
                          <m:t>𝐿</m:t>
                        </m:r>
                      </m:sup>
                      <m:e>
                        <m:sSub>
                          <m:sSubPr>
                            <m:ctrlPr>
                              <a:rPr lang="fr-FR" sz="2400" i="1">
                                <a:latin typeface="Cambria Math" panose="02040503050406030204" pitchFamily="18" charset="0"/>
                              </a:rPr>
                            </m:ctrlPr>
                          </m:sSubPr>
                          <m:e>
                            <m:r>
                              <m:rPr>
                                <m:sty m:val="p"/>
                              </m:rPr>
                              <a:rPr lang="fr-FR" sz="2400">
                                <a:latin typeface="Cambria Math" panose="02040503050406030204" pitchFamily="18" charset="0"/>
                              </a:rPr>
                              <m:t>α</m:t>
                            </m:r>
                          </m:e>
                          <m:sub>
                            <m:r>
                              <a:rPr lang="fr-FR" sz="2400" i="1">
                                <a:latin typeface="Cambria Math" panose="02040503050406030204" pitchFamily="18" charset="0"/>
                              </a:rPr>
                              <m:t>𝑖</m:t>
                            </m:r>
                          </m:sub>
                        </m:sSub>
                        <m:d>
                          <m:dPr>
                            <m:ctrlPr>
                              <a:rPr lang="fr-FR" sz="2400" i="1">
                                <a:latin typeface="Cambria Math" panose="02040503050406030204" pitchFamily="18" charset="0"/>
                              </a:rPr>
                            </m:ctrlPr>
                          </m:dPr>
                          <m:e>
                            <m:r>
                              <a:rPr lang="fr-FR" sz="2400" i="1">
                                <a:latin typeface="Cambria Math" panose="02040503050406030204" pitchFamily="18" charset="0"/>
                              </a:rPr>
                              <m:t>𝐾</m:t>
                            </m:r>
                          </m:e>
                        </m:d>
                        <m:d>
                          <m:dPr>
                            <m:begChr m:val="["/>
                            <m:endChr m:val="]"/>
                            <m:ctrlPr>
                              <a:rPr lang="fr-FR" sz="2400" i="1">
                                <a:latin typeface="Cambria Math" panose="02040503050406030204" pitchFamily="18" charset="0"/>
                              </a:rPr>
                            </m:ctrlPr>
                          </m:dPr>
                          <m:e>
                            <m:m>
                              <m:mPr>
                                <m:mcs>
                                  <m:mc>
                                    <m:mcPr>
                                      <m:count m:val="2"/>
                                      <m:mcJc m:val="center"/>
                                    </m:mcPr>
                                  </m:mc>
                                </m:mcs>
                                <m:ctrlPr>
                                  <a:rPr lang="fr-FR" sz="2400" i="1">
                                    <a:latin typeface="Cambria Math" panose="02040503050406030204" pitchFamily="18" charset="0"/>
                                  </a:rPr>
                                </m:ctrlPr>
                              </m:mPr>
                              <m:mr>
                                <m:e>
                                  <m:sSubSup>
                                    <m:sSubSupPr>
                                      <m:ctrlPr>
                                        <a:rPr lang="fr-FR" sz="2400" i="1">
                                          <a:latin typeface="Cambria Math" panose="02040503050406030204" pitchFamily="18" charset="0"/>
                                        </a:rPr>
                                      </m:ctrlPr>
                                    </m:sSubSupPr>
                                    <m:e>
                                      <m:r>
                                        <a:rPr lang="fr-FR" sz="2400" i="1">
                                          <a:latin typeface="Cambria Math" panose="02040503050406030204" pitchFamily="18" charset="0"/>
                                        </a:rPr>
                                        <m:t>𝐴</m:t>
                                      </m:r>
                                    </m:e>
                                    <m:sub>
                                      <m:r>
                                        <a:rPr lang="fr-FR" sz="2400" i="1">
                                          <a:latin typeface="Cambria Math" panose="02040503050406030204" pitchFamily="18" charset="0"/>
                                        </a:rPr>
                                        <m:t>𝑖</m:t>
                                      </m:r>
                                    </m:sub>
                                    <m:sup>
                                      <m:r>
                                        <a:rPr lang="fr-FR" sz="2400" i="1">
                                          <a:latin typeface="Cambria Math" panose="02040503050406030204" pitchFamily="18" charset="0"/>
                                        </a:rPr>
                                        <m:t>𝑟</m:t>
                                      </m:r>
                                    </m:sup>
                                  </m:sSubSup>
                                </m:e>
                                <m:e>
                                  <m:sSubSup>
                                    <m:sSubSupPr>
                                      <m:ctrlPr>
                                        <a:rPr lang="fr-FR" sz="2400" i="1">
                                          <a:latin typeface="Cambria Math" panose="02040503050406030204" pitchFamily="18" charset="0"/>
                                        </a:rPr>
                                      </m:ctrlPr>
                                    </m:sSubSupPr>
                                    <m:e>
                                      <m:r>
                                        <a:rPr lang="fr-FR" sz="2400" i="1">
                                          <a:latin typeface="Cambria Math" panose="02040503050406030204" pitchFamily="18" charset="0"/>
                                        </a:rPr>
                                        <m:t>𝐵</m:t>
                                      </m:r>
                                    </m:e>
                                    <m:sub>
                                      <m:r>
                                        <a:rPr lang="fr-FR" sz="2400" i="1">
                                          <a:latin typeface="Cambria Math" panose="02040503050406030204" pitchFamily="18" charset="0"/>
                                        </a:rPr>
                                        <m:t>𝑖</m:t>
                                      </m:r>
                                    </m:sub>
                                    <m:sup>
                                      <m:r>
                                        <a:rPr lang="fr-FR" sz="2400" i="1">
                                          <a:latin typeface="Cambria Math" panose="02040503050406030204" pitchFamily="18" charset="0"/>
                                        </a:rPr>
                                        <m:t>𝑟</m:t>
                                      </m:r>
                                    </m:sup>
                                  </m:sSubSup>
                                </m:e>
                              </m:mr>
                              <m:mr>
                                <m:e>
                                  <m:sSubSup>
                                    <m:sSubSupPr>
                                      <m:ctrlPr>
                                        <a:rPr lang="fr-FR" sz="2400" i="1">
                                          <a:latin typeface="Cambria Math" panose="02040503050406030204" pitchFamily="18" charset="0"/>
                                        </a:rPr>
                                      </m:ctrlPr>
                                    </m:sSubSupPr>
                                    <m:e>
                                      <m:r>
                                        <a:rPr lang="fr-FR" sz="2400" i="1">
                                          <a:latin typeface="Cambria Math" panose="02040503050406030204" pitchFamily="18" charset="0"/>
                                        </a:rPr>
                                        <m:t>𝐶</m:t>
                                      </m:r>
                                    </m:e>
                                    <m:sub>
                                      <m:r>
                                        <a:rPr lang="fr-FR" sz="2400" i="1">
                                          <a:latin typeface="Cambria Math" panose="02040503050406030204" pitchFamily="18" charset="0"/>
                                        </a:rPr>
                                        <m:t>𝑖</m:t>
                                      </m:r>
                                    </m:sub>
                                    <m:sup>
                                      <m:r>
                                        <a:rPr lang="fr-FR" sz="2400" i="1">
                                          <a:latin typeface="Cambria Math" panose="02040503050406030204" pitchFamily="18" charset="0"/>
                                        </a:rPr>
                                        <m:t>𝑟</m:t>
                                      </m:r>
                                    </m:sup>
                                  </m:sSubSup>
                                </m:e>
                                <m:e>
                                  <m:sSubSup>
                                    <m:sSubSupPr>
                                      <m:ctrlPr>
                                        <a:rPr lang="fr-FR" sz="2400" i="1">
                                          <a:latin typeface="Cambria Math" panose="02040503050406030204" pitchFamily="18" charset="0"/>
                                        </a:rPr>
                                      </m:ctrlPr>
                                    </m:sSubSupPr>
                                    <m:e>
                                      <m:r>
                                        <a:rPr lang="fr-FR" sz="2400" i="1">
                                          <a:latin typeface="Cambria Math" panose="02040503050406030204" pitchFamily="18" charset="0"/>
                                        </a:rPr>
                                        <m:t>𝐷</m:t>
                                      </m:r>
                                    </m:e>
                                    <m:sub>
                                      <m:r>
                                        <a:rPr lang="fr-FR" sz="2400" i="1">
                                          <a:latin typeface="Cambria Math" panose="02040503050406030204" pitchFamily="18" charset="0"/>
                                        </a:rPr>
                                        <m:t>𝑖</m:t>
                                      </m:r>
                                    </m:sub>
                                    <m:sup>
                                      <m:r>
                                        <a:rPr lang="fr-FR" sz="2400" i="1">
                                          <a:latin typeface="Cambria Math" panose="02040503050406030204" pitchFamily="18" charset="0"/>
                                        </a:rPr>
                                        <m:t>𝑟</m:t>
                                      </m:r>
                                    </m:sup>
                                  </m:sSubSup>
                                </m:e>
                              </m:mr>
                            </m:m>
                          </m:e>
                        </m:d>
                      </m:e>
                    </m:nary>
                  </m:oMath>
                </a14:m>
                <a:r>
                  <a:rPr lang="fr-FR" sz="2000" dirty="0"/>
                  <a:t>.</a:t>
                </a:r>
              </a:p>
              <a:p>
                <a:pPr marL="0" indent="0">
                  <a:buNone/>
                </a:pPr>
                <a:endParaRPr lang="fr-FR"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fr-FR" sz="2400" dirty="0"/>
              </a:p>
            </p:txBody>
          </p:sp>
        </mc:Choice>
        <mc:Fallback xmlns="">
          <p:sp>
            <p:nvSpPr>
              <p:cNvPr id="3" name="Espace réservé du contenu 2">
                <a:extLst>
                  <a:ext uri="{FF2B5EF4-FFF2-40B4-BE49-F238E27FC236}">
                    <a16:creationId xmlns:a16="http://schemas.microsoft.com/office/drawing/2014/main" id="{73026472-57FF-4286-AFC5-1D81F997C346}"/>
                  </a:ext>
                </a:extLst>
              </p:cNvPr>
              <p:cNvSpPr>
                <a:spLocks noGrp="1" noRot="1" noChangeAspect="1" noMove="1" noResize="1" noEditPoints="1" noAdjustHandles="1" noChangeArrowheads="1" noChangeShapeType="1" noTextEdit="1"/>
              </p:cNvSpPr>
              <p:nvPr>
                <p:ph idx="1"/>
              </p:nvPr>
            </p:nvSpPr>
            <p:spPr>
              <a:xfrm>
                <a:off x="838200" y="1282148"/>
                <a:ext cx="10515600" cy="4894815"/>
              </a:xfrm>
              <a:blipFill>
                <a:blip r:embed="rId3"/>
                <a:stretch>
                  <a:fillRect l="-928" r="-1391"/>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D9B701D0-50AF-948F-2B8E-BA642669E4F1}"/>
              </a:ext>
            </a:extLst>
          </p:cNvPr>
          <p:cNvSpPr>
            <a:spLocks noGrp="1"/>
          </p:cNvSpPr>
          <p:nvPr>
            <p:ph type="sldNum" sz="quarter" idx="12"/>
          </p:nvPr>
        </p:nvSpPr>
        <p:spPr/>
        <p:txBody>
          <a:bodyPr/>
          <a:lstStyle/>
          <a:p>
            <a:r>
              <a:rPr lang="fr-FR" dirty="0"/>
              <a:t>A4</a:t>
            </a:r>
          </a:p>
        </p:txBody>
      </p:sp>
      <p:sp>
        <p:nvSpPr>
          <p:cNvPr id="5" name="Titre 1">
            <a:extLst>
              <a:ext uri="{FF2B5EF4-FFF2-40B4-BE49-F238E27FC236}">
                <a16:creationId xmlns:a16="http://schemas.microsoft.com/office/drawing/2014/main" id="{76A42A8D-B601-AF27-9E0B-86434DDAC43E}"/>
              </a:ext>
            </a:extLst>
          </p:cNvPr>
          <p:cNvSpPr>
            <a:spLocks noGrp="1"/>
          </p:cNvSpPr>
          <p:nvPr>
            <p:ph type="title"/>
          </p:nvPr>
        </p:nvSpPr>
        <p:spPr>
          <a:xfrm>
            <a:off x="838200" y="365125"/>
            <a:ext cx="10721975" cy="612775"/>
          </a:xfrm>
        </p:spPr>
        <p:txBody>
          <a:bodyPr/>
          <a:lstStyle/>
          <a:p>
            <a:r>
              <a:rPr lang="fr-FR" dirty="0"/>
              <a:t>Réduction d’ordre polytopique</a:t>
            </a:r>
          </a:p>
        </p:txBody>
      </p:sp>
      <p:sp>
        <p:nvSpPr>
          <p:cNvPr id="6" name="Rectangle 5">
            <a:extLst>
              <a:ext uri="{FF2B5EF4-FFF2-40B4-BE49-F238E27FC236}">
                <a16:creationId xmlns:a16="http://schemas.microsoft.com/office/drawing/2014/main" id="{AF2FC75E-8246-9AFD-00FB-8D38A233A21D}"/>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EBA676A0-0673-1396-6130-B736E34608B6}"/>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9D495F92-E839-2B4D-32F8-6187C064C825}"/>
              </a:ext>
            </a:extLst>
          </p:cNvPr>
          <p:cNvSpPr/>
          <p:nvPr/>
        </p:nvSpPr>
        <p:spPr>
          <a:xfrm>
            <a:off x="6086061" y="-764"/>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0E7685DA-53C5-EE09-7C7D-171880C7B5B8}"/>
              </a:ext>
            </a:extLst>
          </p:cNvPr>
          <p:cNvSpPr/>
          <p:nvPr/>
        </p:nvSpPr>
        <p:spPr>
          <a:xfrm>
            <a:off x="9134061" y="-8414"/>
            <a:ext cx="3072678"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7C95E348-C044-DC1A-5106-FDA8ECADBE9C}"/>
              </a:ext>
            </a:extLst>
          </p:cNvPr>
          <p:cNvSpPr txBox="1"/>
          <p:nvPr/>
        </p:nvSpPr>
        <p:spPr>
          <a:xfrm>
            <a:off x="0" y="0"/>
            <a:ext cx="12192000" cy="369332"/>
          </a:xfrm>
          <a:prstGeom prst="rect">
            <a:avLst/>
          </a:prstGeom>
          <a:noFill/>
        </p:spPr>
        <p:txBody>
          <a:bodyPr wrap="square" numCol="4" rtlCol="0">
            <a:spAutoFit/>
          </a:bodyPr>
          <a:lstStyle/>
          <a:p>
            <a:pPr algn="ctr"/>
            <a:r>
              <a:rPr lang="fr-FR" dirty="0"/>
              <a:t>Annexes</a:t>
            </a:r>
          </a:p>
          <a:p>
            <a:pPr algn="ctr"/>
            <a:r>
              <a:rPr lang="fr-FR" dirty="0"/>
              <a:t>Réduction d’ordre</a:t>
            </a:r>
          </a:p>
          <a:p>
            <a:pPr algn="ctr"/>
            <a:r>
              <a:rPr lang="fr-FR" dirty="0"/>
              <a:t>Polytopique</a:t>
            </a:r>
          </a:p>
        </p:txBody>
      </p:sp>
    </p:spTree>
    <p:extLst>
      <p:ext uri="{BB962C8B-B14F-4D97-AF65-F5344CB8AC3E}">
        <p14:creationId xmlns:p14="http://schemas.microsoft.com/office/powerpoint/2010/main" val="145071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5C1C6-6339-8983-2772-A6226B07F201}"/>
              </a:ext>
            </a:extLst>
          </p:cNvPr>
          <p:cNvSpPr>
            <a:spLocks noGrp="1"/>
          </p:cNvSpPr>
          <p:nvPr>
            <p:ph type="title"/>
          </p:nvPr>
        </p:nvSpPr>
        <p:spPr/>
        <p:txBody>
          <a:bodyPr>
            <a:normAutofit/>
          </a:bodyPr>
          <a:lstStyle/>
          <a:p>
            <a:r>
              <a:rPr lang="fr-FR" dirty="0"/>
              <a:t>Introduction </a:t>
            </a:r>
          </a:p>
        </p:txBody>
      </p:sp>
      <p:sp>
        <p:nvSpPr>
          <p:cNvPr id="3" name="Espace réservé du contenu 2">
            <a:extLst>
              <a:ext uri="{FF2B5EF4-FFF2-40B4-BE49-F238E27FC236}">
                <a16:creationId xmlns:a16="http://schemas.microsoft.com/office/drawing/2014/main" id="{E4EE5B63-29A9-79E5-0745-30BFE59FBEDB}"/>
              </a:ext>
            </a:extLst>
          </p:cNvPr>
          <p:cNvSpPr>
            <a:spLocks noGrp="1"/>
          </p:cNvSpPr>
          <p:nvPr>
            <p:ph idx="1"/>
          </p:nvPr>
        </p:nvSpPr>
        <p:spPr>
          <a:xfrm>
            <a:off x="838200" y="1584960"/>
            <a:ext cx="10515600" cy="4592003"/>
          </a:xfrm>
        </p:spPr>
        <p:txBody>
          <a:bodyPr>
            <a:normAutofit/>
          </a:bodyPr>
          <a:lstStyle/>
          <a:p>
            <a:r>
              <a:rPr lang="fr-FR" dirty="0"/>
              <a:t>Réduction d’ordre :</a:t>
            </a:r>
          </a:p>
          <a:p>
            <a:endParaRPr lang="fr-FR" dirty="0"/>
          </a:p>
          <a:p>
            <a:endParaRPr lang="fr-FR" dirty="0"/>
          </a:p>
          <a:p>
            <a:pPr marL="0" indent="0">
              <a:buNone/>
            </a:pPr>
            <a:endParaRPr lang="fr-FR" dirty="0"/>
          </a:p>
          <a:p>
            <a:pPr marL="0" indent="0">
              <a:buNone/>
            </a:pPr>
            <a:endParaRPr lang="fr-FR" dirty="0"/>
          </a:p>
          <a:p>
            <a:r>
              <a:rPr lang="fr-FR" dirty="0"/>
              <a:t>Paramètre incertain : paramètre de valeur inconnu</a:t>
            </a:r>
          </a:p>
        </p:txBody>
      </p:sp>
      <p:sp>
        <p:nvSpPr>
          <p:cNvPr id="4" name="Espace réservé du numéro de diapositive 3">
            <a:extLst>
              <a:ext uri="{FF2B5EF4-FFF2-40B4-BE49-F238E27FC236}">
                <a16:creationId xmlns:a16="http://schemas.microsoft.com/office/drawing/2014/main" id="{DF12716E-028A-5415-86BE-43D823FA01C3}"/>
              </a:ext>
            </a:extLst>
          </p:cNvPr>
          <p:cNvSpPr>
            <a:spLocks noGrp="1"/>
          </p:cNvSpPr>
          <p:nvPr>
            <p:ph type="sldNum" sz="quarter" idx="12"/>
          </p:nvPr>
        </p:nvSpPr>
        <p:spPr/>
        <p:txBody>
          <a:bodyPr/>
          <a:lstStyle/>
          <a:p>
            <a:fld id="{22343F16-9D38-4ED3-8549-88E6361133A3}" type="slidenum">
              <a:rPr lang="fr-FR" smtClean="0"/>
              <a:t>2</a:t>
            </a:fld>
            <a:r>
              <a:rPr lang="fr-FR" dirty="0"/>
              <a:t>/13</a:t>
            </a:r>
          </a:p>
        </p:txBody>
      </p:sp>
      <p:sp>
        <p:nvSpPr>
          <p:cNvPr id="7" name="Rectangle 6">
            <a:extLst>
              <a:ext uri="{FF2B5EF4-FFF2-40B4-BE49-F238E27FC236}">
                <a16:creationId xmlns:a16="http://schemas.microsoft.com/office/drawing/2014/main" id="{908F6D32-1BA0-011F-7276-C848ABCBF4F9}"/>
              </a:ext>
            </a:extLst>
          </p:cNvPr>
          <p:cNvSpPr/>
          <p:nvPr/>
        </p:nvSpPr>
        <p:spPr>
          <a:xfrm>
            <a:off x="0" y="2103"/>
            <a:ext cx="3048000" cy="3528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E1C084F6-9F14-26F7-4C0D-DC96F128C45A}"/>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solidFill>
                  <a:schemeClr val="tx1">
                    <a:lumMod val="65000"/>
                    <a:lumOff val="35000"/>
                  </a:schemeClr>
                </a:solidFill>
              </a:rPr>
              <a:t>Mise en forme</a:t>
            </a:r>
          </a:p>
          <a:p>
            <a:pPr algn="ctr"/>
            <a:r>
              <a:rPr lang="fr-FR" dirty="0">
                <a:solidFill>
                  <a:schemeClr val="tx1">
                    <a:lumMod val="65000"/>
                    <a:lumOff val="35000"/>
                  </a:schemeClr>
                </a:solidFill>
              </a:rPr>
              <a:t>Réduction d’ordre</a:t>
            </a:r>
          </a:p>
          <a:p>
            <a:pPr algn="ctr"/>
            <a:r>
              <a:rPr lang="fr-FR" dirty="0">
                <a:solidFill>
                  <a:schemeClr val="tx1">
                    <a:lumMod val="65000"/>
                    <a:lumOff val="35000"/>
                  </a:schemeClr>
                </a:solidFill>
              </a:rPr>
              <a:t>Conclusion</a:t>
            </a:r>
          </a:p>
        </p:txBody>
      </p:sp>
      <p:pic>
        <p:nvPicPr>
          <p:cNvPr id="8" name="Image 7">
            <a:extLst>
              <a:ext uri="{FF2B5EF4-FFF2-40B4-BE49-F238E27FC236}">
                <a16:creationId xmlns:a16="http://schemas.microsoft.com/office/drawing/2014/main" id="{C1B70A92-6257-4F08-48B1-0203C48BB7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79392" y="1584960"/>
            <a:ext cx="7074408" cy="1398698"/>
          </a:xfrm>
          <a:prstGeom prst="rect">
            <a:avLst/>
          </a:prstGeom>
        </p:spPr>
      </p:pic>
    </p:spTree>
    <p:extLst>
      <p:ext uri="{BB962C8B-B14F-4D97-AF65-F5344CB8AC3E}">
        <p14:creationId xmlns:p14="http://schemas.microsoft.com/office/powerpoint/2010/main" val="117653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938480-4483-64C2-DA36-6776E5B20490}"/>
              </a:ext>
            </a:extLst>
          </p:cNvPr>
          <p:cNvSpPr>
            <a:spLocks noGrp="1"/>
          </p:cNvSpPr>
          <p:nvPr>
            <p:ph type="title"/>
          </p:nvPr>
        </p:nvSpPr>
        <p:spPr/>
        <p:txBody>
          <a:bodyPr/>
          <a:lstStyle/>
          <a:p>
            <a:r>
              <a:rPr lang="fr-FR" dirty="0"/>
              <a:t>Sommaire </a:t>
            </a:r>
          </a:p>
        </p:txBody>
      </p:sp>
      <p:sp>
        <p:nvSpPr>
          <p:cNvPr id="3" name="Espace réservé du contenu 2">
            <a:extLst>
              <a:ext uri="{FF2B5EF4-FFF2-40B4-BE49-F238E27FC236}">
                <a16:creationId xmlns:a16="http://schemas.microsoft.com/office/drawing/2014/main" id="{3A363685-963E-0E59-1239-90771B6C223F}"/>
              </a:ext>
            </a:extLst>
          </p:cNvPr>
          <p:cNvSpPr>
            <a:spLocks noGrp="1"/>
          </p:cNvSpPr>
          <p:nvPr>
            <p:ph idx="1"/>
          </p:nvPr>
        </p:nvSpPr>
        <p:spPr>
          <a:xfrm>
            <a:off x="838200" y="1342726"/>
            <a:ext cx="10515600" cy="4405353"/>
          </a:xfrm>
        </p:spPr>
        <p:txBody>
          <a:bodyPr>
            <a:normAutofit/>
          </a:bodyPr>
          <a:lstStyle/>
          <a:p>
            <a:r>
              <a:rPr lang="fr-FR" dirty="0"/>
              <a:t>Mise en forme des incertitudes </a:t>
            </a:r>
          </a:p>
          <a:p>
            <a:pPr lvl="2"/>
            <a:r>
              <a:rPr lang="fr-FR" sz="2800" dirty="0"/>
              <a:t>LFT</a:t>
            </a:r>
          </a:p>
          <a:p>
            <a:pPr lvl="2"/>
            <a:r>
              <a:rPr lang="fr-FR" sz="2800" dirty="0"/>
              <a:t>Polytopique</a:t>
            </a:r>
          </a:p>
          <a:p>
            <a:pPr lvl="2"/>
            <a:endParaRPr lang="fr-FR" sz="2800" dirty="0"/>
          </a:p>
          <a:p>
            <a:r>
              <a:rPr lang="fr-FR" dirty="0"/>
              <a:t>Réduction d’ordre d’un système sous forme</a:t>
            </a:r>
          </a:p>
          <a:p>
            <a:pPr lvl="2"/>
            <a:r>
              <a:rPr lang="fr-FR" sz="2800" dirty="0"/>
              <a:t>LFT</a:t>
            </a:r>
          </a:p>
          <a:p>
            <a:pPr lvl="2"/>
            <a:r>
              <a:rPr lang="fr-FR" sz="2800" dirty="0"/>
              <a:t>Polytopique</a:t>
            </a:r>
          </a:p>
          <a:p>
            <a:pPr lvl="2"/>
            <a:endParaRPr lang="fr-FR" sz="2800" dirty="0"/>
          </a:p>
          <a:p>
            <a:r>
              <a:rPr lang="fr-FR" dirty="0"/>
              <a:t>Conclusion</a:t>
            </a:r>
          </a:p>
        </p:txBody>
      </p:sp>
      <p:sp>
        <p:nvSpPr>
          <p:cNvPr id="4" name="Espace réservé du numéro de diapositive 3">
            <a:extLst>
              <a:ext uri="{FF2B5EF4-FFF2-40B4-BE49-F238E27FC236}">
                <a16:creationId xmlns:a16="http://schemas.microsoft.com/office/drawing/2014/main" id="{5595F110-C047-31B7-EA71-AFA3FA0B331B}"/>
              </a:ext>
            </a:extLst>
          </p:cNvPr>
          <p:cNvSpPr>
            <a:spLocks noGrp="1"/>
          </p:cNvSpPr>
          <p:nvPr>
            <p:ph type="sldNum" sz="quarter" idx="12"/>
          </p:nvPr>
        </p:nvSpPr>
        <p:spPr/>
        <p:txBody>
          <a:bodyPr/>
          <a:lstStyle/>
          <a:p>
            <a:fld id="{22343F16-9D38-4ED3-8549-88E6361133A3}" type="slidenum">
              <a:rPr lang="fr-FR" smtClean="0"/>
              <a:t>3</a:t>
            </a:fld>
            <a:r>
              <a:rPr lang="fr-FR" dirty="0"/>
              <a:t>/13</a:t>
            </a:r>
          </a:p>
        </p:txBody>
      </p:sp>
      <p:sp>
        <p:nvSpPr>
          <p:cNvPr id="8" name="Rectangle 7">
            <a:extLst>
              <a:ext uri="{FF2B5EF4-FFF2-40B4-BE49-F238E27FC236}">
                <a16:creationId xmlns:a16="http://schemas.microsoft.com/office/drawing/2014/main" id="{A98F3E1C-67E1-BCFF-A20C-44BD7B44B104}"/>
              </a:ext>
            </a:extLst>
          </p:cNvPr>
          <p:cNvSpPr/>
          <p:nvPr/>
        </p:nvSpPr>
        <p:spPr>
          <a:xfrm>
            <a:off x="0" y="2103"/>
            <a:ext cx="3048000" cy="3528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8458AC30-C4E8-7383-5ABA-F9FBABBF3EFA}"/>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solidFill>
                  <a:schemeClr val="tx1">
                    <a:lumMod val="65000"/>
                    <a:lumOff val="35000"/>
                  </a:schemeClr>
                </a:solidFill>
              </a:rPr>
              <a:t>Mise en forme</a:t>
            </a:r>
          </a:p>
          <a:p>
            <a:pPr algn="ctr"/>
            <a:r>
              <a:rPr lang="fr-FR" dirty="0">
                <a:solidFill>
                  <a:schemeClr val="tx1">
                    <a:lumMod val="65000"/>
                    <a:lumOff val="35000"/>
                  </a:schemeClr>
                </a:solidFill>
              </a:rPr>
              <a:t>Réduction d’ordre</a:t>
            </a:r>
          </a:p>
          <a:p>
            <a:pPr algn="ctr"/>
            <a:r>
              <a:rPr lang="fr-FR" dirty="0">
                <a:solidFill>
                  <a:schemeClr val="tx1">
                    <a:lumMod val="65000"/>
                    <a:lumOff val="35000"/>
                  </a:schemeClr>
                </a:solidFill>
              </a:rPr>
              <a:t>Conclusion</a:t>
            </a:r>
          </a:p>
        </p:txBody>
      </p:sp>
    </p:spTree>
    <p:extLst>
      <p:ext uri="{BB962C8B-B14F-4D97-AF65-F5344CB8AC3E}">
        <p14:creationId xmlns:p14="http://schemas.microsoft.com/office/powerpoint/2010/main" val="47970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03D7BE-1109-CAFF-5780-0C7C7152AEAE}"/>
              </a:ext>
            </a:extLst>
          </p:cNvPr>
          <p:cNvSpPr>
            <a:spLocks noGrp="1"/>
          </p:cNvSpPr>
          <p:nvPr>
            <p:ph type="title"/>
          </p:nvPr>
        </p:nvSpPr>
        <p:spPr/>
        <p:txBody>
          <a:bodyPr/>
          <a:lstStyle/>
          <a:p>
            <a:r>
              <a:rPr lang="fr-FR" dirty="0"/>
              <a:t>Mise en forme LFT</a:t>
            </a:r>
          </a:p>
        </p:txBody>
      </p:sp>
      <p:sp>
        <p:nvSpPr>
          <p:cNvPr id="18" name="Espace réservé du numéro de diapositive 17">
            <a:extLst>
              <a:ext uri="{FF2B5EF4-FFF2-40B4-BE49-F238E27FC236}">
                <a16:creationId xmlns:a16="http://schemas.microsoft.com/office/drawing/2014/main" id="{BFFACECC-26CF-CEF6-5336-DBF911BE42F7}"/>
              </a:ext>
            </a:extLst>
          </p:cNvPr>
          <p:cNvSpPr>
            <a:spLocks noGrp="1"/>
          </p:cNvSpPr>
          <p:nvPr>
            <p:ph type="sldNum" sz="quarter" idx="12"/>
          </p:nvPr>
        </p:nvSpPr>
        <p:spPr/>
        <p:txBody>
          <a:bodyPr/>
          <a:lstStyle/>
          <a:p>
            <a:fld id="{22343F16-9D38-4ED3-8549-88E6361133A3}" type="slidenum">
              <a:rPr lang="fr-FR" smtClean="0"/>
              <a:t>4</a:t>
            </a:fld>
            <a:r>
              <a:rPr lang="fr-FR" dirty="0"/>
              <a:t>/13</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FC9543EB-46C9-B5CE-CE3D-E0C134055A62}"/>
                  </a:ext>
                </a:extLst>
              </p:cNvPr>
              <p:cNvSpPr txBox="1"/>
              <p:nvPr/>
            </p:nvSpPr>
            <p:spPr>
              <a:xfrm>
                <a:off x="170330" y="1326776"/>
                <a:ext cx="4110166" cy="3216714"/>
              </a:xfrm>
              <a:prstGeom prst="rect">
                <a:avLst/>
              </a:prstGeom>
              <a:noFill/>
            </p:spPr>
            <p:txBody>
              <a:bodyPr wrap="square" rtlCol="0">
                <a:spAutoFit/>
              </a:bodyPr>
              <a:lstStyle/>
              <a:p>
                <a:r>
                  <a:rPr lang="fr-FR" sz="2400" dirty="0">
                    <a:solidFill>
                      <a:schemeClr val="tx1"/>
                    </a:solidFill>
                  </a:rPr>
                  <a:t>LFT : sépare les </a:t>
                </a:r>
                <a:r>
                  <a:rPr lang="fr-FR" sz="2400" b="1" dirty="0">
                    <a:solidFill>
                      <a:srgbClr val="00B050"/>
                    </a:solidFill>
                  </a:rPr>
                  <a:t>incertitudes</a:t>
                </a:r>
                <a:r>
                  <a:rPr lang="fr-FR" sz="2400" dirty="0">
                    <a:solidFill>
                      <a:schemeClr val="tx1"/>
                    </a:solidFill>
                  </a:rPr>
                  <a:t>                       </a:t>
                </a:r>
                <a:r>
                  <a:rPr lang="fr-FR" sz="2400" b="1" dirty="0">
                    <a:solidFill>
                      <a:srgbClr val="00B050"/>
                    </a:solidFill>
                  </a:rPr>
                  <a:t>K</a:t>
                </a:r>
                <a:r>
                  <a:rPr lang="fr-FR" sz="2400" dirty="0">
                    <a:solidFill>
                      <a:schemeClr val="tx1"/>
                    </a:solidFill>
                  </a:rPr>
                  <a:t> du système</a:t>
                </a:r>
              </a:p>
              <a:p>
                <a:pPr algn="ctr"/>
                <a:endParaRPr lang="fr-FR" sz="2000" dirty="0">
                  <a:solidFill>
                    <a:schemeClr val="tx1"/>
                  </a:solidFill>
                </a:endParaRPr>
              </a:p>
              <a:p>
                <a:pPr algn="ctr"/>
                <a:r>
                  <a:rPr lang="fr-FR" sz="2000" dirty="0">
                    <a:solidFill>
                      <a:schemeClr val="tx1"/>
                    </a:solidFill>
                  </a:rPr>
                  <a:t>Paramètre incertain </a:t>
                </a:r>
                <a14:m>
                  <m:oMath xmlns:m="http://schemas.openxmlformats.org/officeDocument/2006/math">
                    <m:sSub>
                      <m:sSubPr>
                        <m:ctrlPr>
                          <a:rPr lang="fr-FR" sz="2000" b="0" i="1" smtClean="0">
                            <a:solidFill>
                              <a:schemeClr val="tx1"/>
                            </a:solidFill>
                            <a:latin typeface="Cambria Math" panose="02040503050406030204" pitchFamily="18" charset="0"/>
                          </a:rPr>
                        </m:ctrlPr>
                      </m:sSubPr>
                      <m:e>
                        <m:r>
                          <a:rPr lang="fr-FR" sz="2000" b="0" i="1" smtClean="0">
                            <a:solidFill>
                              <a:schemeClr val="tx1"/>
                            </a:solidFill>
                            <a:latin typeface="Cambria Math" panose="02040503050406030204" pitchFamily="18" charset="0"/>
                          </a:rPr>
                          <m:t>𝑘</m:t>
                        </m:r>
                      </m:e>
                      <m:sub>
                        <m:r>
                          <a:rPr lang="fr-FR" sz="2000" b="0" i="1" smtClean="0">
                            <a:solidFill>
                              <a:schemeClr val="tx1"/>
                            </a:solidFill>
                            <a:latin typeface="Cambria Math" panose="02040503050406030204" pitchFamily="18" charset="0"/>
                          </a:rPr>
                          <m:t>𝑖</m:t>
                        </m:r>
                      </m:sub>
                    </m:sSub>
                    <m:r>
                      <a:rPr lang="fr-FR" sz="2000" b="0" i="1" smtClean="0">
                        <a:solidFill>
                          <a:schemeClr val="tx1"/>
                        </a:solidFill>
                        <a:latin typeface="Cambria Math" panose="02040503050406030204" pitchFamily="18" charset="0"/>
                      </a:rPr>
                      <m:t>=</m:t>
                    </m:r>
                    <m:sSub>
                      <m:sSubPr>
                        <m:ctrlPr>
                          <a:rPr lang="fr-FR" sz="2000" b="0" i="1" smtClean="0">
                            <a:solidFill>
                              <a:schemeClr val="tx1"/>
                            </a:solidFill>
                            <a:latin typeface="Cambria Math" panose="02040503050406030204" pitchFamily="18" charset="0"/>
                          </a:rPr>
                        </m:ctrlPr>
                      </m:sSubPr>
                      <m:e>
                        <m:r>
                          <a:rPr lang="fr-FR" sz="2000" b="0" i="1" smtClean="0">
                            <a:solidFill>
                              <a:schemeClr val="tx1"/>
                            </a:solidFill>
                            <a:latin typeface="Cambria Math" panose="02040503050406030204" pitchFamily="18" charset="0"/>
                          </a:rPr>
                          <m:t>𝑘</m:t>
                        </m:r>
                      </m:e>
                      <m:sub>
                        <m:r>
                          <a:rPr lang="fr-FR" sz="2000" b="0" i="1" smtClean="0">
                            <a:solidFill>
                              <a:schemeClr val="tx1"/>
                            </a:solidFill>
                            <a:latin typeface="Cambria Math" panose="02040503050406030204" pitchFamily="18" charset="0"/>
                          </a:rPr>
                          <m:t>0,</m:t>
                        </m:r>
                        <m:r>
                          <a:rPr lang="fr-FR" sz="2000" b="0" i="1" smtClean="0">
                            <a:solidFill>
                              <a:schemeClr val="tx1"/>
                            </a:solidFill>
                            <a:latin typeface="Cambria Math" panose="02040503050406030204" pitchFamily="18" charset="0"/>
                          </a:rPr>
                          <m:t>𝑖</m:t>
                        </m:r>
                      </m:sub>
                    </m:sSub>
                    <m:r>
                      <a:rPr lang="fr-FR" sz="2000" b="0" i="1" smtClean="0">
                        <a:solidFill>
                          <a:schemeClr val="tx1"/>
                        </a:solidFill>
                        <a:latin typeface="Cambria Math" panose="02040503050406030204" pitchFamily="18" charset="0"/>
                      </a:rPr>
                      <m:t>+</m:t>
                    </m:r>
                    <m:sSub>
                      <m:sSubPr>
                        <m:ctrlPr>
                          <a:rPr lang="fr-FR" sz="2000" b="0" i="1" smtClean="0">
                            <a:solidFill>
                              <a:schemeClr val="tx1"/>
                            </a:solidFill>
                            <a:latin typeface="Cambria Math" panose="02040503050406030204" pitchFamily="18" charset="0"/>
                          </a:rPr>
                        </m:ctrlPr>
                      </m:sSubPr>
                      <m:e>
                        <m:r>
                          <a:rPr lang="fr-FR" sz="2000" b="0" i="1" smtClean="0">
                            <a:solidFill>
                              <a:schemeClr val="tx1"/>
                            </a:solidFill>
                            <a:latin typeface="Cambria Math" panose="02040503050406030204" pitchFamily="18" charset="0"/>
                          </a:rPr>
                          <m:t>𝑝</m:t>
                        </m:r>
                      </m:e>
                      <m:sub>
                        <m:r>
                          <a:rPr lang="fr-FR" sz="2000" b="0" i="1" smtClean="0">
                            <a:solidFill>
                              <a:schemeClr val="tx1"/>
                            </a:solidFill>
                            <a:latin typeface="Cambria Math" panose="02040503050406030204" pitchFamily="18" charset="0"/>
                          </a:rPr>
                          <m:t>𝑖</m:t>
                        </m:r>
                      </m:sub>
                    </m:sSub>
                    <m:sSub>
                      <m:sSubPr>
                        <m:ctrlPr>
                          <a:rPr lang="fr-FR" sz="2000" b="1" i="1" smtClean="0">
                            <a:solidFill>
                              <a:schemeClr val="accent6"/>
                            </a:solidFill>
                            <a:latin typeface="Cambria Math" panose="02040503050406030204" pitchFamily="18" charset="0"/>
                          </a:rPr>
                        </m:ctrlPr>
                      </m:sSubPr>
                      <m:e>
                        <m:r>
                          <a:rPr lang="fr-FR" sz="2000" b="1" i="1" smtClean="0">
                            <a:solidFill>
                              <a:schemeClr val="accent6"/>
                            </a:solidFill>
                            <a:latin typeface="Cambria Math" panose="02040503050406030204" pitchFamily="18" charset="0"/>
                          </a:rPr>
                          <m:t>𝜹</m:t>
                        </m:r>
                      </m:e>
                      <m:sub>
                        <m:r>
                          <a:rPr lang="fr-FR" sz="2000" b="1" i="1" smtClean="0">
                            <a:solidFill>
                              <a:schemeClr val="accent6"/>
                            </a:solidFill>
                            <a:latin typeface="Cambria Math" panose="02040503050406030204" pitchFamily="18" charset="0"/>
                          </a:rPr>
                          <m:t>𝒊</m:t>
                        </m:r>
                      </m:sub>
                    </m:sSub>
                  </m:oMath>
                </a14:m>
                <a:endParaRPr lang="fr-FR" sz="2000" b="1" dirty="0">
                  <a:solidFill>
                    <a:schemeClr val="tx1"/>
                  </a:solidFill>
                </a:endParaRPr>
              </a:p>
              <a:p>
                <a:pPr algn="ctr"/>
                <a:endParaRPr lang="fr-FR" sz="2000" dirty="0">
                  <a:solidFill>
                    <a:schemeClr val="tx1"/>
                  </a:solidFill>
                </a:endParaRPr>
              </a:p>
              <a:p>
                <a:pPr algn="ctr"/>
                <a:r>
                  <a:rPr lang="fr-FR" sz="2000" dirty="0">
                    <a:solidFill>
                      <a:schemeClr val="tx1"/>
                    </a:solidFill>
                  </a:rPr>
                  <a:t>Avec </a:t>
                </a:r>
                <a14:m>
                  <m:oMath xmlns:m="http://schemas.openxmlformats.org/officeDocument/2006/math">
                    <m:d>
                      <m:dPr>
                        <m:begChr m:val="{"/>
                        <m:endChr m:val=""/>
                        <m:ctrlPr>
                          <a:rPr lang="fr-FR" sz="2000" i="1" smtClean="0">
                            <a:solidFill>
                              <a:schemeClr val="tx1"/>
                            </a:solidFill>
                            <a:latin typeface="Cambria Math" panose="02040503050406030204" pitchFamily="18" charset="0"/>
                          </a:rPr>
                        </m:ctrlPr>
                      </m:dPr>
                      <m:e>
                        <m:eqArr>
                          <m:eqArrPr>
                            <m:ctrlPr>
                              <a:rPr lang="fr-FR" sz="2000" b="0" i="1" smtClean="0">
                                <a:solidFill>
                                  <a:schemeClr val="tx1"/>
                                </a:solidFill>
                                <a:latin typeface="Cambria Math" panose="02040503050406030204" pitchFamily="18" charset="0"/>
                              </a:rPr>
                            </m:ctrlPr>
                          </m:eqArrPr>
                          <m:e>
                            <m:sSub>
                              <m:sSubPr>
                                <m:ctrlPr>
                                  <a:rPr lang="fr-FR" sz="2000" b="0" i="1" smtClean="0">
                                    <a:solidFill>
                                      <a:schemeClr val="tx1"/>
                                    </a:solidFill>
                                    <a:latin typeface="Cambria Math" panose="02040503050406030204" pitchFamily="18" charset="0"/>
                                  </a:rPr>
                                </m:ctrlPr>
                              </m:sSubPr>
                              <m:e>
                                <m:r>
                                  <a:rPr lang="fr-FR" sz="2000" b="0" i="1" smtClean="0">
                                    <a:solidFill>
                                      <a:schemeClr val="tx1"/>
                                    </a:solidFill>
                                    <a:latin typeface="Cambria Math" panose="02040503050406030204" pitchFamily="18" charset="0"/>
                                  </a:rPr>
                                  <m:t>𝑘</m:t>
                                </m:r>
                              </m:e>
                              <m:sub>
                                <m:r>
                                  <a:rPr lang="fr-FR" sz="2000" b="0" i="1" smtClean="0">
                                    <a:solidFill>
                                      <a:schemeClr val="tx1"/>
                                    </a:solidFill>
                                    <a:latin typeface="Cambria Math" panose="02040503050406030204" pitchFamily="18" charset="0"/>
                                  </a:rPr>
                                  <m:t>0,</m:t>
                                </m:r>
                                <m:r>
                                  <a:rPr lang="fr-FR" sz="2000" b="0" i="1" smtClean="0">
                                    <a:solidFill>
                                      <a:schemeClr val="tx1"/>
                                    </a:solidFill>
                                    <a:latin typeface="Cambria Math" panose="02040503050406030204" pitchFamily="18" charset="0"/>
                                  </a:rPr>
                                  <m:t>𝑖</m:t>
                                </m:r>
                              </m:sub>
                            </m:sSub>
                            <m:r>
                              <a:rPr lang="fr-FR" sz="2000" b="0" i="1" smtClean="0">
                                <a:solidFill>
                                  <a:schemeClr val="tx1"/>
                                </a:solidFill>
                                <a:latin typeface="Cambria Math" panose="02040503050406030204" pitchFamily="18" charset="0"/>
                              </a:rPr>
                              <m:t>=</m:t>
                            </m:r>
                            <m:f>
                              <m:fPr>
                                <m:ctrlPr>
                                  <a:rPr lang="fr-FR" sz="2000" b="0" i="1" smtClean="0">
                                    <a:solidFill>
                                      <a:schemeClr val="tx1"/>
                                    </a:solidFill>
                                    <a:latin typeface="Cambria Math" panose="02040503050406030204" pitchFamily="18" charset="0"/>
                                  </a:rPr>
                                </m:ctrlPr>
                              </m:fPr>
                              <m:num>
                                <m:sSub>
                                  <m:sSubPr>
                                    <m:ctrlPr>
                                      <a:rPr lang="fr-FR" sz="2000" b="0" i="1" smtClean="0">
                                        <a:solidFill>
                                          <a:schemeClr val="tx1"/>
                                        </a:solidFill>
                                        <a:latin typeface="Cambria Math" panose="02040503050406030204" pitchFamily="18" charset="0"/>
                                      </a:rPr>
                                    </m:ctrlPr>
                                  </m:sSubPr>
                                  <m:e>
                                    <m:r>
                                      <a:rPr lang="fr-FR" sz="2000" b="0" i="1" smtClean="0">
                                        <a:solidFill>
                                          <a:schemeClr val="tx1"/>
                                        </a:solidFill>
                                        <a:latin typeface="Cambria Math" panose="02040503050406030204" pitchFamily="18" charset="0"/>
                                      </a:rPr>
                                      <m:t>𝑘</m:t>
                                    </m:r>
                                  </m:e>
                                  <m:sub>
                                    <m:r>
                                      <a:rPr lang="fr-FR" sz="2000" b="0" i="1" smtClean="0">
                                        <a:solidFill>
                                          <a:schemeClr val="tx1"/>
                                        </a:solidFill>
                                        <a:latin typeface="Cambria Math" panose="02040503050406030204" pitchFamily="18" charset="0"/>
                                      </a:rPr>
                                      <m:t>𝑖</m:t>
                                    </m:r>
                                    <m:r>
                                      <a:rPr lang="fr-FR" sz="2000" b="0" i="1" smtClean="0">
                                        <a:solidFill>
                                          <a:schemeClr val="tx1"/>
                                        </a:solidFill>
                                        <a:latin typeface="Cambria Math" panose="02040503050406030204" pitchFamily="18" charset="0"/>
                                      </a:rPr>
                                      <m:t>,</m:t>
                                    </m:r>
                                    <m:r>
                                      <a:rPr lang="fr-FR" sz="2000" b="0" i="1" smtClean="0">
                                        <a:solidFill>
                                          <a:schemeClr val="tx1"/>
                                        </a:solidFill>
                                        <a:latin typeface="Cambria Math" panose="02040503050406030204" pitchFamily="18" charset="0"/>
                                      </a:rPr>
                                      <m:t>𝑚𝑎𝑥</m:t>
                                    </m:r>
                                  </m:sub>
                                </m:sSub>
                                <m:r>
                                  <a:rPr lang="fr-FR" sz="2000" b="0" i="1" smtClean="0">
                                    <a:solidFill>
                                      <a:schemeClr val="tx1"/>
                                    </a:solidFill>
                                    <a:latin typeface="Cambria Math" panose="02040503050406030204" pitchFamily="18" charset="0"/>
                                  </a:rPr>
                                  <m:t>+</m:t>
                                </m:r>
                                <m:sSub>
                                  <m:sSubPr>
                                    <m:ctrlPr>
                                      <a:rPr lang="fr-FR" sz="2000" b="0" i="1" smtClean="0">
                                        <a:solidFill>
                                          <a:schemeClr val="tx1"/>
                                        </a:solidFill>
                                        <a:latin typeface="Cambria Math" panose="02040503050406030204" pitchFamily="18" charset="0"/>
                                      </a:rPr>
                                    </m:ctrlPr>
                                  </m:sSubPr>
                                  <m:e>
                                    <m:r>
                                      <a:rPr lang="fr-FR" sz="2000" b="0" i="1" smtClean="0">
                                        <a:solidFill>
                                          <a:schemeClr val="tx1"/>
                                        </a:solidFill>
                                        <a:latin typeface="Cambria Math" panose="02040503050406030204" pitchFamily="18" charset="0"/>
                                      </a:rPr>
                                      <m:t>𝑘</m:t>
                                    </m:r>
                                  </m:e>
                                  <m:sub>
                                    <m:r>
                                      <a:rPr lang="fr-FR" sz="2000" b="0" i="1" smtClean="0">
                                        <a:solidFill>
                                          <a:schemeClr val="tx1"/>
                                        </a:solidFill>
                                        <a:latin typeface="Cambria Math" panose="02040503050406030204" pitchFamily="18" charset="0"/>
                                      </a:rPr>
                                      <m:t>𝑖</m:t>
                                    </m:r>
                                    <m:r>
                                      <a:rPr lang="fr-FR" sz="2000" b="0" i="1" smtClean="0">
                                        <a:solidFill>
                                          <a:schemeClr val="tx1"/>
                                        </a:solidFill>
                                        <a:latin typeface="Cambria Math" panose="02040503050406030204" pitchFamily="18" charset="0"/>
                                      </a:rPr>
                                      <m:t>,</m:t>
                                    </m:r>
                                    <m:r>
                                      <a:rPr lang="fr-FR" sz="2000" b="0" i="1" smtClean="0">
                                        <a:solidFill>
                                          <a:schemeClr val="tx1"/>
                                        </a:solidFill>
                                        <a:latin typeface="Cambria Math" panose="02040503050406030204" pitchFamily="18" charset="0"/>
                                      </a:rPr>
                                      <m:t>𝑚𝑖𝑛</m:t>
                                    </m:r>
                                  </m:sub>
                                </m:sSub>
                              </m:num>
                              <m:den>
                                <m:r>
                                  <a:rPr lang="fr-FR" sz="2000" b="0" i="1" smtClean="0">
                                    <a:solidFill>
                                      <a:schemeClr val="tx1"/>
                                    </a:solidFill>
                                    <a:latin typeface="Cambria Math" panose="02040503050406030204" pitchFamily="18" charset="0"/>
                                  </a:rPr>
                                  <m:t>2</m:t>
                                </m:r>
                              </m:den>
                            </m:f>
                          </m:e>
                          <m:e>
                            <m:sSub>
                              <m:sSubPr>
                                <m:ctrlPr>
                                  <a:rPr lang="fr-FR" sz="2000" b="0" i="1" smtClean="0">
                                    <a:solidFill>
                                      <a:schemeClr val="tx1"/>
                                    </a:solidFill>
                                    <a:latin typeface="Cambria Math" panose="02040503050406030204" pitchFamily="18" charset="0"/>
                                  </a:rPr>
                                </m:ctrlPr>
                              </m:sSubPr>
                              <m:e>
                                <m:r>
                                  <a:rPr lang="fr-FR" sz="2000" b="0" i="1" smtClean="0">
                                    <a:solidFill>
                                      <a:schemeClr val="tx1"/>
                                    </a:solidFill>
                                    <a:latin typeface="Cambria Math" panose="02040503050406030204" pitchFamily="18" charset="0"/>
                                  </a:rPr>
                                  <m:t>𝑝</m:t>
                                </m:r>
                              </m:e>
                              <m:sub>
                                <m:r>
                                  <a:rPr lang="fr-FR" sz="2000" b="0" i="1" smtClean="0">
                                    <a:solidFill>
                                      <a:schemeClr val="tx1"/>
                                    </a:solidFill>
                                    <a:latin typeface="Cambria Math" panose="02040503050406030204" pitchFamily="18" charset="0"/>
                                  </a:rPr>
                                  <m:t>𝑖</m:t>
                                </m:r>
                              </m:sub>
                            </m:sSub>
                            <m:r>
                              <a:rPr lang="fr-FR" sz="2000" b="0" i="1" smtClean="0">
                                <a:solidFill>
                                  <a:schemeClr val="tx1"/>
                                </a:solidFill>
                                <a:latin typeface="Cambria Math" panose="02040503050406030204" pitchFamily="18" charset="0"/>
                              </a:rPr>
                              <m:t>=</m:t>
                            </m:r>
                            <m:f>
                              <m:fPr>
                                <m:ctrlPr>
                                  <a:rPr lang="fr-FR" sz="2000" i="1">
                                    <a:solidFill>
                                      <a:schemeClr val="tx1"/>
                                    </a:solidFill>
                                    <a:latin typeface="Cambria Math" panose="02040503050406030204" pitchFamily="18" charset="0"/>
                                  </a:rPr>
                                </m:ctrlPr>
                              </m:fPr>
                              <m:num>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rPr>
                                      <m:t>𝑘</m:t>
                                    </m:r>
                                  </m:e>
                                  <m:sub>
                                    <m:r>
                                      <a:rPr lang="fr-FR" sz="2000" i="1">
                                        <a:solidFill>
                                          <a:schemeClr val="tx1"/>
                                        </a:solidFill>
                                        <a:latin typeface="Cambria Math" panose="02040503050406030204" pitchFamily="18" charset="0"/>
                                      </a:rPr>
                                      <m:t>𝑖</m:t>
                                    </m:r>
                                    <m:r>
                                      <a:rPr lang="fr-FR" sz="2000" i="1">
                                        <a:solidFill>
                                          <a:schemeClr val="tx1"/>
                                        </a:solidFill>
                                        <a:latin typeface="Cambria Math" panose="02040503050406030204" pitchFamily="18" charset="0"/>
                                      </a:rPr>
                                      <m:t>,</m:t>
                                    </m:r>
                                    <m:r>
                                      <a:rPr lang="fr-FR" sz="2000" i="1">
                                        <a:solidFill>
                                          <a:schemeClr val="tx1"/>
                                        </a:solidFill>
                                        <a:latin typeface="Cambria Math" panose="02040503050406030204" pitchFamily="18" charset="0"/>
                                      </a:rPr>
                                      <m:t>𝑚𝑎𝑥</m:t>
                                    </m:r>
                                  </m:sub>
                                </m:sSub>
                                <m:r>
                                  <a:rPr lang="fr-FR" sz="2000" b="0" i="1" smtClean="0">
                                    <a:solidFill>
                                      <a:schemeClr val="tx1"/>
                                    </a:solidFill>
                                    <a:latin typeface="Cambria Math" panose="02040503050406030204" pitchFamily="18" charset="0"/>
                                  </a:rPr>
                                  <m:t>−</m:t>
                                </m:r>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rPr>
                                      <m:t>𝑘</m:t>
                                    </m:r>
                                  </m:e>
                                  <m:sub>
                                    <m:r>
                                      <a:rPr lang="fr-FR" sz="2000" i="1">
                                        <a:solidFill>
                                          <a:schemeClr val="tx1"/>
                                        </a:solidFill>
                                        <a:latin typeface="Cambria Math" panose="02040503050406030204" pitchFamily="18" charset="0"/>
                                      </a:rPr>
                                      <m:t>𝑖</m:t>
                                    </m:r>
                                    <m:r>
                                      <a:rPr lang="fr-FR" sz="2000" i="1">
                                        <a:solidFill>
                                          <a:schemeClr val="tx1"/>
                                        </a:solidFill>
                                        <a:latin typeface="Cambria Math" panose="02040503050406030204" pitchFamily="18" charset="0"/>
                                      </a:rPr>
                                      <m:t>,</m:t>
                                    </m:r>
                                    <m:r>
                                      <a:rPr lang="fr-FR" sz="2000" i="1">
                                        <a:solidFill>
                                          <a:schemeClr val="tx1"/>
                                        </a:solidFill>
                                        <a:latin typeface="Cambria Math" panose="02040503050406030204" pitchFamily="18" charset="0"/>
                                      </a:rPr>
                                      <m:t>𝑚𝑖𝑛</m:t>
                                    </m:r>
                                  </m:sub>
                                </m:sSub>
                              </m:num>
                              <m:den>
                                <m:r>
                                  <a:rPr lang="fr-FR" sz="2000" i="1">
                                    <a:solidFill>
                                      <a:schemeClr val="tx1"/>
                                    </a:solidFill>
                                    <a:latin typeface="Cambria Math" panose="02040503050406030204" pitchFamily="18" charset="0"/>
                                  </a:rPr>
                                  <m:t>2</m:t>
                                </m:r>
                              </m:den>
                            </m:f>
                          </m:e>
                          <m:e>
                            <m:sSub>
                              <m:sSubPr>
                                <m:ctrlPr>
                                  <a:rPr lang="fr-FR" sz="2000" b="1" i="1" smtClean="0">
                                    <a:solidFill>
                                      <a:srgbClr val="00B050"/>
                                    </a:solidFill>
                                    <a:latin typeface="Cambria Math" panose="02040503050406030204" pitchFamily="18" charset="0"/>
                                  </a:rPr>
                                </m:ctrlPr>
                              </m:sSubPr>
                              <m:e>
                                <m:r>
                                  <a:rPr lang="fr-FR" sz="2000" b="1" i="1" smtClean="0">
                                    <a:solidFill>
                                      <a:srgbClr val="00B050"/>
                                    </a:solidFill>
                                    <a:latin typeface="Cambria Math" panose="02040503050406030204" pitchFamily="18" charset="0"/>
                                  </a:rPr>
                                  <m:t>𝜹</m:t>
                                </m:r>
                              </m:e>
                              <m:sub>
                                <m:r>
                                  <a:rPr lang="fr-FR" sz="2000" b="1" i="1" smtClean="0">
                                    <a:solidFill>
                                      <a:srgbClr val="00B050"/>
                                    </a:solidFill>
                                    <a:latin typeface="Cambria Math" panose="02040503050406030204" pitchFamily="18" charset="0"/>
                                  </a:rPr>
                                  <m:t>𝒊</m:t>
                                </m:r>
                              </m:sub>
                            </m:sSub>
                            <m:r>
                              <a:rPr lang="fr-FR" sz="2000" b="0" i="1" smtClean="0">
                                <a:solidFill>
                                  <a:schemeClr val="tx1"/>
                                </a:solidFill>
                                <a:latin typeface="Cambria Math" panose="02040503050406030204" pitchFamily="18" charset="0"/>
                              </a:rPr>
                              <m:t>∈[−1,1]</m:t>
                            </m:r>
                          </m:e>
                        </m:eqArr>
                      </m:e>
                    </m:d>
                  </m:oMath>
                </a14:m>
                <a:endParaRPr lang="fr-FR" sz="2000" dirty="0">
                  <a:solidFill>
                    <a:schemeClr val="tx1"/>
                  </a:solidFill>
                </a:endParaRPr>
              </a:p>
            </p:txBody>
          </p:sp>
        </mc:Choice>
        <mc:Fallback xmlns="">
          <p:sp>
            <p:nvSpPr>
              <p:cNvPr id="3" name="ZoneTexte 2">
                <a:extLst>
                  <a:ext uri="{FF2B5EF4-FFF2-40B4-BE49-F238E27FC236}">
                    <a16:creationId xmlns:a16="http://schemas.microsoft.com/office/drawing/2014/main" id="{FC9543EB-46C9-B5CE-CE3D-E0C134055A62}"/>
                  </a:ext>
                </a:extLst>
              </p:cNvPr>
              <p:cNvSpPr txBox="1">
                <a:spLocks noRot="1" noChangeAspect="1" noMove="1" noResize="1" noEditPoints="1" noAdjustHandles="1" noChangeArrowheads="1" noChangeShapeType="1" noTextEdit="1"/>
              </p:cNvSpPr>
              <p:nvPr/>
            </p:nvSpPr>
            <p:spPr>
              <a:xfrm>
                <a:off x="170330" y="1326776"/>
                <a:ext cx="4110166" cy="3216714"/>
              </a:xfrm>
              <a:prstGeom prst="rect">
                <a:avLst/>
              </a:prstGeom>
              <a:blipFill>
                <a:blip r:embed="rId3"/>
                <a:stretch>
                  <a:fillRect l="-2374" t="-1518"/>
                </a:stretch>
              </a:blipFill>
            </p:spPr>
            <p:txBody>
              <a:bodyPr/>
              <a:lstStyle/>
              <a:p>
                <a:r>
                  <a:rPr lang="fr-FR">
                    <a:noFill/>
                  </a:rPr>
                  <a:t> </a:t>
                </a:r>
              </a:p>
            </p:txBody>
          </p:sp>
        </mc:Fallback>
      </mc:AlternateContent>
      <p:sp>
        <p:nvSpPr>
          <p:cNvPr id="23" name="Rectangle 22">
            <a:extLst>
              <a:ext uri="{FF2B5EF4-FFF2-40B4-BE49-F238E27FC236}">
                <a16:creationId xmlns:a16="http://schemas.microsoft.com/office/drawing/2014/main" id="{1C6D3E23-2EC4-23FF-5C0D-3D26551B5B27}"/>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730C779C-F21D-CCA2-C0A5-6B05ACEE25F6}"/>
              </a:ext>
            </a:extLst>
          </p:cNvPr>
          <p:cNvSpPr/>
          <p:nvPr/>
        </p:nvSpPr>
        <p:spPr>
          <a:xfrm>
            <a:off x="3038061" y="-6411"/>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7" name="Groupe 16">
            <a:extLst>
              <a:ext uri="{FF2B5EF4-FFF2-40B4-BE49-F238E27FC236}">
                <a16:creationId xmlns:a16="http://schemas.microsoft.com/office/drawing/2014/main" id="{1255C275-3FF9-0B7D-D72D-33D61E9D402B}"/>
              </a:ext>
            </a:extLst>
          </p:cNvPr>
          <p:cNvGrpSpPr/>
          <p:nvPr/>
        </p:nvGrpSpPr>
        <p:grpSpPr>
          <a:xfrm>
            <a:off x="4280496" y="1244215"/>
            <a:ext cx="7103026" cy="3602974"/>
            <a:chOff x="4280496" y="1244215"/>
            <a:chExt cx="7103026" cy="3602974"/>
          </a:xfrm>
        </p:grpSpPr>
        <p:pic>
          <p:nvPicPr>
            <p:cNvPr id="25" name="Graphique 24">
              <a:extLst>
                <a:ext uri="{FF2B5EF4-FFF2-40B4-BE49-F238E27FC236}">
                  <a16:creationId xmlns:a16="http://schemas.microsoft.com/office/drawing/2014/main" id="{F9D30426-646D-41AF-0A8B-46052332E8C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363278" y="1509596"/>
              <a:ext cx="6990522" cy="2245838"/>
            </a:xfrm>
            <a:prstGeom prst="rect">
              <a:avLst/>
            </a:prstGeom>
          </p:spPr>
        </p:pic>
        <p:sp>
          <p:nvSpPr>
            <p:cNvPr id="5" name="Zone de texte 1">
              <a:extLst>
                <a:ext uri="{FF2B5EF4-FFF2-40B4-BE49-F238E27FC236}">
                  <a16:creationId xmlns:a16="http://schemas.microsoft.com/office/drawing/2014/main" id="{CA854B62-A6CD-C119-B235-EC3C4F8C0EA3}"/>
                </a:ext>
              </a:extLst>
            </p:cNvPr>
            <p:cNvSpPr txBox="1"/>
            <p:nvPr/>
          </p:nvSpPr>
          <p:spPr>
            <a:xfrm>
              <a:off x="4280496" y="4570190"/>
              <a:ext cx="6996427"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fr-FR"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        Schéma de principe d’une LFT</a:t>
              </a:r>
            </a:p>
          </p:txBody>
        </p:sp>
        <p:sp>
          <p:nvSpPr>
            <p:cNvPr id="7" name="Rectangle 6">
              <a:extLst>
                <a:ext uri="{FF2B5EF4-FFF2-40B4-BE49-F238E27FC236}">
                  <a16:creationId xmlns:a16="http://schemas.microsoft.com/office/drawing/2014/main" id="{FDFD448F-E08C-BDC9-7F97-135A0221A4B3}"/>
                </a:ext>
              </a:extLst>
            </p:cNvPr>
            <p:cNvSpPr/>
            <p:nvPr/>
          </p:nvSpPr>
          <p:spPr>
            <a:xfrm>
              <a:off x="4357304" y="1244215"/>
              <a:ext cx="6996496" cy="31407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8" name="Zone de texte 4">
              <a:extLst>
                <a:ext uri="{FF2B5EF4-FFF2-40B4-BE49-F238E27FC236}">
                  <a16:creationId xmlns:a16="http://schemas.microsoft.com/office/drawing/2014/main" id="{0279F56B-3664-9F7C-BC5B-3D1147463D3C}"/>
                </a:ext>
              </a:extLst>
            </p:cNvPr>
            <p:cNvSpPr txBox="1"/>
            <p:nvPr/>
          </p:nvSpPr>
          <p:spPr>
            <a:xfrm>
              <a:off x="4571522" y="3775925"/>
              <a:ext cx="2641868" cy="49173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800"/>
                </a:spcAft>
              </a:pPr>
              <a:r>
                <a:rPr lang="fr-FR" sz="1600" kern="100" dirty="0">
                  <a:effectLst/>
                  <a:latin typeface="Aptos" panose="020B0004020202020204" pitchFamily="34" charset="0"/>
                  <a:ea typeface="Aptos" panose="020B0004020202020204" pitchFamily="34" charset="0"/>
                  <a:cs typeface="Times New Roman" panose="02020603050405020304" pitchFamily="18" charset="0"/>
                </a:rPr>
                <a:t>Représentation standard</a:t>
              </a:r>
              <a:endParaRPr lang="fr-FR"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Zone de texte 4">
              <a:extLst>
                <a:ext uri="{FF2B5EF4-FFF2-40B4-BE49-F238E27FC236}">
                  <a16:creationId xmlns:a16="http://schemas.microsoft.com/office/drawing/2014/main" id="{098A005C-1881-52BC-D032-09F18A2542B2}"/>
                </a:ext>
              </a:extLst>
            </p:cNvPr>
            <p:cNvSpPr txBox="1"/>
            <p:nvPr/>
          </p:nvSpPr>
          <p:spPr>
            <a:xfrm>
              <a:off x="8744227" y="3775925"/>
              <a:ext cx="2152924" cy="49173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800"/>
                </a:spcAft>
              </a:pPr>
              <a:r>
                <a:rPr lang="fr-FR" sz="1600" kern="100" dirty="0">
                  <a:effectLst/>
                  <a:latin typeface="Aptos" panose="020B0004020202020204" pitchFamily="34" charset="0"/>
                  <a:ea typeface="Aptos" panose="020B0004020202020204" pitchFamily="34" charset="0"/>
                  <a:cs typeface="Times New Roman" panose="02020603050405020304" pitchFamily="18" charset="0"/>
                </a:rPr>
                <a:t>Représentation LFT</a:t>
              </a:r>
              <a:endParaRPr lang="fr-FR" kern="100" dirty="0">
                <a:effectLst/>
                <a:latin typeface="Aptos" panose="020B0004020202020204" pitchFamily="34" charset="0"/>
                <a:ea typeface="Aptos" panose="020B000402020202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Zone de texte 5">
                  <a:extLst>
                    <a:ext uri="{FF2B5EF4-FFF2-40B4-BE49-F238E27FC236}">
                      <a16:creationId xmlns:a16="http://schemas.microsoft.com/office/drawing/2014/main" id="{58C7CF56-E40B-C8B1-F5CD-599767FB69A9}"/>
                    </a:ext>
                  </a:extLst>
                </p:cNvPr>
                <p:cNvSpPr txBox="1"/>
                <p:nvPr/>
              </p:nvSpPr>
              <p:spPr>
                <a:xfrm>
                  <a:off x="4971912" y="2205225"/>
                  <a:ext cx="2019998" cy="72939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r>
                          <m:rPr>
                            <m:sty m:val="p"/>
                          </m:rPr>
                          <a:rPr lang="fr-FR" sz="1600" kern="100" smtClean="0">
                            <a:latin typeface="Cambria Math" panose="02040503050406030204" pitchFamily="18" charset="0"/>
                            <a:ea typeface="Aptos" panose="020B0004020202020204" pitchFamily="34" charset="0"/>
                            <a:cs typeface="Times New Roman" panose="02020603050405020304" pitchFamily="18" charset="0"/>
                          </a:rPr>
                          <m:t>G</m:t>
                        </m:r>
                        <m:d>
                          <m:dPr>
                            <m:ctrlPr>
                              <a:rPr lang="fr-FR" sz="1600" b="0" i="1" kern="100" smtClean="0">
                                <a:latin typeface="Cambria Math" panose="02040503050406030204" pitchFamily="18" charset="0"/>
                                <a:ea typeface="Aptos" panose="020B0004020202020204" pitchFamily="34" charset="0"/>
                                <a:cs typeface="Times New Roman" panose="02020603050405020304" pitchFamily="18" charset="0"/>
                              </a:rPr>
                            </m:ctrlPr>
                          </m:dPr>
                          <m:e>
                            <m:r>
                              <a:rPr lang="fr-FR" sz="1600" b="1" i="0" kern="100" smtClean="0">
                                <a:solidFill>
                                  <a:srgbClr val="00B050"/>
                                </a:solidFill>
                                <a:latin typeface="Cambria Math" panose="02040503050406030204" pitchFamily="18" charset="0"/>
                                <a:ea typeface="Aptos" panose="020B0004020202020204" pitchFamily="34" charset="0"/>
                                <a:cs typeface="Times New Roman" panose="02020603050405020304" pitchFamily="18" charset="0"/>
                              </a:rPr>
                              <m:t>𝐊</m:t>
                            </m:r>
                          </m:e>
                        </m:d>
                        <m:r>
                          <a:rPr lang="fr-FR" sz="1600" b="0" i="0" kern="100" smtClean="0">
                            <a:latin typeface="Cambria Math" panose="02040503050406030204" pitchFamily="18" charset="0"/>
                            <a:ea typeface="Aptos" panose="020B0004020202020204" pitchFamily="34" charset="0"/>
                            <a:cs typeface="Times New Roman" panose="02020603050405020304" pitchFamily="18" charset="0"/>
                          </a:rPr>
                          <m:t>:</m:t>
                        </m:r>
                        <m:d>
                          <m:dPr>
                            <m:begChr m:val="["/>
                            <m:endChr m:val="]"/>
                            <m:ctrlPr>
                              <a:rPr lang="fr-FR" sz="1600" i="1" kern="100">
                                <a:effectLst/>
                                <a:latin typeface="Cambria Math" panose="02040503050406030204" pitchFamily="18" charset="0"/>
                                <a:ea typeface="Aptos" panose="020B0004020202020204" pitchFamily="34" charset="0"/>
                                <a:cs typeface="Times New Roman" panose="02020603050405020304" pitchFamily="18" charset="0"/>
                              </a:rPr>
                            </m:ctrlPr>
                          </m:dPr>
                          <m:e>
                            <m:m>
                              <m:mPr>
                                <m:mcs>
                                  <m:mc>
                                    <m:mcPr>
                                      <m:count m:val="2"/>
                                      <m:mcJc m:val="center"/>
                                    </m:mcPr>
                                  </m:mc>
                                </m:mcs>
                                <m:ctrlPr>
                                  <a:rPr lang="fr-FR" sz="1600" i="1" kern="100">
                                    <a:effectLst/>
                                    <a:latin typeface="Cambria Math" panose="02040503050406030204" pitchFamily="18" charset="0"/>
                                    <a:ea typeface="Aptos" panose="020B0004020202020204" pitchFamily="34" charset="0"/>
                                    <a:cs typeface="Times New Roman" panose="02020603050405020304" pitchFamily="18" charset="0"/>
                                  </a:rPr>
                                </m:ctrlPr>
                              </m:mPr>
                              <m:mr>
                                <m:e>
                                  <m:r>
                                    <a:rPr lang="fr-FR" sz="1600" i="1" kern="100">
                                      <a:effectLst/>
                                      <a:latin typeface="Cambria Math" panose="02040503050406030204" pitchFamily="18" charset="0"/>
                                      <a:ea typeface="Aptos" panose="020B0004020202020204" pitchFamily="34" charset="0"/>
                                      <a:cs typeface="Times New Roman" panose="02020603050405020304" pitchFamily="18" charset="0"/>
                                    </a:rPr>
                                    <m:t>𝐴</m:t>
                                  </m:r>
                                  <m:r>
                                    <a:rPr lang="fr-FR" sz="1600" i="1" kern="100">
                                      <a:effectLst/>
                                      <a:latin typeface="Cambria Math" panose="02040503050406030204" pitchFamily="18" charset="0"/>
                                      <a:ea typeface="Aptos" panose="020B0004020202020204" pitchFamily="34" charset="0"/>
                                      <a:cs typeface="Times New Roman" panose="02020603050405020304" pitchFamily="18" charset="0"/>
                                    </a:rPr>
                                    <m:t>(</m:t>
                                  </m:r>
                                  <m:r>
                                    <a:rPr lang="fr-FR" sz="1600" b="1"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𝑲</m:t>
                                  </m:r>
                                  <m:r>
                                    <a:rPr lang="fr-FR" sz="1600" i="1" kern="100">
                                      <a:effectLst/>
                                      <a:latin typeface="Cambria Math" panose="02040503050406030204" pitchFamily="18" charset="0"/>
                                      <a:ea typeface="Aptos" panose="020B0004020202020204" pitchFamily="34" charset="0"/>
                                      <a:cs typeface="Times New Roman" panose="02020603050405020304" pitchFamily="18" charset="0"/>
                                    </a:rPr>
                                    <m:t>)</m:t>
                                  </m:r>
                                </m:e>
                                <m:e>
                                  <m:r>
                                    <a:rPr lang="fr-FR" sz="1600" i="1" kern="100">
                                      <a:effectLst/>
                                      <a:latin typeface="Cambria Math" panose="02040503050406030204" pitchFamily="18" charset="0"/>
                                      <a:ea typeface="Aptos" panose="020B0004020202020204" pitchFamily="34" charset="0"/>
                                      <a:cs typeface="Times New Roman" panose="02020603050405020304" pitchFamily="18" charset="0"/>
                                    </a:rPr>
                                    <m:t>𝐵</m:t>
                                  </m:r>
                                  <m:r>
                                    <a:rPr lang="fr-FR" sz="1600" i="1" kern="100">
                                      <a:effectLst/>
                                      <a:latin typeface="Cambria Math" panose="02040503050406030204" pitchFamily="18" charset="0"/>
                                      <a:ea typeface="Aptos" panose="020B0004020202020204" pitchFamily="34" charset="0"/>
                                      <a:cs typeface="Times New Roman" panose="02020603050405020304" pitchFamily="18" charset="0"/>
                                    </a:rPr>
                                    <m:t>(</m:t>
                                  </m:r>
                                  <m:r>
                                    <a:rPr lang="fr-FR" sz="1600" b="1"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𝑲</m:t>
                                  </m:r>
                                  <m:r>
                                    <a:rPr lang="fr-FR" sz="1600" i="1" kern="100">
                                      <a:effectLst/>
                                      <a:latin typeface="Cambria Math" panose="02040503050406030204" pitchFamily="18" charset="0"/>
                                      <a:ea typeface="Aptos" panose="020B0004020202020204" pitchFamily="34" charset="0"/>
                                      <a:cs typeface="Times New Roman" panose="02020603050405020304" pitchFamily="18" charset="0"/>
                                    </a:rPr>
                                    <m:t>)</m:t>
                                  </m:r>
                                </m:e>
                              </m:mr>
                              <m:mr>
                                <m:e>
                                  <m:r>
                                    <a:rPr lang="fr-FR" sz="1600" i="1" kern="100">
                                      <a:effectLst/>
                                      <a:latin typeface="Cambria Math" panose="02040503050406030204" pitchFamily="18" charset="0"/>
                                      <a:ea typeface="Aptos" panose="020B0004020202020204" pitchFamily="34" charset="0"/>
                                      <a:cs typeface="Times New Roman" panose="02020603050405020304" pitchFamily="18" charset="0"/>
                                    </a:rPr>
                                    <m:t>𝐶</m:t>
                                  </m:r>
                                  <m:r>
                                    <a:rPr lang="fr-FR" sz="1600" i="1" kern="100">
                                      <a:effectLst/>
                                      <a:latin typeface="Cambria Math" panose="02040503050406030204" pitchFamily="18" charset="0"/>
                                      <a:ea typeface="Aptos" panose="020B0004020202020204" pitchFamily="34" charset="0"/>
                                      <a:cs typeface="Times New Roman" panose="02020603050405020304" pitchFamily="18" charset="0"/>
                                    </a:rPr>
                                    <m:t>(</m:t>
                                  </m:r>
                                  <m:r>
                                    <a:rPr lang="fr-FR" sz="1600" b="1"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𝑲</m:t>
                                  </m:r>
                                  <m:r>
                                    <a:rPr lang="fr-FR" sz="1600" i="1" kern="100">
                                      <a:effectLst/>
                                      <a:latin typeface="Cambria Math" panose="02040503050406030204" pitchFamily="18" charset="0"/>
                                      <a:ea typeface="Aptos" panose="020B0004020202020204" pitchFamily="34" charset="0"/>
                                      <a:cs typeface="Times New Roman" panose="02020603050405020304" pitchFamily="18" charset="0"/>
                                    </a:rPr>
                                    <m:t>)</m:t>
                                  </m:r>
                                </m:e>
                                <m:e>
                                  <m:r>
                                    <a:rPr lang="fr-FR" sz="1600" i="1" kern="100">
                                      <a:effectLst/>
                                      <a:latin typeface="Cambria Math" panose="02040503050406030204" pitchFamily="18" charset="0"/>
                                      <a:ea typeface="Aptos" panose="020B0004020202020204" pitchFamily="34" charset="0"/>
                                      <a:cs typeface="Times New Roman" panose="02020603050405020304" pitchFamily="18" charset="0"/>
                                    </a:rPr>
                                    <m:t>𝐷</m:t>
                                  </m:r>
                                  <m:r>
                                    <a:rPr lang="fr-FR" sz="1600" i="1" kern="100">
                                      <a:effectLst/>
                                      <a:latin typeface="Cambria Math" panose="02040503050406030204" pitchFamily="18" charset="0"/>
                                      <a:ea typeface="Aptos" panose="020B0004020202020204" pitchFamily="34" charset="0"/>
                                      <a:cs typeface="Times New Roman" panose="02020603050405020304" pitchFamily="18" charset="0"/>
                                    </a:rPr>
                                    <m:t>(</m:t>
                                  </m:r>
                                  <m:r>
                                    <a:rPr lang="fr-FR" sz="1600" b="1"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𝑲</m:t>
                                  </m:r>
                                  <m:r>
                                    <a:rPr lang="fr-FR" sz="1600" i="1" kern="100">
                                      <a:effectLst/>
                                      <a:latin typeface="Cambria Math" panose="02040503050406030204" pitchFamily="18" charset="0"/>
                                      <a:ea typeface="Aptos" panose="020B0004020202020204" pitchFamily="34" charset="0"/>
                                      <a:cs typeface="Times New Roman" panose="02020603050405020304" pitchFamily="18" charset="0"/>
                                    </a:rPr>
                                    <m:t>)</m:t>
                                  </m:r>
                                </m:e>
                              </m:mr>
                            </m:m>
                          </m:e>
                        </m:d>
                      </m:oMath>
                    </m:oMathPara>
                  </a14:m>
                  <a:endParaRPr lang="fr-FR" sz="1600" kern="100" dirty="0">
                    <a:effectLst/>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11" name="Zone de texte 5">
                  <a:extLst>
                    <a:ext uri="{FF2B5EF4-FFF2-40B4-BE49-F238E27FC236}">
                      <a16:creationId xmlns:a16="http://schemas.microsoft.com/office/drawing/2014/main" id="{58C7CF56-E40B-C8B1-F5CD-599767FB69A9}"/>
                    </a:ext>
                  </a:extLst>
                </p:cNvPr>
                <p:cNvSpPr txBox="1">
                  <a:spLocks noRot="1" noChangeAspect="1" noMove="1" noResize="1" noEditPoints="1" noAdjustHandles="1" noChangeArrowheads="1" noChangeShapeType="1" noTextEdit="1"/>
                </p:cNvSpPr>
                <p:nvPr/>
              </p:nvSpPr>
              <p:spPr>
                <a:xfrm>
                  <a:off x="4971912" y="2205225"/>
                  <a:ext cx="2019998" cy="729391"/>
                </a:xfrm>
                <a:prstGeom prst="rect">
                  <a:avLst/>
                </a:prstGeom>
                <a:blipFill>
                  <a:blip r:embed="rId5"/>
                  <a:stretch>
                    <a:fillRect/>
                  </a:stretch>
                </a:blipFill>
                <a:ln w="63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 de texte 5">
                  <a:extLst>
                    <a:ext uri="{FF2B5EF4-FFF2-40B4-BE49-F238E27FC236}">
                      <a16:creationId xmlns:a16="http://schemas.microsoft.com/office/drawing/2014/main" id="{1B95D56A-572C-0EF9-3939-EC9FC131367C}"/>
                    </a:ext>
                  </a:extLst>
                </p:cNvPr>
                <p:cNvSpPr txBox="1"/>
                <p:nvPr/>
              </p:nvSpPr>
              <p:spPr>
                <a:xfrm>
                  <a:off x="8543253" y="2916332"/>
                  <a:ext cx="2279906" cy="8208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m:rPr>
                                <m:sty m:val="p"/>
                              </m:rPr>
                              <a:rPr lang="fr-FR" b="0" i="0" kern="100" smtClean="0">
                                <a:effectLst/>
                                <a:latin typeface="Cambria Math" panose="02040503050406030204" pitchFamily="18" charset="0"/>
                                <a:ea typeface="Aptos" panose="020B0004020202020204" pitchFamily="34" charset="0"/>
                                <a:cs typeface="Times New Roman" panose="02020603050405020304" pitchFamily="18" charset="0"/>
                              </a:rPr>
                              <m:t>G</m:t>
                            </m:r>
                          </m:e>
                          <m:sub>
                            <m:r>
                              <m:rPr>
                                <m:sty m:val="p"/>
                              </m:rPr>
                              <a:rPr lang="fr-FR" b="0" i="0" kern="100" smtClean="0">
                                <a:effectLst/>
                                <a:latin typeface="Cambria Math" panose="02040503050406030204" pitchFamily="18" charset="0"/>
                                <a:ea typeface="Aptos" panose="020B0004020202020204" pitchFamily="34" charset="0"/>
                                <a:cs typeface="Times New Roman" panose="02020603050405020304" pitchFamily="18" charset="0"/>
                              </a:rPr>
                              <m:t>nom</m:t>
                            </m:r>
                          </m:sub>
                        </m:sSub>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m:t>
                        </m:r>
                        <m:d>
                          <m:dPr>
                            <m:begChr m:val="["/>
                            <m:endChr m:val="]"/>
                            <m:ctrlPr>
                              <a:rPr lang="fr-FR" b="0" i="1" kern="100">
                                <a:effectLst/>
                                <a:latin typeface="Cambria Math" panose="02040503050406030204" pitchFamily="18" charset="0"/>
                                <a:ea typeface="Aptos" panose="020B0004020202020204" pitchFamily="34" charset="0"/>
                                <a:cs typeface="Times New Roman" panose="02020603050405020304" pitchFamily="18" charset="0"/>
                              </a:rPr>
                            </m:ctrlPr>
                          </m:dPr>
                          <m:e>
                            <m:m>
                              <m:mPr>
                                <m:mcs>
                                  <m:mc>
                                    <m:mcPr>
                                      <m:count m:val="2"/>
                                      <m:mcJc m:val="center"/>
                                    </m:mcPr>
                                  </m:mc>
                                </m:mcs>
                                <m:ctrlPr>
                                  <a:rPr lang="fr-FR" b="0" i="1" kern="100">
                                    <a:effectLst/>
                                    <a:latin typeface="Cambria Math" panose="02040503050406030204" pitchFamily="18" charset="0"/>
                                    <a:ea typeface="Aptos" panose="020B0004020202020204" pitchFamily="34" charset="0"/>
                                    <a:cs typeface="Times New Roman" panose="02020603050405020304" pitchFamily="18" charset="0"/>
                                  </a:rPr>
                                </m:ctrlPr>
                              </m:mPr>
                              <m:mr>
                                <m:e>
                                  <m:sSub>
                                    <m:sSubPr>
                                      <m:ctrlPr>
                                        <a:rPr lang="fr-FR" b="0" i="1" kern="100" smtClean="0">
                                          <a:effectLst/>
                                          <a:latin typeface="Cambria Math" panose="02040503050406030204" pitchFamily="18" charset="0"/>
                                          <a:cs typeface="Times New Roman" panose="02020603050405020304" pitchFamily="18" charset="0"/>
                                        </a:rPr>
                                      </m:ctrlPr>
                                    </m:sSubPr>
                                    <m:e>
                                      <m:r>
                                        <m:rPr>
                                          <m:brk m:alnAt="7"/>
                                        </m:r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𝐴</m:t>
                                      </m:r>
                                    </m:e>
                                    <m:sub>
                                      <m:r>
                                        <m:rPr>
                                          <m:brk m:alnAt="7"/>
                                        </m:r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𝑛</m:t>
                                      </m:r>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𝑜𝑚</m:t>
                                      </m:r>
                                    </m:sub>
                                  </m:sSub>
                                </m:e>
                                <m:e>
                                  <m:sSub>
                                    <m:sSubPr>
                                      <m:ctrl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𝐵</m:t>
                                      </m:r>
                                    </m:e>
                                    <m:sub>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𝑛𝑜𝑚</m:t>
                                      </m:r>
                                    </m:sub>
                                  </m:sSub>
                                </m:e>
                              </m:mr>
                              <m:mr>
                                <m:e>
                                  <m:sSub>
                                    <m:sSubPr>
                                      <m:ctrl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𝐶</m:t>
                                      </m:r>
                                    </m:e>
                                    <m:sub>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𝑛𝑜𝑚</m:t>
                                      </m:r>
                                    </m:sub>
                                  </m:sSub>
                                </m:e>
                                <m:e>
                                  <m:sSub>
                                    <m:sSubPr>
                                      <m:ctrl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𝐷</m:t>
                                      </m:r>
                                    </m:e>
                                    <m:sub>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𝑛𝑜𝑚</m:t>
                                      </m:r>
                                    </m:sub>
                                  </m:sSub>
                                </m:e>
                              </m:mr>
                            </m:m>
                          </m:e>
                        </m:d>
                      </m:oMath>
                    </m:oMathPara>
                  </a14:m>
                  <a:endParaRPr lang="fr-FR" kern="100" dirty="0">
                    <a:effectLst/>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12" name="Zone de texte 5">
                  <a:extLst>
                    <a:ext uri="{FF2B5EF4-FFF2-40B4-BE49-F238E27FC236}">
                      <a16:creationId xmlns:a16="http://schemas.microsoft.com/office/drawing/2014/main" id="{1B95D56A-572C-0EF9-3939-EC9FC131367C}"/>
                    </a:ext>
                  </a:extLst>
                </p:cNvPr>
                <p:cNvSpPr txBox="1">
                  <a:spLocks noRot="1" noChangeAspect="1" noMove="1" noResize="1" noEditPoints="1" noAdjustHandles="1" noChangeArrowheads="1" noChangeShapeType="1" noTextEdit="1"/>
                </p:cNvSpPr>
                <p:nvPr/>
              </p:nvSpPr>
              <p:spPr>
                <a:xfrm>
                  <a:off x="8543253" y="2916332"/>
                  <a:ext cx="2279906" cy="820877"/>
                </a:xfrm>
                <a:prstGeom prst="rect">
                  <a:avLst/>
                </a:prstGeom>
                <a:blipFill>
                  <a:blip r:embed="rId6"/>
                  <a:stretch>
                    <a:fillRect/>
                  </a:stretch>
                </a:blipFill>
                <a:ln w="63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 de texte 5">
                  <a:extLst>
                    <a:ext uri="{FF2B5EF4-FFF2-40B4-BE49-F238E27FC236}">
                      <a16:creationId xmlns:a16="http://schemas.microsoft.com/office/drawing/2014/main" id="{7A11EB67-E105-B542-C96E-B32134AA1F3C}"/>
                    </a:ext>
                  </a:extLst>
                </p:cNvPr>
                <p:cNvSpPr txBox="1"/>
                <p:nvPr/>
              </p:nvSpPr>
              <p:spPr>
                <a:xfrm>
                  <a:off x="8607294" y="1425363"/>
                  <a:ext cx="1918556" cy="98519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r>
                          <a:rPr lang="fr-FR" sz="1400" b="1"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𝚫</m:t>
                        </m:r>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d>
                          <m:dPr>
                            <m:begChr m:val="["/>
                            <m:endChr m:val="]"/>
                            <m:ctrlP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dPr>
                          <m:e>
                            <m:m>
                              <m:mPr>
                                <m:mcs>
                                  <m:mc>
                                    <m:mcPr>
                                      <m:count m:val="3"/>
                                      <m:mcJc m:val="center"/>
                                    </m:mcPr>
                                  </m:mc>
                                </m:mcs>
                                <m:ctrlP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mPr>
                              <m:mr>
                                <m:e>
                                  <m:sSub>
                                    <m:sSubPr>
                                      <m:ctrlPr>
                                        <a:rPr lang="fr-FR" sz="1400" b="1"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ctrlPr>
                                    </m:sSubPr>
                                    <m:e>
                                      <m:r>
                                        <a:rPr lang="fr-FR" sz="1400" b="1" i="1" kern="10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𝜹</m:t>
                                      </m:r>
                                    </m:e>
                                    <m:sub>
                                      <m:r>
                                        <a:rPr lang="fr-FR" sz="1400" b="1" i="1" kern="10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𝟏</m:t>
                                      </m:r>
                                    </m:sub>
                                  </m:sSub>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0</m:t>
                                  </m:r>
                                </m:e>
                              </m:mr>
                              <m:mr>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mr>
                              <m:mr>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0</m:t>
                                  </m:r>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e>
                                  <m:sSub>
                                    <m:sSubPr>
                                      <m:ctrlPr>
                                        <a:rPr lang="fr-FR" sz="1400" b="1" i="1" kern="100" smtClean="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ctrlPr>
                                    </m:sSubPr>
                                    <m:e>
                                      <m:r>
                                        <a:rPr lang="fr-FR" sz="1400" b="1" i="1" kern="10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𝜹</m:t>
                                      </m:r>
                                    </m:e>
                                    <m:sub>
                                      <m:r>
                                        <a:rPr lang="fr-FR" sz="1400" b="1" i="1" kern="100">
                                          <a:solidFill>
                                            <a:srgbClr val="00B050"/>
                                          </a:solidFill>
                                          <a:effectLst/>
                                          <a:latin typeface="Cambria Math" panose="02040503050406030204" pitchFamily="18" charset="0"/>
                                          <a:ea typeface="Aptos" panose="020B0004020202020204" pitchFamily="34" charset="0"/>
                                          <a:cs typeface="Times New Roman" panose="02020603050405020304" pitchFamily="18" charset="0"/>
                                        </a:rPr>
                                        <m:t>𝒒</m:t>
                                      </m:r>
                                    </m:sub>
                                  </m:sSub>
                                </m:e>
                              </m:mr>
                            </m:m>
                          </m:e>
                        </m:d>
                      </m:oMath>
                    </m:oMathPara>
                  </a14:m>
                  <a:endParaRPr lang="fr-FR"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13" name="Zone de texte 5">
                  <a:extLst>
                    <a:ext uri="{FF2B5EF4-FFF2-40B4-BE49-F238E27FC236}">
                      <a16:creationId xmlns:a16="http://schemas.microsoft.com/office/drawing/2014/main" id="{7A11EB67-E105-B542-C96E-B32134AA1F3C}"/>
                    </a:ext>
                  </a:extLst>
                </p:cNvPr>
                <p:cNvSpPr txBox="1">
                  <a:spLocks noRot="1" noChangeAspect="1" noMove="1" noResize="1" noEditPoints="1" noAdjustHandles="1" noChangeArrowheads="1" noChangeShapeType="1" noTextEdit="1"/>
                </p:cNvSpPr>
                <p:nvPr/>
              </p:nvSpPr>
              <p:spPr>
                <a:xfrm>
                  <a:off x="8607294" y="1425363"/>
                  <a:ext cx="1918556" cy="985196"/>
                </a:xfrm>
                <a:prstGeom prst="rect">
                  <a:avLst/>
                </a:prstGeom>
                <a:blipFill>
                  <a:blip r:embed="rId7"/>
                  <a:stretch>
                    <a:fillRect/>
                  </a:stretch>
                </a:blipFill>
                <a:ln w="6350">
                  <a:noFill/>
                </a:ln>
              </p:spPr>
              <p:txBody>
                <a:bodyPr/>
                <a:lstStyle/>
                <a:p>
                  <a:r>
                    <a:rPr lang="fr-FR">
                      <a:noFill/>
                    </a:rPr>
                    <a:t> </a:t>
                  </a:r>
                </a:p>
              </p:txBody>
            </p:sp>
          </mc:Fallback>
        </mc:AlternateContent>
        <p:sp>
          <p:nvSpPr>
            <p:cNvPr id="14" name="ZoneTexte 13">
              <a:extLst>
                <a:ext uri="{FF2B5EF4-FFF2-40B4-BE49-F238E27FC236}">
                  <a16:creationId xmlns:a16="http://schemas.microsoft.com/office/drawing/2014/main" id="{80974F56-208E-AC5A-ADB8-AADEBBEE43B4}"/>
                </a:ext>
              </a:extLst>
            </p:cNvPr>
            <p:cNvSpPr txBox="1"/>
            <p:nvPr/>
          </p:nvSpPr>
          <p:spPr>
            <a:xfrm>
              <a:off x="4651873" y="2218819"/>
              <a:ext cx="2858419" cy="338554"/>
            </a:xfrm>
            <a:prstGeom prst="rect">
              <a:avLst/>
            </a:prstGeom>
            <a:noFill/>
          </p:spPr>
          <p:txBody>
            <a:bodyPr wrap="square" rtlCol="0">
              <a:spAutoFit/>
            </a:bodyPr>
            <a:lstStyle/>
            <a:p>
              <a:r>
                <a:rPr lang="fr-FR" sz="1600" dirty="0"/>
                <a:t>U                                                        Y         </a:t>
              </a:r>
            </a:p>
          </p:txBody>
        </p:sp>
        <p:sp>
          <p:nvSpPr>
            <p:cNvPr id="15" name="ZoneTexte 14">
              <a:extLst>
                <a:ext uri="{FF2B5EF4-FFF2-40B4-BE49-F238E27FC236}">
                  <a16:creationId xmlns:a16="http://schemas.microsoft.com/office/drawing/2014/main" id="{20A8F6D2-D214-718F-BA7F-AFD2042E3723}"/>
                </a:ext>
              </a:extLst>
            </p:cNvPr>
            <p:cNvSpPr txBox="1"/>
            <p:nvPr/>
          </p:nvSpPr>
          <p:spPr>
            <a:xfrm>
              <a:off x="8289236" y="3219101"/>
              <a:ext cx="2860692" cy="338554"/>
            </a:xfrm>
            <a:prstGeom prst="rect">
              <a:avLst/>
            </a:prstGeom>
            <a:noFill/>
          </p:spPr>
          <p:txBody>
            <a:bodyPr wrap="square" rtlCol="0">
              <a:spAutoFit/>
            </a:bodyPr>
            <a:lstStyle/>
            <a:p>
              <a:r>
                <a:rPr lang="fr-FR" sz="1600" dirty="0"/>
                <a:t>U                                                        Y         </a:t>
              </a:r>
            </a:p>
          </p:txBody>
        </p:sp>
        <p:sp>
          <p:nvSpPr>
            <p:cNvPr id="16" name="ZoneTexte 15">
              <a:extLst>
                <a:ext uri="{FF2B5EF4-FFF2-40B4-BE49-F238E27FC236}">
                  <a16:creationId xmlns:a16="http://schemas.microsoft.com/office/drawing/2014/main" id="{DF0726EB-0AA7-5240-08D9-7CEB5A17AA18}"/>
                </a:ext>
              </a:extLst>
            </p:cNvPr>
            <p:cNvSpPr txBox="1"/>
            <p:nvPr/>
          </p:nvSpPr>
          <p:spPr>
            <a:xfrm>
              <a:off x="8290522" y="2726564"/>
              <a:ext cx="3093000" cy="338554"/>
            </a:xfrm>
            <a:prstGeom prst="rect">
              <a:avLst/>
            </a:prstGeom>
            <a:noFill/>
          </p:spPr>
          <p:txBody>
            <a:bodyPr wrap="square" rtlCol="0">
              <a:spAutoFit/>
            </a:bodyPr>
            <a:lstStyle/>
            <a:p>
              <a:r>
                <a:rPr lang="fr-FR" sz="1600" dirty="0">
                  <a:latin typeface="Cambria Math" panose="02040503050406030204" pitchFamily="18" charset="0"/>
                  <a:ea typeface="Cambria Math" panose="02040503050406030204" pitchFamily="18" charset="0"/>
                </a:rPr>
                <a:t>μ </a:t>
              </a:r>
              <a:r>
                <a:rPr lang="fr-FR" sz="1600" dirty="0"/>
                <a:t>                                                       </a:t>
              </a:r>
              <a:r>
                <a:rPr lang="el-GR" sz="1600" dirty="0">
                  <a:latin typeface="Cambria Math" panose="02040503050406030204" pitchFamily="18" charset="0"/>
                  <a:ea typeface="Cambria Math" panose="02040503050406030204" pitchFamily="18" charset="0"/>
                </a:rPr>
                <a:t>γ</a:t>
              </a:r>
              <a:r>
                <a:rPr lang="fr-FR" sz="1600" dirty="0"/>
                <a:t>       </a:t>
              </a:r>
            </a:p>
          </p:txBody>
        </p:sp>
      </p:grpSp>
      <mc:AlternateContent xmlns:mc="http://schemas.openxmlformats.org/markup-compatibility/2006" xmlns:a14="http://schemas.microsoft.com/office/drawing/2010/main">
        <mc:Choice Requires="a14">
          <p:sp>
            <p:nvSpPr>
              <p:cNvPr id="38" name="ZoneTexte 37">
                <a:extLst>
                  <a:ext uri="{FF2B5EF4-FFF2-40B4-BE49-F238E27FC236}">
                    <a16:creationId xmlns:a16="http://schemas.microsoft.com/office/drawing/2014/main" id="{9B019044-67A7-7963-A4CB-B7C0B79B46B5}"/>
                  </a:ext>
                </a:extLst>
              </p:cNvPr>
              <p:cNvSpPr txBox="1"/>
              <p:nvPr/>
            </p:nvSpPr>
            <p:spPr>
              <a:xfrm>
                <a:off x="170330" y="5213675"/>
                <a:ext cx="7505753" cy="400110"/>
              </a:xfrm>
              <a:prstGeom prst="rect">
                <a:avLst/>
              </a:prstGeom>
              <a:noFill/>
            </p:spPr>
            <p:txBody>
              <a:bodyPr wrap="square">
                <a:spAutoFit/>
              </a:bodyPr>
              <a:lstStyle/>
              <a:p>
                <a:r>
                  <a:rPr lang="fr-FR" sz="2000" dirty="0">
                    <a:solidFill>
                      <a:schemeClr val="tx1"/>
                    </a:solidFill>
                  </a:rPr>
                  <a:t>Équation de la LFT : </a:t>
                </a:r>
                <a14:m>
                  <m:oMath xmlns:m="http://schemas.openxmlformats.org/officeDocument/2006/math">
                    <m:r>
                      <a:rPr lang="fr-FR" sz="2000" i="1" smtClean="0">
                        <a:solidFill>
                          <a:schemeClr val="tx1"/>
                        </a:solidFill>
                        <a:latin typeface="Cambria Math" panose="02040503050406030204" pitchFamily="18" charset="0"/>
                      </a:rPr>
                      <m:t>𝐺</m:t>
                    </m:r>
                    <m:d>
                      <m:dPr>
                        <m:ctrlPr>
                          <a:rPr lang="fr-FR" sz="2000" i="1">
                            <a:solidFill>
                              <a:schemeClr val="tx1"/>
                            </a:solidFill>
                            <a:latin typeface="Cambria Math" panose="02040503050406030204" pitchFamily="18" charset="0"/>
                          </a:rPr>
                        </m:ctrlPr>
                      </m:dPr>
                      <m:e>
                        <m:r>
                          <a:rPr lang="fr-FR" sz="2000" b="0" i="1" smtClean="0">
                            <a:solidFill>
                              <a:schemeClr val="tx1"/>
                            </a:solidFill>
                            <a:latin typeface="Cambria Math" panose="02040503050406030204" pitchFamily="18" charset="0"/>
                          </a:rPr>
                          <m:t>𝑠</m:t>
                        </m:r>
                        <m:r>
                          <a:rPr lang="fr-FR" sz="2000" b="0" i="1" smtClean="0">
                            <a:solidFill>
                              <a:schemeClr val="tx1"/>
                            </a:solidFill>
                            <a:latin typeface="Cambria Math" panose="02040503050406030204" pitchFamily="18" charset="0"/>
                          </a:rPr>
                          <m:t>,</m:t>
                        </m:r>
                        <m:r>
                          <a:rPr lang="fr-FR" sz="2000" b="1" i="1" smtClean="0">
                            <a:solidFill>
                              <a:srgbClr val="00B050"/>
                            </a:solidFill>
                            <a:latin typeface="Cambria Math" panose="02040503050406030204" pitchFamily="18" charset="0"/>
                          </a:rPr>
                          <m:t>𝑲</m:t>
                        </m:r>
                      </m:e>
                    </m:d>
                    <m:r>
                      <a:rPr lang="fr-FR" sz="2000" i="0">
                        <a:solidFill>
                          <a:schemeClr val="tx1"/>
                        </a:solidFill>
                        <a:latin typeface="Cambria Math" panose="02040503050406030204" pitchFamily="18" charset="0"/>
                      </a:rPr>
                      <m:t>=</m:t>
                    </m:r>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rPr>
                          <m:t>𝐶</m:t>
                        </m:r>
                      </m:e>
                      <m:sub>
                        <m:r>
                          <a:rPr lang="fr-FR" sz="2000" i="1">
                            <a:solidFill>
                              <a:schemeClr val="tx1"/>
                            </a:solidFill>
                            <a:latin typeface="Cambria Math" panose="02040503050406030204" pitchFamily="18" charset="0"/>
                          </a:rPr>
                          <m:t>𝑛𝑜𝑚</m:t>
                        </m:r>
                      </m:sub>
                    </m:sSub>
                    <m:r>
                      <a:rPr lang="fr-FR" sz="2000" b="1" i="0" smtClean="0">
                        <a:solidFill>
                          <a:srgbClr val="00B050"/>
                        </a:solidFill>
                        <a:latin typeface="Cambria Math" panose="02040503050406030204" pitchFamily="18" charset="0"/>
                      </a:rPr>
                      <m:t>𝚫</m:t>
                    </m:r>
                    <m:sSup>
                      <m:sSupPr>
                        <m:ctrlPr>
                          <a:rPr lang="fr-FR" sz="2000" i="1">
                            <a:solidFill>
                              <a:schemeClr val="tx1"/>
                            </a:solidFill>
                            <a:latin typeface="Cambria Math" panose="02040503050406030204" pitchFamily="18" charset="0"/>
                          </a:rPr>
                        </m:ctrlPr>
                      </m:sSupPr>
                      <m:e>
                        <m:d>
                          <m:dPr>
                            <m:ctrlPr>
                              <a:rPr lang="fr-FR" sz="2000" i="1">
                                <a:solidFill>
                                  <a:schemeClr val="tx1"/>
                                </a:solidFill>
                                <a:latin typeface="Cambria Math" panose="02040503050406030204" pitchFamily="18" charset="0"/>
                              </a:rPr>
                            </m:ctrlPr>
                          </m:dPr>
                          <m:e>
                            <m:r>
                              <a:rPr lang="fr-FR" sz="2000" i="1">
                                <a:solidFill>
                                  <a:schemeClr val="tx1"/>
                                </a:solidFill>
                                <a:latin typeface="Cambria Math" panose="02040503050406030204" pitchFamily="18" charset="0"/>
                              </a:rPr>
                              <m:t>𝑠𝐼</m:t>
                            </m:r>
                            <m:r>
                              <a:rPr lang="fr-FR" sz="2000" i="0">
                                <a:solidFill>
                                  <a:schemeClr val="tx1"/>
                                </a:solidFill>
                                <a:latin typeface="Cambria Math" panose="02040503050406030204" pitchFamily="18" charset="0"/>
                              </a:rPr>
                              <m:t>−</m:t>
                            </m:r>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rPr>
                                  <m:t>𝐴</m:t>
                                </m:r>
                              </m:e>
                              <m:sub>
                                <m:r>
                                  <a:rPr lang="fr-FR" sz="2000" i="1">
                                    <a:solidFill>
                                      <a:schemeClr val="tx1"/>
                                    </a:solidFill>
                                    <a:latin typeface="Cambria Math" panose="02040503050406030204" pitchFamily="18" charset="0"/>
                                  </a:rPr>
                                  <m:t>𝑛𝑜𝑚</m:t>
                                </m:r>
                              </m:sub>
                            </m:sSub>
                            <m:r>
                              <a:rPr lang="fr-FR" sz="2000" b="1" i="0" smtClean="0">
                                <a:solidFill>
                                  <a:srgbClr val="00B050"/>
                                </a:solidFill>
                                <a:latin typeface="Cambria Math" panose="02040503050406030204" pitchFamily="18" charset="0"/>
                              </a:rPr>
                              <m:t>𝚫</m:t>
                            </m:r>
                          </m:e>
                        </m:d>
                      </m:e>
                      <m:sup>
                        <m:r>
                          <a:rPr lang="fr-FR" sz="2000" i="0">
                            <a:solidFill>
                              <a:schemeClr val="tx1"/>
                            </a:solidFill>
                            <a:latin typeface="Cambria Math" panose="02040503050406030204" pitchFamily="18" charset="0"/>
                          </a:rPr>
                          <m:t>−1</m:t>
                        </m:r>
                      </m:sup>
                    </m:sSup>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rPr>
                          <m:t>𝐵</m:t>
                        </m:r>
                      </m:e>
                      <m:sub>
                        <m:r>
                          <a:rPr lang="fr-FR" sz="2000" i="1">
                            <a:solidFill>
                              <a:schemeClr val="tx1"/>
                            </a:solidFill>
                            <a:latin typeface="Cambria Math" panose="02040503050406030204" pitchFamily="18" charset="0"/>
                          </a:rPr>
                          <m:t>𝑛𝑜𝑚</m:t>
                        </m:r>
                      </m:sub>
                    </m:sSub>
                    <m:r>
                      <a:rPr lang="fr-FR" sz="2000" i="0">
                        <a:solidFill>
                          <a:schemeClr val="tx1"/>
                        </a:solidFill>
                        <a:latin typeface="Cambria Math" panose="02040503050406030204" pitchFamily="18" charset="0"/>
                      </a:rPr>
                      <m:t>+</m:t>
                    </m:r>
                    <m:sSub>
                      <m:sSubPr>
                        <m:ctrlPr>
                          <a:rPr lang="fr-FR" sz="2000" i="1">
                            <a:solidFill>
                              <a:schemeClr val="tx1"/>
                            </a:solidFill>
                            <a:latin typeface="Cambria Math" panose="02040503050406030204" pitchFamily="18" charset="0"/>
                          </a:rPr>
                        </m:ctrlPr>
                      </m:sSubPr>
                      <m:e>
                        <m:r>
                          <a:rPr lang="fr-FR" sz="2000" i="1">
                            <a:solidFill>
                              <a:schemeClr val="tx1"/>
                            </a:solidFill>
                            <a:latin typeface="Cambria Math" panose="02040503050406030204" pitchFamily="18" charset="0"/>
                          </a:rPr>
                          <m:t>𝐷</m:t>
                        </m:r>
                      </m:e>
                      <m:sub>
                        <m:r>
                          <a:rPr lang="fr-FR" sz="2000" i="1">
                            <a:solidFill>
                              <a:schemeClr val="tx1"/>
                            </a:solidFill>
                            <a:latin typeface="Cambria Math" panose="02040503050406030204" pitchFamily="18" charset="0"/>
                          </a:rPr>
                          <m:t>𝑛𝑜𝑚</m:t>
                        </m:r>
                      </m:sub>
                    </m:sSub>
                  </m:oMath>
                </a14:m>
                <a:endParaRPr lang="fr-FR" sz="2000" dirty="0">
                  <a:solidFill>
                    <a:schemeClr val="tx1"/>
                  </a:solidFill>
                </a:endParaRPr>
              </a:p>
            </p:txBody>
          </p:sp>
        </mc:Choice>
        <mc:Fallback xmlns="">
          <p:sp>
            <p:nvSpPr>
              <p:cNvPr id="38" name="ZoneTexte 37">
                <a:extLst>
                  <a:ext uri="{FF2B5EF4-FFF2-40B4-BE49-F238E27FC236}">
                    <a16:creationId xmlns:a16="http://schemas.microsoft.com/office/drawing/2014/main" id="{9B019044-67A7-7963-A4CB-B7C0B79B46B5}"/>
                  </a:ext>
                </a:extLst>
              </p:cNvPr>
              <p:cNvSpPr txBox="1">
                <a:spLocks noRot="1" noChangeAspect="1" noMove="1" noResize="1" noEditPoints="1" noAdjustHandles="1" noChangeArrowheads="1" noChangeShapeType="1" noTextEdit="1"/>
              </p:cNvSpPr>
              <p:nvPr/>
            </p:nvSpPr>
            <p:spPr>
              <a:xfrm>
                <a:off x="170330" y="5213675"/>
                <a:ext cx="7505753" cy="400110"/>
              </a:xfrm>
              <a:prstGeom prst="rect">
                <a:avLst/>
              </a:prstGeom>
              <a:blipFill>
                <a:blip r:embed="rId8"/>
                <a:stretch>
                  <a:fillRect l="-894" t="-6061" b="-27273"/>
                </a:stretch>
              </a:blipFill>
            </p:spPr>
            <p:txBody>
              <a:bodyPr/>
              <a:lstStyle/>
              <a:p>
                <a:r>
                  <a:rPr lang="fr-FR">
                    <a:noFill/>
                  </a:rPr>
                  <a:t> </a:t>
                </a:r>
              </a:p>
            </p:txBody>
          </p:sp>
        </mc:Fallback>
      </mc:AlternateContent>
      <p:sp>
        <p:nvSpPr>
          <p:cNvPr id="27" name="Rectangle 26">
            <a:extLst>
              <a:ext uri="{FF2B5EF4-FFF2-40B4-BE49-F238E27FC236}">
                <a16:creationId xmlns:a16="http://schemas.microsoft.com/office/drawing/2014/main" id="{18755249-CAFA-6D46-EEFD-E8FEE0354582}"/>
              </a:ext>
            </a:extLst>
          </p:cNvPr>
          <p:cNvSpPr/>
          <p:nvPr/>
        </p:nvSpPr>
        <p:spPr>
          <a:xfrm>
            <a:off x="6086061" y="-2179"/>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63EA4226-7236-7626-BB5A-39F37B98F1BD}"/>
              </a:ext>
            </a:extLst>
          </p:cNvPr>
          <p:cNvSpPr txBox="1"/>
          <p:nvPr/>
        </p:nvSpPr>
        <p:spPr>
          <a:xfrm>
            <a:off x="-14918"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LFT</a:t>
            </a:r>
          </a:p>
          <a:p>
            <a:pPr algn="ctr"/>
            <a:r>
              <a:rPr lang="fr-FR" dirty="0">
                <a:solidFill>
                  <a:schemeClr val="tx1">
                    <a:lumMod val="65000"/>
                    <a:lumOff val="35000"/>
                  </a:schemeClr>
                </a:solidFill>
              </a:rPr>
              <a:t>Réduction d’ordre</a:t>
            </a:r>
          </a:p>
        </p:txBody>
      </p:sp>
    </p:spTree>
    <p:extLst>
      <p:ext uri="{BB962C8B-B14F-4D97-AF65-F5344CB8AC3E}">
        <p14:creationId xmlns:p14="http://schemas.microsoft.com/office/powerpoint/2010/main" val="341062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6126E5-A925-3015-98ED-9D86D1D59E75}"/>
              </a:ext>
            </a:extLst>
          </p:cNvPr>
          <p:cNvSpPr>
            <a:spLocks noGrp="1"/>
          </p:cNvSpPr>
          <p:nvPr>
            <p:ph type="title"/>
          </p:nvPr>
        </p:nvSpPr>
        <p:spPr/>
        <p:txBody>
          <a:bodyPr/>
          <a:lstStyle/>
          <a:p>
            <a:r>
              <a:rPr lang="fr-FR" dirty="0"/>
              <a:t>Mise en forme LFT</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F283679-1075-099C-B5BD-BA1244059A37}"/>
                  </a:ext>
                </a:extLst>
              </p:cNvPr>
              <p:cNvSpPr>
                <a:spLocks noGrp="1"/>
              </p:cNvSpPr>
              <p:nvPr>
                <p:ph idx="1"/>
              </p:nvPr>
            </p:nvSpPr>
            <p:spPr>
              <a:xfrm>
                <a:off x="838200" y="1117601"/>
                <a:ext cx="10515600" cy="772910"/>
              </a:xfrm>
            </p:spPr>
            <p:txBody>
              <a:bodyPr>
                <a:normAutofit/>
              </a:bodyPr>
              <a:lstStyle/>
              <a:p>
                <a:pPr marL="0" indent="0">
                  <a:buNone/>
                </a:pPr>
                <a:r>
                  <a:rPr lang="fr-FR" sz="2400" dirty="0"/>
                  <a:t>Exemple d’une LFT sur un système masse ressort amortisseur d’ordre 2, avec m=3, k</a:t>
                </a:r>
                <a14:m>
                  <m:oMath xmlns:m="http://schemas.openxmlformats.org/officeDocument/2006/math">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0,9 ;3</m:t>
                        </m:r>
                      </m:e>
                    </m:d>
                  </m:oMath>
                </a14:m>
                <a:r>
                  <a:rPr lang="fr-FR" sz="2400" dirty="0"/>
                  <a:t> et d</a:t>
                </a:r>
                <a14:m>
                  <m:oMath xmlns:m="http://schemas.openxmlformats.org/officeDocument/2006/math">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0,5;1</m:t>
                        </m:r>
                      </m:e>
                    </m:d>
                  </m:oMath>
                </a14:m>
                <a:r>
                  <a:rPr lang="fr-FR" sz="2400" dirty="0"/>
                  <a:t>.</a:t>
                </a:r>
              </a:p>
              <a:p>
                <a:endParaRPr lang="fr-FR" sz="2400" dirty="0"/>
              </a:p>
            </p:txBody>
          </p:sp>
        </mc:Choice>
        <mc:Fallback xmlns="">
          <p:sp>
            <p:nvSpPr>
              <p:cNvPr id="3" name="Espace réservé du contenu 2">
                <a:extLst>
                  <a:ext uri="{FF2B5EF4-FFF2-40B4-BE49-F238E27FC236}">
                    <a16:creationId xmlns:a16="http://schemas.microsoft.com/office/drawing/2014/main" id="{1F283679-1075-099C-B5BD-BA1244059A37}"/>
                  </a:ext>
                </a:extLst>
              </p:cNvPr>
              <p:cNvSpPr>
                <a:spLocks noGrp="1" noRot="1" noChangeAspect="1" noMove="1" noResize="1" noEditPoints="1" noAdjustHandles="1" noChangeArrowheads="1" noChangeShapeType="1" noTextEdit="1"/>
              </p:cNvSpPr>
              <p:nvPr>
                <p:ph idx="1"/>
              </p:nvPr>
            </p:nvSpPr>
            <p:spPr>
              <a:xfrm>
                <a:off x="838200" y="1117601"/>
                <a:ext cx="10515600" cy="772910"/>
              </a:xfrm>
              <a:blipFill>
                <a:blip r:embed="rId3"/>
                <a:stretch>
                  <a:fillRect l="-928" t="-10236" b="-15748"/>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1180FB89-AFE6-1978-CAC1-CF59684CECB3}"/>
              </a:ext>
            </a:extLst>
          </p:cNvPr>
          <p:cNvSpPr>
            <a:spLocks noGrp="1"/>
          </p:cNvSpPr>
          <p:nvPr>
            <p:ph type="sldNum" sz="quarter" idx="12"/>
          </p:nvPr>
        </p:nvSpPr>
        <p:spPr/>
        <p:txBody>
          <a:bodyPr/>
          <a:lstStyle/>
          <a:p>
            <a:fld id="{22343F16-9D38-4ED3-8549-88E6361133A3}" type="slidenum">
              <a:rPr lang="fr-FR" smtClean="0"/>
              <a:t>5</a:t>
            </a:fld>
            <a:r>
              <a:rPr lang="fr-FR" dirty="0"/>
              <a:t>/13</a:t>
            </a:r>
          </a:p>
        </p:txBody>
      </p:sp>
      <p:pic>
        <p:nvPicPr>
          <p:cNvPr id="15" name="Graphique 14">
            <a:extLst>
              <a:ext uri="{FF2B5EF4-FFF2-40B4-BE49-F238E27FC236}">
                <a16:creationId xmlns:a16="http://schemas.microsoft.com/office/drawing/2014/main" id="{DA4808AD-8A46-4AED-062A-F5936320A6EE}"/>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308858" y="1890510"/>
            <a:ext cx="7691118" cy="3949709"/>
          </a:xfrm>
          <a:prstGeom prst="rect">
            <a:avLst/>
          </a:prstGeom>
        </p:spPr>
      </p:pic>
      <p:sp>
        <p:nvSpPr>
          <p:cNvPr id="6" name="Rectangle 5">
            <a:extLst>
              <a:ext uri="{FF2B5EF4-FFF2-40B4-BE49-F238E27FC236}">
                <a16:creationId xmlns:a16="http://schemas.microsoft.com/office/drawing/2014/main" id="{C62BA598-15D8-9F26-365B-E76B7D441715}"/>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E31CB4F1-7338-46ED-D865-6A90C23A7198}"/>
              </a:ext>
            </a:extLst>
          </p:cNvPr>
          <p:cNvSpPr/>
          <p:nvPr/>
        </p:nvSpPr>
        <p:spPr>
          <a:xfrm>
            <a:off x="3038061" y="-6411"/>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BD336EE2-584D-E8AE-05FF-C662207D469F}"/>
              </a:ext>
            </a:extLst>
          </p:cNvPr>
          <p:cNvSpPr/>
          <p:nvPr/>
        </p:nvSpPr>
        <p:spPr>
          <a:xfrm>
            <a:off x="6086061" y="-2179"/>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ZoneTexte 9">
            <a:extLst>
              <a:ext uri="{FF2B5EF4-FFF2-40B4-BE49-F238E27FC236}">
                <a16:creationId xmlns:a16="http://schemas.microsoft.com/office/drawing/2014/main" id="{2E8BA0B0-80B6-394B-9B10-67C45C62E59A}"/>
              </a:ext>
            </a:extLst>
          </p:cNvPr>
          <p:cNvSpPr txBox="1"/>
          <p:nvPr/>
        </p:nvSpPr>
        <p:spPr>
          <a:xfrm>
            <a:off x="-14739"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LFT</a:t>
            </a:r>
          </a:p>
          <a:p>
            <a:pPr algn="ctr"/>
            <a:r>
              <a:rPr lang="fr-FR" dirty="0">
                <a:solidFill>
                  <a:schemeClr val="tx1">
                    <a:lumMod val="65000"/>
                    <a:lumOff val="35000"/>
                  </a:schemeClr>
                </a:solidFill>
              </a:rPr>
              <a:t>Réduction d’ordre</a:t>
            </a:r>
          </a:p>
        </p:txBody>
      </p:sp>
      <p:grpSp>
        <p:nvGrpSpPr>
          <p:cNvPr id="19" name="Groupe 18">
            <a:extLst>
              <a:ext uri="{FF2B5EF4-FFF2-40B4-BE49-F238E27FC236}">
                <a16:creationId xmlns:a16="http://schemas.microsoft.com/office/drawing/2014/main" id="{352BEA51-74CC-CDCE-60E4-2A3F88438F9A}"/>
              </a:ext>
            </a:extLst>
          </p:cNvPr>
          <p:cNvGrpSpPr/>
          <p:nvPr/>
        </p:nvGrpSpPr>
        <p:grpSpPr>
          <a:xfrm>
            <a:off x="206773" y="2523172"/>
            <a:ext cx="4410947" cy="2917508"/>
            <a:chOff x="206773" y="2523172"/>
            <a:chExt cx="4410947" cy="2917508"/>
          </a:xfrm>
        </p:grpSpPr>
        <p:pic>
          <p:nvPicPr>
            <p:cNvPr id="14" name="Graphique 13">
              <a:extLst>
                <a:ext uri="{FF2B5EF4-FFF2-40B4-BE49-F238E27FC236}">
                  <a16:creationId xmlns:a16="http://schemas.microsoft.com/office/drawing/2014/main" id="{265A5B44-781F-E4C1-5C89-86AEE13D75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0599" y="2523172"/>
              <a:ext cx="1987462" cy="2917508"/>
            </a:xfrm>
            <a:prstGeom prst="rect">
              <a:avLst/>
            </a:prstGeom>
          </p:spPr>
        </p:pic>
        <p:sp>
          <p:nvSpPr>
            <p:cNvPr id="16" name="ZoneTexte 15">
              <a:extLst>
                <a:ext uri="{FF2B5EF4-FFF2-40B4-BE49-F238E27FC236}">
                  <a16:creationId xmlns:a16="http://schemas.microsoft.com/office/drawing/2014/main" id="{CE82ADE6-A5EA-D2F0-F873-AC55F36FDC96}"/>
                </a:ext>
              </a:extLst>
            </p:cNvPr>
            <p:cNvSpPr txBox="1"/>
            <p:nvPr/>
          </p:nvSpPr>
          <p:spPr>
            <a:xfrm>
              <a:off x="1245871" y="2606040"/>
              <a:ext cx="1623060" cy="400110"/>
            </a:xfrm>
            <a:prstGeom prst="rect">
              <a:avLst/>
            </a:prstGeom>
            <a:noFill/>
          </p:spPr>
          <p:txBody>
            <a:bodyPr wrap="square" rtlCol="0">
              <a:spAutoFit/>
            </a:bodyPr>
            <a:lstStyle/>
            <a:p>
              <a:pPr algn="ctr"/>
              <a:r>
                <a:rPr lang="fr-FR" sz="2000" dirty="0"/>
                <a:t>Masse m</a:t>
              </a:r>
            </a:p>
          </p:txBody>
        </p:sp>
        <p:sp>
          <p:nvSpPr>
            <p:cNvPr id="17" name="ZoneTexte 16">
              <a:extLst>
                <a:ext uri="{FF2B5EF4-FFF2-40B4-BE49-F238E27FC236}">
                  <a16:creationId xmlns:a16="http://schemas.microsoft.com/office/drawing/2014/main" id="{018E069E-58C7-678B-B083-91EFEC39C0FC}"/>
                </a:ext>
              </a:extLst>
            </p:cNvPr>
            <p:cNvSpPr txBox="1"/>
            <p:nvPr/>
          </p:nvSpPr>
          <p:spPr>
            <a:xfrm>
              <a:off x="206773" y="3965556"/>
              <a:ext cx="1223010" cy="369332"/>
            </a:xfrm>
            <a:prstGeom prst="rect">
              <a:avLst/>
            </a:prstGeom>
            <a:noFill/>
          </p:spPr>
          <p:txBody>
            <a:bodyPr wrap="square" rtlCol="0">
              <a:spAutoFit/>
            </a:bodyPr>
            <a:lstStyle/>
            <a:p>
              <a:r>
                <a:rPr lang="fr-FR" dirty="0"/>
                <a:t>Ressort k</a:t>
              </a:r>
            </a:p>
          </p:txBody>
        </p:sp>
        <p:sp>
          <p:nvSpPr>
            <p:cNvPr id="18" name="ZoneTexte 17">
              <a:extLst>
                <a:ext uri="{FF2B5EF4-FFF2-40B4-BE49-F238E27FC236}">
                  <a16:creationId xmlns:a16="http://schemas.microsoft.com/office/drawing/2014/main" id="{BDB83BF6-30B9-7F01-9C4C-B43AB4A53F9C}"/>
                </a:ext>
              </a:extLst>
            </p:cNvPr>
            <p:cNvSpPr txBox="1"/>
            <p:nvPr/>
          </p:nvSpPr>
          <p:spPr>
            <a:xfrm>
              <a:off x="3038061" y="3965556"/>
              <a:ext cx="1579659" cy="369332"/>
            </a:xfrm>
            <a:prstGeom prst="rect">
              <a:avLst/>
            </a:prstGeom>
            <a:noFill/>
          </p:spPr>
          <p:txBody>
            <a:bodyPr wrap="square" rtlCol="0">
              <a:spAutoFit/>
            </a:bodyPr>
            <a:lstStyle/>
            <a:p>
              <a:r>
                <a:rPr lang="fr-FR" dirty="0"/>
                <a:t>Amortisseur d</a:t>
              </a:r>
            </a:p>
          </p:txBody>
        </p:sp>
      </p:grpSp>
    </p:spTree>
    <p:extLst>
      <p:ext uri="{BB962C8B-B14F-4D97-AF65-F5344CB8AC3E}">
        <p14:creationId xmlns:p14="http://schemas.microsoft.com/office/powerpoint/2010/main" val="314867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D1FCB-40D7-8E47-B4D4-D31BB6F2C371}"/>
              </a:ext>
            </a:extLst>
          </p:cNvPr>
          <p:cNvSpPr>
            <a:spLocks noGrp="1"/>
          </p:cNvSpPr>
          <p:nvPr>
            <p:ph type="title"/>
          </p:nvPr>
        </p:nvSpPr>
        <p:spPr/>
        <p:txBody>
          <a:bodyPr/>
          <a:lstStyle/>
          <a:p>
            <a:r>
              <a:rPr lang="fr-FR" dirty="0"/>
              <a:t>Mise en forme polytopique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748A143-8F66-8129-1893-0E9FE75E9711}"/>
                  </a:ext>
                </a:extLst>
              </p:cNvPr>
              <p:cNvSpPr>
                <a:spLocks noGrp="1"/>
              </p:cNvSpPr>
              <p:nvPr>
                <p:ph idx="1"/>
              </p:nvPr>
            </p:nvSpPr>
            <p:spPr>
              <a:xfrm>
                <a:off x="838200" y="1351983"/>
                <a:ext cx="10721196" cy="3784794"/>
              </a:xfrm>
            </p:spPr>
            <p:txBody>
              <a:bodyPr>
                <a:normAutofit/>
              </a:bodyPr>
              <a:lstStyle/>
              <a:p>
                <a:pPr marL="0" indent="0">
                  <a:buNone/>
                </a:pPr>
                <a:r>
                  <a:rPr lang="fr-FR" sz="2400" dirty="0"/>
                  <a:t>La mise en forme polytopique permet d’avoir </a:t>
                </a:r>
                <a14:m>
                  <m:oMath xmlns:m="http://schemas.openxmlformats.org/officeDocument/2006/math">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2</m:t>
                        </m:r>
                      </m:e>
                      <m:sup>
                        <m:r>
                          <a:rPr lang="fr-FR" sz="2400" b="0" i="1" smtClean="0">
                            <a:latin typeface="Cambria Math" panose="02040503050406030204" pitchFamily="18" charset="0"/>
                          </a:rPr>
                          <m:t>𝑞</m:t>
                        </m:r>
                      </m:sup>
                    </m:sSup>
                  </m:oMath>
                </a14:m>
                <a:r>
                  <a:rPr lang="fr-FR" sz="2400" dirty="0"/>
                  <a:t> systèmes ayant les paramètres extrêmaux de q paramètres incertains.</a:t>
                </a:r>
              </a:p>
            </p:txBody>
          </p:sp>
        </mc:Choice>
        <mc:Fallback xmlns="">
          <p:sp>
            <p:nvSpPr>
              <p:cNvPr id="3" name="Espace réservé du contenu 2">
                <a:extLst>
                  <a:ext uri="{FF2B5EF4-FFF2-40B4-BE49-F238E27FC236}">
                    <a16:creationId xmlns:a16="http://schemas.microsoft.com/office/drawing/2014/main" id="{0748A143-8F66-8129-1893-0E9FE75E9711}"/>
                  </a:ext>
                </a:extLst>
              </p:cNvPr>
              <p:cNvSpPr>
                <a:spLocks noGrp="1" noRot="1" noChangeAspect="1" noMove="1" noResize="1" noEditPoints="1" noAdjustHandles="1" noChangeArrowheads="1" noChangeShapeType="1" noTextEdit="1"/>
              </p:cNvSpPr>
              <p:nvPr>
                <p:ph idx="1"/>
              </p:nvPr>
            </p:nvSpPr>
            <p:spPr>
              <a:xfrm>
                <a:off x="838200" y="1351983"/>
                <a:ext cx="10721196" cy="3784794"/>
              </a:xfrm>
              <a:blipFill>
                <a:blip r:embed="rId3"/>
                <a:stretch>
                  <a:fillRect l="-910" t="-2093"/>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EEB8ABED-4034-6355-DF38-71943A2ACAE4}"/>
              </a:ext>
            </a:extLst>
          </p:cNvPr>
          <p:cNvSpPr>
            <a:spLocks noGrp="1"/>
          </p:cNvSpPr>
          <p:nvPr>
            <p:ph type="sldNum" sz="quarter" idx="12"/>
          </p:nvPr>
        </p:nvSpPr>
        <p:spPr/>
        <p:txBody>
          <a:bodyPr/>
          <a:lstStyle/>
          <a:p>
            <a:fld id="{22343F16-9D38-4ED3-8549-88E6361133A3}" type="slidenum">
              <a:rPr lang="fr-FR" smtClean="0"/>
              <a:t>6</a:t>
            </a:fld>
            <a:r>
              <a:rPr lang="fr-FR" dirty="0"/>
              <a:t>/13</a:t>
            </a:r>
          </a:p>
        </p:txBody>
      </p:sp>
      <p:grpSp>
        <p:nvGrpSpPr>
          <p:cNvPr id="22" name="Groupe 21">
            <a:extLst>
              <a:ext uri="{FF2B5EF4-FFF2-40B4-BE49-F238E27FC236}">
                <a16:creationId xmlns:a16="http://schemas.microsoft.com/office/drawing/2014/main" id="{CD56C274-DBE5-D963-88CD-C0AAF58FD67D}"/>
              </a:ext>
            </a:extLst>
          </p:cNvPr>
          <p:cNvGrpSpPr/>
          <p:nvPr/>
        </p:nvGrpSpPr>
        <p:grpSpPr>
          <a:xfrm>
            <a:off x="1329313" y="2322686"/>
            <a:ext cx="9533373" cy="3413739"/>
            <a:chOff x="1329313" y="2322686"/>
            <a:chExt cx="9533373" cy="3413739"/>
          </a:xfrm>
        </p:grpSpPr>
        <p:grpSp>
          <p:nvGrpSpPr>
            <p:cNvPr id="20" name="Groupe 19">
              <a:extLst>
                <a:ext uri="{FF2B5EF4-FFF2-40B4-BE49-F238E27FC236}">
                  <a16:creationId xmlns:a16="http://schemas.microsoft.com/office/drawing/2014/main" id="{86E1B1E9-6C0D-C1BE-156C-C5364CFC342C}"/>
                </a:ext>
              </a:extLst>
            </p:cNvPr>
            <p:cNvGrpSpPr/>
            <p:nvPr/>
          </p:nvGrpSpPr>
          <p:grpSpPr>
            <a:xfrm>
              <a:off x="1329313" y="2322686"/>
              <a:ext cx="9533373" cy="3413739"/>
              <a:chOff x="2026023" y="2195509"/>
              <a:chExt cx="9533373" cy="3413739"/>
            </a:xfrm>
          </p:grpSpPr>
          <p:sp>
            <p:nvSpPr>
              <p:cNvPr id="17" name="Zone de texte 1">
                <a:extLst>
                  <a:ext uri="{FF2B5EF4-FFF2-40B4-BE49-F238E27FC236}">
                    <a16:creationId xmlns:a16="http://schemas.microsoft.com/office/drawing/2014/main" id="{A17CE05E-FBC0-E732-3368-A2F50495E32A}"/>
                  </a:ext>
                </a:extLst>
              </p:cNvPr>
              <p:cNvSpPr txBox="1"/>
              <p:nvPr/>
            </p:nvSpPr>
            <p:spPr>
              <a:xfrm>
                <a:off x="2026023" y="5332249"/>
                <a:ext cx="7096229"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fr-FR"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        Schéma de principe de la mise en forme </a:t>
                </a:r>
                <a:r>
                  <a:rPr lang="fr-FR" i="1" kern="100" dirty="0">
                    <a:solidFill>
                      <a:srgbClr val="0E2841"/>
                    </a:solidFill>
                    <a:latin typeface="Aptos" panose="020B0004020202020204" pitchFamily="34" charset="0"/>
                    <a:ea typeface="Aptos" panose="020B0004020202020204" pitchFamily="34" charset="0"/>
                    <a:cs typeface="Times New Roman" panose="02020603050405020304" pitchFamily="18" charset="0"/>
                  </a:rPr>
                  <a:t>polytopique</a:t>
                </a:r>
                <a:endParaRPr lang="fr-FR"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9" name="Groupe 18">
                <a:extLst>
                  <a:ext uri="{FF2B5EF4-FFF2-40B4-BE49-F238E27FC236}">
                    <a16:creationId xmlns:a16="http://schemas.microsoft.com/office/drawing/2014/main" id="{4C269391-4B71-29D8-B29B-F76783BE6C36}"/>
                  </a:ext>
                </a:extLst>
              </p:cNvPr>
              <p:cNvGrpSpPr/>
              <p:nvPr/>
            </p:nvGrpSpPr>
            <p:grpSpPr>
              <a:xfrm>
                <a:off x="2026024" y="2195509"/>
                <a:ext cx="9533372" cy="3062960"/>
                <a:chOff x="2026024" y="2195509"/>
                <a:chExt cx="9533372" cy="3062960"/>
              </a:xfrm>
            </p:grpSpPr>
            <p:grpSp>
              <p:nvGrpSpPr>
                <p:cNvPr id="16" name="Groupe 15">
                  <a:extLst>
                    <a:ext uri="{FF2B5EF4-FFF2-40B4-BE49-F238E27FC236}">
                      <a16:creationId xmlns:a16="http://schemas.microsoft.com/office/drawing/2014/main" id="{DD5AD106-9286-24E4-695F-9B7D80A8F063}"/>
                    </a:ext>
                  </a:extLst>
                </p:cNvPr>
                <p:cNvGrpSpPr/>
                <p:nvPr/>
              </p:nvGrpSpPr>
              <p:grpSpPr>
                <a:xfrm>
                  <a:off x="2146767" y="2355052"/>
                  <a:ext cx="9207033" cy="2876214"/>
                  <a:chOff x="2146767" y="2355052"/>
                  <a:chExt cx="9207033" cy="2876214"/>
                </a:xfrm>
              </p:grpSpPr>
              <p:pic>
                <p:nvPicPr>
                  <p:cNvPr id="10" name="Graphique 9">
                    <a:extLst>
                      <a:ext uri="{FF2B5EF4-FFF2-40B4-BE49-F238E27FC236}">
                        <a16:creationId xmlns:a16="http://schemas.microsoft.com/office/drawing/2014/main" id="{B6819F93-F479-EA77-0762-87D2AAB29D0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146767" y="2355052"/>
                    <a:ext cx="9207033" cy="2701041"/>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F4940A71-40CF-4493-CFB9-87A9118A8421}"/>
                          </a:ext>
                        </a:extLst>
                      </p:cNvPr>
                      <p:cNvSpPr txBox="1"/>
                      <p:nvPr/>
                    </p:nvSpPr>
                    <p:spPr>
                      <a:xfrm>
                        <a:off x="5487407" y="2500695"/>
                        <a:ext cx="868979" cy="1778692"/>
                      </a:xfrm>
                      <a:prstGeom prst="rect">
                        <a:avLst/>
                      </a:prstGeom>
                      <a:noFill/>
                    </p:spPr>
                    <p:txBody>
                      <a:bodyPr wrap="square" rtlCol="0">
                        <a:spAutoFit/>
                      </a:bodyPr>
                      <a:lstStyle/>
                      <a:p>
                        <a:pPr/>
                        <a14:m>
                          <m:oMathPara xmlns:m="http://schemas.openxmlformats.org/officeDocument/2006/math">
                            <m:oMathParaPr>
                              <m:jc m:val="right"/>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sub>
                              </m:sSub>
                            </m:oMath>
                          </m:oMathPara>
                        </a14:m>
                        <a:endParaRPr lang="fr-FR" dirty="0"/>
                      </a:p>
                      <a:p>
                        <a:endParaRPr lang="fr-FR" dirty="0"/>
                      </a:p>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𝑚𝑎𝑥</m:t>
                                  </m:r>
                                </m:sub>
                              </m:sSub>
                            </m:oMath>
                          </m:oMathPara>
                        </a14:m>
                        <a:endParaRPr lang="fr-FR" dirty="0"/>
                      </a:p>
                      <a:p>
                        <a:endParaRPr lang="fr-FR" dirty="0"/>
                      </a:p>
                      <a:p>
                        <a:endParaRPr lang="fr-FR" dirty="0"/>
                      </a:p>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𝑚𝑖𝑛</m:t>
                                  </m:r>
                                </m:sub>
                              </m:sSub>
                            </m:oMath>
                          </m:oMathPara>
                        </a14:m>
                        <a:endParaRPr lang="fr-FR" dirty="0"/>
                      </a:p>
                    </p:txBody>
                  </p:sp>
                </mc:Choice>
                <mc:Fallback xmlns="">
                  <p:sp>
                    <p:nvSpPr>
                      <p:cNvPr id="7" name="ZoneTexte 6">
                        <a:extLst>
                          <a:ext uri="{FF2B5EF4-FFF2-40B4-BE49-F238E27FC236}">
                            <a16:creationId xmlns:a16="http://schemas.microsoft.com/office/drawing/2014/main" id="{F4940A71-40CF-4493-CFB9-87A9118A8421}"/>
                          </a:ext>
                        </a:extLst>
                      </p:cNvPr>
                      <p:cNvSpPr txBox="1">
                        <a:spLocks noRot="1" noChangeAspect="1" noMove="1" noResize="1" noEditPoints="1" noAdjustHandles="1" noChangeArrowheads="1" noChangeShapeType="1" noTextEdit="1"/>
                      </p:cNvSpPr>
                      <p:nvPr/>
                    </p:nvSpPr>
                    <p:spPr>
                      <a:xfrm>
                        <a:off x="5487407" y="2500695"/>
                        <a:ext cx="868979" cy="1778692"/>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AE32D66-CBE9-C2D9-2819-4E992BBA7C7F}"/>
                          </a:ext>
                        </a:extLst>
                      </p:cNvPr>
                      <p:cNvSpPr txBox="1"/>
                      <p:nvPr/>
                    </p:nvSpPr>
                    <p:spPr>
                      <a:xfrm>
                        <a:off x="6669741" y="4849751"/>
                        <a:ext cx="3639671" cy="3815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𝑚𝑖𝑛</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𝑚𝑎𝑥</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sub>
                              </m:sSub>
                            </m:oMath>
                          </m:oMathPara>
                        </a14:m>
                        <a:endParaRPr lang="fr-FR" dirty="0"/>
                      </a:p>
                    </p:txBody>
                  </p:sp>
                </mc:Choice>
                <mc:Fallback xmlns="">
                  <p:sp>
                    <p:nvSpPr>
                      <p:cNvPr id="8" name="ZoneTexte 7">
                        <a:extLst>
                          <a:ext uri="{FF2B5EF4-FFF2-40B4-BE49-F238E27FC236}">
                            <a16:creationId xmlns:a16="http://schemas.microsoft.com/office/drawing/2014/main" id="{CAE32D66-CBE9-C2D9-2819-4E992BBA7C7F}"/>
                          </a:ext>
                        </a:extLst>
                      </p:cNvPr>
                      <p:cNvSpPr txBox="1">
                        <a:spLocks noRot="1" noChangeAspect="1" noMove="1" noResize="1" noEditPoints="1" noAdjustHandles="1" noChangeArrowheads="1" noChangeShapeType="1" noTextEdit="1"/>
                      </p:cNvSpPr>
                      <p:nvPr/>
                    </p:nvSpPr>
                    <p:spPr>
                      <a:xfrm>
                        <a:off x="6669741" y="4849751"/>
                        <a:ext cx="3639671" cy="381515"/>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ACD29655-C805-7CCC-6602-EED4A7245892}"/>
                          </a:ext>
                        </a:extLst>
                      </p:cNvPr>
                      <p:cNvSpPr txBox="1"/>
                      <p:nvPr/>
                    </p:nvSpPr>
                    <p:spPr>
                      <a:xfrm>
                        <a:off x="7136815" y="2403821"/>
                        <a:ext cx="1723796"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fr-FR" b="0" i="1" smtClean="0">
                                      <a:latin typeface="Cambria Math" panose="02040503050406030204" pitchFamily="18" charset="0"/>
                                    </a:rPr>
                                  </m:ctrlPr>
                                </m:sSubPr>
                                <m:e>
                                  <m:r>
                                    <m:rPr>
                                      <m:sty m:val="p"/>
                                    </m:rPr>
                                    <a:rPr lang="fr-FR" smtClean="0">
                                      <a:latin typeface="Cambria Math" panose="02040503050406030204" pitchFamily="18" charset="0"/>
                                    </a:rPr>
                                    <m:t>G</m:t>
                                  </m:r>
                                </m:e>
                                <m:sub>
                                  <m:r>
                                    <a:rPr lang="fr-FR" b="0" i="0" smtClean="0">
                                      <a:latin typeface="Cambria Math" panose="02040503050406030204" pitchFamily="18" charset="0"/>
                                    </a:rPr>
                                    <m:t>1</m:t>
                                  </m:r>
                                </m:sub>
                              </m:sSub>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𝑚𝑖𝑛</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𝑚𝑎𝑥</m:t>
                                      </m:r>
                                    </m:sub>
                                  </m:sSub>
                                </m:e>
                              </m:d>
                            </m:oMath>
                          </m:oMathPara>
                        </a14:m>
                        <a:endParaRPr lang="fr-FR" dirty="0"/>
                      </a:p>
                    </p:txBody>
                  </p:sp>
                </mc:Choice>
                <mc:Fallback xmlns="">
                  <p:sp>
                    <p:nvSpPr>
                      <p:cNvPr id="11" name="ZoneTexte 10">
                        <a:extLst>
                          <a:ext uri="{FF2B5EF4-FFF2-40B4-BE49-F238E27FC236}">
                            <a16:creationId xmlns:a16="http://schemas.microsoft.com/office/drawing/2014/main" id="{ACD29655-C805-7CCC-6602-EED4A7245892}"/>
                          </a:ext>
                        </a:extLst>
                      </p:cNvPr>
                      <p:cNvSpPr txBox="1">
                        <a:spLocks noRot="1" noChangeAspect="1" noMove="1" noResize="1" noEditPoints="1" noAdjustHandles="1" noChangeArrowheads="1" noChangeShapeType="1" noTextEdit="1"/>
                      </p:cNvSpPr>
                      <p:nvPr/>
                    </p:nvSpPr>
                    <p:spPr>
                      <a:xfrm>
                        <a:off x="7136815" y="2403821"/>
                        <a:ext cx="1723796" cy="369332"/>
                      </a:xfrm>
                      <a:prstGeom prst="rect">
                        <a:avLst/>
                      </a:prstGeom>
                      <a:blipFill>
                        <a:blip r:embed="rId8"/>
                        <a:stretch>
                          <a:fillRect r="-106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08965246-B04B-D839-2014-21519E8A4A4F}"/>
                          </a:ext>
                        </a:extLst>
                      </p:cNvPr>
                      <p:cNvSpPr txBox="1"/>
                      <p:nvPr/>
                    </p:nvSpPr>
                    <p:spPr>
                      <a:xfrm>
                        <a:off x="9478536" y="2355053"/>
                        <a:ext cx="1723796" cy="40498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fr-FR" b="0" i="1" smtClean="0">
                                      <a:latin typeface="Cambria Math" panose="02040503050406030204" pitchFamily="18" charset="0"/>
                                    </a:rPr>
                                  </m:ctrlPr>
                                </m:sSubPr>
                                <m:e>
                                  <m:r>
                                    <m:rPr>
                                      <m:sty m:val="p"/>
                                    </m:rPr>
                                    <a:rPr lang="fr-FR" smtClean="0">
                                      <a:latin typeface="Cambria Math" panose="02040503050406030204" pitchFamily="18" charset="0"/>
                                    </a:rPr>
                                    <m:t>G</m:t>
                                  </m:r>
                                </m:e>
                                <m:sub>
                                  <m:r>
                                    <a:rPr lang="fr-FR" b="0" i="0" smtClean="0">
                                      <a:latin typeface="Cambria Math" panose="02040503050406030204" pitchFamily="18" charset="0"/>
                                    </a:rPr>
                                    <m:t>2</m:t>
                                  </m:r>
                                </m:sub>
                              </m:sSub>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𝑚𝑎𝑥</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𝑚𝑎𝑥</m:t>
                                      </m:r>
                                    </m:sub>
                                  </m:sSub>
                                </m:e>
                              </m:d>
                            </m:oMath>
                          </m:oMathPara>
                        </a14:m>
                        <a:endParaRPr lang="fr-FR" dirty="0"/>
                      </a:p>
                    </p:txBody>
                  </p:sp>
                </mc:Choice>
                <mc:Fallback xmlns="">
                  <p:sp>
                    <p:nvSpPr>
                      <p:cNvPr id="12" name="ZoneTexte 11">
                        <a:extLst>
                          <a:ext uri="{FF2B5EF4-FFF2-40B4-BE49-F238E27FC236}">
                            <a16:creationId xmlns:a16="http://schemas.microsoft.com/office/drawing/2014/main" id="{08965246-B04B-D839-2014-21519E8A4A4F}"/>
                          </a:ext>
                        </a:extLst>
                      </p:cNvPr>
                      <p:cNvSpPr txBox="1">
                        <a:spLocks noRot="1" noChangeAspect="1" noMove="1" noResize="1" noEditPoints="1" noAdjustHandles="1" noChangeArrowheads="1" noChangeShapeType="1" noTextEdit="1"/>
                      </p:cNvSpPr>
                      <p:nvPr/>
                    </p:nvSpPr>
                    <p:spPr>
                      <a:xfrm>
                        <a:off x="9478536" y="2355053"/>
                        <a:ext cx="1723796" cy="404983"/>
                      </a:xfrm>
                      <a:prstGeom prst="rect">
                        <a:avLst/>
                      </a:prstGeom>
                      <a:blipFill>
                        <a:blip r:embed="rId9"/>
                        <a:stretch>
                          <a:fillRect r="-886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C0F9FBF3-2338-B028-234C-75CFD2AA6590}"/>
                          </a:ext>
                        </a:extLst>
                      </p:cNvPr>
                      <p:cNvSpPr txBox="1"/>
                      <p:nvPr/>
                    </p:nvSpPr>
                    <p:spPr>
                      <a:xfrm>
                        <a:off x="9508041" y="3398506"/>
                        <a:ext cx="1723796" cy="40498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fr-FR" b="0" i="1" smtClean="0">
                                      <a:latin typeface="Cambria Math" panose="02040503050406030204" pitchFamily="18" charset="0"/>
                                    </a:rPr>
                                  </m:ctrlPr>
                                </m:sSubPr>
                                <m:e>
                                  <m:r>
                                    <m:rPr>
                                      <m:sty m:val="p"/>
                                    </m:rPr>
                                    <a:rPr lang="fr-FR" smtClean="0">
                                      <a:latin typeface="Cambria Math" panose="02040503050406030204" pitchFamily="18" charset="0"/>
                                    </a:rPr>
                                    <m:t>G</m:t>
                                  </m:r>
                                </m:e>
                                <m:sub>
                                  <m:r>
                                    <a:rPr lang="fr-FR" b="0" i="0" smtClean="0">
                                      <a:latin typeface="Cambria Math" panose="02040503050406030204" pitchFamily="18" charset="0"/>
                                    </a:rPr>
                                    <m:t>3</m:t>
                                  </m:r>
                                </m:sub>
                              </m:sSub>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𝑚𝑎𝑥</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𝑚𝑖𝑛</m:t>
                                      </m:r>
                                    </m:sub>
                                  </m:sSub>
                                </m:e>
                              </m:d>
                            </m:oMath>
                          </m:oMathPara>
                        </a14:m>
                        <a:endParaRPr lang="fr-FR" dirty="0"/>
                      </a:p>
                    </p:txBody>
                  </p:sp>
                </mc:Choice>
                <mc:Fallback xmlns="">
                  <p:sp>
                    <p:nvSpPr>
                      <p:cNvPr id="14" name="ZoneTexte 13">
                        <a:extLst>
                          <a:ext uri="{FF2B5EF4-FFF2-40B4-BE49-F238E27FC236}">
                            <a16:creationId xmlns:a16="http://schemas.microsoft.com/office/drawing/2014/main" id="{C0F9FBF3-2338-B028-234C-75CFD2AA6590}"/>
                          </a:ext>
                        </a:extLst>
                      </p:cNvPr>
                      <p:cNvSpPr txBox="1">
                        <a:spLocks noRot="1" noChangeAspect="1" noMove="1" noResize="1" noEditPoints="1" noAdjustHandles="1" noChangeArrowheads="1" noChangeShapeType="1" noTextEdit="1"/>
                      </p:cNvSpPr>
                      <p:nvPr/>
                    </p:nvSpPr>
                    <p:spPr>
                      <a:xfrm>
                        <a:off x="9508041" y="3398506"/>
                        <a:ext cx="1723796" cy="404983"/>
                      </a:xfrm>
                      <a:prstGeom prst="rect">
                        <a:avLst/>
                      </a:prstGeom>
                      <a:blipFill>
                        <a:blip r:embed="rId10"/>
                        <a:stretch>
                          <a:fillRect r="-671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A48C4EFA-DA21-2FFF-84F1-26B0722B292A}"/>
                          </a:ext>
                        </a:extLst>
                      </p:cNvPr>
                      <p:cNvSpPr txBox="1"/>
                      <p:nvPr/>
                    </p:nvSpPr>
                    <p:spPr>
                      <a:xfrm>
                        <a:off x="9542766" y="4210523"/>
                        <a:ext cx="1723796" cy="40498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fr-FR" b="0" i="1" smtClean="0">
                                      <a:latin typeface="Cambria Math" panose="02040503050406030204" pitchFamily="18" charset="0"/>
                                    </a:rPr>
                                  </m:ctrlPr>
                                </m:sSubPr>
                                <m:e>
                                  <m:r>
                                    <m:rPr>
                                      <m:sty m:val="p"/>
                                    </m:rPr>
                                    <a:rPr lang="fr-FR" smtClean="0">
                                      <a:latin typeface="Cambria Math" panose="02040503050406030204" pitchFamily="18" charset="0"/>
                                    </a:rPr>
                                    <m:t>G</m:t>
                                  </m:r>
                                </m:e>
                                <m:sub>
                                  <m:r>
                                    <a:rPr lang="fr-FR" b="0" i="0" smtClean="0">
                                      <a:latin typeface="Cambria Math" panose="02040503050406030204" pitchFamily="18" charset="0"/>
                                    </a:rPr>
                                    <m:t>4</m:t>
                                  </m:r>
                                </m:sub>
                              </m:sSub>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𝑚𝑖𝑛</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𝑚𝑖𝑛</m:t>
                                      </m:r>
                                    </m:sub>
                                  </m:sSub>
                                </m:e>
                              </m:d>
                            </m:oMath>
                          </m:oMathPara>
                        </a14:m>
                        <a:endParaRPr lang="fr-FR" dirty="0"/>
                      </a:p>
                    </p:txBody>
                  </p:sp>
                </mc:Choice>
                <mc:Fallback xmlns="">
                  <p:sp>
                    <p:nvSpPr>
                      <p:cNvPr id="15" name="ZoneTexte 14">
                        <a:extLst>
                          <a:ext uri="{FF2B5EF4-FFF2-40B4-BE49-F238E27FC236}">
                            <a16:creationId xmlns:a16="http://schemas.microsoft.com/office/drawing/2014/main" id="{A48C4EFA-DA21-2FFF-84F1-26B0722B292A}"/>
                          </a:ext>
                        </a:extLst>
                      </p:cNvPr>
                      <p:cNvSpPr txBox="1">
                        <a:spLocks noRot="1" noChangeAspect="1" noMove="1" noResize="1" noEditPoints="1" noAdjustHandles="1" noChangeArrowheads="1" noChangeShapeType="1" noTextEdit="1"/>
                      </p:cNvSpPr>
                      <p:nvPr/>
                    </p:nvSpPr>
                    <p:spPr>
                      <a:xfrm>
                        <a:off x="9542766" y="4210523"/>
                        <a:ext cx="1723796" cy="404983"/>
                      </a:xfrm>
                      <a:prstGeom prst="rect">
                        <a:avLst/>
                      </a:prstGeom>
                      <a:blipFill>
                        <a:blip r:embed="rId11"/>
                        <a:stretch>
                          <a:fillRect r="-4240"/>
                        </a:stretch>
                      </a:blipFill>
                    </p:spPr>
                    <p:txBody>
                      <a:bodyPr/>
                      <a:lstStyle/>
                      <a:p>
                        <a:r>
                          <a:rPr lang="fr-FR">
                            <a:noFill/>
                          </a:rPr>
                          <a:t> </a:t>
                        </a:r>
                      </a:p>
                    </p:txBody>
                  </p:sp>
                </mc:Fallback>
              </mc:AlternateContent>
            </p:grpSp>
            <p:sp>
              <p:nvSpPr>
                <p:cNvPr id="18" name="Rectangle 17">
                  <a:extLst>
                    <a:ext uri="{FF2B5EF4-FFF2-40B4-BE49-F238E27FC236}">
                      <a16:creationId xmlns:a16="http://schemas.microsoft.com/office/drawing/2014/main" id="{554A75F2-A72D-90B0-7564-16CD97FA6E46}"/>
                    </a:ext>
                  </a:extLst>
                </p:cNvPr>
                <p:cNvSpPr/>
                <p:nvPr/>
              </p:nvSpPr>
              <p:spPr>
                <a:xfrm>
                  <a:off x="2026024" y="2195509"/>
                  <a:ext cx="9533372" cy="306296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grpSp>
        </p:grpSp>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AFE6A9DD-D563-1197-F45A-48FF83710CA2}"/>
                    </a:ext>
                  </a:extLst>
                </p:cNvPr>
                <p:cNvSpPr txBox="1"/>
                <p:nvPr/>
              </p:nvSpPr>
              <p:spPr>
                <a:xfrm>
                  <a:off x="1999129" y="3669500"/>
                  <a:ext cx="13984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fr-FR">
                            <a:latin typeface="Cambria Math" panose="02040503050406030204" pitchFamily="18" charset="0"/>
                          </a:rPr>
                          <m:t>G</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sub>
                        </m:sSub>
                        <m:r>
                          <a:rPr lang="fr-FR" b="0" i="1" smtClean="0">
                            <a:latin typeface="Cambria Math" panose="02040503050406030204" pitchFamily="18" charset="0"/>
                          </a:rPr>
                          <m:t>)</m:t>
                        </m:r>
                      </m:oMath>
                    </m:oMathPara>
                  </a14:m>
                  <a:endParaRPr lang="fr-FR" dirty="0"/>
                </a:p>
              </p:txBody>
            </p:sp>
          </mc:Choice>
          <mc:Fallback xmlns="">
            <p:sp>
              <p:nvSpPr>
                <p:cNvPr id="21" name="ZoneTexte 20">
                  <a:extLst>
                    <a:ext uri="{FF2B5EF4-FFF2-40B4-BE49-F238E27FC236}">
                      <a16:creationId xmlns:a16="http://schemas.microsoft.com/office/drawing/2014/main" id="{AFE6A9DD-D563-1197-F45A-48FF83710CA2}"/>
                    </a:ext>
                  </a:extLst>
                </p:cNvPr>
                <p:cNvSpPr txBox="1">
                  <a:spLocks noRot="1" noChangeAspect="1" noMove="1" noResize="1" noEditPoints="1" noAdjustHandles="1" noChangeArrowheads="1" noChangeShapeType="1" noTextEdit="1"/>
                </p:cNvSpPr>
                <p:nvPr/>
              </p:nvSpPr>
              <p:spPr>
                <a:xfrm>
                  <a:off x="1999129" y="3669500"/>
                  <a:ext cx="1398494" cy="369332"/>
                </a:xfrm>
                <a:prstGeom prst="rect">
                  <a:avLst/>
                </a:prstGeom>
                <a:blipFill>
                  <a:blip r:embed="rId12"/>
                  <a:stretch>
                    <a:fillRect b="-11475"/>
                  </a:stretch>
                </a:blipFill>
              </p:spPr>
              <p:txBody>
                <a:bodyPr/>
                <a:lstStyle/>
                <a:p>
                  <a:r>
                    <a:rPr lang="fr-FR">
                      <a:noFill/>
                    </a:rPr>
                    <a:t> </a:t>
                  </a:r>
                </a:p>
              </p:txBody>
            </p:sp>
          </mc:Fallback>
        </mc:AlternateContent>
      </p:grpSp>
      <p:sp>
        <p:nvSpPr>
          <p:cNvPr id="5" name="Rectangle 4">
            <a:extLst>
              <a:ext uri="{FF2B5EF4-FFF2-40B4-BE49-F238E27FC236}">
                <a16:creationId xmlns:a16="http://schemas.microsoft.com/office/drawing/2014/main" id="{0BE37B41-D195-7F91-89CE-2E3D9EB8FA0C}"/>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9B562FC2-F693-5391-F53C-77FCCA02ACA4}"/>
              </a:ext>
            </a:extLst>
          </p:cNvPr>
          <p:cNvSpPr/>
          <p:nvPr/>
        </p:nvSpPr>
        <p:spPr>
          <a:xfrm>
            <a:off x="3038061" y="-6411"/>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08507D9F-6AEB-974F-F75D-38D4DD6639D5}"/>
              </a:ext>
            </a:extLst>
          </p:cNvPr>
          <p:cNvSpPr/>
          <p:nvPr/>
        </p:nvSpPr>
        <p:spPr>
          <a:xfrm>
            <a:off x="6086061" y="-2179"/>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ECBB1F12-78C6-E399-F639-C558C5BECAF8}"/>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Polytopique</a:t>
            </a:r>
          </a:p>
          <a:p>
            <a:pPr algn="ctr"/>
            <a:r>
              <a:rPr lang="fr-FR" dirty="0">
                <a:solidFill>
                  <a:schemeClr val="tx1">
                    <a:lumMod val="65000"/>
                    <a:lumOff val="35000"/>
                  </a:schemeClr>
                </a:solidFill>
              </a:rPr>
              <a:t>Réduction d’ordre</a:t>
            </a:r>
          </a:p>
        </p:txBody>
      </p:sp>
      <p:sp>
        <p:nvSpPr>
          <p:cNvPr id="23" name="Ellipse 22">
            <a:extLst>
              <a:ext uri="{FF2B5EF4-FFF2-40B4-BE49-F238E27FC236}">
                <a16:creationId xmlns:a16="http://schemas.microsoft.com/office/drawing/2014/main" id="{4C864BCF-844A-D95D-E04A-1D72A94490D8}"/>
              </a:ext>
            </a:extLst>
          </p:cNvPr>
          <p:cNvSpPr/>
          <p:nvPr/>
        </p:nvSpPr>
        <p:spPr>
          <a:xfrm>
            <a:off x="6426200" y="3507800"/>
            <a:ext cx="91440" cy="889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37C3358C-CABC-1B21-BA3B-36CEA3E5DD53}"/>
              </a:ext>
            </a:extLst>
          </p:cNvPr>
          <p:cNvSpPr/>
          <p:nvPr/>
        </p:nvSpPr>
        <p:spPr>
          <a:xfrm>
            <a:off x="7833360" y="3511727"/>
            <a:ext cx="91440" cy="889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4E2086A5-7A8C-7BB5-B73F-91476EADF527}"/>
              </a:ext>
            </a:extLst>
          </p:cNvPr>
          <p:cNvSpPr/>
          <p:nvPr/>
        </p:nvSpPr>
        <p:spPr>
          <a:xfrm>
            <a:off x="6423660" y="4194427"/>
            <a:ext cx="91440" cy="889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D3D4E939-C13B-00DB-4E0F-D268A894CE05}"/>
              </a:ext>
            </a:extLst>
          </p:cNvPr>
          <p:cNvSpPr/>
          <p:nvPr/>
        </p:nvSpPr>
        <p:spPr>
          <a:xfrm>
            <a:off x="7833360" y="4196790"/>
            <a:ext cx="91440" cy="889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253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60485-739C-B4C4-2214-692D5C34575A}"/>
              </a:ext>
            </a:extLst>
          </p:cNvPr>
          <p:cNvSpPr>
            <a:spLocks noGrp="1"/>
          </p:cNvSpPr>
          <p:nvPr>
            <p:ph type="title"/>
          </p:nvPr>
        </p:nvSpPr>
        <p:spPr/>
        <p:txBody>
          <a:bodyPr/>
          <a:lstStyle/>
          <a:p>
            <a:r>
              <a:rPr lang="fr-FR" dirty="0"/>
              <a:t>Mise en forme polytopique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609686F0-060D-ECA6-E0FB-61C19B48808E}"/>
                  </a:ext>
                </a:extLst>
              </p:cNvPr>
              <p:cNvSpPr>
                <a:spLocks noGrp="1"/>
              </p:cNvSpPr>
              <p:nvPr>
                <p:ph idx="1"/>
              </p:nvPr>
            </p:nvSpPr>
            <p:spPr>
              <a:xfrm>
                <a:off x="607655" y="977603"/>
                <a:ext cx="10976690" cy="5265154"/>
              </a:xfrm>
            </p:spPr>
            <p:txBody>
              <a:bodyPr>
                <a:noAutofit/>
              </a:bodyPr>
              <a:lstStyle/>
              <a:p>
                <a:pPr marL="0" indent="0">
                  <a:lnSpc>
                    <a:spcPct val="100000"/>
                  </a:lnSpc>
                  <a:spcBef>
                    <a:spcPts val="600"/>
                  </a:spcBef>
                  <a:buNone/>
                </a:pPr>
                <a:r>
                  <a:rPr lang="fr-FR" sz="2000" kern="100" dirty="0">
                    <a:solidFill>
                      <a:schemeClr val="tx1"/>
                    </a:solidFill>
                    <a:effectLst/>
                    <a:ea typeface="Times New Roman" panose="02020603050405020304" pitchFamily="18" charset="0"/>
                    <a:cs typeface="Times New Roman" panose="02020603050405020304" pitchFamily="18" charset="0"/>
                  </a:rPr>
                  <a:t>Système </a:t>
                </a:r>
                <a14:m>
                  <m:oMath xmlns:m="http://schemas.openxmlformats.org/officeDocument/2006/math">
                    <m:r>
                      <m:rPr>
                        <m:sty m:val="p"/>
                      </m:rPr>
                      <a:rPr lang="fr-FR" sz="2000" kern="100">
                        <a:latin typeface="Cambria Math" panose="02040503050406030204" pitchFamily="18" charset="0"/>
                        <a:ea typeface="Times New Roman" panose="02020603050405020304" pitchFamily="18" charset="0"/>
                        <a:cs typeface="Times New Roman" panose="02020603050405020304" pitchFamily="18" charset="0"/>
                      </a:rPr>
                      <m:t>G</m:t>
                    </m:r>
                    <m:d>
                      <m:dPr>
                        <m:ctrlPr>
                          <a:rPr lang="fr-FR" sz="2000" b="0" i="1" kern="100" smtClean="0">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fr-FR" sz="2000" b="0" i="0" kern="100" smtClean="0">
                            <a:latin typeface="Cambria Math" panose="02040503050406030204" pitchFamily="18" charset="0"/>
                            <a:ea typeface="Times New Roman" panose="02020603050405020304" pitchFamily="18" charset="0"/>
                            <a:cs typeface="Times New Roman" panose="02020603050405020304" pitchFamily="18" charset="0"/>
                          </a:rPr>
                          <m:t>K</m:t>
                        </m:r>
                      </m:e>
                    </m:d>
                    <m:r>
                      <a:rPr lang="fr-FR" sz="2000" b="0" i="1" kern="100" smtClean="0">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fr-FR" sz="2000" i="1">
                            <a:latin typeface="Cambria Math" panose="02040503050406030204" pitchFamily="18" charset="0"/>
                          </a:rPr>
                        </m:ctrlPr>
                      </m:dPr>
                      <m:e>
                        <m:m>
                          <m:mPr>
                            <m:mcs>
                              <m:mc>
                                <m:mcPr>
                                  <m:count m:val="2"/>
                                  <m:mcJc m:val="center"/>
                                </m:mcPr>
                              </m:mc>
                            </m:mcs>
                            <m:ctrlPr>
                              <a:rPr lang="fr-FR" sz="2000" i="1">
                                <a:latin typeface="Cambria Math" panose="02040503050406030204" pitchFamily="18" charset="0"/>
                              </a:rPr>
                            </m:ctrlPr>
                          </m:mPr>
                          <m:mr>
                            <m:e>
                              <m:r>
                                <a:rPr lang="fr-FR" sz="2000" i="1">
                                  <a:latin typeface="Cambria Math" panose="02040503050406030204" pitchFamily="18" charset="0"/>
                                </a:rPr>
                                <m:t>𝐴</m:t>
                              </m:r>
                              <m:d>
                                <m:dPr>
                                  <m:ctrlPr>
                                    <a:rPr lang="fr-FR" sz="2000" i="1">
                                      <a:latin typeface="Cambria Math" panose="02040503050406030204" pitchFamily="18" charset="0"/>
                                    </a:rPr>
                                  </m:ctrlPr>
                                </m:dPr>
                                <m:e>
                                  <m:r>
                                    <a:rPr lang="fr-FR" sz="2000" i="1">
                                      <a:latin typeface="Cambria Math" panose="02040503050406030204" pitchFamily="18" charset="0"/>
                                    </a:rPr>
                                    <m:t>𝐾</m:t>
                                  </m:r>
                                </m:e>
                              </m:d>
                            </m:e>
                            <m:e>
                              <m:r>
                                <a:rPr lang="fr-FR" sz="2000" i="1">
                                  <a:latin typeface="Cambria Math" panose="02040503050406030204" pitchFamily="18" charset="0"/>
                                </a:rPr>
                                <m:t>𝐵</m:t>
                              </m:r>
                              <m:d>
                                <m:dPr>
                                  <m:ctrlPr>
                                    <a:rPr lang="fr-FR" sz="2000" i="1">
                                      <a:latin typeface="Cambria Math" panose="02040503050406030204" pitchFamily="18" charset="0"/>
                                    </a:rPr>
                                  </m:ctrlPr>
                                </m:dPr>
                                <m:e>
                                  <m:r>
                                    <a:rPr lang="fr-FR" sz="2000" i="1">
                                      <a:latin typeface="Cambria Math" panose="02040503050406030204" pitchFamily="18" charset="0"/>
                                    </a:rPr>
                                    <m:t>𝐾</m:t>
                                  </m:r>
                                </m:e>
                              </m:d>
                            </m:e>
                          </m:mr>
                          <m:mr>
                            <m:e>
                              <m:r>
                                <a:rPr lang="fr-FR" sz="2000" i="1">
                                  <a:latin typeface="Cambria Math" panose="02040503050406030204" pitchFamily="18" charset="0"/>
                                </a:rPr>
                                <m:t>𝐶</m:t>
                              </m:r>
                              <m:d>
                                <m:dPr>
                                  <m:ctrlPr>
                                    <a:rPr lang="fr-FR" sz="2000" i="1">
                                      <a:latin typeface="Cambria Math" panose="02040503050406030204" pitchFamily="18" charset="0"/>
                                    </a:rPr>
                                  </m:ctrlPr>
                                </m:dPr>
                                <m:e>
                                  <m:r>
                                    <a:rPr lang="fr-FR" sz="2000" i="1">
                                      <a:latin typeface="Cambria Math" panose="02040503050406030204" pitchFamily="18" charset="0"/>
                                    </a:rPr>
                                    <m:t>𝐾</m:t>
                                  </m:r>
                                </m:e>
                              </m:d>
                            </m:e>
                            <m:e>
                              <m:r>
                                <a:rPr lang="fr-FR" sz="2000" i="1">
                                  <a:latin typeface="Cambria Math" panose="02040503050406030204" pitchFamily="18" charset="0"/>
                                </a:rPr>
                                <m:t>𝐷</m:t>
                              </m:r>
                              <m:d>
                                <m:dPr>
                                  <m:ctrlPr>
                                    <a:rPr lang="fr-FR" sz="2000" i="1">
                                      <a:latin typeface="Cambria Math" panose="02040503050406030204" pitchFamily="18" charset="0"/>
                                    </a:rPr>
                                  </m:ctrlPr>
                                </m:dPr>
                                <m:e>
                                  <m:r>
                                    <a:rPr lang="fr-FR" sz="2000" i="1">
                                      <a:latin typeface="Cambria Math" panose="02040503050406030204" pitchFamily="18" charset="0"/>
                                    </a:rPr>
                                    <m:t>𝐾</m:t>
                                  </m:r>
                                </m:e>
                              </m:d>
                            </m:e>
                          </m:mr>
                        </m:m>
                      </m:e>
                    </m:d>
                  </m:oMath>
                </a14:m>
                <a:endParaRPr lang="fr-FR" sz="2000" kern="100" dirty="0">
                  <a:ea typeface="Times New Roman" panose="02020603050405020304" pitchFamily="18" charset="0"/>
                  <a:cs typeface="Times New Roman" panose="02020603050405020304" pitchFamily="18" charset="0"/>
                </a:endParaRP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d>
                        <m:dPr>
                          <m:begChr m:val="["/>
                          <m:endChr m:val="]"/>
                          <m:ctrlPr>
                            <a:rPr lang="fr-FR" sz="2000" i="1">
                              <a:latin typeface="Cambria Math" panose="02040503050406030204" pitchFamily="18" charset="0"/>
                            </a:rPr>
                          </m:ctrlPr>
                        </m:dPr>
                        <m:e>
                          <m:m>
                            <m:mPr>
                              <m:mcs>
                                <m:mc>
                                  <m:mcPr>
                                    <m:count m:val="2"/>
                                    <m:mcJc m:val="center"/>
                                  </m:mcPr>
                                </m:mc>
                              </m:mcs>
                              <m:ctrlPr>
                                <a:rPr lang="fr-FR" sz="2000" i="1">
                                  <a:latin typeface="Cambria Math" panose="02040503050406030204" pitchFamily="18" charset="0"/>
                                </a:rPr>
                              </m:ctrlPr>
                            </m:mPr>
                            <m:mr>
                              <m:e>
                                <m:r>
                                  <a:rPr lang="fr-FR" sz="2000" i="1">
                                    <a:latin typeface="Cambria Math" panose="02040503050406030204" pitchFamily="18" charset="0"/>
                                  </a:rPr>
                                  <m:t>𝐴</m:t>
                                </m:r>
                                <m:d>
                                  <m:dPr>
                                    <m:ctrlPr>
                                      <a:rPr lang="fr-FR" sz="2000" i="1">
                                        <a:latin typeface="Cambria Math" panose="02040503050406030204" pitchFamily="18" charset="0"/>
                                      </a:rPr>
                                    </m:ctrlPr>
                                  </m:dPr>
                                  <m:e>
                                    <m:r>
                                      <a:rPr lang="fr-FR" sz="2000" i="1">
                                        <a:latin typeface="Cambria Math" panose="02040503050406030204" pitchFamily="18" charset="0"/>
                                      </a:rPr>
                                      <m:t>𝐾</m:t>
                                    </m:r>
                                  </m:e>
                                </m:d>
                              </m:e>
                              <m:e>
                                <m:r>
                                  <a:rPr lang="fr-FR" sz="2000" i="1">
                                    <a:latin typeface="Cambria Math" panose="02040503050406030204" pitchFamily="18" charset="0"/>
                                  </a:rPr>
                                  <m:t>𝐵</m:t>
                                </m:r>
                                <m:d>
                                  <m:dPr>
                                    <m:ctrlPr>
                                      <a:rPr lang="fr-FR" sz="2000" i="1">
                                        <a:latin typeface="Cambria Math" panose="02040503050406030204" pitchFamily="18" charset="0"/>
                                      </a:rPr>
                                    </m:ctrlPr>
                                  </m:dPr>
                                  <m:e>
                                    <m:r>
                                      <a:rPr lang="fr-FR" sz="2000" i="1">
                                        <a:latin typeface="Cambria Math" panose="02040503050406030204" pitchFamily="18" charset="0"/>
                                      </a:rPr>
                                      <m:t>𝐾</m:t>
                                    </m:r>
                                  </m:e>
                                </m:d>
                              </m:e>
                            </m:mr>
                            <m:mr>
                              <m:e>
                                <m:r>
                                  <a:rPr lang="fr-FR" sz="2000" i="1">
                                    <a:latin typeface="Cambria Math" panose="02040503050406030204" pitchFamily="18" charset="0"/>
                                  </a:rPr>
                                  <m:t>𝐶</m:t>
                                </m:r>
                                <m:d>
                                  <m:dPr>
                                    <m:ctrlPr>
                                      <a:rPr lang="fr-FR" sz="2000" i="1">
                                        <a:latin typeface="Cambria Math" panose="02040503050406030204" pitchFamily="18" charset="0"/>
                                      </a:rPr>
                                    </m:ctrlPr>
                                  </m:dPr>
                                  <m:e>
                                    <m:r>
                                      <a:rPr lang="fr-FR" sz="2000" i="1">
                                        <a:latin typeface="Cambria Math" panose="02040503050406030204" pitchFamily="18" charset="0"/>
                                      </a:rPr>
                                      <m:t>𝐾</m:t>
                                    </m:r>
                                  </m:e>
                                </m:d>
                              </m:e>
                              <m:e>
                                <m:r>
                                  <a:rPr lang="fr-FR" sz="2000" i="1">
                                    <a:latin typeface="Cambria Math" panose="02040503050406030204" pitchFamily="18" charset="0"/>
                                  </a:rPr>
                                  <m:t>𝐷</m:t>
                                </m:r>
                                <m:d>
                                  <m:dPr>
                                    <m:ctrlPr>
                                      <a:rPr lang="fr-FR" sz="2000" i="1">
                                        <a:latin typeface="Cambria Math" panose="02040503050406030204" pitchFamily="18" charset="0"/>
                                      </a:rPr>
                                    </m:ctrlPr>
                                  </m:dPr>
                                  <m:e>
                                    <m:r>
                                      <a:rPr lang="fr-FR" sz="2000" i="1">
                                        <a:latin typeface="Cambria Math" panose="02040503050406030204" pitchFamily="18" charset="0"/>
                                      </a:rPr>
                                      <m:t>𝐾</m:t>
                                    </m:r>
                                  </m:e>
                                </m:d>
                              </m:e>
                            </m:mr>
                          </m:m>
                        </m:e>
                      </m:d>
                      <m:r>
                        <a:rPr lang="fr-FR" sz="2000" i="1">
                          <a:latin typeface="Cambria Math" panose="02040503050406030204" pitchFamily="18" charset="0"/>
                        </a:rPr>
                        <m:t>=</m:t>
                      </m:r>
                      <m:nary>
                        <m:naryPr>
                          <m:chr m:val="∑"/>
                          <m:ctrlPr>
                            <a:rPr lang="fr-FR" sz="2000" i="1" kern="100">
                              <a:latin typeface="Cambria Math" panose="02040503050406030204" pitchFamily="18" charset="0"/>
                              <a:cs typeface="Times New Roman" panose="02020603050405020304" pitchFamily="18" charset="0"/>
                            </a:rPr>
                          </m:ctrlPr>
                        </m:naryPr>
                        <m:sub>
                          <m:r>
                            <m:rPr>
                              <m:brk m:alnAt="23"/>
                            </m:rPr>
                            <a:rPr lang="fr-FR" sz="2000" i="1" kern="100">
                              <a:latin typeface="Cambria Math" panose="02040503050406030204" pitchFamily="18" charset="0"/>
                              <a:cs typeface="Times New Roman" panose="02020603050405020304" pitchFamily="18" charset="0"/>
                            </a:rPr>
                            <m:t>𝑖</m:t>
                          </m:r>
                          <m:r>
                            <a:rPr lang="fr-FR" sz="2000" i="1" kern="100">
                              <a:latin typeface="Cambria Math" panose="02040503050406030204" pitchFamily="18" charset="0"/>
                              <a:cs typeface="Times New Roman" panose="02020603050405020304" pitchFamily="18" charset="0"/>
                            </a:rPr>
                            <m:t>=1</m:t>
                          </m:r>
                        </m:sub>
                        <m:sup>
                          <m:r>
                            <a:rPr lang="fr-FR" sz="2000" i="1" kern="100">
                              <a:latin typeface="Cambria Math" panose="02040503050406030204" pitchFamily="18" charset="0"/>
                              <a:cs typeface="Times New Roman" panose="02020603050405020304" pitchFamily="18" charset="0"/>
                            </a:rPr>
                            <m:t>𝐿</m:t>
                          </m:r>
                        </m:sup>
                        <m:e>
                          <m:sSub>
                            <m:sSubPr>
                              <m:ctrlPr>
                                <a:rPr lang="fr-FR" sz="2000" i="1" kern="100">
                                  <a:latin typeface="Cambria Math" panose="02040503050406030204" pitchFamily="18" charset="0"/>
                                  <a:cs typeface="Times New Roman" panose="02020603050405020304" pitchFamily="18" charset="0"/>
                                </a:rPr>
                              </m:ctrlPr>
                            </m:sSubPr>
                            <m:e>
                              <m:r>
                                <a:rPr lang="fr-FR" sz="2000" i="1" kern="100">
                                  <a:latin typeface="Cambria Math" panose="02040503050406030204" pitchFamily="18" charset="0"/>
                                  <a:cs typeface="Times New Roman" panose="02020603050405020304" pitchFamily="18" charset="0"/>
                                </a:rPr>
                                <m:t>𝛼</m:t>
                              </m:r>
                            </m:e>
                            <m:sub>
                              <m:r>
                                <a:rPr lang="fr-FR" sz="2000" i="1" kern="100">
                                  <a:latin typeface="Cambria Math" panose="02040503050406030204" pitchFamily="18" charset="0"/>
                                  <a:cs typeface="Times New Roman" panose="02020603050405020304" pitchFamily="18" charset="0"/>
                                </a:rPr>
                                <m:t>𝑖</m:t>
                              </m:r>
                            </m:sub>
                          </m:sSub>
                          <m:d>
                            <m:dPr>
                              <m:begChr m:val="["/>
                              <m:endChr m:val="]"/>
                              <m:ctrlPr>
                                <a:rPr lang="fr-FR" sz="2000" i="1">
                                  <a:latin typeface="Cambria Math" panose="02040503050406030204" pitchFamily="18" charset="0"/>
                                </a:rPr>
                              </m:ctrlPr>
                            </m:dPr>
                            <m:e>
                              <m:m>
                                <m:mPr>
                                  <m:mcs>
                                    <m:mc>
                                      <m:mcPr>
                                        <m:count m:val="2"/>
                                        <m:mcJc m:val="center"/>
                                      </m:mcPr>
                                    </m:mc>
                                  </m:mcs>
                                  <m:ctrlPr>
                                    <a:rPr lang="fr-FR" sz="2000" i="1">
                                      <a:latin typeface="Cambria Math" panose="02040503050406030204" pitchFamily="18" charset="0"/>
                                    </a:rPr>
                                  </m:ctrlPr>
                                </m:mPr>
                                <m:mr>
                                  <m:e>
                                    <m:sSub>
                                      <m:sSubPr>
                                        <m:ctrlPr>
                                          <a:rPr lang="fr-FR" sz="2000" i="1">
                                            <a:latin typeface="Cambria Math" panose="02040503050406030204" pitchFamily="18" charset="0"/>
                                          </a:rPr>
                                        </m:ctrlPr>
                                      </m:sSubPr>
                                      <m:e>
                                        <m:r>
                                          <a:rPr lang="fr-FR" sz="2000" i="1">
                                            <a:latin typeface="Cambria Math" panose="02040503050406030204" pitchFamily="18" charset="0"/>
                                          </a:rPr>
                                          <m:t>𝐴</m:t>
                                        </m:r>
                                      </m:e>
                                      <m:sub>
                                        <m:r>
                                          <a:rPr lang="fr-FR" sz="2000" i="1">
                                            <a:latin typeface="Cambria Math" panose="02040503050406030204" pitchFamily="18" charset="0"/>
                                          </a:rPr>
                                          <m:t>𝑖</m:t>
                                        </m:r>
                                      </m:sub>
                                    </m:sSub>
                                  </m:e>
                                  <m:e>
                                    <m:sSub>
                                      <m:sSubPr>
                                        <m:ctrlPr>
                                          <a:rPr lang="fr-FR" sz="2000" i="1">
                                            <a:latin typeface="Cambria Math" panose="02040503050406030204" pitchFamily="18" charset="0"/>
                                          </a:rPr>
                                        </m:ctrlPr>
                                      </m:sSubPr>
                                      <m:e>
                                        <m:r>
                                          <a:rPr lang="fr-FR" sz="2000" i="1">
                                            <a:latin typeface="Cambria Math" panose="02040503050406030204" pitchFamily="18" charset="0"/>
                                          </a:rPr>
                                          <m:t>𝐵</m:t>
                                        </m:r>
                                      </m:e>
                                      <m:sub>
                                        <m:r>
                                          <a:rPr lang="fr-FR" sz="2000" i="1">
                                            <a:latin typeface="Cambria Math" panose="02040503050406030204" pitchFamily="18" charset="0"/>
                                          </a:rPr>
                                          <m:t>𝑖</m:t>
                                        </m:r>
                                      </m:sub>
                                    </m:sSub>
                                  </m:e>
                                </m:mr>
                                <m:mr>
                                  <m:e>
                                    <m:sSub>
                                      <m:sSubPr>
                                        <m:ctrlPr>
                                          <a:rPr lang="fr-FR" sz="2000" i="1">
                                            <a:latin typeface="Cambria Math" panose="02040503050406030204" pitchFamily="18" charset="0"/>
                                          </a:rPr>
                                        </m:ctrlPr>
                                      </m:sSubPr>
                                      <m:e>
                                        <m:r>
                                          <a:rPr lang="fr-FR" sz="2000" i="1">
                                            <a:latin typeface="Cambria Math" panose="02040503050406030204" pitchFamily="18" charset="0"/>
                                          </a:rPr>
                                          <m:t>𝐶</m:t>
                                        </m:r>
                                      </m:e>
                                      <m:sub>
                                        <m:r>
                                          <a:rPr lang="fr-FR" sz="2000" i="1">
                                            <a:latin typeface="Cambria Math" panose="02040503050406030204" pitchFamily="18" charset="0"/>
                                          </a:rPr>
                                          <m:t>𝑖</m:t>
                                        </m:r>
                                      </m:sub>
                                    </m:sSub>
                                  </m:e>
                                  <m:e>
                                    <m:sSub>
                                      <m:sSubPr>
                                        <m:ctrlPr>
                                          <a:rPr lang="fr-FR" sz="2000" i="1">
                                            <a:latin typeface="Cambria Math" panose="02040503050406030204" pitchFamily="18" charset="0"/>
                                          </a:rPr>
                                        </m:ctrlPr>
                                      </m:sSubPr>
                                      <m:e>
                                        <m:r>
                                          <a:rPr lang="fr-FR" sz="2000" i="1">
                                            <a:latin typeface="Cambria Math" panose="02040503050406030204" pitchFamily="18" charset="0"/>
                                          </a:rPr>
                                          <m:t>𝐷</m:t>
                                        </m:r>
                                      </m:e>
                                      <m:sub>
                                        <m:r>
                                          <a:rPr lang="fr-FR" sz="2000" i="1">
                                            <a:latin typeface="Cambria Math" panose="02040503050406030204" pitchFamily="18" charset="0"/>
                                          </a:rPr>
                                          <m:t>𝑖</m:t>
                                        </m:r>
                                      </m:sub>
                                    </m:sSub>
                                  </m:e>
                                </m:mr>
                              </m:m>
                            </m:e>
                          </m:d>
                        </m:e>
                      </m:nary>
                    </m:oMath>
                  </m:oMathPara>
                </a14:m>
                <a:endParaRPr lang="fr-FR" sz="2000" i="1" kern="100"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lgn="ctr">
                  <a:lnSpc>
                    <a:spcPct val="125000"/>
                  </a:lnSpc>
                  <a:spcBef>
                    <a:spcPts val="0"/>
                  </a:spcBef>
                  <a:buNone/>
                </a:pPr>
                <a14:m>
                  <m:oMath xmlns:m="http://schemas.openxmlformats.org/officeDocument/2006/math">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𝛼</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ℝ</m:t>
                        </m:r>
                      </m:e>
                      <m:sup>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𝑞</m:t>
                        </m:r>
                      </m:sup>
                    </m:sSup>
                    <m:r>
                      <a:rPr lang="fr-FR" sz="2000" i="1" kern="100">
                        <a:latin typeface="Cambria Math" panose="02040503050406030204" pitchFamily="18" charset="0"/>
                        <a:ea typeface="Cambria Math" panose="02040503050406030204" pitchFamily="18" charset="0"/>
                        <a:cs typeface="Times New Roman" panose="02020603050405020304" pitchFamily="18" charset="0"/>
                      </a:rPr>
                      <m:t>→[0;1]</m:t>
                    </m:r>
                  </m:oMath>
                </a14:m>
                <a:r>
                  <a:rPr lang="fr-FR" sz="2000" kern="100" dirty="0">
                    <a:ea typeface="Times New Roman" panose="02020603050405020304" pitchFamily="18" charset="0"/>
                    <a:cs typeface="Times New Roman" panose="02020603050405020304" pitchFamily="18" charset="0"/>
                  </a:rPr>
                  <a:t> e</a:t>
                </a:r>
                <a14:m>
                  <m:oMath xmlns:m="http://schemas.openxmlformats.org/officeDocument/2006/math">
                    <m:r>
                      <m:rPr>
                        <m:sty m:val="p"/>
                      </m:rPr>
                      <a:rPr lang="fr-FR" sz="2000" b="0" i="0" kern="100" smtClean="0">
                        <a:latin typeface="Cambria Math" panose="02040503050406030204" pitchFamily="18" charset="0"/>
                        <a:ea typeface="Times New Roman" panose="02020603050405020304" pitchFamily="18" charset="0"/>
                        <a:cs typeface="Times New Roman" panose="02020603050405020304" pitchFamily="18" charset="0"/>
                      </a:rPr>
                      <m:t>t</m:t>
                    </m:r>
                    <m:r>
                      <a:rPr lang="fr-FR" sz="2000" b="0" i="0" kern="100" smtClean="0">
                        <a:latin typeface="Cambria Math" panose="02040503050406030204" pitchFamily="18" charset="0"/>
                        <a:ea typeface="Times New Roman" panose="02020603050405020304" pitchFamily="18" charset="0"/>
                        <a:cs typeface="Times New Roman" panose="02020603050405020304" pitchFamily="18" charset="0"/>
                      </a:rPr>
                      <m:t> </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𝛼</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=1</m:t>
                    </m:r>
                  </m:oMath>
                </a14:m>
                <a:r>
                  <a:rPr lang="fr-FR" sz="2000" kern="100" dirty="0">
                    <a:ea typeface="Times New Roman" panose="02020603050405020304" pitchFamily="18" charset="0"/>
                    <a:cs typeface="Times New Roman" panose="02020603050405020304" pitchFamily="18" charset="0"/>
                  </a:rPr>
                  <a:t>.  </a:t>
                </a:r>
                <a:endParaRPr lang="fr-FR" sz="2000" i="1" kern="100"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fr-FR" sz="2000" i="1" kern="100"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100000"/>
                  </a:lnSpc>
                  <a:spcBef>
                    <a:spcPts val="0"/>
                  </a:spcBef>
                  <a:buNone/>
                </a:pPr>
                <a:r>
                  <a:rPr lang="fr-FR" sz="2000" dirty="0"/>
                  <a:t>Polytope : </a:t>
                </a:r>
                <a14:m>
                  <m:oMath xmlns:m="http://schemas.openxmlformats.org/officeDocument/2006/math">
                    <m:r>
                      <a:rPr lang="fr-FR" sz="2000" i="1">
                        <a:latin typeface="Cambria Math" panose="02040503050406030204" pitchFamily="18" charset="0"/>
                      </a:rPr>
                      <m:t>𝐶𝑜</m:t>
                    </m:r>
                    <m:d>
                      <m:dPr>
                        <m:begChr m:val="{"/>
                        <m:endChr m:val="}"/>
                        <m:ctrlPr>
                          <a:rPr lang="fr-FR" sz="2000" i="1">
                            <a:latin typeface="Cambria Math" panose="02040503050406030204" pitchFamily="18" charset="0"/>
                          </a:rPr>
                        </m:ctrlPr>
                      </m:dPr>
                      <m:e>
                        <m:d>
                          <m:dPr>
                            <m:begChr m:val="["/>
                            <m:endChr m:val="]"/>
                            <m:ctrlPr>
                              <a:rPr lang="fr-FR" sz="2000" i="1">
                                <a:latin typeface="Cambria Math" panose="02040503050406030204" pitchFamily="18" charset="0"/>
                              </a:rPr>
                            </m:ctrlPr>
                          </m:dPr>
                          <m:e>
                            <m:m>
                              <m:mPr>
                                <m:mcs>
                                  <m:mc>
                                    <m:mcPr>
                                      <m:count m:val="2"/>
                                      <m:mcJc m:val="center"/>
                                    </m:mcPr>
                                  </m:mc>
                                </m:mcs>
                                <m:ctrlPr>
                                  <a:rPr lang="fr-FR" sz="2000" i="1">
                                    <a:latin typeface="Cambria Math" panose="02040503050406030204" pitchFamily="18" charset="0"/>
                                  </a:rPr>
                                </m:ctrlPr>
                              </m:mPr>
                              <m:mr>
                                <m:e>
                                  <m:sSub>
                                    <m:sSubPr>
                                      <m:ctrlPr>
                                        <a:rPr lang="fr-FR" sz="2000" i="1">
                                          <a:latin typeface="Cambria Math" panose="02040503050406030204" pitchFamily="18" charset="0"/>
                                        </a:rPr>
                                      </m:ctrlPr>
                                    </m:sSubPr>
                                    <m:e>
                                      <m:r>
                                        <a:rPr lang="fr-FR" sz="2000" i="1">
                                          <a:latin typeface="Cambria Math" panose="02040503050406030204" pitchFamily="18" charset="0"/>
                                        </a:rPr>
                                        <m:t>𝐴</m:t>
                                      </m:r>
                                    </m:e>
                                    <m:sub>
                                      <m:r>
                                        <a:rPr lang="fr-FR" sz="2000" i="1">
                                          <a:latin typeface="Cambria Math" panose="02040503050406030204" pitchFamily="18" charset="0"/>
                                        </a:rPr>
                                        <m:t>𝑖</m:t>
                                      </m:r>
                                    </m:sub>
                                  </m:sSub>
                                </m:e>
                                <m:e>
                                  <m:sSub>
                                    <m:sSubPr>
                                      <m:ctrlPr>
                                        <a:rPr lang="fr-FR" sz="2000" i="1">
                                          <a:latin typeface="Cambria Math" panose="02040503050406030204" pitchFamily="18" charset="0"/>
                                        </a:rPr>
                                      </m:ctrlPr>
                                    </m:sSubPr>
                                    <m:e>
                                      <m:r>
                                        <a:rPr lang="fr-FR" sz="2000" i="1">
                                          <a:latin typeface="Cambria Math" panose="02040503050406030204" pitchFamily="18" charset="0"/>
                                        </a:rPr>
                                        <m:t>𝐵</m:t>
                                      </m:r>
                                    </m:e>
                                    <m:sub>
                                      <m:r>
                                        <a:rPr lang="fr-FR" sz="2000" i="1">
                                          <a:latin typeface="Cambria Math" panose="02040503050406030204" pitchFamily="18" charset="0"/>
                                        </a:rPr>
                                        <m:t>𝑖</m:t>
                                      </m:r>
                                    </m:sub>
                                  </m:sSub>
                                </m:e>
                              </m:mr>
                              <m:mr>
                                <m:e>
                                  <m:sSub>
                                    <m:sSubPr>
                                      <m:ctrlPr>
                                        <a:rPr lang="fr-FR" sz="2000" i="1">
                                          <a:latin typeface="Cambria Math" panose="02040503050406030204" pitchFamily="18" charset="0"/>
                                        </a:rPr>
                                      </m:ctrlPr>
                                    </m:sSubPr>
                                    <m:e>
                                      <m:r>
                                        <a:rPr lang="fr-FR" sz="2000" i="1">
                                          <a:latin typeface="Cambria Math" panose="02040503050406030204" pitchFamily="18" charset="0"/>
                                        </a:rPr>
                                        <m:t>𝐶</m:t>
                                      </m:r>
                                    </m:e>
                                    <m:sub>
                                      <m:r>
                                        <a:rPr lang="fr-FR" sz="2000" i="1">
                                          <a:latin typeface="Cambria Math" panose="02040503050406030204" pitchFamily="18" charset="0"/>
                                        </a:rPr>
                                        <m:t>𝑖</m:t>
                                      </m:r>
                                    </m:sub>
                                  </m:sSub>
                                </m:e>
                                <m:e>
                                  <m:sSub>
                                    <m:sSubPr>
                                      <m:ctrlPr>
                                        <a:rPr lang="fr-FR" sz="2000" i="1">
                                          <a:latin typeface="Cambria Math" panose="02040503050406030204" pitchFamily="18" charset="0"/>
                                        </a:rPr>
                                      </m:ctrlPr>
                                    </m:sSubPr>
                                    <m:e>
                                      <m:r>
                                        <a:rPr lang="fr-FR" sz="2000" i="1">
                                          <a:latin typeface="Cambria Math" panose="02040503050406030204" pitchFamily="18" charset="0"/>
                                        </a:rPr>
                                        <m:t>𝐷</m:t>
                                      </m:r>
                                    </m:e>
                                    <m:sub>
                                      <m:r>
                                        <a:rPr lang="fr-FR" sz="2000" i="1">
                                          <a:latin typeface="Cambria Math" panose="02040503050406030204" pitchFamily="18" charset="0"/>
                                        </a:rPr>
                                        <m:t>𝑖</m:t>
                                      </m:r>
                                    </m:sub>
                                  </m:sSub>
                                </m:e>
                              </m:mr>
                            </m:m>
                          </m:e>
                        </m:d>
                        <m:r>
                          <a:rPr lang="fr-FR" sz="2000" i="1">
                            <a:latin typeface="Cambria Math" panose="02040503050406030204" pitchFamily="18" charset="0"/>
                          </a:rPr>
                          <m:t>, </m:t>
                        </m:r>
                        <m:r>
                          <a:rPr lang="fr-FR" sz="2000" i="1">
                            <a:latin typeface="Cambria Math" panose="02040503050406030204" pitchFamily="18" charset="0"/>
                          </a:rPr>
                          <m:t>𝑖</m:t>
                        </m:r>
                        <m:r>
                          <a:rPr lang="fr-FR" sz="2000" i="1">
                            <a:latin typeface="Cambria Math" panose="02040503050406030204" pitchFamily="18" charset="0"/>
                          </a:rPr>
                          <m:t>=1,2,…,</m:t>
                        </m:r>
                        <m:r>
                          <a:rPr lang="fr-FR" sz="2000" i="1">
                            <a:latin typeface="Cambria Math" panose="02040503050406030204" pitchFamily="18" charset="0"/>
                          </a:rPr>
                          <m:t>𝐿</m:t>
                        </m:r>
                      </m:e>
                    </m:d>
                  </m:oMath>
                </a14:m>
                <a:endParaRPr lang="fr-FR" sz="2000" i="1" kern="100"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125000"/>
                  </a:lnSpc>
                  <a:spcBef>
                    <a:spcPts val="600"/>
                  </a:spcBef>
                  <a:buNone/>
                </a:pPr>
                <a:r>
                  <a:rPr lang="fr-FR" sz="2000" kern="100" dirty="0">
                    <a:ea typeface="Times New Roman" panose="02020603050405020304" pitchFamily="18" charset="0"/>
                    <a:cs typeface="Times New Roman" panose="02020603050405020304" pitchFamily="18" charset="0"/>
                  </a:rPr>
                  <a:t>Décomposition des incertitudes : </a:t>
                </a:r>
                <a14:m>
                  <m:oMath xmlns:m="http://schemas.openxmlformats.org/officeDocument/2006/math">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limLow>
                      <m:limLowPr>
                        <m:ctrlPr>
                          <a:rPr lang="fr-FR" sz="2000" i="1" kern="100">
                            <a:latin typeface="Cambria Math" panose="02040503050406030204" pitchFamily="18" charset="0"/>
                            <a:cs typeface="Times New Roman" panose="02020603050405020304" pitchFamily="18" charset="0"/>
                          </a:rPr>
                        </m:ctrlPr>
                      </m:limLowPr>
                      <m:e>
                        <m:groupChr>
                          <m:groupChrPr>
                            <m:chr m:val="⏟"/>
                            <m:ctrlPr>
                              <a:rPr lang="fr-FR" sz="2000" i="1" kern="100">
                                <a:latin typeface="Cambria Math" panose="02040503050406030204" pitchFamily="18" charset="0"/>
                                <a:cs typeface="Times New Roman" panose="02020603050405020304" pitchFamily="18" charset="0"/>
                              </a:rPr>
                            </m:ctrlPr>
                          </m:groupChrPr>
                          <m:e>
                            <m:f>
                              <m:f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𝑚𝑖𝑛</m:t>
                                    </m:r>
                                  </m:sub>
                                </m:sSub>
                              </m:den>
                            </m:f>
                          </m:e>
                        </m:groupChr>
                      </m:e>
                      <m:lim>
                        <m:sSub>
                          <m:sSubPr>
                            <m:ctrlPr>
                              <a:rPr lang="fr-FR" sz="2000" i="1" kern="100">
                                <a:latin typeface="Cambria Math" panose="02040503050406030204" pitchFamily="18" charset="0"/>
                                <a:cs typeface="Times New Roman" panose="02020603050405020304" pitchFamily="18" charset="0"/>
                              </a:rPr>
                            </m:ctrlPr>
                          </m:sSubPr>
                          <m:e>
                            <m:r>
                              <a:rPr lang="fr-FR" sz="2000" i="1" kern="100">
                                <a:latin typeface="Cambria Math" panose="02040503050406030204" pitchFamily="18" charset="0"/>
                                <a:cs typeface="Times New Roman" panose="02020603050405020304" pitchFamily="18" charset="0"/>
                              </a:rPr>
                              <m:t>𝜇</m:t>
                            </m:r>
                          </m:e>
                          <m:sub>
                            <m:r>
                              <a:rPr lang="fr-FR" sz="2000" i="1" kern="100">
                                <a:latin typeface="Cambria Math" panose="02040503050406030204" pitchFamily="18" charset="0"/>
                                <a:cs typeface="Times New Roman" panose="02020603050405020304" pitchFamily="18" charset="0"/>
                              </a:rPr>
                              <m:t>𝑖</m:t>
                            </m:r>
                            <m:r>
                              <a:rPr lang="fr-FR" sz="2000" i="1" kern="100">
                                <a:latin typeface="Cambria Math" panose="02040503050406030204" pitchFamily="18" charset="0"/>
                                <a:cs typeface="Times New Roman" panose="02020603050405020304" pitchFamily="18" charset="0"/>
                              </a:rPr>
                              <m:t>,1</m:t>
                            </m:r>
                          </m:sub>
                        </m:sSub>
                      </m:lim>
                    </m:limLow>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𝑚𝑖𝑛</m:t>
                        </m:r>
                      </m:sub>
                    </m:s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limLow>
                      <m:limLowPr>
                        <m:ctrlPr>
                          <a:rPr lang="fr-FR" sz="2000" i="1" kern="100">
                            <a:latin typeface="Cambria Math" panose="02040503050406030204" pitchFamily="18" charset="0"/>
                            <a:cs typeface="Times New Roman" panose="02020603050405020304" pitchFamily="18" charset="0"/>
                          </a:rPr>
                        </m:ctrlPr>
                      </m:limLowPr>
                      <m:e>
                        <m:groupChr>
                          <m:groupChrPr>
                            <m:chr m:val="⏟"/>
                            <m:ctrlPr>
                              <a:rPr lang="fr-FR" sz="2000" i="1" kern="100">
                                <a:latin typeface="Cambria Math" panose="02040503050406030204" pitchFamily="18" charset="0"/>
                                <a:cs typeface="Times New Roman" panose="02020603050405020304" pitchFamily="18" charset="0"/>
                              </a:rPr>
                            </m:ctrlPr>
                          </m:groupChrPr>
                          <m:e>
                            <m:f>
                              <m:f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sub>
                                </m:s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𝑚𝑖𝑛</m:t>
                                    </m:r>
                                  </m:sub>
                                </m:sSub>
                              </m:num>
                              <m:den>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𝑚𝑖𝑛</m:t>
                                    </m:r>
                                  </m:sub>
                                </m:sSub>
                              </m:den>
                            </m:f>
                          </m:e>
                        </m:groupChr>
                      </m:e>
                      <m:lim>
                        <m:sSub>
                          <m:sSubPr>
                            <m:ctrlPr>
                              <a:rPr lang="fr-FR" sz="2000" i="1" kern="100">
                                <a:latin typeface="Cambria Math" panose="02040503050406030204" pitchFamily="18" charset="0"/>
                                <a:cs typeface="Times New Roman" panose="02020603050405020304" pitchFamily="18" charset="0"/>
                              </a:rPr>
                            </m:ctrlPr>
                          </m:sSubPr>
                          <m:e>
                            <m:r>
                              <a:rPr lang="fr-FR" sz="2000" i="1" kern="100">
                                <a:latin typeface="Cambria Math" panose="02040503050406030204" pitchFamily="18" charset="0"/>
                                <a:cs typeface="Times New Roman" panose="02020603050405020304" pitchFamily="18" charset="0"/>
                              </a:rPr>
                              <m:t>𝜇</m:t>
                            </m:r>
                          </m:e>
                          <m:sub>
                            <m:r>
                              <a:rPr lang="fr-FR" sz="2000" i="1" kern="100">
                                <a:latin typeface="Cambria Math" panose="02040503050406030204" pitchFamily="18" charset="0"/>
                                <a:cs typeface="Times New Roman" panose="02020603050405020304" pitchFamily="18" charset="0"/>
                              </a:rPr>
                              <m:t>𝑖</m:t>
                            </m:r>
                            <m:r>
                              <a:rPr lang="fr-FR" sz="2000" i="1" kern="100">
                                <a:latin typeface="Cambria Math" panose="02040503050406030204" pitchFamily="18" charset="0"/>
                                <a:cs typeface="Times New Roman" panose="02020603050405020304" pitchFamily="18" charset="0"/>
                              </a:rPr>
                              <m:t>,2</m:t>
                            </m:r>
                          </m:sub>
                        </m:sSub>
                      </m:lim>
                    </m:limLow>
                    <m:sSub>
                      <m:sSubPr>
                        <m:ctrlPr>
                          <a:rPr lang="fr-FR" sz="2000"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𝑖</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m:t>
                        </m:r>
                        <m:r>
                          <a:rPr lang="fr-FR" sz="2000" i="1" kern="100">
                            <a:latin typeface="Cambria Math" panose="02040503050406030204" pitchFamily="18" charset="0"/>
                            <a:ea typeface="Times New Roman" panose="02020603050405020304" pitchFamily="18" charset="0"/>
                            <a:cs typeface="Times New Roman" panose="02020603050405020304" pitchFamily="18" charset="0"/>
                          </a:rPr>
                          <m:t>𝑚𝑎𝑥</m:t>
                        </m:r>
                      </m:sub>
                    </m:sSub>
                  </m:oMath>
                </a14:m>
                <a:endParaRPr lang="fr-FR" sz="2000" kern="100" dirty="0">
                  <a:ea typeface="Times New Roman" panose="02020603050405020304" pitchFamily="18" charset="0"/>
                  <a:cs typeface="Times New Roman" panose="02020603050405020304" pitchFamily="18" charset="0"/>
                </a:endParaRPr>
              </a:p>
              <a:p>
                <a:pPr marL="0" indent="0">
                  <a:lnSpc>
                    <a:spcPct val="125000"/>
                  </a:lnSpc>
                  <a:spcBef>
                    <a:spcPts val="600"/>
                  </a:spcBef>
                  <a:buNone/>
                </a:pPr>
                <a:r>
                  <a:rPr lang="fr-FR" sz="2000" kern="100" dirty="0">
                    <a:ea typeface="Times New Roman" panose="02020603050405020304" pitchFamily="18" charset="0"/>
                    <a:cs typeface="Times New Roman" panose="02020603050405020304" pitchFamily="18" charset="0"/>
                  </a:rPr>
                  <a:t>Avec 2 paramètres incertains :</a:t>
                </a:r>
              </a:p>
              <a:p>
                <a:pPr marL="0" indent="0" algn="ctr">
                  <a:lnSpc>
                    <a:spcPct val="125000"/>
                  </a:lnSpc>
                  <a:spcBef>
                    <a:spcPts val="600"/>
                  </a:spcBef>
                  <a:buNone/>
                </a:pPr>
                <a14:m>
                  <m:oMathPara xmlns:m="http://schemas.openxmlformats.org/officeDocument/2006/math">
                    <m:oMathParaPr>
                      <m:jc m:val="centerGroup"/>
                    </m:oMathParaPr>
                    <m:oMath xmlns:m="http://schemas.openxmlformats.org/officeDocument/2006/math">
                      <m:r>
                        <m:rPr>
                          <m:sty m:val="p"/>
                        </m:rPr>
                        <a:rPr lang="fr-FR" sz="2000">
                          <a:latin typeface="Cambria Math" panose="02040503050406030204" pitchFamily="18" charset="0"/>
                          <a:ea typeface="Times New Roman" panose="02020603050405020304" pitchFamily="18" charset="0"/>
                          <a:cs typeface="Times New Roman" panose="02020603050405020304" pitchFamily="18" charset="0"/>
                        </a:rPr>
                        <m:t>G</m:t>
                      </m:r>
                      <m:r>
                        <a:rPr lang="fr-FR" sz="2000">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fr-FR" sz="2000">
                          <a:latin typeface="Cambria Math" panose="02040503050406030204" pitchFamily="18" charset="0"/>
                          <a:ea typeface="Times New Roman" panose="02020603050405020304" pitchFamily="18" charset="0"/>
                          <a:cs typeface="Times New Roman" panose="02020603050405020304" pitchFamily="18" charset="0"/>
                        </a:rPr>
                        <m:t>K</m:t>
                      </m:r>
                      <m:r>
                        <a:rPr lang="fr-FR" sz="2000">
                          <a:latin typeface="Cambria Math" panose="02040503050406030204" pitchFamily="18" charset="0"/>
                          <a:ea typeface="Times New Roman" panose="02020603050405020304" pitchFamily="18" charset="0"/>
                          <a:cs typeface="Times New Roman" panose="02020603050405020304" pitchFamily="18" charset="0"/>
                        </a:rPr>
                        <m:t>)</m:t>
                      </m:r>
                      <m:r>
                        <a:rPr lang="fr-F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a:latin typeface="Cambria Math" panose="02040503050406030204" pitchFamily="18" charset="0"/>
                              <a:ea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𝜇</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1,1</m:t>
                          </m:r>
                        </m:sub>
                      </m:sSub>
                      <m:sSub>
                        <m:sSubPr>
                          <m:ctrlPr>
                            <a:rPr lang="fr-FR" sz="2000" i="1">
                              <a:latin typeface="Cambria Math" panose="02040503050406030204" pitchFamily="18" charset="0"/>
                              <a:ea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𝜇</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2,1</m:t>
                          </m:r>
                        </m:sub>
                      </m:sSub>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fr-FR" sz="2000">
                              <a:latin typeface="Cambria Math" panose="02040503050406030204" pitchFamily="18" charset="0"/>
                              <a:ea typeface="Times New Roman" panose="02020603050405020304" pitchFamily="18" charset="0"/>
                              <a:cs typeface="Times New Roman" panose="02020603050405020304" pitchFamily="18" charset="0"/>
                            </a:rPr>
                            <m:t>G</m:t>
                          </m:r>
                        </m:e>
                        <m:sub>
                          <m:r>
                            <a:rPr lang="fr-FR" sz="2000">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1,</m:t>
                              </m:r>
                              <m:r>
                                <a:rPr lang="fr-FR" sz="2000" i="1">
                                  <a:latin typeface="Cambria Math" panose="02040503050406030204" pitchFamily="18" charset="0"/>
                                  <a:ea typeface="Times New Roman" panose="02020603050405020304" pitchFamily="18" charset="0"/>
                                  <a:cs typeface="Times New Roman" panose="02020603050405020304" pitchFamily="18" charset="0"/>
                                </a:rPr>
                                <m:t>𝑚𝑖𝑛</m:t>
                              </m:r>
                            </m:sub>
                          </m:sSub>
                          <m:r>
                            <a:rPr lang="fr-F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m:t>
                              </m:r>
                              <m:r>
                                <a:rPr lang="fr-FR" sz="2000" i="1">
                                  <a:latin typeface="Cambria Math" panose="02040503050406030204" pitchFamily="18" charset="0"/>
                                  <a:ea typeface="Times New Roman" panose="02020603050405020304" pitchFamily="18" charset="0"/>
                                  <a:cs typeface="Times New Roman" panose="02020603050405020304" pitchFamily="18" charset="0"/>
                                </a:rPr>
                                <m:t>𝑚𝑖𝑛</m:t>
                              </m:r>
                            </m:sub>
                          </m:sSub>
                        </m:e>
                      </m:d>
                      <m:r>
                        <a:rPr lang="fr-F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a:latin typeface="Cambria Math" panose="02040503050406030204" pitchFamily="18" charset="0"/>
                              <a:ea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𝜇</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1,1</m:t>
                          </m:r>
                        </m:sub>
                      </m:sSub>
                      <m:sSub>
                        <m:sSubPr>
                          <m:ctrlPr>
                            <a:rPr lang="fr-FR" sz="2000" i="1">
                              <a:latin typeface="Cambria Math" panose="02040503050406030204" pitchFamily="18" charset="0"/>
                              <a:ea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𝜇</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2,2</m:t>
                          </m:r>
                        </m:sub>
                      </m:sSub>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fr-FR" sz="2000">
                              <a:latin typeface="Cambria Math" panose="02040503050406030204" pitchFamily="18" charset="0"/>
                              <a:ea typeface="Times New Roman" panose="02020603050405020304" pitchFamily="18" charset="0"/>
                              <a:cs typeface="Times New Roman" panose="02020603050405020304" pitchFamily="18" charset="0"/>
                            </a:rPr>
                            <m:t>G</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1,</m:t>
                              </m:r>
                              <m:r>
                                <a:rPr lang="fr-FR" sz="2000" i="1">
                                  <a:latin typeface="Cambria Math" panose="02040503050406030204" pitchFamily="18" charset="0"/>
                                  <a:ea typeface="Times New Roman" panose="02020603050405020304" pitchFamily="18" charset="0"/>
                                  <a:cs typeface="Times New Roman" panose="02020603050405020304" pitchFamily="18" charset="0"/>
                                </a:rPr>
                                <m:t>𝑚𝑖𝑛</m:t>
                              </m:r>
                            </m:sub>
                          </m:sSub>
                          <m:r>
                            <a:rPr lang="fr-F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m:t>
                              </m:r>
                              <m:r>
                                <a:rPr lang="fr-FR" sz="2000" i="1">
                                  <a:latin typeface="Cambria Math" panose="02040503050406030204" pitchFamily="18" charset="0"/>
                                  <a:ea typeface="Times New Roman" panose="02020603050405020304" pitchFamily="18" charset="0"/>
                                  <a:cs typeface="Times New Roman" panose="02020603050405020304" pitchFamily="18" charset="0"/>
                                </a:rPr>
                                <m:t>𝑚𝑎𝑥</m:t>
                              </m:r>
                            </m:sub>
                          </m:sSub>
                        </m:e>
                      </m:d>
                    </m:oMath>
                  </m:oMathPara>
                </a14:m>
                <a:endParaRPr lang="fr-FR" sz="2000" i="1" dirty="0">
                  <a:ea typeface="Times New Roman" panose="02020603050405020304" pitchFamily="18" charset="0"/>
                  <a:cs typeface="Times New Roman" panose="02020603050405020304" pitchFamily="18" charset="0"/>
                </a:endParaRPr>
              </a:p>
              <a:p>
                <a:pPr marL="0" indent="0" algn="ctr">
                  <a:lnSpc>
                    <a:spcPct val="100000"/>
                  </a:lnSpc>
                  <a:spcBef>
                    <a:spcPts val="0"/>
                  </a:spcBef>
                  <a:spcAft>
                    <a:spcPts val="800"/>
                  </a:spcAft>
                  <a:buNone/>
                </a:pPr>
                <a14:m>
                  <m:oMath xmlns:m="http://schemas.openxmlformats.org/officeDocument/2006/math">
                    <m:r>
                      <a:rPr lang="fr-FR" sz="2000" i="1">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2000" i="1">
                            <a:latin typeface="Cambria Math" panose="02040503050406030204" pitchFamily="18" charset="0"/>
                            <a:ea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𝜇</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1,2</m:t>
                        </m:r>
                      </m:sub>
                    </m:sSub>
                    <m:sSub>
                      <m:sSubPr>
                        <m:ctrlPr>
                          <a:rPr lang="fr-FR" sz="2000" i="1">
                            <a:latin typeface="Cambria Math" panose="02040503050406030204" pitchFamily="18" charset="0"/>
                            <a:ea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𝜇</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2,1</m:t>
                        </m:r>
                      </m:sub>
                    </m:sSub>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fr-FR" sz="2000">
                            <a:latin typeface="Cambria Math" panose="02040503050406030204" pitchFamily="18" charset="0"/>
                            <a:ea typeface="Times New Roman" panose="02020603050405020304" pitchFamily="18" charset="0"/>
                            <a:cs typeface="Times New Roman" panose="02020603050405020304" pitchFamily="18" charset="0"/>
                          </a:rPr>
                          <m:t>G</m:t>
                        </m:r>
                      </m:e>
                      <m:sub>
                        <m:r>
                          <a:rPr lang="fr-FR" sz="2000">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1,</m:t>
                            </m:r>
                            <m:r>
                              <a:rPr lang="fr-FR" sz="2000" i="1">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fr-F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m:t>
                            </m:r>
                            <m:r>
                              <a:rPr lang="fr-FR" sz="2000" i="1">
                                <a:latin typeface="Cambria Math" panose="02040503050406030204" pitchFamily="18" charset="0"/>
                                <a:ea typeface="Times New Roman" panose="02020603050405020304" pitchFamily="18" charset="0"/>
                                <a:cs typeface="Times New Roman" panose="02020603050405020304" pitchFamily="18" charset="0"/>
                              </a:rPr>
                              <m:t>𝑚𝑖𝑛</m:t>
                            </m:r>
                          </m:sub>
                        </m:sSub>
                      </m:e>
                    </m:d>
                    <m:r>
                      <a:rPr lang="fr-FR" sz="20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a:latin typeface="Cambria Math" panose="02040503050406030204" pitchFamily="18" charset="0"/>
                            <a:ea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𝜇</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1,2</m:t>
                        </m:r>
                      </m:sub>
                    </m:sSub>
                    <m:sSub>
                      <m:sSubPr>
                        <m:ctrlPr>
                          <a:rPr lang="fr-FR" sz="2000" i="1">
                            <a:latin typeface="Cambria Math" panose="02040503050406030204" pitchFamily="18" charset="0"/>
                            <a:ea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𝜇</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2,2</m:t>
                        </m:r>
                      </m:sub>
                    </m:sSub>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fr-FR" sz="2000">
                            <a:latin typeface="Cambria Math" panose="02040503050406030204" pitchFamily="18" charset="0"/>
                            <a:ea typeface="Times New Roman" panose="02020603050405020304" pitchFamily="18" charset="0"/>
                            <a:cs typeface="Times New Roman" panose="02020603050405020304" pitchFamily="18" charset="0"/>
                          </a:rPr>
                          <m:t>G</m:t>
                        </m:r>
                      </m:e>
                      <m:sub>
                        <m:r>
                          <a:rPr lang="fr-FR" sz="2000">
                            <a:latin typeface="Cambria Math" panose="02040503050406030204" pitchFamily="18" charset="0"/>
                            <a:ea typeface="Times New Roman" panose="02020603050405020304" pitchFamily="18" charset="0"/>
                            <a:cs typeface="Times New Roman" panose="02020603050405020304" pitchFamily="18" charset="0"/>
                          </a:rPr>
                          <m:t>4</m:t>
                        </m:r>
                      </m:sub>
                    </m:sSub>
                    <m:d>
                      <m:d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1,</m:t>
                            </m:r>
                            <m:r>
                              <a:rPr lang="fr-FR" sz="2000" i="1">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fr-FR" sz="200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fr-FR" sz="2000" i="1">
                                <a:latin typeface="Cambria Math" panose="02040503050406030204" pitchFamily="18" charset="0"/>
                                <a:ea typeface="Times New Roman" panose="02020603050405020304" pitchFamily="18" charset="0"/>
                                <a:cs typeface="Times New Roman" panose="02020603050405020304" pitchFamily="18" charset="0"/>
                              </a:rPr>
                              <m:t>𝑘</m:t>
                            </m:r>
                          </m:e>
                          <m:sub>
                            <m:r>
                              <a:rPr lang="fr-FR" sz="2000" i="1">
                                <a:latin typeface="Cambria Math" panose="02040503050406030204" pitchFamily="18" charset="0"/>
                                <a:ea typeface="Times New Roman" panose="02020603050405020304" pitchFamily="18" charset="0"/>
                                <a:cs typeface="Times New Roman" panose="02020603050405020304" pitchFamily="18" charset="0"/>
                              </a:rPr>
                              <m:t>2,</m:t>
                            </m:r>
                            <m:r>
                              <a:rPr lang="fr-FR" sz="2000" i="1">
                                <a:latin typeface="Cambria Math" panose="02040503050406030204" pitchFamily="18" charset="0"/>
                                <a:ea typeface="Times New Roman" panose="02020603050405020304" pitchFamily="18" charset="0"/>
                                <a:cs typeface="Times New Roman" panose="02020603050405020304" pitchFamily="18" charset="0"/>
                              </a:rPr>
                              <m:t>𝑚𝑎𝑥</m:t>
                            </m:r>
                          </m:sub>
                        </m:sSub>
                      </m:e>
                    </m:d>
                    <m:r>
                      <a:rPr lang="fr-FR" sz="2000" i="1">
                        <a:latin typeface="Cambria Math" panose="02040503050406030204" pitchFamily="18" charset="0"/>
                        <a:ea typeface="Times New Roman" panose="02020603050405020304" pitchFamily="18" charset="0"/>
                        <a:cs typeface="Times New Roman" panose="02020603050405020304" pitchFamily="18" charset="0"/>
                      </a:rPr>
                      <m:t> </m:t>
                    </m:r>
                  </m:oMath>
                </a14:m>
                <a:r>
                  <a:rPr lang="fr-FR" sz="2000" kern="100" dirty="0">
                    <a:ea typeface="Times New Roman" panose="02020603050405020304" pitchFamily="18" charset="0"/>
                    <a:cs typeface="Times New Roman" panose="02020603050405020304" pitchFamily="18" charset="0"/>
                  </a:rPr>
                  <a:t> </a:t>
                </a:r>
              </a:p>
            </p:txBody>
          </p:sp>
        </mc:Choice>
        <mc:Fallback xmlns="">
          <p:sp>
            <p:nvSpPr>
              <p:cNvPr id="3" name="Espace réservé du contenu 2">
                <a:extLst>
                  <a:ext uri="{FF2B5EF4-FFF2-40B4-BE49-F238E27FC236}">
                    <a16:creationId xmlns:a16="http://schemas.microsoft.com/office/drawing/2014/main" id="{609686F0-060D-ECA6-E0FB-61C19B48808E}"/>
                  </a:ext>
                </a:extLst>
              </p:cNvPr>
              <p:cNvSpPr>
                <a:spLocks noGrp="1" noRot="1" noChangeAspect="1" noMove="1" noResize="1" noEditPoints="1" noAdjustHandles="1" noChangeArrowheads="1" noChangeShapeType="1" noTextEdit="1"/>
              </p:cNvSpPr>
              <p:nvPr>
                <p:ph idx="1"/>
              </p:nvPr>
            </p:nvSpPr>
            <p:spPr>
              <a:xfrm>
                <a:off x="607655" y="977603"/>
                <a:ext cx="10976690" cy="5265154"/>
              </a:xfrm>
              <a:blipFill>
                <a:blip r:embed="rId3"/>
                <a:stretch>
                  <a:fillRect l="-611"/>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955739FC-A9AD-26B1-F00C-DC92D1D10113}"/>
              </a:ext>
            </a:extLst>
          </p:cNvPr>
          <p:cNvSpPr>
            <a:spLocks noGrp="1"/>
          </p:cNvSpPr>
          <p:nvPr>
            <p:ph type="sldNum" sz="quarter" idx="12"/>
          </p:nvPr>
        </p:nvSpPr>
        <p:spPr/>
        <p:txBody>
          <a:bodyPr/>
          <a:lstStyle/>
          <a:p>
            <a:fld id="{22343F16-9D38-4ED3-8549-88E6361133A3}" type="slidenum">
              <a:rPr lang="fr-FR" smtClean="0"/>
              <a:t>7</a:t>
            </a:fld>
            <a:r>
              <a:rPr lang="fr-FR" dirty="0"/>
              <a:t>/13</a:t>
            </a:r>
          </a:p>
        </p:txBody>
      </p:sp>
      <p:sp>
        <p:nvSpPr>
          <p:cNvPr id="5" name="Rectangle 4">
            <a:extLst>
              <a:ext uri="{FF2B5EF4-FFF2-40B4-BE49-F238E27FC236}">
                <a16:creationId xmlns:a16="http://schemas.microsoft.com/office/drawing/2014/main" id="{804A0642-DC58-15B2-2F9D-2EDF1E44255D}"/>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670FEA54-E6C6-9820-27FB-A79EAA43825F}"/>
              </a:ext>
            </a:extLst>
          </p:cNvPr>
          <p:cNvSpPr/>
          <p:nvPr/>
        </p:nvSpPr>
        <p:spPr>
          <a:xfrm>
            <a:off x="3038061" y="-6411"/>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a16="http://schemas.microsoft.com/office/drawing/2014/main" id="{6EE99F4A-287A-8E41-4718-3A78E355E8C5}"/>
              </a:ext>
            </a:extLst>
          </p:cNvPr>
          <p:cNvSpPr/>
          <p:nvPr/>
        </p:nvSpPr>
        <p:spPr>
          <a:xfrm>
            <a:off x="6086061" y="-2179"/>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52BBD26C-5B05-0BAC-78EA-EA026391983A}"/>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Polytopique</a:t>
            </a:r>
          </a:p>
          <a:p>
            <a:pPr algn="ctr"/>
            <a:r>
              <a:rPr lang="fr-FR" dirty="0">
                <a:solidFill>
                  <a:schemeClr val="tx1">
                    <a:lumMod val="65000"/>
                    <a:lumOff val="35000"/>
                  </a:schemeClr>
                </a:solidFill>
              </a:rPr>
              <a:t>Réduction d’ordre</a:t>
            </a:r>
          </a:p>
        </p:txBody>
      </p:sp>
    </p:spTree>
    <p:extLst>
      <p:ext uri="{BB962C8B-B14F-4D97-AF65-F5344CB8AC3E}">
        <p14:creationId xmlns:p14="http://schemas.microsoft.com/office/powerpoint/2010/main" val="80940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F4D28-82C2-C230-97A4-C84CE8993B5C}"/>
              </a:ext>
            </a:extLst>
          </p:cNvPr>
          <p:cNvSpPr>
            <a:spLocks noGrp="1"/>
          </p:cNvSpPr>
          <p:nvPr>
            <p:ph type="title"/>
          </p:nvPr>
        </p:nvSpPr>
        <p:spPr/>
        <p:txBody>
          <a:bodyPr/>
          <a:lstStyle/>
          <a:p>
            <a:r>
              <a:rPr lang="fr-FR" dirty="0"/>
              <a:t>Mise en forme polytopique</a:t>
            </a:r>
          </a:p>
        </p:txBody>
      </p:sp>
      <p:sp>
        <p:nvSpPr>
          <p:cNvPr id="4" name="Espace réservé du numéro de diapositive 3">
            <a:extLst>
              <a:ext uri="{FF2B5EF4-FFF2-40B4-BE49-F238E27FC236}">
                <a16:creationId xmlns:a16="http://schemas.microsoft.com/office/drawing/2014/main" id="{8DBAB0B3-2061-C9A3-5536-624C00DE4A10}"/>
              </a:ext>
            </a:extLst>
          </p:cNvPr>
          <p:cNvSpPr>
            <a:spLocks noGrp="1"/>
          </p:cNvSpPr>
          <p:nvPr>
            <p:ph type="sldNum" sz="quarter" idx="12"/>
          </p:nvPr>
        </p:nvSpPr>
        <p:spPr/>
        <p:txBody>
          <a:bodyPr/>
          <a:lstStyle/>
          <a:p>
            <a:fld id="{22343F16-9D38-4ED3-8549-88E6361133A3}" type="slidenum">
              <a:rPr lang="fr-FR" smtClean="0"/>
              <a:t>8</a:t>
            </a:fld>
            <a:r>
              <a:rPr lang="fr-FR" dirty="0"/>
              <a:t>/13</a:t>
            </a:r>
          </a:p>
        </p:txBody>
      </p:sp>
      <p:pic>
        <p:nvPicPr>
          <p:cNvPr id="13" name="Espace réservé du contenu 12">
            <a:extLst>
              <a:ext uri="{FF2B5EF4-FFF2-40B4-BE49-F238E27FC236}">
                <a16:creationId xmlns:a16="http://schemas.microsoft.com/office/drawing/2014/main" id="{AA6507F5-D3CE-2F0E-B558-D4695112D9B3}"/>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l="6684" r="6684"/>
          <a:stretch/>
        </p:blipFill>
        <p:spPr>
          <a:xfrm>
            <a:off x="3758766" y="1316066"/>
            <a:ext cx="7905508" cy="4686263"/>
          </a:xfrm>
        </p:spPr>
      </p:pic>
      <p:sp>
        <p:nvSpPr>
          <p:cNvPr id="14" name="ZoneTexte 13">
            <a:extLst>
              <a:ext uri="{FF2B5EF4-FFF2-40B4-BE49-F238E27FC236}">
                <a16:creationId xmlns:a16="http://schemas.microsoft.com/office/drawing/2014/main" id="{C3FAD6EB-CC7C-2E75-51E7-9936D401CD77}"/>
              </a:ext>
            </a:extLst>
          </p:cNvPr>
          <p:cNvSpPr txBox="1"/>
          <p:nvPr/>
        </p:nvSpPr>
        <p:spPr>
          <a:xfrm>
            <a:off x="215153" y="1011219"/>
            <a:ext cx="8971878" cy="461665"/>
          </a:xfrm>
          <a:prstGeom prst="rect">
            <a:avLst/>
          </a:prstGeom>
          <a:noFill/>
        </p:spPr>
        <p:txBody>
          <a:bodyPr wrap="square" rtlCol="0">
            <a:spAutoFit/>
          </a:bodyPr>
          <a:lstStyle/>
          <a:p>
            <a:r>
              <a:rPr lang="fr-FR" sz="2400" dirty="0"/>
              <a:t>Exemple avec un système masse ressort amortisseur : </a:t>
            </a:r>
          </a:p>
        </p:txBody>
      </p:sp>
      <p:sp>
        <p:nvSpPr>
          <p:cNvPr id="3" name="Zone de texte 1">
            <a:extLst>
              <a:ext uri="{FF2B5EF4-FFF2-40B4-BE49-F238E27FC236}">
                <a16:creationId xmlns:a16="http://schemas.microsoft.com/office/drawing/2014/main" id="{6AB41640-B3EB-BA01-9D5A-D4E9A17A6901}"/>
              </a:ext>
            </a:extLst>
          </p:cNvPr>
          <p:cNvSpPr txBox="1"/>
          <p:nvPr/>
        </p:nvSpPr>
        <p:spPr>
          <a:xfrm>
            <a:off x="1831221" y="5725330"/>
            <a:ext cx="8283617" cy="2769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fr-FR"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        Réponse d’un système masse ressort amortisseur avec 2 paramètres incertains</a:t>
            </a:r>
          </a:p>
        </p:txBody>
      </p:sp>
      <p:sp>
        <p:nvSpPr>
          <p:cNvPr id="5" name="Rectangle 4">
            <a:extLst>
              <a:ext uri="{FF2B5EF4-FFF2-40B4-BE49-F238E27FC236}">
                <a16:creationId xmlns:a16="http://schemas.microsoft.com/office/drawing/2014/main" id="{10E29514-A7DC-1904-6389-E0067B5DF571}"/>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62701298-5BFF-81F9-DE26-0EB52DBD605F}"/>
              </a:ext>
            </a:extLst>
          </p:cNvPr>
          <p:cNvSpPr/>
          <p:nvPr/>
        </p:nvSpPr>
        <p:spPr>
          <a:xfrm>
            <a:off x="3038061" y="-6411"/>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74EFEDD0-64D9-8615-3447-958DAC975CEF}"/>
              </a:ext>
            </a:extLst>
          </p:cNvPr>
          <p:cNvSpPr/>
          <p:nvPr/>
        </p:nvSpPr>
        <p:spPr>
          <a:xfrm>
            <a:off x="6086061" y="-2179"/>
            <a:ext cx="3048000" cy="3636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E08F7983-A08F-72CB-34D0-01F60CF1023B}"/>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Polytopique</a:t>
            </a:r>
          </a:p>
          <a:p>
            <a:pPr algn="ctr"/>
            <a:r>
              <a:rPr lang="fr-FR" dirty="0">
                <a:solidFill>
                  <a:schemeClr val="tx1">
                    <a:lumMod val="65000"/>
                    <a:lumOff val="35000"/>
                  </a:schemeClr>
                </a:solidFill>
              </a:rPr>
              <a:t>Réduction d’ordre</a:t>
            </a:r>
          </a:p>
        </p:txBody>
      </p:sp>
      <p:grpSp>
        <p:nvGrpSpPr>
          <p:cNvPr id="9" name="Groupe 8">
            <a:extLst>
              <a:ext uri="{FF2B5EF4-FFF2-40B4-BE49-F238E27FC236}">
                <a16:creationId xmlns:a16="http://schemas.microsoft.com/office/drawing/2014/main" id="{C516DE61-29F4-D278-C90A-342DE755ED93}"/>
              </a:ext>
            </a:extLst>
          </p:cNvPr>
          <p:cNvGrpSpPr/>
          <p:nvPr/>
        </p:nvGrpSpPr>
        <p:grpSpPr>
          <a:xfrm>
            <a:off x="0" y="2275851"/>
            <a:ext cx="4052711" cy="2917508"/>
            <a:chOff x="206773" y="2523172"/>
            <a:chExt cx="4410947" cy="2917508"/>
          </a:xfrm>
        </p:grpSpPr>
        <p:pic>
          <p:nvPicPr>
            <p:cNvPr id="10" name="Graphique 9">
              <a:extLst>
                <a:ext uri="{FF2B5EF4-FFF2-40B4-BE49-F238E27FC236}">
                  <a16:creationId xmlns:a16="http://schemas.microsoft.com/office/drawing/2014/main" id="{8DC4D8E3-8DBD-49B5-6B60-65E4206D8A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0599" y="2523172"/>
              <a:ext cx="1987462" cy="2917508"/>
            </a:xfrm>
            <a:prstGeom prst="rect">
              <a:avLst/>
            </a:prstGeom>
          </p:spPr>
        </p:pic>
        <p:sp>
          <p:nvSpPr>
            <p:cNvPr id="11" name="ZoneTexte 10">
              <a:extLst>
                <a:ext uri="{FF2B5EF4-FFF2-40B4-BE49-F238E27FC236}">
                  <a16:creationId xmlns:a16="http://schemas.microsoft.com/office/drawing/2014/main" id="{86539423-8C80-C660-98AF-BE0BEE66E3F8}"/>
                </a:ext>
              </a:extLst>
            </p:cNvPr>
            <p:cNvSpPr txBox="1"/>
            <p:nvPr/>
          </p:nvSpPr>
          <p:spPr>
            <a:xfrm>
              <a:off x="1245871" y="2606040"/>
              <a:ext cx="1623060" cy="400110"/>
            </a:xfrm>
            <a:prstGeom prst="rect">
              <a:avLst/>
            </a:prstGeom>
            <a:noFill/>
          </p:spPr>
          <p:txBody>
            <a:bodyPr wrap="square" rtlCol="0">
              <a:spAutoFit/>
            </a:bodyPr>
            <a:lstStyle/>
            <a:p>
              <a:pPr algn="ctr"/>
              <a:r>
                <a:rPr lang="fr-FR" sz="2000" dirty="0"/>
                <a:t>Masse m</a:t>
              </a:r>
            </a:p>
          </p:txBody>
        </p:sp>
        <p:sp>
          <p:nvSpPr>
            <p:cNvPr id="12" name="ZoneTexte 11">
              <a:extLst>
                <a:ext uri="{FF2B5EF4-FFF2-40B4-BE49-F238E27FC236}">
                  <a16:creationId xmlns:a16="http://schemas.microsoft.com/office/drawing/2014/main" id="{81759CA5-799E-8449-E581-5DC6253A1D4E}"/>
                </a:ext>
              </a:extLst>
            </p:cNvPr>
            <p:cNvSpPr txBox="1"/>
            <p:nvPr/>
          </p:nvSpPr>
          <p:spPr>
            <a:xfrm>
              <a:off x="206773" y="3965556"/>
              <a:ext cx="1223010" cy="369332"/>
            </a:xfrm>
            <a:prstGeom prst="rect">
              <a:avLst/>
            </a:prstGeom>
            <a:noFill/>
          </p:spPr>
          <p:txBody>
            <a:bodyPr wrap="square" rtlCol="0">
              <a:spAutoFit/>
            </a:bodyPr>
            <a:lstStyle/>
            <a:p>
              <a:r>
                <a:rPr lang="fr-FR" dirty="0"/>
                <a:t>Ressort k</a:t>
              </a:r>
            </a:p>
          </p:txBody>
        </p:sp>
        <p:sp>
          <p:nvSpPr>
            <p:cNvPr id="15" name="ZoneTexte 14">
              <a:extLst>
                <a:ext uri="{FF2B5EF4-FFF2-40B4-BE49-F238E27FC236}">
                  <a16:creationId xmlns:a16="http://schemas.microsoft.com/office/drawing/2014/main" id="{D63FD8B5-24BF-DA93-47EA-D848315DF85A}"/>
                </a:ext>
              </a:extLst>
            </p:cNvPr>
            <p:cNvSpPr txBox="1"/>
            <p:nvPr/>
          </p:nvSpPr>
          <p:spPr>
            <a:xfrm>
              <a:off x="2868931" y="3965556"/>
              <a:ext cx="1748789" cy="369332"/>
            </a:xfrm>
            <a:prstGeom prst="rect">
              <a:avLst/>
            </a:prstGeom>
            <a:noFill/>
          </p:spPr>
          <p:txBody>
            <a:bodyPr wrap="square" rtlCol="0">
              <a:spAutoFit/>
            </a:bodyPr>
            <a:lstStyle/>
            <a:p>
              <a:r>
                <a:rPr lang="fr-FR" dirty="0"/>
                <a:t>Amortisseur d</a:t>
              </a:r>
            </a:p>
          </p:txBody>
        </p:sp>
      </p:grpSp>
    </p:spTree>
    <p:extLst>
      <p:ext uri="{BB962C8B-B14F-4D97-AF65-F5344CB8AC3E}">
        <p14:creationId xmlns:p14="http://schemas.microsoft.com/office/powerpoint/2010/main" val="284399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009C3F-E645-5DB8-0D8E-5DAB39016107}"/>
              </a:ext>
            </a:extLst>
          </p:cNvPr>
          <p:cNvSpPr/>
          <p:nvPr/>
        </p:nvSpPr>
        <p:spPr>
          <a:xfrm>
            <a:off x="-14739" y="-8414"/>
            <a:ext cx="30528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099D226A-6393-F829-8C80-9017600B632D}"/>
              </a:ext>
            </a:extLst>
          </p:cNvPr>
          <p:cNvSpPr/>
          <p:nvPr/>
        </p:nvSpPr>
        <p:spPr>
          <a:xfrm>
            <a:off x="3038061" y="-6411"/>
            <a:ext cx="3048000" cy="367200"/>
          </a:xfrm>
          <a:prstGeom prst="rect">
            <a:avLst/>
          </a:prstGeom>
          <a:solidFill>
            <a:srgbClr val="1B75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EBBC9EC3-7E47-52EC-BA29-A69C6C5F45C6}"/>
              </a:ext>
            </a:extLst>
          </p:cNvPr>
          <p:cNvSpPr/>
          <p:nvPr/>
        </p:nvSpPr>
        <p:spPr>
          <a:xfrm>
            <a:off x="6086061" y="-12339"/>
            <a:ext cx="3048000" cy="367200"/>
          </a:xfrm>
          <a:prstGeom prst="rect">
            <a:avLst/>
          </a:prstGeom>
          <a:solidFill>
            <a:srgbClr val="25A1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BA036DB7-6891-9EBC-0ABF-E9F2C50FE9A3}"/>
              </a:ext>
            </a:extLst>
          </p:cNvPr>
          <p:cNvSpPr/>
          <p:nvPr/>
        </p:nvSpPr>
        <p:spPr>
          <a:xfrm>
            <a:off x="9134061" y="-8414"/>
            <a:ext cx="3072678" cy="3636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A52B21B9-3779-D254-2D42-43880A184DB7}"/>
              </a:ext>
            </a:extLst>
          </p:cNvPr>
          <p:cNvSpPr txBox="1"/>
          <p:nvPr/>
        </p:nvSpPr>
        <p:spPr>
          <a:xfrm>
            <a:off x="0" y="0"/>
            <a:ext cx="12192000" cy="369332"/>
          </a:xfrm>
          <a:prstGeom prst="rect">
            <a:avLst/>
          </a:prstGeom>
          <a:noFill/>
        </p:spPr>
        <p:txBody>
          <a:bodyPr wrap="square" numCol="4" rtlCol="0">
            <a:spAutoFit/>
          </a:bodyPr>
          <a:lstStyle/>
          <a:p>
            <a:pPr algn="ctr"/>
            <a:r>
              <a:rPr lang="fr-FR" dirty="0"/>
              <a:t>Introduction</a:t>
            </a:r>
          </a:p>
          <a:p>
            <a:pPr algn="ctr"/>
            <a:r>
              <a:rPr lang="fr-FR" dirty="0"/>
              <a:t>Mise en forme</a:t>
            </a:r>
          </a:p>
          <a:p>
            <a:pPr algn="ctr"/>
            <a:r>
              <a:rPr lang="fr-FR" dirty="0"/>
              <a:t>Réduction d’ordre</a:t>
            </a:r>
          </a:p>
          <a:p>
            <a:pPr algn="ctr"/>
            <a:r>
              <a:rPr lang="fr-FR" dirty="0"/>
              <a:t>Conclusion</a:t>
            </a:r>
          </a:p>
        </p:txBody>
      </p:sp>
      <p:sp>
        <p:nvSpPr>
          <p:cNvPr id="2" name="Titre 1">
            <a:extLst>
              <a:ext uri="{FF2B5EF4-FFF2-40B4-BE49-F238E27FC236}">
                <a16:creationId xmlns:a16="http://schemas.microsoft.com/office/drawing/2014/main" id="{9E92BCAB-B18B-585D-0943-7107F8891030}"/>
              </a:ext>
            </a:extLst>
          </p:cNvPr>
          <p:cNvSpPr>
            <a:spLocks noGrp="1"/>
          </p:cNvSpPr>
          <p:nvPr>
            <p:ph type="title"/>
          </p:nvPr>
        </p:nvSpPr>
        <p:spPr/>
        <p:txBody>
          <a:bodyPr/>
          <a:lstStyle/>
          <a:p>
            <a:r>
              <a:rPr lang="fr-FR" dirty="0"/>
              <a:t>Réduction d’ordre </a:t>
            </a:r>
          </a:p>
        </p:txBody>
      </p:sp>
      <p:sp>
        <p:nvSpPr>
          <p:cNvPr id="3" name="Espace réservé du contenu 2">
            <a:extLst>
              <a:ext uri="{FF2B5EF4-FFF2-40B4-BE49-F238E27FC236}">
                <a16:creationId xmlns:a16="http://schemas.microsoft.com/office/drawing/2014/main" id="{3ED56A45-1658-8968-E48C-337309B252A1}"/>
              </a:ext>
            </a:extLst>
          </p:cNvPr>
          <p:cNvSpPr>
            <a:spLocks noGrp="1"/>
          </p:cNvSpPr>
          <p:nvPr>
            <p:ph idx="1"/>
          </p:nvPr>
        </p:nvSpPr>
        <p:spPr>
          <a:xfrm>
            <a:off x="838200" y="1272210"/>
            <a:ext cx="6617966" cy="4904754"/>
          </a:xfrm>
        </p:spPr>
        <p:txBody>
          <a:bodyPr>
            <a:normAutofit/>
          </a:bodyPr>
          <a:lstStyle/>
          <a:p>
            <a:pPr marL="0" indent="0">
              <a:buNone/>
            </a:pPr>
            <a:r>
              <a:rPr lang="fr-FR" dirty="0"/>
              <a:t>Réduction d’ordre : troncature équilibrée</a:t>
            </a:r>
          </a:p>
          <a:p>
            <a:pPr marL="0" indent="0">
              <a:buNone/>
            </a:pPr>
            <a:endParaRPr lang="fr-FR" dirty="0"/>
          </a:p>
          <a:p>
            <a:pPr marL="0" indent="0">
              <a:buNone/>
            </a:pPr>
            <a:endParaRPr lang="fr-FR" dirty="0"/>
          </a:p>
          <a:p>
            <a:pPr lvl="1"/>
            <a:r>
              <a:rPr lang="fr-FR" dirty="0">
                <a:ea typeface="Times New Roman" panose="02020603050405020304" pitchFamily="18" charset="0"/>
                <a:cs typeface="Times New Roman" panose="02020603050405020304" pitchFamily="18" charset="0"/>
              </a:rPr>
              <a:t>LFT : sur le système nominal</a:t>
            </a:r>
          </a:p>
          <a:p>
            <a:pPr lvl="1"/>
            <a:endParaRPr lang="fr-FR" dirty="0">
              <a:ea typeface="Times New Roman" panose="02020603050405020304" pitchFamily="18" charset="0"/>
              <a:cs typeface="Times New Roman" panose="02020603050405020304" pitchFamily="18" charset="0"/>
            </a:endParaRPr>
          </a:p>
          <a:p>
            <a:pPr lvl="1"/>
            <a:endParaRPr lang="fr-FR" dirty="0">
              <a:ea typeface="Times New Roman" panose="02020603050405020304" pitchFamily="18" charset="0"/>
              <a:cs typeface="Times New Roman" panose="02020603050405020304" pitchFamily="18" charset="0"/>
            </a:endParaRPr>
          </a:p>
          <a:p>
            <a:pPr lvl="1"/>
            <a:endParaRPr lang="fr-FR" dirty="0">
              <a:ea typeface="Times New Roman" panose="02020603050405020304" pitchFamily="18" charset="0"/>
              <a:cs typeface="Times New Roman" panose="02020603050405020304" pitchFamily="18" charset="0"/>
            </a:endParaRPr>
          </a:p>
          <a:p>
            <a:pPr lvl="1"/>
            <a:r>
              <a:rPr lang="fr-FR" dirty="0">
                <a:ea typeface="Times New Roman" panose="02020603050405020304" pitchFamily="18" charset="0"/>
                <a:cs typeface="Times New Roman" panose="02020603050405020304" pitchFamily="18" charset="0"/>
              </a:rPr>
              <a:t>Polytopique : sur les sommets</a:t>
            </a:r>
          </a:p>
        </p:txBody>
      </p:sp>
      <p:sp>
        <p:nvSpPr>
          <p:cNvPr id="4" name="Espace réservé du numéro de diapositive 3">
            <a:extLst>
              <a:ext uri="{FF2B5EF4-FFF2-40B4-BE49-F238E27FC236}">
                <a16:creationId xmlns:a16="http://schemas.microsoft.com/office/drawing/2014/main" id="{B85AFF59-8952-1DE4-5C75-5F4365DF93FF}"/>
              </a:ext>
            </a:extLst>
          </p:cNvPr>
          <p:cNvSpPr>
            <a:spLocks noGrp="1"/>
          </p:cNvSpPr>
          <p:nvPr>
            <p:ph type="sldNum" sz="quarter" idx="12"/>
          </p:nvPr>
        </p:nvSpPr>
        <p:spPr/>
        <p:txBody>
          <a:bodyPr/>
          <a:lstStyle/>
          <a:p>
            <a:fld id="{22343F16-9D38-4ED3-8549-88E6361133A3}" type="slidenum">
              <a:rPr lang="fr-FR" smtClean="0"/>
              <a:pPr/>
              <a:t>9</a:t>
            </a:fld>
            <a:r>
              <a:rPr lang="fr-FR" dirty="0"/>
              <a:t>/13</a:t>
            </a:r>
          </a:p>
        </p:txBody>
      </p:sp>
      <p:pic>
        <p:nvPicPr>
          <p:cNvPr id="14" name="Graphique 24">
            <a:extLst>
              <a:ext uri="{FF2B5EF4-FFF2-40B4-BE49-F238E27FC236}">
                <a16:creationId xmlns:a16="http://schemas.microsoft.com/office/drawing/2014/main" id="{0DB53932-9ED0-DC3F-F7CB-DBB35DDF5F1C}"/>
              </a:ext>
            </a:extLst>
          </p:cNvPr>
          <p:cNvPicPr>
            <a:picLocks noChangeAspect="1"/>
          </p:cNvPicPr>
          <p:nvPr/>
        </p:nvPicPr>
        <p:blipFill>
          <a:blip r:embed="rId3">
            <a:extLst>
              <a:ext uri="{28A0092B-C50C-407E-A947-70E740481C1C}">
                <a14:useLocalDpi xmlns:a14="http://schemas.microsoft.com/office/drawing/2010/main" val="0"/>
              </a:ext>
            </a:extLst>
          </a:blip>
          <a:srcRect l="47111"/>
          <a:stretch/>
        </p:blipFill>
        <p:spPr>
          <a:xfrm>
            <a:off x="7498080" y="1161757"/>
            <a:ext cx="3697224" cy="2245838"/>
          </a:xfrm>
          <a:prstGeom prst="rect">
            <a:avLst/>
          </a:prstGeom>
        </p:spPr>
      </p:pic>
      <mc:AlternateContent xmlns:mc="http://schemas.openxmlformats.org/markup-compatibility/2006" xmlns:a14="http://schemas.microsoft.com/office/drawing/2010/main">
        <mc:Choice Requires="a14">
          <p:sp>
            <p:nvSpPr>
              <p:cNvPr id="15" name="Zone de texte 5">
                <a:extLst>
                  <a:ext uri="{FF2B5EF4-FFF2-40B4-BE49-F238E27FC236}">
                    <a16:creationId xmlns:a16="http://schemas.microsoft.com/office/drawing/2014/main" id="{707C7416-630E-AEB6-C09F-140AFF07D3FE}"/>
                  </a:ext>
                </a:extLst>
              </p:cNvPr>
              <p:cNvSpPr txBox="1"/>
              <p:nvPr/>
            </p:nvSpPr>
            <p:spPr>
              <a:xfrm>
                <a:off x="8396949" y="2599340"/>
                <a:ext cx="2279906" cy="8208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m:rPr>
                              <m:sty m:val="p"/>
                            </m:rPr>
                            <a:rPr lang="fr-FR" b="0" i="0" kern="100" smtClean="0">
                              <a:effectLst/>
                              <a:latin typeface="Cambria Math" panose="02040503050406030204" pitchFamily="18" charset="0"/>
                              <a:ea typeface="Aptos" panose="020B0004020202020204" pitchFamily="34" charset="0"/>
                              <a:cs typeface="Times New Roman" panose="02020603050405020304" pitchFamily="18" charset="0"/>
                            </a:rPr>
                            <m:t>G</m:t>
                          </m:r>
                        </m:e>
                        <m:sub>
                          <m:r>
                            <m:rPr>
                              <m:sty m:val="p"/>
                            </m:rPr>
                            <a:rPr lang="fr-FR" b="0" i="0" kern="100" smtClean="0">
                              <a:effectLst/>
                              <a:latin typeface="Cambria Math" panose="02040503050406030204" pitchFamily="18" charset="0"/>
                              <a:ea typeface="Aptos" panose="020B0004020202020204" pitchFamily="34" charset="0"/>
                              <a:cs typeface="Times New Roman" panose="02020603050405020304" pitchFamily="18" charset="0"/>
                            </a:rPr>
                            <m:t>nom</m:t>
                          </m:r>
                        </m:sub>
                      </m:sSub>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m:t>
                      </m:r>
                      <m:d>
                        <m:dPr>
                          <m:begChr m:val="["/>
                          <m:endChr m:val="]"/>
                          <m:ctrlPr>
                            <a:rPr lang="fr-FR" b="0" i="1" kern="100">
                              <a:effectLst/>
                              <a:latin typeface="Cambria Math" panose="02040503050406030204" pitchFamily="18" charset="0"/>
                              <a:ea typeface="Aptos" panose="020B0004020202020204" pitchFamily="34" charset="0"/>
                              <a:cs typeface="Times New Roman" panose="02020603050405020304" pitchFamily="18" charset="0"/>
                            </a:rPr>
                          </m:ctrlPr>
                        </m:dPr>
                        <m:e>
                          <m:m>
                            <m:mPr>
                              <m:mcs>
                                <m:mc>
                                  <m:mcPr>
                                    <m:count m:val="2"/>
                                    <m:mcJc m:val="center"/>
                                  </m:mcPr>
                                </m:mc>
                              </m:mcs>
                              <m:ctrlPr>
                                <a:rPr lang="fr-FR" b="0" i="1" kern="100">
                                  <a:effectLst/>
                                  <a:latin typeface="Cambria Math" panose="02040503050406030204" pitchFamily="18" charset="0"/>
                                  <a:ea typeface="Aptos" panose="020B0004020202020204" pitchFamily="34" charset="0"/>
                                  <a:cs typeface="Times New Roman" panose="02020603050405020304" pitchFamily="18" charset="0"/>
                                </a:rPr>
                              </m:ctrlPr>
                            </m:mPr>
                            <m:mr>
                              <m:e>
                                <m:sSub>
                                  <m:sSubPr>
                                    <m:ctrlPr>
                                      <a:rPr lang="fr-FR" b="0" i="1" kern="100" smtClean="0">
                                        <a:effectLst/>
                                        <a:latin typeface="Cambria Math" panose="02040503050406030204" pitchFamily="18" charset="0"/>
                                        <a:cs typeface="Times New Roman" panose="02020603050405020304" pitchFamily="18" charset="0"/>
                                      </a:rPr>
                                    </m:ctrlPr>
                                  </m:sSubPr>
                                  <m:e>
                                    <m:r>
                                      <m:rPr>
                                        <m:brk m:alnAt="7"/>
                                      </m:r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𝐴</m:t>
                                    </m:r>
                                  </m:e>
                                  <m:sub>
                                    <m:r>
                                      <m:rPr>
                                        <m:brk m:alnAt="7"/>
                                      </m:r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𝑛</m:t>
                                    </m:r>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𝑜𝑚</m:t>
                                    </m:r>
                                  </m:sub>
                                </m:sSub>
                              </m:e>
                              <m:e>
                                <m:sSub>
                                  <m:sSubPr>
                                    <m:ctrl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𝐵</m:t>
                                    </m:r>
                                  </m:e>
                                  <m:sub>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𝑛𝑜𝑚</m:t>
                                    </m:r>
                                  </m:sub>
                                </m:sSub>
                              </m:e>
                            </m:mr>
                            <m:mr>
                              <m:e>
                                <m:sSub>
                                  <m:sSubPr>
                                    <m:ctrl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𝐶</m:t>
                                    </m:r>
                                  </m:e>
                                  <m:sub>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𝑛𝑜𝑚</m:t>
                                    </m:r>
                                  </m:sub>
                                </m:sSub>
                              </m:e>
                              <m:e>
                                <m:sSub>
                                  <m:sSubPr>
                                    <m:ctrlP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𝐷</m:t>
                                    </m:r>
                                  </m:e>
                                  <m:sub>
                                    <m:r>
                                      <a:rPr lang="fr-FR" b="0" i="1" kern="100" smtClean="0">
                                        <a:effectLst/>
                                        <a:latin typeface="Cambria Math" panose="02040503050406030204" pitchFamily="18" charset="0"/>
                                        <a:ea typeface="Aptos" panose="020B0004020202020204" pitchFamily="34" charset="0"/>
                                        <a:cs typeface="Times New Roman" panose="02020603050405020304" pitchFamily="18" charset="0"/>
                                      </a:rPr>
                                      <m:t>𝑛𝑜𝑚</m:t>
                                    </m:r>
                                  </m:sub>
                                </m:sSub>
                              </m:e>
                            </m:mr>
                          </m:m>
                        </m:e>
                      </m:d>
                    </m:oMath>
                  </m:oMathPara>
                </a14:m>
                <a:endParaRPr lang="fr-FR" kern="100" dirty="0">
                  <a:effectLst/>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15" name="Zone de texte 5">
                <a:extLst>
                  <a:ext uri="{FF2B5EF4-FFF2-40B4-BE49-F238E27FC236}">
                    <a16:creationId xmlns:a16="http://schemas.microsoft.com/office/drawing/2014/main" id="{707C7416-630E-AEB6-C09F-140AFF07D3FE}"/>
                  </a:ext>
                </a:extLst>
              </p:cNvPr>
              <p:cNvSpPr txBox="1">
                <a:spLocks noRot="1" noChangeAspect="1" noMove="1" noResize="1" noEditPoints="1" noAdjustHandles="1" noChangeArrowheads="1" noChangeShapeType="1" noTextEdit="1"/>
              </p:cNvSpPr>
              <p:nvPr/>
            </p:nvSpPr>
            <p:spPr>
              <a:xfrm>
                <a:off x="8396949" y="2599340"/>
                <a:ext cx="2279906" cy="820877"/>
              </a:xfrm>
              <a:prstGeom prst="rect">
                <a:avLst/>
              </a:prstGeom>
              <a:blipFill>
                <a:blip r:embed="rId4"/>
                <a:stretch>
                  <a:fillRect/>
                </a:stretch>
              </a:blipFill>
              <a:ln w="635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 de texte 5">
                <a:extLst>
                  <a:ext uri="{FF2B5EF4-FFF2-40B4-BE49-F238E27FC236}">
                    <a16:creationId xmlns:a16="http://schemas.microsoft.com/office/drawing/2014/main" id="{3936B6A4-CEAD-55A9-752C-F584219C96C1}"/>
                  </a:ext>
                </a:extLst>
              </p:cNvPr>
              <p:cNvSpPr txBox="1"/>
              <p:nvPr/>
            </p:nvSpPr>
            <p:spPr>
              <a:xfrm>
                <a:off x="8460990" y="1108371"/>
                <a:ext cx="1918556" cy="98519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r>
                        <a:rPr lang="fr-FR" sz="1400" b="1" i="1" kern="100" smtClean="0">
                          <a:solidFill>
                            <a:schemeClr val="accent6"/>
                          </a:solidFill>
                          <a:effectLst/>
                          <a:latin typeface="Cambria Math" panose="02040503050406030204" pitchFamily="18" charset="0"/>
                          <a:ea typeface="Aptos" panose="020B0004020202020204" pitchFamily="34" charset="0"/>
                          <a:cs typeface="Times New Roman" panose="02020603050405020304" pitchFamily="18" charset="0"/>
                        </a:rPr>
                        <m:t>𝚫</m:t>
                      </m:r>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d>
                        <m:dPr>
                          <m:begChr m:val="["/>
                          <m:endChr m:val="]"/>
                          <m:ctrlP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dPr>
                        <m:e>
                          <m:m>
                            <m:mPr>
                              <m:mcs>
                                <m:mc>
                                  <m:mcPr>
                                    <m:count m:val="3"/>
                                    <m:mcJc m:val="center"/>
                                  </m:mcPr>
                                </m:mc>
                              </m:mcs>
                              <m:ctrlP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ctrlPr>
                            </m:mPr>
                            <m:mr>
                              <m:e>
                                <m:sSub>
                                  <m:sSubPr>
                                    <m:ctrlPr>
                                      <a:rPr lang="fr-FR" sz="1400" b="1" i="1" kern="100" smtClean="0">
                                        <a:solidFill>
                                          <a:schemeClr val="accent6"/>
                                        </a:solidFill>
                                        <a:effectLst/>
                                        <a:latin typeface="Cambria Math" panose="02040503050406030204" pitchFamily="18" charset="0"/>
                                        <a:ea typeface="Aptos" panose="020B0004020202020204" pitchFamily="34" charset="0"/>
                                        <a:cs typeface="Times New Roman" panose="02020603050405020304" pitchFamily="18" charset="0"/>
                                      </a:rPr>
                                    </m:ctrlPr>
                                  </m:sSubPr>
                                  <m:e>
                                    <m:r>
                                      <a:rPr lang="fr-FR" sz="1400" b="1" i="1" kern="100">
                                        <a:solidFill>
                                          <a:schemeClr val="accent6"/>
                                        </a:solidFill>
                                        <a:effectLst/>
                                        <a:latin typeface="Cambria Math" panose="02040503050406030204" pitchFamily="18" charset="0"/>
                                        <a:ea typeface="Aptos" panose="020B0004020202020204" pitchFamily="34" charset="0"/>
                                        <a:cs typeface="Times New Roman" panose="02020603050405020304" pitchFamily="18" charset="0"/>
                                      </a:rPr>
                                      <m:t>𝜹</m:t>
                                    </m:r>
                                  </m:e>
                                  <m:sub>
                                    <m:r>
                                      <a:rPr lang="fr-FR" sz="1400" b="1" i="1" kern="100">
                                        <a:solidFill>
                                          <a:schemeClr val="accent6"/>
                                        </a:solidFill>
                                        <a:effectLst/>
                                        <a:latin typeface="Cambria Math" panose="02040503050406030204" pitchFamily="18" charset="0"/>
                                        <a:ea typeface="Aptos" panose="020B0004020202020204" pitchFamily="34" charset="0"/>
                                        <a:cs typeface="Times New Roman" panose="02020603050405020304" pitchFamily="18" charset="0"/>
                                      </a:rPr>
                                      <m:t>𝟏</m:t>
                                    </m:r>
                                  </m:sub>
                                </m:sSub>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0</m:t>
                                </m:r>
                              </m:e>
                            </m:mr>
                            <m:mr>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mr>
                            <m:mr>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0</m:t>
                                </m:r>
                              </m:e>
                              <m:e>
                                <m:r>
                                  <a:rPr lang="fr-FR" sz="1400" i="1" kern="100">
                                    <a:solidFill>
                                      <a:schemeClr val="tx1"/>
                                    </a:solidFill>
                                    <a:effectLst/>
                                    <a:latin typeface="Cambria Math" panose="02040503050406030204" pitchFamily="18" charset="0"/>
                                    <a:ea typeface="Aptos" panose="020B0004020202020204" pitchFamily="34" charset="0"/>
                                    <a:cs typeface="Times New Roman" panose="02020603050405020304" pitchFamily="18" charset="0"/>
                                  </a:rPr>
                                  <m:t>⋯</m:t>
                                </m:r>
                              </m:e>
                              <m:e>
                                <m:sSub>
                                  <m:sSubPr>
                                    <m:ctrlPr>
                                      <a:rPr lang="fr-FR" sz="1400" b="1" i="1" kern="100" smtClean="0">
                                        <a:solidFill>
                                          <a:schemeClr val="accent6"/>
                                        </a:solidFill>
                                        <a:effectLst/>
                                        <a:latin typeface="Cambria Math" panose="02040503050406030204" pitchFamily="18" charset="0"/>
                                        <a:ea typeface="Aptos" panose="020B0004020202020204" pitchFamily="34" charset="0"/>
                                        <a:cs typeface="Times New Roman" panose="02020603050405020304" pitchFamily="18" charset="0"/>
                                      </a:rPr>
                                    </m:ctrlPr>
                                  </m:sSubPr>
                                  <m:e>
                                    <m:r>
                                      <a:rPr lang="fr-FR" sz="1400" b="1" i="1" kern="100">
                                        <a:solidFill>
                                          <a:schemeClr val="accent6"/>
                                        </a:solidFill>
                                        <a:effectLst/>
                                        <a:latin typeface="Cambria Math" panose="02040503050406030204" pitchFamily="18" charset="0"/>
                                        <a:ea typeface="Aptos" panose="020B0004020202020204" pitchFamily="34" charset="0"/>
                                        <a:cs typeface="Times New Roman" panose="02020603050405020304" pitchFamily="18" charset="0"/>
                                      </a:rPr>
                                      <m:t>𝜹</m:t>
                                    </m:r>
                                  </m:e>
                                  <m:sub>
                                    <m:r>
                                      <a:rPr lang="fr-FR" sz="1400" b="1" i="1" kern="100">
                                        <a:solidFill>
                                          <a:schemeClr val="accent6"/>
                                        </a:solidFill>
                                        <a:effectLst/>
                                        <a:latin typeface="Cambria Math" panose="02040503050406030204" pitchFamily="18" charset="0"/>
                                        <a:ea typeface="Aptos" panose="020B0004020202020204" pitchFamily="34" charset="0"/>
                                        <a:cs typeface="Times New Roman" panose="02020603050405020304" pitchFamily="18" charset="0"/>
                                      </a:rPr>
                                      <m:t>𝒒</m:t>
                                    </m:r>
                                  </m:sub>
                                </m:sSub>
                              </m:e>
                            </m:mr>
                          </m:m>
                        </m:e>
                      </m:d>
                    </m:oMath>
                  </m:oMathPara>
                </a14:m>
                <a:endParaRPr lang="fr-FR"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16" name="Zone de texte 5">
                <a:extLst>
                  <a:ext uri="{FF2B5EF4-FFF2-40B4-BE49-F238E27FC236}">
                    <a16:creationId xmlns:a16="http://schemas.microsoft.com/office/drawing/2014/main" id="{3936B6A4-CEAD-55A9-752C-F584219C96C1}"/>
                  </a:ext>
                </a:extLst>
              </p:cNvPr>
              <p:cNvSpPr txBox="1">
                <a:spLocks noRot="1" noChangeAspect="1" noMove="1" noResize="1" noEditPoints="1" noAdjustHandles="1" noChangeArrowheads="1" noChangeShapeType="1" noTextEdit="1"/>
              </p:cNvSpPr>
              <p:nvPr/>
            </p:nvSpPr>
            <p:spPr>
              <a:xfrm>
                <a:off x="8460990" y="1108371"/>
                <a:ext cx="1918556" cy="985196"/>
              </a:xfrm>
              <a:prstGeom prst="rect">
                <a:avLst/>
              </a:prstGeom>
              <a:blipFill>
                <a:blip r:embed="rId5"/>
                <a:stretch>
                  <a:fillRect/>
                </a:stretch>
              </a:blipFill>
              <a:ln w="6350">
                <a:noFill/>
              </a:ln>
            </p:spPr>
            <p:txBody>
              <a:bodyPr/>
              <a:lstStyle/>
              <a:p>
                <a:r>
                  <a:rPr lang="fr-FR">
                    <a:noFill/>
                  </a:rPr>
                  <a:t> </a:t>
                </a:r>
              </a:p>
            </p:txBody>
          </p:sp>
        </mc:Fallback>
      </mc:AlternateContent>
      <p:sp>
        <p:nvSpPr>
          <p:cNvPr id="17" name="ZoneTexte 16">
            <a:extLst>
              <a:ext uri="{FF2B5EF4-FFF2-40B4-BE49-F238E27FC236}">
                <a16:creationId xmlns:a16="http://schemas.microsoft.com/office/drawing/2014/main" id="{BFD269F4-F81B-FAB2-51BC-88E137811F6A}"/>
              </a:ext>
            </a:extLst>
          </p:cNvPr>
          <p:cNvSpPr txBox="1"/>
          <p:nvPr/>
        </p:nvSpPr>
        <p:spPr>
          <a:xfrm>
            <a:off x="8101018" y="2902109"/>
            <a:ext cx="2902606" cy="338554"/>
          </a:xfrm>
          <a:prstGeom prst="rect">
            <a:avLst/>
          </a:prstGeom>
          <a:noFill/>
        </p:spPr>
        <p:txBody>
          <a:bodyPr wrap="square" rtlCol="0">
            <a:spAutoFit/>
          </a:bodyPr>
          <a:lstStyle/>
          <a:p>
            <a:r>
              <a:rPr lang="fr-FR" sz="1600" dirty="0"/>
              <a:t>U                                                           Y         </a:t>
            </a:r>
          </a:p>
        </p:txBody>
      </p:sp>
      <p:sp>
        <p:nvSpPr>
          <p:cNvPr id="18" name="ZoneTexte 17">
            <a:extLst>
              <a:ext uri="{FF2B5EF4-FFF2-40B4-BE49-F238E27FC236}">
                <a16:creationId xmlns:a16="http://schemas.microsoft.com/office/drawing/2014/main" id="{ACD0EF32-7693-4C77-579B-C31B1A074F9F}"/>
              </a:ext>
            </a:extLst>
          </p:cNvPr>
          <p:cNvSpPr txBox="1"/>
          <p:nvPr/>
        </p:nvSpPr>
        <p:spPr>
          <a:xfrm>
            <a:off x="8144218" y="2409572"/>
            <a:ext cx="3093000" cy="338554"/>
          </a:xfrm>
          <a:prstGeom prst="rect">
            <a:avLst/>
          </a:prstGeom>
          <a:noFill/>
        </p:spPr>
        <p:txBody>
          <a:bodyPr wrap="square" rtlCol="0">
            <a:spAutoFit/>
          </a:bodyPr>
          <a:lstStyle/>
          <a:p>
            <a:r>
              <a:rPr lang="fr-FR" sz="1600" dirty="0">
                <a:latin typeface="Cambria Math" panose="02040503050406030204" pitchFamily="18" charset="0"/>
                <a:ea typeface="Cambria Math" panose="02040503050406030204" pitchFamily="18" charset="0"/>
              </a:rPr>
              <a:t>μ </a:t>
            </a:r>
            <a:r>
              <a:rPr lang="fr-FR" sz="1600" dirty="0"/>
              <a:t>                                                         </a:t>
            </a:r>
            <a:r>
              <a:rPr lang="el-GR" sz="1600" dirty="0">
                <a:latin typeface="Cambria Math" panose="02040503050406030204" pitchFamily="18" charset="0"/>
                <a:ea typeface="Cambria Math" panose="02040503050406030204" pitchFamily="18" charset="0"/>
              </a:rPr>
              <a:t>γ</a:t>
            </a:r>
            <a:r>
              <a:rPr lang="fr-FR" sz="1600" dirty="0"/>
              <a:t>       </a:t>
            </a:r>
          </a:p>
        </p:txBody>
      </p:sp>
      <p:sp>
        <p:nvSpPr>
          <p:cNvPr id="19" name="Rectangle 18">
            <a:extLst>
              <a:ext uri="{FF2B5EF4-FFF2-40B4-BE49-F238E27FC236}">
                <a16:creationId xmlns:a16="http://schemas.microsoft.com/office/drawing/2014/main" id="{5A4765E2-4F3E-1227-53DF-0D3CA5AA14BD}"/>
              </a:ext>
            </a:extLst>
          </p:cNvPr>
          <p:cNvSpPr/>
          <p:nvPr/>
        </p:nvSpPr>
        <p:spPr>
          <a:xfrm>
            <a:off x="8396949" y="2409572"/>
            <a:ext cx="2279906" cy="106631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 name="Connecteur droit avec flèche 20">
            <a:extLst>
              <a:ext uri="{FF2B5EF4-FFF2-40B4-BE49-F238E27FC236}">
                <a16:creationId xmlns:a16="http://schemas.microsoft.com/office/drawing/2014/main" id="{82437024-023B-C68E-5068-3ACF7315CD53}"/>
              </a:ext>
            </a:extLst>
          </p:cNvPr>
          <p:cNvCxnSpPr>
            <a:cxnSpLocks/>
          </p:cNvCxnSpPr>
          <p:nvPr/>
        </p:nvCxnSpPr>
        <p:spPr>
          <a:xfrm>
            <a:off x="5462016" y="2902109"/>
            <a:ext cx="2934933"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38" name="Groupe 37">
            <a:extLst>
              <a:ext uri="{FF2B5EF4-FFF2-40B4-BE49-F238E27FC236}">
                <a16:creationId xmlns:a16="http://schemas.microsoft.com/office/drawing/2014/main" id="{8EE9EFB9-95B4-DB58-7935-8D4DBB653B07}"/>
              </a:ext>
            </a:extLst>
          </p:cNvPr>
          <p:cNvGrpSpPr/>
          <p:nvPr/>
        </p:nvGrpSpPr>
        <p:grpSpPr>
          <a:xfrm>
            <a:off x="6446665" y="3956235"/>
            <a:ext cx="5182980" cy="2220730"/>
            <a:chOff x="6376416" y="3537763"/>
            <a:chExt cx="5182980" cy="2701041"/>
          </a:xfrm>
        </p:grpSpPr>
        <p:pic>
          <p:nvPicPr>
            <p:cNvPr id="22" name="Graphique 21">
              <a:extLst>
                <a:ext uri="{FF2B5EF4-FFF2-40B4-BE49-F238E27FC236}">
                  <a16:creationId xmlns:a16="http://schemas.microsoft.com/office/drawing/2014/main" id="{F99E8CA2-FB2C-6041-C493-D86C8D7140CB}"/>
                </a:ext>
              </a:extLst>
            </p:cNvPr>
            <p:cNvPicPr>
              <a:picLocks noChangeAspect="1"/>
            </p:cNvPicPr>
            <p:nvPr/>
          </p:nvPicPr>
          <p:blipFill>
            <a:blip r:embed="rId6">
              <a:extLst>
                <a:ext uri="{96DAC541-7B7A-43D3-8B79-37D633B846F1}">
                  <asvg:svgBlip xmlns:asvg="http://schemas.microsoft.com/office/drawing/2016/SVG/main" r:embed="rId7"/>
                </a:ext>
              </a:extLst>
            </a:blip>
            <a:srcRect l="43706"/>
            <a:stretch/>
          </p:blipFill>
          <p:spPr>
            <a:xfrm>
              <a:off x="6376416" y="3537763"/>
              <a:ext cx="5182980" cy="2701041"/>
            </a:xfrm>
            <a:prstGeom prst="rect">
              <a:avLst/>
            </a:prstGeom>
          </p:spPr>
        </p:pic>
        <p:sp>
          <p:nvSpPr>
            <p:cNvPr id="24" name="Ellipse 23">
              <a:extLst>
                <a:ext uri="{FF2B5EF4-FFF2-40B4-BE49-F238E27FC236}">
                  <a16:creationId xmlns:a16="http://schemas.microsoft.com/office/drawing/2014/main" id="{41FC215E-14FE-4902-1AB6-C1A0DB2FA462}"/>
                </a:ext>
              </a:extLst>
            </p:cNvPr>
            <p:cNvSpPr/>
            <p:nvPr/>
          </p:nvSpPr>
          <p:spPr>
            <a:xfrm>
              <a:off x="7326628" y="4553562"/>
              <a:ext cx="91440" cy="889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09161367-0930-754D-0FC8-C0C00408BC9A}"/>
                </a:ext>
              </a:extLst>
            </p:cNvPr>
            <p:cNvSpPr/>
            <p:nvPr/>
          </p:nvSpPr>
          <p:spPr>
            <a:xfrm>
              <a:off x="8736328" y="4553562"/>
              <a:ext cx="91440" cy="889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C3B767D0-67C6-041A-F6EC-9424042B80BC}"/>
                </a:ext>
              </a:extLst>
            </p:cNvPr>
            <p:cNvSpPr/>
            <p:nvPr/>
          </p:nvSpPr>
          <p:spPr>
            <a:xfrm>
              <a:off x="7326628" y="5276363"/>
              <a:ext cx="91440" cy="889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8435E2B4-296F-FBC0-6290-8768708E4769}"/>
                </a:ext>
              </a:extLst>
            </p:cNvPr>
            <p:cNvSpPr/>
            <p:nvPr/>
          </p:nvSpPr>
          <p:spPr>
            <a:xfrm>
              <a:off x="8736328" y="5276363"/>
              <a:ext cx="91440" cy="889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7605AC2E-4EBB-D1B6-4483-339F3BF05A58}"/>
                    </a:ext>
                  </a:extLst>
                </p:cNvPr>
                <p:cNvSpPr txBox="1"/>
                <p:nvPr/>
              </p:nvSpPr>
              <p:spPr>
                <a:xfrm>
                  <a:off x="7326628" y="3568007"/>
                  <a:ext cx="1723796" cy="40498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fr-FR" b="0" i="0" smtClean="0">
                            <a:latin typeface="Cambria Math" panose="02040503050406030204" pitchFamily="18" charset="0"/>
                          </a:rPr>
                          <m:t>Σ</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𝑚𝑖𝑛</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𝑚𝑎𝑥</m:t>
                                </m:r>
                              </m:sub>
                            </m:sSub>
                          </m:e>
                        </m:d>
                      </m:oMath>
                    </m:oMathPara>
                  </a14:m>
                  <a:endParaRPr lang="fr-FR" dirty="0"/>
                </a:p>
              </p:txBody>
            </p:sp>
          </mc:Choice>
          <mc:Fallback xmlns="">
            <p:sp>
              <p:nvSpPr>
                <p:cNvPr id="29" name="ZoneTexte 28">
                  <a:extLst>
                    <a:ext uri="{FF2B5EF4-FFF2-40B4-BE49-F238E27FC236}">
                      <a16:creationId xmlns:a16="http://schemas.microsoft.com/office/drawing/2014/main" id="{7605AC2E-4EBB-D1B6-4483-339F3BF05A58}"/>
                    </a:ext>
                  </a:extLst>
                </p:cNvPr>
                <p:cNvSpPr txBox="1">
                  <a:spLocks noRot="1" noChangeAspect="1" noMove="1" noResize="1" noEditPoints="1" noAdjustHandles="1" noChangeArrowheads="1" noChangeShapeType="1" noTextEdit="1"/>
                </p:cNvSpPr>
                <p:nvPr/>
              </p:nvSpPr>
              <p:spPr>
                <a:xfrm>
                  <a:off x="7326628" y="3568007"/>
                  <a:ext cx="1723796" cy="404983"/>
                </a:xfrm>
                <a:prstGeom prst="rect">
                  <a:avLst/>
                </a:prstGeom>
                <a:blipFill>
                  <a:blip r:embed="rId8"/>
                  <a:stretch>
                    <a:fillRect b="-1818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35348541-AEC1-A14E-5F62-AB1D2814C8DE}"/>
                    </a:ext>
                  </a:extLst>
                </p:cNvPr>
                <p:cNvSpPr txBox="1"/>
                <p:nvPr/>
              </p:nvSpPr>
              <p:spPr>
                <a:xfrm>
                  <a:off x="9748757" y="3568007"/>
                  <a:ext cx="1723796" cy="40498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fr-FR" b="0" i="0" smtClean="0">
                            <a:latin typeface="Cambria Math" panose="02040503050406030204" pitchFamily="18" charset="0"/>
                          </a:rPr>
                          <m:t>Σ</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𝑚𝑎𝑥</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𝑚𝑎𝑥</m:t>
                                </m:r>
                              </m:sub>
                            </m:sSub>
                          </m:e>
                        </m:d>
                      </m:oMath>
                    </m:oMathPara>
                  </a14:m>
                  <a:endParaRPr lang="fr-FR" dirty="0"/>
                </a:p>
              </p:txBody>
            </p:sp>
          </mc:Choice>
          <mc:Fallback xmlns="">
            <p:sp>
              <p:nvSpPr>
                <p:cNvPr id="30" name="ZoneTexte 29">
                  <a:extLst>
                    <a:ext uri="{FF2B5EF4-FFF2-40B4-BE49-F238E27FC236}">
                      <a16:creationId xmlns:a16="http://schemas.microsoft.com/office/drawing/2014/main" id="{35348541-AEC1-A14E-5F62-AB1D2814C8DE}"/>
                    </a:ext>
                  </a:extLst>
                </p:cNvPr>
                <p:cNvSpPr txBox="1">
                  <a:spLocks noRot="1" noChangeAspect="1" noMove="1" noResize="1" noEditPoints="1" noAdjustHandles="1" noChangeArrowheads="1" noChangeShapeType="1" noTextEdit="1"/>
                </p:cNvSpPr>
                <p:nvPr/>
              </p:nvSpPr>
              <p:spPr>
                <a:xfrm>
                  <a:off x="9748757" y="3568007"/>
                  <a:ext cx="1723796" cy="404983"/>
                </a:xfrm>
                <a:prstGeom prst="rect">
                  <a:avLst/>
                </a:prstGeom>
                <a:blipFill>
                  <a:blip r:embed="rId9"/>
                  <a:stretch>
                    <a:fillRect r="-1413" b="-1636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388B3A0C-6AAB-E496-EFAF-8C022DDD67F9}"/>
                    </a:ext>
                  </a:extLst>
                </p:cNvPr>
                <p:cNvSpPr txBox="1"/>
                <p:nvPr/>
              </p:nvSpPr>
              <p:spPr>
                <a:xfrm>
                  <a:off x="9766687" y="4611460"/>
                  <a:ext cx="1723796" cy="40498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fr-FR" b="0" i="0" smtClean="0">
                            <a:latin typeface="Cambria Math" panose="02040503050406030204" pitchFamily="18" charset="0"/>
                          </a:rPr>
                          <m:t>Σ</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𝑚𝑎𝑥</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𝑚𝑖𝑛</m:t>
                                </m:r>
                              </m:sub>
                            </m:sSub>
                          </m:e>
                        </m:d>
                      </m:oMath>
                    </m:oMathPara>
                  </a14:m>
                  <a:endParaRPr lang="fr-FR" dirty="0"/>
                </a:p>
              </p:txBody>
            </p:sp>
          </mc:Choice>
          <mc:Fallback xmlns="">
            <p:sp>
              <p:nvSpPr>
                <p:cNvPr id="31" name="ZoneTexte 30">
                  <a:extLst>
                    <a:ext uri="{FF2B5EF4-FFF2-40B4-BE49-F238E27FC236}">
                      <a16:creationId xmlns:a16="http://schemas.microsoft.com/office/drawing/2014/main" id="{388B3A0C-6AAB-E496-EFAF-8C022DDD67F9}"/>
                    </a:ext>
                  </a:extLst>
                </p:cNvPr>
                <p:cNvSpPr txBox="1">
                  <a:spLocks noRot="1" noChangeAspect="1" noMove="1" noResize="1" noEditPoints="1" noAdjustHandles="1" noChangeArrowheads="1" noChangeShapeType="1" noTextEdit="1"/>
                </p:cNvSpPr>
                <p:nvPr/>
              </p:nvSpPr>
              <p:spPr>
                <a:xfrm>
                  <a:off x="9766687" y="4611460"/>
                  <a:ext cx="1723796" cy="404983"/>
                </a:xfrm>
                <a:prstGeom prst="rect">
                  <a:avLst/>
                </a:prstGeom>
                <a:blipFill>
                  <a:blip r:embed="rId10"/>
                  <a:stretch>
                    <a:fillRect b="-2037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2" name="ZoneTexte 31">
                  <a:extLst>
                    <a:ext uri="{FF2B5EF4-FFF2-40B4-BE49-F238E27FC236}">
                      <a16:creationId xmlns:a16="http://schemas.microsoft.com/office/drawing/2014/main" id="{139A2D0F-0AD8-BA04-2281-777C7824302C}"/>
                    </a:ext>
                  </a:extLst>
                </p:cNvPr>
                <p:cNvSpPr txBox="1"/>
                <p:nvPr/>
              </p:nvSpPr>
              <p:spPr>
                <a:xfrm>
                  <a:off x="9766687" y="5423477"/>
                  <a:ext cx="1723796" cy="40498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fr-FR" b="0" i="0" smtClean="0">
                            <a:latin typeface="Cambria Math" panose="02040503050406030204" pitchFamily="18" charset="0"/>
                          </a:rPr>
                          <m:t>Σ</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1,</m:t>
                                </m:r>
                                <m:r>
                                  <a:rPr lang="fr-FR" b="0" i="1" smtClean="0">
                                    <a:latin typeface="Cambria Math" panose="02040503050406030204" pitchFamily="18" charset="0"/>
                                  </a:rPr>
                                  <m:t>𝑚𝑖𝑛</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𝑘</m:t>
                                </m:r>
                              </m:e>
                              <m:sub>
                                <m:r>
                                  <a:rPr lang="fr-FR" b="0" i="1" smtClean="0">
                                    <a:latin typeface="Cambria Math" panose="02040503050406030204" pitchFamily="18" charset="0"/>
                                  </a:rPr>
                                  <m:t>2,</m:t>
                                </m:r>
                                <m:r>
                                  <a:rPr lang="fr-FR" b="0" i="1" smtClean="0">
                                    <a:latin typeface="Cambria Math" panose="02040503050406030204" pitchFamily="18" charset="0"/>
                                  </a:rPr>
                                  <m:t>𝑚𝑖𝑛</m:t>
                                </m:r>
                              </m:sub>
                            </m:sSub>
                          </m:e>
                        </m:d>
                      </m:oMath>
                    </m:oMathPara>
                  </a14:m>
                  <a:endParaRPr lang="fr-FR" dirty="0"/>
                </a:p>
              </p:txBody>
            </p:sp>
          </mc:Choice>
          <mc:Fallback xmlns="">
            <p:sp>
              <p:nvSpPr>
                <p:cNvPr id="32" name="ZoneTexte 31">
                  <a:extLst>
                    <a:ext uri="{FF2B5EF4-FFF2-40B4-BE49-F238E27FC236}">
                      <a16:creationId xmlns:a16="http://schemas.microsoft.com/office/drawing/2014/main" id="{139A2D0F-0AD8-BA04-2281-777C7824302C}"/>
                    </a:ext>
                  </a:extLst>
                </p:cNvPr>
                <p:cNvSpPr txBox="1">
                  <a:spLocks noRot="1" noChangeAspect="1" noMove="1" noResize="1" noEditPoints="1" noAdjustHandles="1" noChangeArrowheads="1" noChangeShapeType="1" noTextEdit="1"/>
                </p:cNvSpPr>
                <p:nvPr/>
              </p:nvSpPr>
              <p:spPr>
                <a:xfrm>
                  <a:off x="9766687" y="5423477"/>
                  <a:ext cx="1723796" cy="404983"/>
                </a:xfrm>
                <a:prstGeom prst="rect">
                  <a:avLst/>
                </a:prstGeom>
                <a:blipFill>
                  <a:blip r:embed="rId11"/>
                  <a:stretch>
                    <a:fillRect b="-18182"/>
                  </a:stretch>
                </a:blipFill>
              </p:spPr>
              <p:txBody>
                <a:bodyPr/>
                <a:lstStyle/>
                <a:p>
                  <a:r>
                    <a:rPr lang="fr-FR">
                      <a:noFill/>
                    </a:rPr>
                    <a:t> </a:t>
                  </a:r>
                </a:p>
              </p:txBody>
            </p:sp>
          </mc:Fallback>
        </mc:AlternateContent>
      </p:grpSp>
      <p:cxnSp>
        <p:nvCxnSpPr>
          <p:cNvPr id="33" name="Connecteur droit avec flèche 32">
            <a:extLst>
              <a:ext uri="{FF2B5EF4-FFF2-40B4-BE49-F238E27FC236}">
                <a16:creationId xmlns:a16="http://schemas.microsoft.com/office/drawing/2014/main" id="{46A0E48C-51C5-4BEC-FB9B-B7136B10911F}"/>
              </a:ext>
            </a:extLst>
          </p:cNvPr>
          <p:cNvCxnSpPr>
            <a:cxnSpLocks/>
          </p:cNvCxnSpPr>
          <p:nvPr/>
        </p:nvCxnSpPr>
        <p:spPr>
          <a:xfrm>
            <a:off x="5675667" y="4511303"/>
            <a:ext cx="1684706" cy="28009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eur droit avec flèche 34">
            <a:extLst>
              <a:ext uri="{FF2B5EF4-FFF2-40B4-BE49-F238E27FC236}">
                <a16:creationId xmlns:a16="http://schemas.microsoft.com/office/drawing/2014/main" id="{C6F3023F-7FE3-8D01-37D7-3FD4AC9C6126}"/>
              </a:ext>
            </a:extLst>
          </p:cNvPr>
          <p:cNvCxnSpPr>
            <a:cxnSpLocks/>
          </p:cNvCxnSpPr>
          <p:nvPr/>
        </p:nvCxnSpPr>
        <p:spPr>
          <a:xfrm>
            <a:off x="5638812" y="4642462"/>
            <a:ext cx="1716151" cy="74320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70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2445</TotalTime>
  <Words>1508</Words>
  <Application>Microsoft Office PowerPoint</Application>
  <PresentationFormat>Grand écran</PresentationFormat>
  <Paragraphs>283</Paragraphs>
  <Slides>18</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Aptos</vt:lpstr>
      <vt:lpstr>Aptos Display</vt:lpstr>
      <vt:lpstr>Arial</vt:lpstr>
      <vt:lpstr>Cambria</vt:lpstr>
      <vt:lpstr>Cambria Math</vt:lpstr>
      <vt:lpstr>Times New Roman</vt:lpstr>
      <vt:lpstr>Thème Office</vt:lpstr>
      <vt:lpstr>Réduction d’ordre de modèles incertains </vt:lpstr>
      <vt:lpstr>Introduction </vt:lpstr>
      <vt:lpstr>Sommaire </vt:lpstr>
      <vt:lpstr>Mise en forme LFT</vt:lpstr>
      <vt:lpstr>Mise en forme LFT</vt:lpstr>
      <vt:lpstr>Mise en forme polytopique</vt:lpstr>
      <vt:lpstr>Mise en forme polytopique</vt:lpstr>
      <vt:lpstr>Mise en forme polytopique</vt:lpstr>
      <vt:lpstr>Réduction d’ordre </vt:lpstr>
      <vt:lpstr>Réduction d’ordre : LFT</vt:lpstr>
      <vt:lpstr>Réduction d’ordre polytopique</vt:lpstr>
      <vt:lpstr>Réduction d’ordre polytopique</vt:lpstr>
      <vt:lpstr>Conclusion</vt:lpstr>
      <vt:lpstr>Présentation PowerPoint</vt:lpstr>
      <vt:lpstr>Réduction d’ordre : LFT</vt:lpstr>
      <vt:lpstr>Réduction d’ordre : LFT</vt:lpstr>
      <vt:lpstr>Réduction d’ordre polytopique</vt:lpstr>
      <vt:lpstr>Réduction d’ordre polytopique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Cédric Levy</dc:creator>
  <cp:lastModifiedBy>Cédric Levy</cp:lastModifiedBy>
  <cp:revision>54</cp:revision>
  <dcterms:created xsi:type="dcterms:W3CDTF">2024-11-12T16:26:03Z</dcterms:created>
  <dcterms:modified xsi:type="dcterms:W3CDTF">2025-01-30T16:40:12Z</dcterms:modified>
</cp:coreProperties>
</file>