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FD6BACB-146B-4B62-A04A-45E8A0C8731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89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54862-8A00-48D2-86B5-C11351C5293E}"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6BACB-146B-4B62-A04A-45E8A0C8731B}" type="slidenum">
              <a:rPr lang="en-US" smtClean="0"/>
              <a:t>‹#›</a:t>
            </a:fld>
            <a:endParaRPr lang="en-US"/>
          </a:p>
        </p:txBody>
      </p:sp>
    </p:spTree>
    <p:extLst>
      <p:ext uri="{BB962C8B-B14F-4D97-AF65-F5344CB8AC3E}">
        <p14:creationId xmlns:p14="http://schemas.microsoft.com/office/powerpoint/2010/main" val="339910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05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029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spTree>
    <p:extLst>
      <p:ext uri="{BB962C8B-B14F-4D97-AF65-F5344CB8AC3E}">
        <p14:creationId xmlns:p14="http://schemas.microsoft.com/office/powerpoint/2010/main" val="3616003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367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152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9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01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spTree>
    <p:extLst>
      <p:ext uri="{BB962C8B-B14F-4D97-AF65-F5344CB8AC3E}">
        <p14:creationId xmlns:p14="http://schemas.microsoft.com/office/powerpoint/2010/main" val="154048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54862-8A00-48D2-86B5-C11351C5293E}"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6BACB-146B-4B62-A04A-45E8A0C8731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641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4862-8A00-48D2-86B5-C11351C5293E}"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6BACB-146B-4B62-A04A-45E8A0C8731B}" type="slidenum">
              <a:rPr lang="en-US" smtClean="0"/>
              <a:t>‹#›</a:t>
            </a:fld>
            <a:endParaRPr lang="en-US"/>
          </a:p>
        </p:txBody>
      </p:sp>
    </p:spTree>
    <p:extLst>
      <p:ext uri="{BB962C8B-B14F-4D97-AF65-F5344CB8AC3E}">
        <p14:creationId xmlns:p14="http://schemas.microsoft.com/office/powerpoint/2010/main" val="2517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54862-8A00-48D2-86B5-C11351C5293E}"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6BACB-146B-4B62-A04A-45E8A0C8731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33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54862-8A00-48D2-86B5-C11351C5293E}"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6BACB-146B-4B62-A04A-45E8A0C8731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7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54862-8A00-48D2-86B5-C11351C5293E}"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6BACB-146B-4B62-A04A-45E8A0C8731B}" type="slidenum">
              <a:rPr lang="en-US" smtClean="0"/>
              <a:t>‹#›</a:t>
            </a:fld>
            <a:endParaRPr lang="en-US"/>
          </a:p>
        </p:txBody>
      </p:sp>
    </p:spTree>
    <p:extLst>
      <p:ext uri="{BB962C8B-B14F-4D97-AF65-F5344CB8AC3E}">
        <p14:creationId xmlns:p14="http://schemas.microsoft.com/office/powerpoint/2010/main" val="41381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54862-8A00-48D2-86B5-C11351C5293E}"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6BACB-146B-4B62-A04A-45E8A0C8731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94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54862-8A00-48D2-86B5-C11351C5293E}"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6BACB-146B-4B62-A04A-45E8A0C8731B}" type="slidenum">
              <a:rPr lang="en-US" smtClean="0"/>
              <a:t>‹#›</a:t>
            </a:fld>
            <a:endParaRPr lang="en-US"/>
          </a:p>
        </p:txBody>
      </p:sp>
    </p:spTree>
    <p:extLst>
      <p:ext uri="{BB962C8B-B14F-4D97-AF65-F5344CB8AC3E}">
        <p14:creationId xmlns:p14="http://schemas.microsoft.com/office/powerpoint/2010/main" val="36006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654862-8A00-48D2-86B5-C11351C5293E}" type="datetimeFigureOut">
              <a:rPr lang="en-US" smtClean="0"/>
              <a:t>9/22/2022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D6BACB-146B-4B62-A04A-45E8A0C8731B}" type="slidenum">
              <a:rPr lang="en-US" smtClean="0"/>
              <a:t>‹#›</a:t>
            </a:fld>
            <a:endParaRPr lang="en-US"/>
          </a:p>
        </p:txBody>
      </p:sp>
    </p:spTree>
    <p:extLst>
      <p:ext uri="{BB962C8B-B14F-4D97-AF65-F5344CB8AC3E}">
        <p14:creationId xmlns:p14="http://schemas.microsoft.com/office/powerpoint/2010/main" val="75753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DA8A-75FC-3BB6-C74E-C60FA4776EBD}"/>
              </a:ext>
            </a:extLst>
          </p:cNvPr>
          <p:cNvSpPr>
            <a:spLocks noGrp="1"/>
          </p:cNvSpPr>
          <p:nvPr>
            <p:ph type="ctrTitle"/>
          </p:nvPr>
        </p:nvSpPr>
        <p:spPr/>
        <p:txBody>
          <a:bodyPr/>
          <a:lstStyle/>
          <a:p>
            <a:r>
              <a:rPr lang="en-US" dirty="0"/>
              <a:t>Question Generation </a:t>
            </a:r>
            <a:br>
              <a:rPr lang="en-US" dirty="0"/>
            </a:br>
            <a:r>
              <a:rPr lang="en-US" dirty="0"/>
              <a:t>Question Answering </a:t>
            </a:r>
          </a:p>
        </p:txBody>
      </p:sp>
      <p:sp>
        <p:nvSpPr>
          <p:cNvPr id="3" name="Subtitle 2">
            <a:extLst>
              <a:ext uri="{FF2B5EF4-FFF2-40B4-BE49-F238E27FC236}">
                <a16:creationId xmlns:a16="http://schemas.microsoft.com/office/drawing/2014/main" id="{7AFF4443-2B7B-7829-BAB6-40D2C8D27505}"/>
              </a:ext>
            </a:extLst>
          </p:cNvPr>
          <p:cNvSpPr>
            <a:spLocks noGrp="1"/>
          </p:cNvSpPr>
          <p:nvPr>
            <p:ph type="subTitle" idx="1"/>
          </p:nvPr>
        </p:nvSpPr>
        <p:spPr/>
        <p:txBody>
          <a:bodyPr/>
          <a:lstStyle/>
          <a:p>
            <a:r>
              <a:rPr lang="en-US" dirty="0"/>
              <a:t>With NLP techniques with deep learning architectures</a:t>
            </a:r>
          </a:p>
        </p:txBody>
      </p:sp>
    </p:spTree>
    <p:extLst>
      <p:ext uri="{BB962C8B-B14F-4D97-AF65-F5344CB8AC3E}">
        <p14:creationId xmlns:p14="http://schemas.microsoft.com/office/powerpoint/2010/main" val="265186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46B6F-F250-4648-BB90-7225D67F180A}"/>
              </a:ext>
            </a:extLst>
          </p:cNvPr>
          <p:cNvSpPr txBox="1"/>
          <p:nvPr/>
        </p:nvSpPr>
        <p:spPr>
          <a:xfrm>
            <a:off x="3803715" y="889989"/>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1.7 Generate MCQs from any content</a:t>
            </a:r>
            <a:endParaRPr lang="en-US" dirty="0"/>
          </a:p>
        </p:txBody>
      </p:sp>
      <p:sp>
        <p:nvSpPr>
          <p:cNvPr id="4" name="TextBox 3">
            <a:extLst>
              <a:ext uri="{FF2B5EF4-FFF2-40B4-BE49-F238E27FC236}">
                <a16:creationId xmlns:a16="http://schemas.microsoft.com/office/drawing/2014/main" id="{A5696461-E374-D858-7C62-B8239A9D3260}"/>
              </a:ext>
            </a:extLst>
          </p:cNvPr>
          <p:cNvSpPr txBox="1"/>
          <p:nvPr/>
        </p:nvSpPr>
        <p:spPr>
          <a:xfrm>
            <a:off x="744717" y="1466595"/>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Example From Code:</a:t>
            </a:r>
            <a:endParaRPr lang="en-US" dirty="0"/>
          </a:p>
        </p:txBody>
      </p:sp>
      <p:pic>
        <p:nvPicPr>
          <p:cNvPr id="6" name="Picture 5">
            <a:extLst>
              <a:ext uri="{FF2B5EF4-FFF2-40B4-BE49-F238E27FC236}">
                <a16:creationId xmlns:a16="http://schemas.microsoft.com/office/drawing/2014/main" id="{98E4275A-8C74-04FF-39F1-54976B0F315D}"/>
              </a:ext>
            </a:extLst>
          </p:cNvPr>
          <p:cNvPicPr>
            <a:picLocks noChangeAspect="1"/>
          </p:cNvPicPr>
          <p:nvPr/>
        </p:nvPicPr>
        <p:blipFill>
          <a:blip r:embed="rId2"/>
          <a:stretch>
            <a:fillRect/>
          </a:stretch>
        </p:blipFill>
        <p:spPr>
          <a:xfrm>
            <a:off x="902520" y="2213750"/>
            <a:ext cx="10386960" cy="3109229"/>
          </a:xfrm>
          <a:prstGeom prst="rect">
            <a:avLst/>
          </a:prstGeom>
        </p:spPr>
      </p:pic>
    </p:spTree>
    <p:extLst>
      <p:ext uri="{BB962C8B-B14F-4D97-AF65-F5344CB8AC3E}">
        <p14:creationId xmlns:p14="http://schemas.microsoft.com/office/powerpoint/2010/main" val="287523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A8682-A4E8-05F5-7B36-4216C32CFA9E}"/>
              </a:ext>
            </a:extLst>
          </p:cNvPr>
          <p:cNvSpPr txBox="1"/>
          <p:nvPr/>
        </p:nvSpPr>
        <p:spPr>
          <a:xfrm>
            <a:off x="3803715" y="889989"/>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1.8 Question Answering</a:t>
            </a:r>
            <a:endParaRPr lang="en-US" dirty="0"/>
          </a:p>
        </p:txBody>
      </p:sp>
      <p:sp>
        <p:nvSpPr>
          <p:cNvPr id="3" name="Rectangle: Single Corner Rounded 2">
            <a:extLst>
              <a:ext uri="{FF2B5EF4-FFF2-40B4-BE49-F238E27FC236}">
                <a16:creationId xmlns:a16="http://schemas.microsoft.com/office/drawing/2014/main" id="{17695EAC-8088-E212-899B-90F832B21D2E}"/>
              </a:ext>
            </a:extLst>
          </p:cNvPr>
          <p:cNvSpPr/>
          <p:nvPr/>
        </p:nvSpPr>
        <p:spPr>
          <a:xfrm>
            <a:off x="835843" y="1404594"/>
            <a:ext cx="5258586" cy="3063976"/>
          </a:xfrm>
          <a:prstGeom prst="round1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specifically, artificial neural networks tend to be static and symbolic, while the biological brain of most living organisms is dynamic plastic and analogue</a:t>
            </a:r>
          </a:p>
          <a:p>
            <a:pPr algn="ctr"/>
            <a:r>
              <a:rPr lang="en-US" dirty="0"/>
              <a:t>football is a family of team sports that involve, to varying degrees, kicking a ball to score a goal. sports commonly called football include association football known as soccer in north </a:t>
            </a:r>
            <a:r>
              <a:rPr lang="en-US" dirty="0" err="1"/>
              <a:t>america</a:t>
            </a:r>
            <a:r>
              <a:rPr lang="en-US" dirty="0"/>
              <a:t> and </a:t>
            </a:r>
            <a:r>
              <a:rPr lang="en-US" dirty="0" err="1"/>
              <a:t>oceania</a:t>
            </a:r>
            <a:r>
              <a:rPr lang="en-US" dirty="0"/>
              <a:t> gridiron football specifically </a:t>
            </a:r>
            <a:r>
              <a:rPr lang="en-US" dirty="0" err="1"/>
              <a:t>american</a:t>
            </a:r>
            <a:r>
              <a:rPr lang="en-US" dirty="0"/>
              <a:t> football or </a:t>
            </a:r>
            <a:r>
              <a:rPr lang="en-US" dirty="0" err="1"/>
              <a:t>canadian</a:t>
            </a:r>
            <a:r>
              <a:rPr lang="en-US" dirty="0"/>
              <a:t> football </a:t>
            </a:r>
            <a:r>
              <a:rPr lang="en-US" dirty="0" err="1"/>
              <a:t>australian</a:t>
            </a:r>
            <a:r>
              <a:rPr lang="en-US" dirty="0"/>
              <a:t> rules football rugby union and rugby league and </a:t>
            </a:r>
            <a:r>
              <a:rPr lang="en-US" dirty="0" err="1"/>
              <a:t>gaelic</a:t>
            </a:r>
            <a:r>
              <a:rPr lang="en-US" dirty="0"/>
              <a:t> football.</a:t>
            </a:r>
          </a:p>
        </p:txBody>
      </p:sp>
      <p:sp>
        <p:nvSpPr>
          <p:cNvPr id="4" name="Rectangle 3">
            <a:extLst>
              <a:ext uri="{FF2B5EF4-FFF2-40B4-BE49-F238E27FC236}">
                <a16:creationId xmlns:a16="http://schemas.microsoft.com/office/drawing/2014/main" id="{2C559F35-1C6D-B2BC-80E8-5278B57B37CB}"/>
              </a:ext>
            </a:extLst>
          </p:cNvPr>
          <p:cNvSpPr/>
          <p:nvPr/>
        </p:nvSpPr>
        <p:spPr>
          <a:xfrm>
            <a:off x="835843" y="876693"/>
            <a:ext cx="1583703"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a:t>
            </a:r>
          </a:p>
        </p:txBody>
      </p:sp>
      <p:sp>
        <p:nvSpPr>
          <p:cNvPr id="7" name="Rectangle 6">
            <a:extLst>
              <a:ext uri="{FF2B5EF4-FFF2-40B4-BE49-F238E27FC236}">
                <a16:creationId xmlns:a16="http://schemas.microsoft.com/office/drawing/2014/main" id="{ED749D82-50EC-9846-F252-AC2B1B663F06}"/>
              </a:ext>
            </a:extLst>
          </p:cNvPr>
          <p:cNvSpPr/>
          <p:nvPr/>
        </p:nvSpPr>
        <p:spPr>
          <a:xfrm>
            <a:off x="7478598" y="965874"/>
            <a:ext cx="1583703"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dirty="0">
                <a:solidFill>
                  <a:srgbClr val="FFFFFF"/>
                </a:solidFill>
                <a:latin typeface="DMSans-Bold"/>
              </a:rPr>
              <a:t>Question</a:t>
            </a:r>
            <a:endParaRPr lang="en-US" dirty="0"/>
          </a:p>
        </p:txBody>
      </p:sp>
      <p:sp>
        <p:nvSpPr>
          <p:cNvPr id="9" name="Rectangle: Single Corner Rounded 8">
            <a:extLst>
              <a:ext uri="{FF2B5EF4-FFF2-40B4-BE49-F238E27FC236}">
                <a16:creationId xmlns:a16="http://schemas.microsoft.com/office/drawing/2014/main" id="{CF53B2FF-2EF3-61B5-6A38-5021DB962962}"/>
              </a:ext>
            </a:extLst>
          </p:cNvPr>
          <p:cNvSpPr/>
          <p:nvPr/>
        </p:nvSpPr>
        <p:spPr>
          <a:xfrm>
            <a:off x="1058944" y="5477612"/>
            <a:ext cx="3129699" cy="461913"/>
          </a:xfrm>
          <a:prstGeom prst="round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b="1" i="0" u="none" strike="noStrike" baseline="0" dirty="0">
                <a:solidFill>
                  <a:srgbClr val="FFFFFF"/>
                </a:solidFill>
                <a:latin typeface="DMSans-Bold"/>
              </a:rPr>
              <a:t>Transformer Model</a:t>
            </a:r>
            <a:endParaRPr lang="en-US" dirty="0"/>
          </a:p>
        </p:txBody>
      </p:sp>
      <p:cxnSp>
        <p:nvCxnSpPr>
          <p:cNvPr id="10" name="Straight Arrow Connector 9">
            <a:extLst>
              <a:ext uri="{FF2B5EF4-FFF2-40B4-BE49-F238E27FC236}">
                <a16:creationId xmlns:a16="http://schemas.microsoft.com/office/drawing/2014/main" id="{B6F837C6-59EE-F277-3F67-833E29A6977F}"/>
              </a:ext>
            </a:extLst>
          </p:cNvPr>
          <p:cNvCxnSpPr>
            <a:cxnSpLocks/>
            <a:stCxn id="15" idx="2"/>
          </p:cNvCxnSpPr>
          <p:nvPr/>
        </p:nvCxnSpPr>
        <p:spPr>
          <a:xfrm flipH="1">
            <a:off x="2802487" y="3542966"/>
            <a:ext cx="6484071" cy="191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3A49E73-0992-2BD6-95BD-6EF3CB69BC13}"/>
              </a:ext>
            </a:extLst>
          </p:cNvPr>
          <p:cNvCxnSpPr>
            <a:cxnSpLocks/>
            <a:stCxn id="3" idx="2"/>
            <a:endCxn id="9" idx="0"/>
          </p:cNvCxnSpPr>
          <p:nvPr/>
        </p:nvCxnSpPr>
        <p:spPr>
          <a:xfrm flipH="1">
            <a:off x="2623794" y="4468570"/>
            <a:ext cx="841342" cy="100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Single Corner Rounded 11">
            <a:extLst>
              <a:ext uri="{FF2B5EF4-FFF2-40B4-BE49-F238E27FC236}">
                <a16:creationId xmlns:a16="http://schemas.microsoft.com/office/drawing/2014/main" id="{7E6DC525-32AF-FAED-22D3-3A8DF4C7510D}"/>
              </a:ext>
            </a:extLst>
          </p:cNvPr>
          <p:cNvSpPr/>
          <p:nvPr/>
        </p:nvSpPr>
        <p:spPr>
          <a:xfrm>
            <a:off x="5872899" y="5269184"/>
            <a:ext cx="3211398" cy="452486"/>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800" b="1" i="0" u="none" strike="noStrike" baseline="0" dirty="0">
                <a:solidFill>
                  <a:srgbClr val="FFFFFF"/>
                </a:solidFill>
                <a:latin typeface="DMSans-Bold"/>
              </a:rPr>
              <a:t>Generated Answer</a:t>
            </a:r>
            <a:endParaRPr lang="en-US" dirty="0"/>
          </a:p>
        </p:txBody>
      </p:sp>
      <p:cxnSp>
        <p:nvCxnSpPr>
          <p:cNvPr id="14" name="Straight Arrow Connector 13">
            <a:extLst>
              <a:ext uri="{FF2B5EF4-FFF2-40B4-BE49-F238E27FC236}">
                <a16:creationId xmlns:a16="http://schemas.microsoft.com/office/drawing/2014/main" id="{3B0DCEFA-BDAF-048F-D665-0984653C0613}"/>
              </a:ext>
            </a:extLst>
          </p:cNvPr>
          <p:cNvCxnSpPr>
            <a:stCxn id="9" idx="3"/>
            <a:endCxn id="12" idx="1"/>
          </p:cNvCxnSpPr>
          <p:nvPr/>
        </p:nvCxnSpPr>
        <p:spPr>
          <a:xfrm flipV="1">
            <a:off x="4188643" y="5495427"/>
            <a:ext cx="1684256" cy="213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Single Corner Rounded 14">
            <a:extLst>
              <a:ext uri="{FF2B5EF4-FFF2-40B4-BE49-F238E27FC236}">
                <a16:creationId xmlns:a16="http://schemas.microsoft.com/office/drawing/2014/main" id="{B85C5A19-557F-482F-5C7E-538B91E44FEA}"/>
              </a:ext>
            </a:extLst>
          </p:cNvPr>
          <p:cNvSpPr/>
          <p:nvPr/>
        </p:nvSpPr>
        <p:spPr>
          <a:xfrm>
            <a:off x="7423193" y="2881304"/>
            <a:ext cx="3726730" cy="661662"/>
          </a:xfrm>
          <a:prstGeom prst="round1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 What is the most common sport in the world?</a:t>
            </a:r>
          </a:p>
        </p:txBody>
      </p:sp>
      <p:pic>
        <p:nvPicPr>
          <p:cNvPr id="21" name="Picture 20">
            <a:extLst>
              <a:ext uri="{FF2B5EF4-FFF2-40B4-BE49-F238E27FC236}">
                <a16:creationId xmlns:a16="http://schemas.microsoft.com/office/drawing/2014/main" id="{DB34A5C7-EF34-9644-9768-F5FE7F0BE91C}"/>
              </a:ext>
            </a:extLst>
          </p:cNvPr>
          <p:cNvPicPr>
            <a:picLocks noChangeAspect="1"/>
          </p:cNvPicPr>
          <p:nvPr/>
        </p:nvPicPr>
        <p:blipFill>
          <a:blip r:embed="rId2"/>
          <a:stretch>
            <a:fillRect/>
          </a:stretch>
        </p:blipFill>
        <p:spPr>
          <a:xfrm>
            <a:off x="9397692" y="5164949"/>
            <a:ext cx="1958510" cy="660955"/>
          </a:xfrm>
          <a:prstGeom prst="rect">
            <a:avLst/>
          </a:prstGeom>
        </p:spPr>
      </p:pic>
    </p:spTree>
    <p:extLst>
      <p:ext uri="{BB962C8B-B14F-4D97-AF65-F5344CB8AC3E}">
        <p14:creationId xmlns:p14="http://schemas.microsoft.com/office/powerpoint/2010/main" val="123104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A817E-51B1-40FE-19E1-B359E1D54E1D}"/>
              </a:ext>
            </a:extLst>
          </p:cNvPr>
          <p:cNvSpPr txBox="1"/>
          <p:nvPr/>
        </p:nvSpPr>
        <p:spPr>
          <a:xfrm>
            <a:off x="744717" y="1466595"/>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Example From Code:</a:t>
            </a:r>
            <a:endParaRPr lang="en-US" dirty="0"/>
          </a:p>
        </p:txBody>
      </p:sp>
      <p:sp>
        <p:nvSpPr>
          <p:cNvPr id="3" name="TextBox 2">
            <a:extLst>
              <a:ext uri="{FF2B5EF4-FFF2-40B4-BE49-F238E27FC236}">
                <a16:creationId xmlns:a16="http://schemas.microsoft.com/office/drawing/2014/main" id="{46D31F97-91F8-2DDB-62FD-DF21F7453E22}"/>
              </a:ext>
            </a:extLst>
          </p:cNvPr>
          <p:cNvSpPr txBox="1"/>
          <p:nvPr/>
        </p:nvSpPr>
        <p:spPr>
          <a:xfrm>
            <a:off x="3803715" y="889989"/>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1.8 Question Answering</a:t>
            </a:r>
            <a:endParaRPr lang="en-US" dirty="0"/>
          </a:p>
        </p:txBody>
      </p:sp>
      <p:pic>
        <p:nvPicPr>
          <p:cNvPr id="5" name="Picture 4">
            <a:extLst>
              <a:ext uri="{FF2B5EF4-FFF2-40B4-BE49-F238E27FC236}">
                <a16:creationId xmlns:a16="http://schemas.microsoft.com/office/drawing/2014/main" id="{EF83ED42-BC38-1860-0D54-4CFB1CBE0EBF}"/>
              </a:ext>
            </a:extLst>
          </p:cNvPr>
          <p:cNvPicPr>
            <a:picLocks noChangeAspect="1"/>
          </p:cNvPicPr>
          <p:nvPr/>
        </p:nvPicPr>
        <p:blipFill>
          <a:blip r:embed="rId2"/>
          <a:stretch>
            <a:fillRect/>
          </a:stretch>
        </p:blipFill>
        <p:spPr>
          <a:xfrm>
            <a:off x="929192" y="2247797"/>
            <a:ext cx="10333615" cy="2672995"/>
          </a:xfrm>
          <a:prstGeom prst="rect">
            <a:avLst/>
          </a:prstGeom>
        </p:spPr>
      </p:pic>
    </p:spTree>
    <p:extLst>
      <p:ext uri="{BB962C8B-B14F-4D97-AF65-F5344CB8AC3E}">
        <p14:creationId xmlns:p14="http://schemas.microsoft.com/office/powerpoint/2010/main" val="238805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1C3E2-9E23-C5EB-A064-E8B21E91F219}"/>
              </a:ext>
            </a:extLst>
          </p:cNvPr>
          <p:cNvSpPr txBox="1"/>
          <p:nvPr/>
        </p:nvSpPr>
        <p:spPr>
          <a:xfrm>
            <a:off x="3044858" y="2912386"/>
            <a:ext cx="5486400" cy="923330"/>
          </a:xfrm>
          <a:prstGeom prst="rect">
            <a:avLst/>
          </a:prstGeom>
          <a:noFill/>
        </p:spPr>
        <p:txBody>
          <a:bodyPr wrap="square" rtlCol="0">
            <a:spAutoFit/>
          </a:bodyPr>
          <a:lstStyle/>
          <a:p>
            <a:pPr algn="ctr"/>
            <a:r>
              <a:rPr lang="en-US" sz="5400" b="1" dirty="0"/>
              <a:t>Thanks</a:t>
            </a:r>
          </a:p>
        </p:txBody>
      </p:sp>
    </p:spTree>
    <p:extLst>
      <p:ext uri="{BB962C8B-B14F-4D97-AF65-F5344CB8AC3E}">
        <p14:creationId xmlns:p14="http://schemas.microsoft.com/office/powerpoint/2010/main" val="191140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207B4-202D-A191-C525-9F6E2B4B83F5}"/>
              </a:ext>
            </a:extLst>
          </p:cNvPr>
          <p:cNvSpPr txBox="1"/>
          <p:nvPr/>
        </p:nvSpPr>
        <p:spPr>
          <a:xfrm>
            <a:off x="838986" y="848413"/>
            <a:ext cx="2696066" cy="400110"/>
          </a:xfrm>
          <a:prstGeom prst="rect">
            <a:avLst/>
          </a:prstGeom>
          <a:noFill/>
        </p:spPr>
        <p:txBody>
          <a:bodyPr wrap="square" rtlCol="0">
            <a:spAutoFit/>
          </a:bodyPr>
          <a:lstStyle/>
          <a:p>
            <a:r>
              <a:rPr lang="en-US" sz="2000" b="1" dirty="0"/>
              <a:t>Preprocessing Text :  </a:t>
            </a:r>
          </a:p>
        </p:txBody>
      </p:sp>
      <p:pic>
        <p:nvPicPr>
          <p:cNvPr id="4" name="Picture 3">
            <a:extLst>
              <a:ext uri="{FF2B5EF4-FFF2-40B4-BE49-F238E27FC236}">
                <a16:creationId xmlns:a16="http://schemas.microsoft.com/office/drawing/2014/main" id="{899ED1C0-69E8-CD49-7B27-AEFED05D1A83}"/>
              </a:ext>
            </a:extLst>
          </p:cNvPr>
          <p:cNvPicPr>
            <a:picLocks noChangeAspect="1"/>
          </p:cNvPicPr>
          <p:nvPr/>
        </p:nvPicPr>
        <p:blipFill>
          <a:blip r:embed="rId2"/>
          <a:stretch>
            <a:fillRect/>
          </a:stretch>
        </p:blipFill>
        <p:spPr>
          <a:xfrm>
            <a:off x="1381584" y="1927705"/>
            <a:ext cx="8900931" cy="2644369"/>
          </a:xfrm>
          <a:prstGeom prst="rect">
            <a:avLst/>
          </a:prstGeom>
        </p:spPr>
      </p:pic>
    </p:spTree>
    <p:extLst>
      <p:ext uri="{BB962C8B-B14F-4D97-AF65-F5344CB8AC3E}">
        <p14:creationId xmlns:p14="http://schemas.microsoft.com/office/powerpoint/2010/main" val="276276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D1E04B-0EAC-A8C4-5A0B-3D0F395813B0}"/>
              </a:ext>
            </a:extLst>
          </p:cNvPr>
          <p:cNvSpPr txBox="1"/>
          <p:nvPr/>
        </p:nvSpPr>
        <p:spPr>
          <a:xfrm>
            <a:off x="3879129" y="611899"/>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Generate MCQs 1. high level pipeline</a:t>
            </a:r>
            <a:endParaRPr lang="en-US" dirty="0"/>
          </a:p>
        </p:txBody>
      </p:sp>
      <p:sp>
        <p:nvSpPr>
          <p:cNvPr id="7" name="Rectangle: Diagonal Corners Rounded 6">
            <a:extLst>
              <a:ext uri="{FF2B5EF4-FFF2-40B4-BE49-F238E27FC236}">
                <a16:creationId xmlns:a16="http://schemas.microsoft.com/office/drawing/2014/main" id="{413B8403-E20B-7C1A-7A04-DDD79E6F475D}"/>
              </a:ext>
            </a:extLst>
          </p:cNvPr>
          <p:cNvSpPr/>
          <p:nvPr/>
        </p:nvSpPr>
        <p:spPr>
          <a:xfrm>
            <a:off x="867266" y="933254"/>
            <a:ext cx="6532775" cy="5128181"/>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Medicine is the science and practice of caring for a patient, managing the diagnosis, prognosis, prevention, treatment, palliation of their injury or disease, and promoting their health. Medicine encompasses a variety of health care practices evolved to maintain and restore health by the prevention and treatment of illness. Contemporary medicine applies biomedical sciences, biomedical research, genetics, and medical technology to diagnose, treat, and prevent injury and disease, typically through pharmaceuticals or surgery, but also through therapies as diverse as psychotherapy, external splints and traction, medical devices, biologics, and ionizing radiation, amongst others.</a:t>
            </a:r>
          </a:p>
          <a:p>
            <a:pPr algn="ctr"/>
            <a:r>
              <a:rPr lang="en-US" sz="1200" dirty="0"/>
              <a:t>The Amazon River in South America is the largest river by discharge volume of water in the world, and the disputed longest river system in the world in comparison to the Nile.</a:t>
            </a:r>
          </a:p>
          <a:p>
            <a:pPr algn="ctr"/>
            <a:r>
              <a:rPr lang="en-US" sz="1200" dirty="0"/>
              <a:t>The headwaters of the Apurímac River on </a:t>
            </a:r>
            <a:r>
              <a:rPr lang="en-US" sz="1200" dirty="0" err="1"/>
              <a:t>Nevado</a:t>
            </a:r>
            <a:r>
              <a:rPr lang="en-US" sz="1200" dirty="0"/>
              <a:t> </a:t>
            </a:r>
            <a:r>
              <a:rPr lang="en-US" sz="1200" dirty="0" err="1"/>
              <a:t>Mismi</a:t>
            </a:r>
            <a:r>
              <a:rPr lang="en-US" sz="1200" dirty="0"/>
              <a:t> had been considered for nearly a century as the Amazon basin most distant source, until a 2014 study found it to be the headwaters of the </a:t>
            </a:r>
            <a:r>
              <a:rPr lang="en-US" sz="1200" dirty="0" err="1"/>
              <a:t>Mantaro</a:t>
            </a:r>
            <a:r>
              <a:rPr lang="en-US" sz="1200" dirty="0"/>
              <a:t> River on the Cordillera Rumi Cruz in Peru.</a:t>
            </a:r>
          </a:p>
          <a:p>
            <a:pPr algn="ctr"/>
            <a:r>
              <a:rPr lang="en-US" sz="1200" dirty="0"/>
              <a:t>The </a:t>
            </a:r>
            <a:r>
              <a:rPr lang="en-US" sz="1200" dirty="0" err="1"/>
              <a:t>Mantaro</a:t>
            </a:r>
            <a:r>
              <a:rPr lang="en-US" sz="1200" dirty="0"/>
              <a:t> and Apurímac rivers join, and with other tributaries form the Ucayali River, which in turn meets the </a:t>
            </a:r>
            <a:r>
              <a:rPr lang="en-US" sz="1200" dirty="0" err="1"/>
              <a:t>Marañón</a:t>
            </a:r>
            <a:r>
              <a:rPr lang="en-US" sz="1200" dirty="0"/>
              <a:t> River upstream of Iquitos, Peru, forming what countries other than Brazil consider to be the main stem of the Amazon. Brazilians call this section the </a:t>
            </a:r>
            <a:r>
              <a:rPr lang="en-US" sz="1200" dirty="0" err="1"/>
              <a:t>Solimões</a:t>
            </a:r>
            <a:r>
              <a:rPr lang="en-US" sz="1200" dirty="0"/>
              <a:t> River above its confluence with the Rio Negro.</a:t>
            </a:r>
          </a:p>
          <a:p>
            <a:pPr algn="ctr"/>
            <a:r>
              <a:rPr lang="en-US" sz="1200" dirty="0"/>
              <a:t>forming what Brazilians call the Amazon at the Meeting of Waters (Portuguese: </a:t>
            </a:r>
            <a:r>
              <a:rPr lang="en-US" sz="1200" dirty="0" err="1"/>
              <a:t>Encontro</a:t>
            </a:r>
            <a:r>
              <a:rPr lang="en-US" sz="1200" dirty="0"/>
              <a:t> das </a:t>
            </a:r>
            <a:r>
              <a:rPr lang="en-US" sz="1200" dirty="0" err="1"/>
              <a:t>Águas</a:t>
            </a:r>
            <a:r>
              <a:rPr lang="en-US" sz="1200" dirty="0"/>
              <a:t>) at Manaus, the largest city on the river.</a:t>
            </a:r>
          </a:p>
          <a:p>
            <a:pPr algn="ctr"/>
            <a:r>
              <a:rPr lang="en-US" sz="1200" dirty="0"/>
              <a:t>The Amazon was initially known by Europeans as the </a:t>
            </a:r>
            <a:r>
              <a:rPr lang="en-US" sz="1200" dirty="0" err="1"/>
              <a:t>Marañón</a:t>
            </a:r>
            <a:r>
              <a:rPr lang="en-US" sz="1200" dirty="0"/>
              <a:t>, and the Peruvian part of the river is still known by that name today. It later became known as Rio Amazonas in Spanish and </a:t>
            </a:r>
            <a:r>
              <a:rPr lang="en-US" sz="1200" dirty="0" err="1"/>
              <a:t>Portuguese.Recent</a:t>
            </a:r>
            <a:r>
              <a:rPr lang="en-US" sz="1200" dirty="0"/>
              <a:t> geological studies suggest that for millions of years the Amazon River used to flow in the opposite direction - from east to west. Eventually the Andes Mountains formed, blocking its flow to the Pacific Ocean, and causing it to switch directions to its current mouth in the Atlantic Ocean.</a:t>
            </a:r>
          </a:p>
          <a:p>
            <a:pPr algn="ctr"/>
            <a:r>
              <a:rPr lang="en-US" sz="1200" dirty="0"/>
              <a:t>The Nile  is a major north-flowing river in northeastern Africa.</a:t>
            </a:r>
          </a:p>
        </p:txBody>
      </p:sp>
      <p:cxnSp>
        <p:nvCxnSpPr>
          <p:cNvPr id="9" name="Straight Arrow Connector 8">
            <a:extLst>
              <a:ext uri="{FF2B5EF4-FFF2-40B4-BE49-F238E27FC236}">
                <a16:creationId xmlns:a16="http://schemas.microsoft.com/office/drawing/2014/main" id="{0C9C06D6-1C43-B880-E458-782694CD24EE}"/>
              </a:ext>
            </a:extLst>
          </p:cNvPr>
          <p:cNvCxnSpPr>
            <a:cxnSpLocks/>
          </p:cNvCxnSpPr>
          <p:nvPr/>
        </p:nvCxnSpPr>
        <p:spPr>
          <a:xfrm>
            <a:off x="7400041" y="1781666"/>
            <a:ext cx="2168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D2D6D67-0735-06DE-5696-15177F3D89CB}"/>
              </a:ext>
            </a:extLst>
          </p:cNvPr>
          <p:cNvSpPr txBox="1"/>
          <p:nvPr/>
        </p:nvSpPr>
        <p:spPr>
          <a:xfrm>
            <a:off x="7456602" y="1843438"/>
            <a:ext cx="2483962" cy="1477328"/>
          </a:xfrm>
          <a:prstGeom prst="rect">
            <a:avLst/>
          </a:prstGeom>
          <a:noFill/>
        </p:spPr>
        <p:txBody>
          <a:bodyPr wrap="square" rtlCol="0">
            <a:spAutoFit/>
          </a:bodyPr>
          <a:lstStyle/>
          <a:p>
            <a:pPr algn="l"/>
            <a:r>
              <a:rPr lang="en-US" sz="1800" b="1" i="0" u="none" strike="noStrike" baseline="0">
                <a:solidFill>
                  <a:srgbClr val="AC591B"/>
                </a:solidFill>
                <a:latin typeface="OpenSans-Bold"/>
              </a:rPr>
              <a:t>Find important</a:t>
            </a:r>
          </a:p>
          <a:p>
            <a:pPr algn="l"/>
            <a:r>
              <a:rPr lang="en-US" sz="1800" b="1" i="0" u="none" strike="noStrike" baseline="0">
                <a:solidFill>
                  <a:srgbClr val="AC591B"/>
                </a:solidFill>
                <a:latin typeface="OpenSans-Bold"/>
              </a:rPr>
              <a:t>Sentences</a:t>
            </a:r>
          </a:p>
          <a:p>
            <a:pPr algn="l"/>
            <a:r>
              <a:rPr lang="en-US" sz="1800" b="1" i="0" u="none" strike="noStrike" baseline="0">
                <a:solidFill>
                  <a:srgbClr val="AC591B"/>
                </a:solidFill>
                <a:latin typeface="OpenSans-Bold"/>
              </a:rPr>
              <a:t>(Abstractive or</a:t>
            </a:r>
          </a:p>
          <a:p>
            <a:pPr algn="l"/>
            <a:r>
              <a:rPr lang="en-US" sz="1800" b="1" i="0" u="none" strike="noStrike" baseline="0">
                <a:solidFill>
                  <a:srgbClr val="AC591B"/>
                </a:solidFill>
                <a:latin typeface="OpenSans-Bold"/>
              </a:rPr>
              <a:t>Extractive</a:t>
            </a:r>
          </a:p>
          <a:p>
            <a:pPr algn="l"/>
            <a:r>
              <a:rPr lang="en-US" sz="1800" b="1" i="0" u="none" strike="noStrike" baseline="0">
                <a:solidFill>
                  <a:srgbClr val="AC591B"/>
                </a:solidFill>
                <a:latin typeface="OpenSans-Bold"/>
              </a:rPr>
              <a:t>Summarization)</a:t>
            </a:r>
            <a:endParaRPr lang="en-US" dirty="0"/>
          </a:p>
        </p:txBody>
      </p:sp>
      <p:sp>
        <p:nvSpPr>
          <p:cNvPr id="12" name="Rectangle: Single Corner Rounded 11">
            <a:extLst>
              <a:ext uri="{FF2B5EF4-FFF2-40B4-BE49-F238E27FC236}">
                <a16:creationId xmlns:a16="http://schemas.microsoft.com/office/drawing/2014/main" id="{BEB08CA7-0E10-9387-5CAE-9D6A7F4EFD81}"/>
              </a:ext>
            </a:extLst>
          </p:cNvPr>
          <p:cNvSpPr/>
          <p:nvPr/>
        </p:nvSpPr>
        <p:spPr>
          <a:xfrm>
            <a:off x="9624767" y="933254"/>
            <a:ext cx="1699967" cy="2488675"/>
          </a:xfrm>
          <a:prstGeom prst="round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dirty="0"/>
              <a:t>the </a:t>
            </a:r>
            <a:r>
              <a:rPr lang="en-US" sz="900" dirty="0" err="1"/>
              <a:t>nile</a:t>
            </a:r>
            <a:r>
              <a:rPr lang="en-US" sz="900" dirty="0"/>
              <a:t> is the longest river in </a:t>
            </a:r>
            <a:r>
              <a:rPr lang="en-US" sz="900" dirty="0" err="1"/>
              <a:t>africa</a:t>
            </a:r>
            <a:r>
              <a:rPr lang="en-US" sz="900" dirty="0"/>
              <a:t> and has historically been considered the longest river in the </a:t>
            </a:r>
            <a:r>
              <a:rPr lang="en-US" sz="900" dirty="0" err="1"/>
              <a:t>world,though</a:t>
            </a:r>
            <a:r>
              <a:rPr lang="en-US" sz="900" dirty="0"/>
              <a:t> this has been contested by research suggesting that the amazon river is slightly longer. it later became known as </a:t>
            </a:r>
            <a:r>
              <a:rPr lang="en-US" sz="900" dirty="0" err="1"/>
              <a:t>rio</a:t>
            </a:r>
            <a:r>
              <a:rPr lang="en-US" sz="900" dirty="0"/>
              <a:t> </a:t>
            </a:r>
            <a:r>
              <a:rPr lang="en-US" sz="900" dirty="0" err="1"/>
              <a:t>amazonas</a:t>
            </a:r>
            <a:r>
              <a:rPr lang="en-US" sz="900" dirty="0"/>
              <a:t> in </a:t>
            </a:r>
            <a:r>
              <a:rPr lang="en-US" sz="900" dirty="0" err="1"/>
              <a:t>spanish</a:t>
            </a:r>
            <a:r>
              <a:rPr lang="en-US" sz="900" dirty="0"/>
              <a:t> and </a:t>
            </a:r>
            <a:r>
              <a:rPr lang="en-US" sz="900" dirty="0" err="1"/>
              <a:t>portuguese.recent</a:t>
            </a:r>
            <a:r>
              <a:rPr lang="en-US" sz="900" dirty="0"/>
              <a:t> geological studies suggest that for millions of years the amazon river used to flow in the opposite direction  from east to west. the amazon river in south </a:t>
            </a:r>
            <a:r>
              <a:rPr lang="en-US" sz="900" dirty="0" err="1"/>
              <a:t>america</a:t>
            </a:r>
            <a:r>
              <a:rPr lang="en-US" sz="900" dirty="0"/>
              <a:t> is the largest river by discharge volume of water in the world, and the disputed longest river system in the world in comparison to the </a:t>
            </a:r>
            <a:r>
              <a:rPr lang="en-US" sz="900" dirty="0" err="1"/>
              <a:t>nile</a:t>
            </a:r>
            <a:r>
              <a:rPr lang="en-US" sz="900" dirty="0"/>
              <a:t>.</a:t>
            </a:r>
          </a:p>
        </p:txBody>
      </p:sp>
      <p:cxnSp>
        <p:nvCxnSpPr>
          <p:cNvPr id="17" name="Straight Arrow Connector 16">
            <a:extLst>
              <a:ext uri="{FF2B5EF4-FFF2-40B4-BE49-F238E27FC236}">
                <a16:creationId xmlns:a16="http://schemas.microsoft.com/office/drawing/2014/main" id="{AE334E8E-8112-CEC3-A96B-7B066A8FB136}"/>
              </a:ext>
            </a:extLst>
          </p:cNvPr>
          <p:cNvCxnSpPr>
            <a:cxnSpLocks/>
          </p:cNvCxnSpPr>
          <p:nvPr/>
        </p:nvCxnSpPr>
        <p:spPr>
          <a:xfrm>
            <a:off x="10361630" y="3436072"/>
            <a:ext cx="40849" cy="98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7BAF28F-5E33-FCFA-4109-B0C9EC1EB81C}"/>
              </a:ext>
            </a:extLst>
          </p:cNvPr>
          <p:cNvSpPr txBox="1"/>
          <p:nvPr/>
        </p:nvSpPr>
        <p:spPr>
          <a:xfrm>
            <a:off x="8484123" y="3694289"/>
            <a:ext cx="6117996" cy="369332"/>
          </a:xfrm>
          <a:prstGeom prst="rect">
            <a:avLst/>
          </a:prstGeom>
          <a:noFill/>
        </p:spPr>
        <p:txBody>
          <a:bodyPr wrap="square">
            <a:spAutoFit/>
          </a:bodyPr>
          <a:lstStyle/>
          <a:p>
            <a:r>
              <a:rPr lang="en-US" sz="1800" b="1" i="0" u="none" strike="noStrike" baseline="0" dirty="0">
                <a:solidFill>
                  <a:srgbClr val="AC591B"/>
                </a:solidFill>
                <a:latin typeface="OpenSans-Bold"/>
              </a:rPr>
              <a:t>Sentence2MCQ</a:t>
            </a:r>
            <a:endParaRPr lang="en-US" dirty="0"/>
          </a:p>
        </p:txBody>
      </p:sp>
      <p:pic>
        <p:nvPicPr>
          <p:cNvPr id="24" name="Picture 23">
            <a:extLst>
              <a:ext uri="{FF2B5EF4-FFF2-40B4-BE49-F238E27FC236}">
                <a16:creationId xmlns:a16="http://schemas.microsoft.com/office/drawing/2014/main" id="{17AC6938-ADA2-4069-F71C-198AAF604095}"/>
              </a:ext>
            </a:extLst>
          </p:cNvPr>
          <p:cNvPicPr>
            <a:picLocks noChangeAspect="1"/>
          </p:cNvPicPr>
          <p:nvPr/>
        </p:nvPicPr>
        <p:blipFill>
          <a:blip r:embed="rId2"/>
          <a:stretch>
            <a:fillRect/>
          </a:stretch>
        </p:blipFill>
        <p:spPr>
          <a:xfrm>
            <a:off x="7456602" y="4444740"/>
            <a:ext cx="4097410" cy="1082134"/>
          </a:xfrm>
          <a:prstGeom prst="rect">
            <a:avLst/>
          </a:prstGeom>
        </p:spPr>
      </p:pic>
    </p:spTree>
    <p:extLst>
      <p:ext uri="{BB962C8B-B14F-4D97-AF65-F5344CB8AC3E}">
        <p14:creationId xmlns:p14="http://schemas.microsoft.com/office/powerpoint/2010/main" val="398605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E44AD-52C9-F9D1-D90A-AD992BEC3BA1}"/>
              </a:ext>
            </a:extLst>
          </p:cNvPr>
          <p:cNvSpPr txBox="1"/>
          <p:nvPr/>
        </p:nvSpPr>
        <p:spPr>
          <a:xfrm>
            <a:off x="3436070" y="795721"/>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1 Generate wrong choices 1. for MCQ options</a:t>
            </a:r>
            <a:endParaRPr lang="en-US" dirty="0"/>
          </a:p>
        </p:txBody>
      </p:sp>
      <p:sp>
        <p:nvSpPr>
          <p:cNvPr id="4" name="Rectangle: Diagonal Corners Rounded 3">
            <a:extLst>
              <a:ext uri="{FF2B5EF4-FFF2-40B4-BE49-F238E27FC236}">
                <a16:creationId xmlns:a16="http://schemas.microsoft.com/office/drawing/2014/main" id="{D840BE84-0BD7-ED5D-BE81-33958BEC8960}"/>
              </a:ext>
            </a:extLst>
          </p:cNvPr>
          <p:cNvSpPr/>
          <p:nvPr/>
        </p:nvSpPr>
        <p:spPr>
          <a:xfrm>
            <a:off x="763571" y="1244338"/>
            <a:ext cx="6532775" cy="4666268"/>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Medicine is the science and practice of caring for a patient, managing the diagnosis, prognosis, prevention, treatment, palliation of their injury or disease, and promoting their health. Medicine encompasses a variety of health care practices evolved to maintain and restore health by the prevention and treatment of illness. Contemporary medicine applies biomedical sciences, biomedical research, genetics, and medical technology to diagnose, treat, and prevent injury and disease, typically through pharmaceuticals or surgery, but also through therapies as diverse as psychotherapy, external splints and traction, medical devices, biologics, and ionizing radiation, amongst others.</a:t>
            </a:r>
          </a:p>
          <a:p>
            <a:pPr algn="ctr"/>
            <a:r>
              <a:rPr lang="en-US" sz="1200" dirty="0"/>
              <a:t>The Amazon River in South America is the largest river by discharge volume of water in the world, and the disputed longest river system in the world in comparison to the Nile.</a:t>
            </a:r>
          </a:p>
          <a:p>
            <a:pPr algn="ctr"/>
            <a:r>
              <a:rPr lang="en-US" sz="1200" dirty="0"/>
              <a:t>The headwaters of the Apurímac River on </a:t>
            </a:r>
            <a:r>
              <a:rPr lang="en-US" sz="1200" dirty="0" err="1"/>
              <a:t>Nevado</a:t>
            </a:r>
            <a:r>
              <a:rPr lang="en-US" sz="1200" dirty="0"/>
              <a:t> </a:t>
            </a:r>
            <a:r>
              <a:rPr lang="en-US" sz="1200" dirty="0" err="1"/>
              <a:t>Mismi</a:t>
            </a:r>
            <a:r>
              <a:rPr lang="en-US" sz="1200" dirty="0"/>
              <a:t> had been considered for nearly a century as the Amazon basin most distant source, until a 2014 study found it to be the headwaters of the </a:t>
            </a:r>
            <a:r>
              <a:rPr lang="en-US" sz="1200" dirty="0" err="1"/>
              <a:t>Mantaro</a:t>
            </a:r>
            <a:r>
              <a:rPr lang="en-US" sz="1200" dirty="0"/>
              <a:t> River on the Cordillera Rumi Cruz in Peru.</a:t>
            </a:r>
          </a:p>
          <a:p>
            <a:pPr algn="ctr"/>
            <a:r>
              <a:rPr lang="en-US" sz="1200" dirty="0"/>
              <a:t>The </a:t>
            </a:r>
            <a:r>
              <a:rPr lang="en-US" sz="1200" dirty="0" err="1"/>
              <a:t>Mantaro</a:t>
            </a:r>
            <a:r>
              <a:rPr lang="en-US" sz="1200" dirty="0"/>
              <a:t> and Apurímac rivers join, and with other tributaries form the Ucayali River, which in turn meets the </a:t>
            </a:r>
            <a:r>
              <a:rPr lang="en-US" sz="1200" dirty="0" err="1"/>
              <a:t>Marañón</a:t>
            </a:r>
            <a:r>
              <a:rPr lang="en-US" sz="1200" dirty="0"/>
              <a:t> River upstream of Iquitos, Peru, forming what countries other than Brazil consider to be the main stem of the Amazon. Brazilians call this section the </a:t>
            </a:r>
            <a:r>
              <a:rPr lang="en-US" sz="1200" dirty="0" err="1"/>
              <a:t>Solimões</a:t>
            </a:r>
            <a:r>
              <a:rPr lang="en-US" sz="1200" dirty="0"/>
              <a:t> River above its confluence with the Rio Negro.</a:t>
            </a:r>
          </a:p>
          <a:p>
            <a:pPr algn="ctr"/>
            <a:r>
              <a:rPr lang="en-US" sz="1200" dirty="0"/>
              <a:t>forming what Brazilians call the Amazon at the Meeting of Waters (Portuguese: </a:t>
            </a:r>
            <a:r>
              <a:rPr lang="en-US" sz="1200" dirty="0" err="1"/>
              <a:t>Encontro</a:t>
            </a:r>
            <a:r>
              <a:rPr lang="en-US" sz="1200" dirty="0"/>
              <a:t> das </a:t>
            </a:r>
            <a:r>
              <a:rPr lang="en-US" sz="1200" dirty="0" err="1"/>
              <a:t>Águas</a:t>
            </a:r>
            <a:r>
              <a:rPr lang="en-US" sz="1200" dirty="0"/>
              <a:t>) at Manaus, the largest city on the river.</a:t>
            </a:r>
          </a:p>
          <a:p>
            <a:pPr algn="ctr"/>
            <a:r>
              <a:rPr lang="en-US" sz="1200" dirty="0"/>
              <a:t>The Amazon was initially known by Europeans as the </a:t>
            </a:r>
            <a:r>
              <a:rPr lang="en-US" sz="1200" dirty="0" err="1"/>
              <a:t>Marañón</a:t>
            </a:r>
            <a:r>
              <a:rPr lang="en-US" sz="1200" dirty="0"/>
              <a:t>, and the Peruvian part of the river is still known by that name today. It later became known as Rio Amazonas in Spanish and </a:t>
            </a:r>
            <a:r>
              <a:rPr lang="en-US" sz="1200" dirty="0" err="1"/>
              <a:t>Portuguese.Recent</a:t>
            </a:r>
            <a:r>
              <a:rPr lang="en-US" sz="1200" dirty="0"/>
              <a:t> geological studies suggest that for millions of years the Amazon River used to flow in the opposite direction - from east to west. Eventually the Andes Mountains formed, blocking its flow to the Pacific Ocean, and causing it to switch directions to its current mouth in the Atlantic Ocean.</a:t>
            </a:r>
          </a:p>
          <a:p>
            <a:pPr algn="ctr"/>
            <a:r>
              <a:rPr lang="en-US" sz="1200" dirty="0"/>
              <a:t>The Nile  is a major north-flowing river in northeastern Africa.</a:t>
            </a:r>
          </a:p>
        </p:txBody>
      </p:sp>
      <p:sp>
        <p:nvSpPr>
          <p:cNvPr id="6" name="TextBox 5">
            <a:extLst>
              <a:ext uri="{FF2B5EF4-FFF2-40B4-BE49-F238E27FC236}">
                <a16:creationId xmlns:a16="http://schemas.microsoft.com/office/drawing/2014/main" id="{50692342-CE7F-52B0-B030-1E99C585E16F}"/>
              </a:ext>
            </a:extLst>
          </p:cNvPr>
          <p:cNvSpPr txBox="1"/>
          <p:nvPr/>
        </p:nvSpPr>
        <p:spPr>
          <a:xfrm>
            <a:off x="8746503" y="1399036"/>
            <a:ext cx="2681926" cy="369332"/>
          </a:xfrm>
          <a:prstGeom prst="rect">
            <a:avLst/>
          </a:prstGeom>
          <a:noFill/>
        </p:spPr>
        <p:txBody>
          <a:bodyPr wrap="square">
            <a:spAutoFit/>
          </a:bodyPr>
          <a:lstStyle/>
          <a:p>
            <a:r>
              <a:rPr lang="en-US" sz="1800" b="0" i="0" u="none" strike="noStrike" baseline="0" dirty="0">
                <a:latin typeface="DMSans-Regular"/>
              </a:rPr>
              <a:t>Multiple Choice Question</a:t>
            </a:r>
            <a:endParaRPr lang="en-US" dirty="0"/>
          </a:p>
        </p:txBody>
      </p:sp>
      <p:cxnSp>
        <p:nvCxnSpPr>
          <p:cNvPr id="8" name="Straight Arrow Connector 7">
            <a:extLst>
              <a:ext uri="{FF2B5EF4-FFF2-40B4-BE49-F238E27FC236}">
                <a16:creationId xmlns:a16="http://schemas.microsoft.com/office/drawing/2014/main" id="{DF997E24-0079-79C8-02F1-DAE0BA75D4F2}"/>
              </a:ext>
            </a:extLst>
          </p:cNvPr>
          <p:cNvCxnSpPr/>
          <p:nvPr/>
        </p:nvCxnSpPr>
        <p:spPr>
          <a:xfrm>
            <a:off x="7296346" y="2978870"/>
            <a:ext cx="1263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4A38469-91E9-CA6B-DFF7-6737B2BF4DD1}"/>
              </a:ext>
            </a:extLst>
          </p:cNvPr>
          <p:cNvPicPr>
            <a:picLocks noChangeAspect="1"/>
          </p:cNvPicPr>
          <p:nvPr/>
        </p:nvPicPr>
        <p:blipFill>
          <a:blip r:embed="rId2"/>
          <a:stretch>
            <a:fillRect/>
          </a:stretch>
        </p:blipFill>
        <p:spPr>
          <a:xfrm>
            <a:off x="8898903" y="2390292"/>
            <a:ext cx="1960775" cy="1427563"/>
          </a:xfrm>
          <a:prstGeom prst="rect">
            <a:avLst/>
          </a:prstGeom>
        </p:spPr>
      </p:pic>
      <p:sp>
        <p:nvSpPr>
          <p:cNvPr id="12" name="TextBox 11">
            <a:extLst>
              <a:ext uri="{FF2B5EF4-FFF2-40B4-BE49-F238E27FC236}">
                <a16:creationId xmlns:a16="http://schemas.microsoft.com/office/drawing/2014/main" id="{9BEDE485-39CC-B639-82F4-D515073FE904}"/>
              </a:ext>
            </a:extLst>
          </p:cNvPr>
          <p:cNvSpPr txBox="1"/>
          <p:nvPr/>
        </p:nvSpPr>
        <p:spPr>
          <a:xfrm>
            <a:off x="7927942" y="4607058"/>
            <a:ext cx="3211398" cy="1477328"/>
          </a:xfrm>
          <a:prstGeom prst="rect">
            <a:avLst/>
          </a:prstGeom>
          <a:noFill/>
        </p:spPr>
        <p:txBody>
          <a:bodyPr wrap="square">
            <a:spAutoFit/>
          </a:bodyPr>
          <a:lstStyle/>
          <a:p>
            <a:pPr algn="l"/>
            <a:r>
              <a:rPr lang="en-US" sz="1800" b="0" i="0" u="none" strike="noStrike" baseline="0" dirty="0">
                <a:latin typeface="OpenSans-Regular"/>
              </a:rPr>
              <a:t>Given the </a:t>
            </a:r>
            <a:r>
              <a:rPr lang="en-US" sz="1800" b="1" i="0" u="none" strike="noStrike" baseline="0" dirty="0">
                <a:latin typeface="OpenSans-Bold"/>
              </a:rPr>
              <a:t>Messi </a:t>
            </a:r>
            <a:r>
              <a:rPr lang="en-US" sz="1800" b="0" i="0" u="none" strike="noStrike" baseline="0" dirty="0">
                <a:latin typeface="OpenSans-Regular"/>
              </a:rPr>
              <a:t>as input, we will see how we can generate </a:t>
            </a:r>
            <a:r>
              <a:rPr lang="en-US" sz="1800" b="1" i="0" u="none" strike="noStrike" baseline="0" dirty="0">
                <a:latin typeface="OpenSans-Bold"/>
              </a:rPr>
              <a:t>distractors </a:t>
            </a:r>
            <a:r>
              <a:rPr lang="en-US" sz="1800" b="0" i="0" u="none" strike="noStrike" baseline="0" dirty="0">
                <a:latin typeface="OpenSans-Regular"/>
              </a:rPr>
              <a:t>(wrong choices) like </a:t>
            </a:r>
            <a:r>
              <a:rPr lang="en-US" sz="1800" b="1" i="0" u="none" strike="noStrike" baseline="0" dirty="0">
                <a:latin typeface="OpenSans-Bold"/>
              </a:rPr>
              <a:t>Ronaldo, Neymar, </a:t>
            </a:r>
            <a:r>
              <a:rPr lang="en-US" sz="1800" b="1" i="0" u="none" strike="noStrike" baseline="0" dirty="0" err="1">
                <a:latin typeface="OpenSans-Bold"/>
              </a:rPr>
              <a:t>Neuer</a:t>
            </a:r>
            <a:r>
              <a:rPr lang="en-US" sz="1800" b="1" i="0" u="none" strike="noStrike" baseline="0" dirty="0">
                <a:latin typeface="OpenSans-Bold"/>
              </a:rPr>
              <a:t>, </a:t>
            </a:r>
            <a:r>
              <a:rPr lang="en-US" sz="1800" b="0" i="0" u="none" strike="noStrike" baseline="0" dirty="0">
                <a:latin typeface="OpenSans-Regular"/>
              </a:rPr>
              <a:t>using </a:t>
            </a:r>
            <a:r>
              <a:rPr lang="en-US" sz="1800" b="1" i="0" u="none" strike="noStrike" baseline="0" dirty="0">
                <a:latin typeface="OpenSans-Bold"/>
              </a:rPr>
              <a:t>Wordnet</a:t>
            </a:r>
            <a:r>
              <a:rPr lang="en-US" dirty="0">
                <a:latin typeface="OpenSans-Regular"/>
              </a:rPr>
              <a:t> or </a:t>
            </a:r>
            <a:r>
              <a:rPr lang="en-US" b="1" dirty="0">
                <a:latin typeface="OpenSans-Regular"/>
              </a:rPr>
              <a:t>sentence2MCQ</a:t>
            </a:r>
            <a:endParaRPr lang="en-US" b="1" dirty="0"/>
          </a:p>
        </p:txBody>
      </p:sp>
    </p:spTree>
    <p:extLst>
      <p:ext uri="{BB962C8B-B14F-4D97-AF65-F5344CB8AC3E}">
        <p14:creationId xmlns:p14="http://schemas.microsoft.com/office/powerpoint/2010/main" val="343503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0107A-4943-31D0-AD85-DBEA7EA5552F}"/>
              </a:ext>
            </a:extLst>
          </p:cNvPr>
          <p:cNvSpPr txBox="1"/>
          <p:nvPr/>
        </p:nvSpPr>
        <p:spPr>
          <a:xfrm>
            <a:off x="3662313" y="842855"/>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Generate distractors 1. using Wordnet</a:t>
            </a:r>
            <a:endParaRPr lang="en-US" dirty="0"/>
          </a:p>
        </p:txBody>
      </p:sp>
      <p:sp>
        <p:nvSpPr>
          <p:cNvPr id="7" name="TextBox 6">
            <a:extLst>
              <a:ext uri="{FF2B5EF4-FFF2-40B4-BE49-F238E27FC236}">
                <a16:creationId xmlns:a16="http://schemas.microsoft.com/office/drawing/2014/main" id="{D0EC2A95-B1BE-0BC9-3F4D-8718F863C7DB}"/>
              </a:ext>
            </a:extLst>
          </p:cNvPr>
          <p:cNvSpPr txBox="1"/>
          <p:nvPr/>
        </p:nvSpPr>
        <p:spPr>
          <a:xfrm>
            <a:off x="958513" y="4830393"/>
            <a:ext cx="6117996" cy="369332"/>
          </a:xfrm>
          <a:prstGeom prst="rect">
            <a:avLst/>
          </a:prstGeom>
          <a:noFill/>
        </p:spPr>
        <p:txBody>
          <a:bodyPr wrap="square">
            <a:spAutoFit/>
          </a:bodyPr>
          <a:lstStyle/>
          <a:p>
            <a:r>
              <a:rPr lang="en-US" sz="1800" b="0" i="0" u="none" strike="noStrike" baseline="0" dirty="0">
                <a:latin typeface="OpenSans-Regular"/>
              </a:rPr>
              <a:t>WordNet® captures relations</a:t>
            </a:r>
            <a:endParaRPr lang="en-US" dirty="0"/>
          </a:p>
        </p:txBody>
      </p:sp>
      <p:sp>
        <p:nvSpPr>
          <p:cNvPr id="9" name="TextBox 8">
            <a:extLst>
              <a:ext uri="{FF2B5EF4-FFF2-40B4-BE49-F238E27FC236}">
                <a16:creationId xmlns:a16="http://schemas.microsoft.com/office/drawing/2014/main" id="{8D9A292C-0145-17EF-FEF0-A8D27D67C38D}"/>
              </a:ext>
            </a:extLst>
          </p:cNvPr>
          <p:cNvSpPr txBox="1"/>
          <p:nvPr/>
        </p:nvSpPr>
        <p:spPr>
          <a:xfrm>
            <a:off x="958513" y="5355188"/>
            <a:ext cx="6117996" cy="646331"/>
          </a:xfrm>
          <a:prstGeom prst="rect">
            <a:avLst/>
          </a:prstGeom>
          <a:noFill/>
        </p:spPr>
        <p:txBody>
          <a:bodyPr wrap="square">
            <a:spAutoFit/>
          </a:bodyPr>
          <a:lstStyle/>
          <a:p>
            <a:pPr algn="l"/>
            <a:r>
              <a:rPr lang="en-US" sz="1800" b="0" i="0" u="none" strike="noStrike" baseline="0" dirty="0">
                <a:latin typeface="OpenSans-Regular"/>
              </a:rPr>
              <a:t>Our goal is to extract Co-Hyponyms as</a:t>
            </a:r>
          </a:p>
          <a:p>
            <a:pPr algn="l"/>
            <a:r>
              <a:rPr lang="en-US" sz="1800" b="0" i="0" u="none" strike="noStrike" baseline="0" dirty="0">
                <a:latin typeface="OpenSans-Regular"/>
              </a:rPr>
              <a:t>distractors</a:t>
            </a:r>
            <a:endParaRPr lang="en-US" dirty="0"/>
          </a:p>
        </p:txBody>
      </p:sp>
      <p:pic>
        <p:nvPicPr>
          <p:cNvPr id="11" name="Picture 10">
            <a:extLst>
              <a:ext uri="{FF2B5EF4-FFF2-40B4-BE49-F238E27FC236}">
                <a16:creationId xmlns:a16="http://schemas.microsoft.com/office/drawing/2014/main" id="{24CDAAAE-8E22-FDBA-8D9B-DB8EB84060C1}"/>
              </a:ext>
            </a:extLst>
          </p:cNvPr>
          <p:cNvPicPr>
            <a:picLocks noChangeAspect="1"/>
          </p:cNvPicPr>
          <p:nvPr/>
        </p:nvPicPr>
        <p:blipFill>
          <a:blip r:embed="rId2"/>
          <a:stretch>
            <a:fillRect/>
          </a:stretch>
        </p:blipFill>
        <p:spPr>
          <a:xfrm>
            <a:off x="1188294" y="1315744"/>
            <a:ext cx="9815411" cy="3436918"/>
          </a:xfrm>
          <a:prstGeom prst="rect">
            <a:avLst/>
          </a:prstGeom>
        </p:spPr>
      </p:pic>
    </p:spTree>
    <p:extLst>
      <p:ext uri="{BB962C8B-B14F-4D97-AF65-F5344CB8AC3E}">
        <p14:creationId xmlns:p14="http://schemas.microsoft.com/office/powerpoint/2010/main" val="276558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D01B8-4234-0534-70F1-7E6E0B9295CF}"/>
              </a:ext>
            </a:extLst>
          </p:cNvPr>
          <p:cNvSpPr txBox="1"/>
          <p:nvPr/>
        </p:nvSpPr>
        <p:spPr>
          <a:xfrm>
            <a:off x="3681167" y="861708"/>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1.3 Word Sense Disambiguation (WSD)</a:t>
            </a:r>
            <a:endParaRPr lang="en-US" dirty="0"/>
          </a:p>
        </p:txBody>
      </p:sp>
      <p:pic>
        <p:nvPicPr>
          <p:cNvPr id="5" name="Picture 4">
            <a:extLst>
              <a:ext uri="{FF2B5EF4-FFF2-40B4-BE49-F238E27FC236}">
                <a16:creationId xmlns:a16="http://schemas.microsoft.com/office/drawing/2014/main" id="{DE112BD2-D6A7-C3C6-1092-B09885B71011}"/>
              </a:ext>
            </a:extLst>
          </p:cNvPr>
          <p:cNvPicPr>
            <a:picLocks noChangeAspect="1"/>
          </p:cNvPicPr>
          <p:nvPr/>
        </p:nvPicPr>
        <p:blipFill>
          <a:blip r:embed="rId2"/>
          <a:stretch>
            <a:fillRect/>
          </a:stretch>
        </p:blipFill>
        <p:spPr>
          <a:xfrm>
            <a:off x="1897016" y="1314766"/>
            <a:ext cx="8397968" cy="2682472"/>
          </a:xfrm>
          <a:prstGeom prst="rect">
            <a:avLst/>
          </a:prstGeom>
        </p:spPr>
      </p:pic>
      <p:pic>
        <p:nvPicPr>
          <p:cNvPr id="7" name="Picture 6">
            <a:extLst>
              <a:ext uri="{FF2B5EF4-FFF2-40B4-BE49-F238E27FC236}">
                <a16:creationId xmlns:a16="http://schemas.microsoft.com/office/drawing/2014/main" id="{16898561-5577-6D03-7639-01BB3A178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692" y="3740084"/>
            <a:ext cx="1518942" cy="1295400"/>
          </a:xfrm>
          <a:prstGeom prst="rect">
            <a:avLst/>
          </a:prstGeom>
        </p:spPr>
      </p:pic>
      <p:pic>
        <p:nvPicPr>
          <p:cNvPr id="9" name="Picture 8">
            <a:extLst>
              <a:ext uri="{FF2B5EF4-FFF2-40B4-BE49-F238E27FC236}">
                <a16:creationId xmlns:a16="http://schemas.microsoft.com/office/drawing/2014/main" id="{D4B6EC78-31D8-3B0E-245E-C4F904DBC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836" y="3840896"/>
            <a:ext cx="1518942" cy="1186732"/>
          </a:xfrm>
          <a:prstGeom prst="rect">
            <a:avLst/>
          </a:prstGeom>
        </p:spPr>
      </p:pic>
      <p:pic>
        <p:nvPicPr>
          <p:cNvPr id="11" name="Picture 10">
            <a:extLst>
              <a:ext uri="{FF2B5EF4-FFF2-40B4-BE49-F238E27FC236}">
                <a16:creationId xmlns:a16="http://schemas.microsoft.com/office/drawing/2014/main" id="{F8117B9D-52F2-84F7-74E4-B05D216874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9980" y="3740084"/>
            <a:ext cx="1518942" cy="1435231"/>
          </a:xfrm>
          <a:prstGeom prst="rect">
            <a:avLst/>
          </a:prstGeom>
        </p:spPr>
      </p:pic>
      <p:pic>
        <p:nvPicPr>
          <p:cNvPr id="13" name="Picture 12">
            <a:extLst>
              <a:ext uri="{FF2B5EF4-FFF2-40B4-BE49-F238E27FC236}">
                <a16:creationId xmlns:a16="http://schemas.microsoft.com/office/drawing/2014/main" id="{EAF388C8-8766-6581-D619-8E9222497F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9517" y="3758713"/>
            <a:ext cx="1968559" cy="1295400"/>
          </a:xfrm>
          <a:prstGeom prst="rect">
            <a:avLst/>
          </a:prstGeom>
        </p:spPr>
      </p:pic>
      <p:sp>
        <p:nvSpPr>
          <p:cNvPr id="15" name="TextBox 14">
            <a:extLst>
              <a:ext uri="{FF2B5EF4-FFF2-40B4-BE49-F238E27FC236}">
                <a16:creationId xmlns:a16="http://schemas.microsoft.com/office/drawing/2014/main" id="{9D917F99-A58D-9B98-8F99-55278ADFD6E3}"/>
              </a:ext>
            </a:extLst>
          </p:cNvPr>
          <p:cNvSpPr txBox="1"/>
          <p:nvPr/>
        </p:nvSpPr>
        <p:spPr>
          <a:xfrm>
            <a:off x="1456440" y="5175315"/>
            <a:ext cx="9610628" cy="707886"/>
          </a:xfrm>
          <a:prstGeom prst="rect">
            <a:avLst/>
          </a:prstGeom>
          <a:noFill/>
        </p:spPr>
        <p:txBody>
          <a:bodyPr wrap="square">
            <a:spAutoFit/>
          </a:bodyPr>
          <a:lstStyle/>
          <a:p>
            <a:pPr algn="l"/>
            <a:r>
              <a:rPr lang="en-US" sz="2000" b="1" i="0" u="none" strike="noStrike" baseline="0" dirty="0">
                <a:latin typeface="OpenSans-Regular"/>
              </a:rPr>
              <a:t>How to disambiguate in our story? A word's meaning is defined by the group it keeps.</a:t>
            </a:r>
          </a:p>
          <a:p>
            <a:pPr algn="l"/>
            <a:r>
              <a:rPr lang="en-US" sz="2000" b="1" i="0" u="none" strike="noStrike" baseline="0" dirty="0">
                <a:latin typeface="OpenSans-Regular"/>
              </a:rPr>
              <a:t>Collect sentences that contain </a:t>
            </a:r>
            <a:r>
              <a:rPr lang="en-US" sz="2000" b="1" i="0" u="none" strike="noStrike" baseline="0" dirty="0">
                <a:latin typeface="OpenSans-Bold"/>
              </a:rPr>
              <a:t>“Orange" </a:t>
            </a:r>
            <a:r>
              <a:rPr lang="en-US" sz="2000" b="1" i="0" u="none" strike="noStrike" baseline="0" dirty="0">
                <a:latin typeface="OpenSans-Regular"/>
              </a:rPr>
              <a:t>from the story</a:t>
            </a:r>
            <a:endParaRPr lang="en-US" sz="2000" b="1" dirty="0"/>
          </a:p>
        </p:txBody>
      </p:sp>
    </p:spTree>
    <p:extLst>
      <p:ext uri="{BB962C8B-B14F-4D97-AF65-F5344CB8AC3E}">
        <p14:creationId xmlns:p14="http://schemas.microsoft.com/office/powerpoint/2010/main" val="117719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B266C-4087-D656-2D67-C3A66CF87996}"/>
              </a:ext>
            </a:extLst>
          </p:cNvPr>
          <p:cNvSpPr txBox="1"/>
          <p:nvPr/>
        </p:nvSpPr>
        <p:spPr>
          <a:xfrm>
            <a:off x="3294668" y="842855"/>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1.4 BERT Word Sense Disambiguation (WSD)</a:t>
            </a:r>
            <a:endParaRPr lang="en-US" dirty="0"/>
          </a:p>
        </p:txBody>
      </p:sp>
      <p:pic>
        <p:nvPicPr>
          <p:cNvPr id="5" name="Picture 4">
            <a:extLst>
              <a:ext uri="{FF2B5EF4-FFF2-40B4-BE49-F238E27FC236}">
                <a16:creationId xmlns:a16="http://schemas.microsoft.com/office/drawing/2014/main" id="{C9E355A6-D6BC-EEA1-EECB-4078B1F4CA54}"/>
              </a:ext>
            </a:extLst>
          </p:cNvPr>
          <p:cNvPicPr>
            <a:picLocks noChangeAspect="1"/>
          </p:cNvPicPr>
          <p:nvPr/>
        </p:nvPicPr>
        <p:blipFill>
          <a:blip r:embed="rId2"/>
          <a:stretch>
            <a:fillRect/>
          </a:stretch>
        </p:blipFill>
        <p:spPr>
          <a:xfrm>
            <a:off x="7200507" y="1536213"/>
            <a:ext cx="3635055" cy="4404742"/>
          </a:xfrm>
          <a:prstGeom prst="rect">
            <a:avLst/>
          </a:prstGeom>
        </p:spPr>
      </p:pic>
      <p:sp>
        <p:nvSpPr>
          <p:cNvPr id="7" name="TextBox 6">
            <a:extLst>
              <a:ext uri="{FF2B5EF4-FFF2-40B4-BE49-F238E27FC236}">
                <a16:creationId xmlns:a16="http://schemas.microsoft.com/office/drawing/2014/main" id="{EE6EA63B-64DC-0D97-48F0-9382C228D19E}"/>
              </a:ext>
            </a:extLst>
          </p:cNvPr>
          <p:cNvSpPr txBox="1"/>
          <p:nvPr/>
        </p:nvSpPr>
        <p:spPr>
          <a:xfrm>
            <a:off x="598603" y="1823177"/>
            <a:ext cx="6697744" cy="923330"/>
          </a:xfrm>
          <a:prstGeom prst="rect">
            <a:avLst/>
          </a:prstGeom>
          <a:noFill/>
        </p:spPr>
        <p:txBody>
          <a:bodyPr wrap="square">
            <a:spAutoFit/>
          </a:bodyPr>
          <a:lstStyle/>
          <a:p>
            <a:pPr algn="l"/>
            <a:r>
              <a:rPr lang="en-US" sz="1800" b="0" i="0" u="none" strike="noStrike" baseline="0" dirty="0">
                <a:solidFill>
                  <a:srgbClr val="000000"/>
                </a:solidFill>
                <a:latin typeface="OpenSans-Regular"/>
              </a:rPr>
              <a:t>[CLS] </a:t>
            </a:r>
            <a:r>
              <a:rPr lang="en-US" sz="1800" b="0" i="0" u="none" strike="noStrike" baseline="0" dirty="0">
                <a:solidFill>
                  <a:srgbClr val="5E17EC"/>
                </a:solidFill>
                <a:latin typeface="OpenSans-Regular"/>
              </a:rPr>
              <a:t>Orange has been the company's main brand for mobile, landline, internet and Internet Protocol television (IPTV) services since 2006.. </a:t>
            </a:r>
            <a:r>
              <a:rPr lang="en-US" sz="1800" b="0" i="0" u="none" strike="noStrike" baseline="0" dirty="0">
                <a:solidFill>
                  <a:srgbClr val="000000"/>
                </a:solidFill>
                <a:latin typeface="OpenSans-Regular"/>
              </a:rPr>
              <a:t>[SEP] </a:t>
            </a:r>
            <a:r>
              <a:rPr lang="en-US" sz="1800" b="0" i="0" u="none" strike="noStrike" baseline="0" dirty="0">
                <a:solidFill>
                  <a:srgbClr val="EB4335"/>
                </a:solidFill>
                <a:latin typeface="OpenSans-Regular"/>
              </a:rPr>
              <a:t>Orange Company. </a:t>
            </a:r>
            <a:r>
              <a:rPr lang="en-US" sz="1800" b="0" i="0" u="none" strike="noStrike" baseline="0" dirty="0">
                <a:solidFill>
                  <a:srgbClr val="000000"/>
                </a:solidFill>
                <a:latin typeface="OpenSans-Regular"/>
              </a:rPr>
              <a:t>[SEP]</a:t>
            </a:r>
            <a:endParaRPr lang="en-US" dirty="0"/>
          </a:p>
        </p:txBody>
      </p:sp>
      <p:sp>
        <p:nvSpPr>
          <p:cNvPr id="8" name="TextBox 7">
            <a:extLst>
              <a:ext uri="{FF2B5EF4-FFF2-40B4-BE49-F238E27FC236}">
                <a16:creationId xmlns:a16="http://schemas.microsoft.com/office/drawing/2014/main" id="{701FB519-A210-3CFC-601B-F66A94481345}"/>
              </a:ext>
            </a:extLst>
          </p:cNvPr>
          <p:cNvSpPr txBox="1"/>
          <p:nvPr/>
        </p:nvSpPr>
        <p:spPr>
          <a:xfrm>
            <a:off x="718145" y="3738584"/>
            <a:ext cx="6458657" cy="923330"/>
          </a:xfrm>
          <a:prstGeom prst="rect">
            <a:avLst/>
          </a:prstGeom>
          <a:noFill/>
        </p:spPr>
        <p:txBody>
          <a:bodyPr wrap="square">
            <a:spAutoFit/>
          </a:bodyPr>
          <a:lstStyle/>
          <a:p>
            <a:pPr algn="l"/>
            <a:r>
              <a:rPr lang="en-US" sz="1800" b="0" i="0" u="none" strike="noStrike" baseline="0" dirty="0">
                <a:solidFill>
                  <a:srgbClr val="000000"/>
                </a:solidFill>
                <a:latin typeface="OpenSans-Regular"/>
              </a:rPr>
              <a:t>[CLS] </a:t>
            </a:r>
            <a:r>
              <a:rPr lang="en-US" sz="1800" b="0" i="0" u="none" strike="noStrike" baseline="0" dirty="0">
                <a:solidFill>
                  <a:srgbClr val="5E17EC"/>
                </a:solidFill>
                <a:latin typeface="OpenSans-Regular"/>
              </a:rPr>
              <a:t>Orange has been the company's main brand for mobile, landline, internet and Internet Protocol television (IPTV) services since 2006.. </a:t>
            </a:r>
            <a:r>
              <a:rPr lang="en-US" sz="1800" b="0" i="0" u="none" strike="noStrike" baseline="0" dirty="0">
                <a:solidFill>
                  <a:srgbClr val="000000"/>
                </a:solidFill>
                <a:latin typeface="OpenSans-Regular"/>
              </a:rPr>
              <a:t>[SEP] </a:t>
            </a:r>
            <a:r>
              <a:rPr lang="en-US" sz="1800" b="0" i="0" u="none" strike="noStrike" baseline="0" dirty="0">
                <a:solidFill>
                  <a:srgbClr val="EB4335"/>
                </a:solidFill>
                <a:latin typeface="OpenSans-Regular"/>
              </a:rPr>
              <a:t>Orange Anime. </a:t>
            </a:r>
            <a:r>
              <a:rPr lang="en-US" sz="1800" b="0" i="0" u="none" strike="noStrike" baseline="0" dirty="0">
                <a:solidFill>
                  <a:srgbClr val="000000"/>
                </a:solidFill>
                <a:latin typeface="OpenSans-Regular"/>
              </a:rPr>
              <a:t>[SEP]</a:t>
            </a:r>
            <a:endParaRPr lang="en-US" dirty="0"/>
          </a:p>
        </p:txBody>
      </p:sp>
      <p:sp>
        <p:nvSpPr>
          <p:cNvPr id="10" name="TextBox 9">
            <a:extLst>
              <a:ext uri="{FF2B5EF4-FFF2-40B4-BE49-F238E27FC236}">
                <a16:creationId xmlns:a16="http://schemas.microsoft.com/office/drawing/2014/main" id="{94FAA5B9-DAA0-7BAD-6F05-8E353C288D59}"/>
              </a:ext>
            </a:extLst>
          </p:cNvPr>
          <p:cNvSpPr txBox="1"/>
          <p:nvPr/>
        </p:nvSpPr>
        <p:spPr>
          <a:xfrm>
            <a:off x="789495" y="2780880"/>
            <a:ext cx="6458658" cy="923330"/>
          </a:xfrm>
          <a:prstGeom prst="rect">
            <a:avLst/>
          </a:prstGeom>
          <a:noFill/>
        </p:spPr>
        <p:txBody>
          <a:bodyPr wrap="square">
            <a:spAutoFit/>
          </a:bodyPr>
          <a:lstStyle/>
          <a:p>
            <a:pPr algn="l"/>
            <a:r>
              <a:rPr lang="en-US" sz="1800" b="0" i="0" u="none" strike="noStrike" baseline="0" dirty="0">
                <a:solidFill>
                  <a:srgbClr val="000000"/>
                </a:solidFill>
                <a:latin typeface="OpenSans-Regular"/>
              </a:rPr>
              <a:t>[CLS] </a:t>
            </a:r>
            <a:r>
              <a:rPr lang="en-US" sz="1800" b="0" i="0" u="none" strike="noStrike" baseline="0" dirty="0">
                <a:solidFill>
                  <a:srgbClr val="5E17EC"/>
                </a:solidFill>
                <a:latin typeface="OpenSans-Regular"/>
              </a:rPr>
              <a:t>Orange has been the company's main brand for mobile, landline, internet and Internet Protocol television (IPTV) services since 2006.. </a:t>
            </a:r>
            <a:r>
              <a:rPr lang="en-US" sz="1800" b="0" i="0" u="none" strike="noStrike" baseline="0" dirty="0">
                <a:solidFill>
                  <a:srgbClr val="000000"/>
                </a:solidFill>
                <a:latin typeface="OpenSans-Regular"/>
              </a:rPr>
              <a:t>[SEP] </a:t>
            </a:r>
            <a:r>
              <a:rPr lang="en-US" sz="1800" b="0" i="0" u="none" strike="noStrike" baseline="0" dirty="0">
                <a:solidFill>
                  <a:srgbClr val="EB4335"/>
                </a:solidFill>
                <a:latin typeface="OpenSans-Regular"/>
              </a:rPr>
              <a:t>Orange Fruit. </a:t>
            </a:r>
            <a:r>
              <a:rPr lang="en-US" sz="1800" b="0" i="0" u="none" strike="noStrike" baseline="0" dirty="0">
                <a:solidFill>
                  <a:srgbClr val="000000"/>
                </a:solidFill>
                <a:latin typeface="OpenSans-Regular"/>
              </a:rPr>
              <a:t>[SEP]</a:t>
            </a:r>
            <a:endParaRPr lang="en-US" dirty="0"/>
          </a:p>
        </p:txBody>
      </p:sp>
      <p:sp>
        <p:nvSpPr>
          <p:cNvPr id="11" name="TextBox 10">
            <a:extLst>
              <a:ext uri="{FF2B5EF4-FFF2-40B4-BE49-F238E27FC236}">
                <a16:creationId xmlns:a16="http://schemas.microsoft.com/office/drawing/2014/main" id="{68856E6B-734E-4E4C-BF57-76BAC55B085D}"/>
              </a:ext>
            </a:extLst>
          </p:cNvPr>
          <p:cNvSpPr txBox="1"/>
          <p:nvPr/>
        </p:nvSpPr>
        <p:spPr>
          <a:xfrm>
            <a:off x="789495" y="4805389"/>
            <a:ext cx="6315958" cy="923330"/>
          </a:xfrm>
          <a:prstGeom prst="rect">
            <a:avLst/>
          </a:prstGeom>
          <a:noFill/>
        </p:spPr>
        <p:txBody>
          <a:bodyPr wrap="square">
            <a:spAutoFit/>
          </a:bodyPr>
          <a:lstStyle/>
          <a:p>
            <a:pPr algn="l"/>
            <a:r>
              <a:rPr lang="en-US" sz="1800" b="0" i="0" u="none" strike="noStrike" baseline="0" dirty="0">
                <a:solidFill>
                  <a:srgbClr val="000000"/>
                </a:solidFill>
                <a:latin typeface="OpenSans-Regular"/>
              </a:rPr>
              <a:t>[CLS] </a:t>
            </a:r>
            <a:r>
              <a:rPr lang="en-US" sz="1800" b="0" i="0" u="none" strike="noStrike" baseline="0" dirty="0">
                <a:solidFill>
                  <a:srgbClr val="5E17EC"/>
                </a:solidFill>
                <a:latin typeface="OpenSans-Regular"/>
              </a:rPr>
              <a:t>Orange has been the company's main brand for mobile, landline, internet and Internet Protocol television (IPTV) services since 2006.. </a:t>
            </a:r>
            <a:r>
              <a:rPr lang="en-US" sz="1800" b="0" i="0" u="none" strike="noStrike" baseline="0" dirty="0">
                <a:solidFill>
                  <a:srgbClr val="000000"/>
                </a:solidFill>
                <a:latin typeface="OpenSans-Regular"/>
              </a:rPr>
              <a:t>[SEP] </a:t>
            </a:r>
            <a:r>
              <a:rPr lang="en-US" sz="1800" b="0" i="0" u="none" strike="noStrike" baseline="0" dirty="0">
                <a:solidFill>
                  <a:srgbClr val="EB4335"/>
                </a:solidFill>
                <a:latin typeface="OpenSans-Regular"/>
              </a:rPr>
              <a:t>Orange Color. </a:t>
            </a:r>
            <a:r>
              <a:rPr lang="en-US" sz="1800" b="0" i="0" u="none" strike="noStrike" baseline="0" dirty="0">
                <a:solidFill>
                  <a:srgbClr val="000000"/>
                </a:solidFill>
                <a:latin typeface="OpenSans-Regular"/>
              </a:rPr>
              <a:t>[SEP]</a:t>
            </a:r>
            <a:endParaRPr lang="en-US" dirty="0"/>
          </a:p>
        </p:txBody>
      </p:sp>
    </p:spTree>
    <p:extLst>
      <p:ext uri="{BB962C8B-B14F-4D97-AF65-F5344CB8AC3E}">
        <p14:creationId xmlns:p14="http://schemas.microsoft.com/office/powerpoint/2010/main" val="167240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E8400-06C3-2C9C-8560-01B20C0F1E43}"/>
              </a:ext>
            </a:extLst>
          </p:cNvPr>
          <p:cNvSpPr txBox="1"/>
          <p:nvPr/>
        </p:nvSpPr>
        <p:spPr>
          <a:xfrm>
            <a:off x="3037002" y="842855"/>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Generate a question using 1. T5 Transformer model</a:t>
            </a:r>
            <a:endParaRPr lang="en-US" dirty="0"/>
          </a:p>
        </p:txBody>
      </p:sp>
      <p:sp>
        <p:nvSpPr>
          <p:cNvPr id="4" name="Rectangle: Single Corner Rounded 3">
            <a:extLst>
              <a:ext uri="{FF2B5EF4-FFF2-40B4-BE49-F238E27FC236}">
                <a16:creationId xmlns:a16="http://schemas.microsoft.com/office/drawing/2014/main" id="{421E24A4-262F-1260-DCA1-D7FBFC7FD174}"/>
              </a:ext>
            </a:extLst>
          </p:cNvPr>
          <p:cNvSpPr/>
          <p:nvPr/>
        </p:nvSpPr>
        <p:spPr>
          <a:xfrm>
            <a:off x="835843" y="1404594"/>
            <a:ext cx="5109328" cy="3308808"/>
          </a:xfrm>
          <a:prstGeom prst="round1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he established himself as an integral player for the club within the next three years, and in his first uninterrupted season in  he helped </a:t>
            </a:r>
            <a:r>
              <a:rPr lang="en-US" dirty="0" err="1"/>
              <a:t>barcelona</a:t>
            </a:r>
            <a:r>
              <a:rPr lang="en-US" dirty="0"/>
              <a:t> achieve the first treble in </a:t>
            </a:r>
            <a:r>
              <a:rPr lang="en-US" dirty="0" err="1"/>
              <a:t>spanish</a:t>
            </a:r>
            <a:r>
              <a:rPr lang="en-US" dirty="0"/>
              <a:t> football that year, aged , </a:t>
            </a:r>
            <a:r>
              <a:rPr lang="en-US" dirty="0" err="1"/>
              <a:t>messi</a:t>
            </a:r>
            <a:r>
              <a:rPr lang="en-US" dirty="0"/>
              <a:t> won his first </a:t>
            </a:r>
            <a:r>
              <a:rPr lang="en-US" dirty="0" err="1"/>
              <a:t>ballon</a:t>
            </a:r>
            <a:r>
              <a:rPr lang="en-US" dirty="0"/>
              <a:t> dor. it later became known as </a:t>
            </a:r>
            <a:r>
              <a:rPr lang="en-US" dirty="0" err="1"/>
              <a:t>rio</a:t>
            </a:r>
            <a:r>
              <a:rPr lang="en-US" dirty="0"/>
              <a:t> </a:t>
            </a:r>
            <a:r>
              <a:rPr lang="en-US" dirty="0" err="1"/>
              <a:t>amazonas</a:t>
            </a:r>
            <a:r>
              <a:rPr lang="en-US" dirty="0"/>
              <a:t> in </a:t>
            </a:r>
            <a:r>
              <a:rPr lang="en-US" dirty="0" err="1"/>
              <a:t>spanish</a:t>
            </a:r>
            <a:r>
              <a:rPr lang="en-US" dirty="0"/>
              <a:t> and </a:t>
            </a:r>
            <a:r>
              <a:rPr lang="en-US" dirty="0" err="1"/>
              <a:t>portuguese.recent</a:t>
            </a:r>
            <a:r>
              <a:rPr lang="en-US" dirty="0"/>
              <a:t> geological studies suggest that for millions of years the amazon river used to flow in the opposite direction  from east to west. according to </a:t>
            </a:r>
            <a:r>
              <a:rPr lang="en-US" dirty="0" err="1"/>
              <a:t>france</a:t>
            </a:r>
            <a:r>
              <a:rPr lang="en-US" dirty="0"/>
              <a:t> football, he was the worlds highest paid footballer for five years out of six between  and , and was ranked the worlds </a:t>
            </a:r>
            <a:r>
              <a:rPr lang="en-US" dirty="0" err="1"/>
              <a:t>highestpaid</a:t>
            </a:r>
            <a:r>
              <a:rPr lang="en-US" dirty="0"/>
              <a:t> athlete by </a:t>
            </a:r>
            <a:r>
              <a:rPr lang="en-US" dirty="0" err="1"/>
              <a:t>forbes</a:t>
            </a:r>
            <a:r>
              <a:rPr lang="en-US" dirty="0"/>
              <a:t> in  .</a:t>
            </a:r>
          </a:p>
        </p:txBody>
      </p:sp>
      <p:sp>
        <p:nvSpPr>
          <p:cNvPr id="5" name="Rectangle 4">
            <a:extLst>
              <a:ext uri="{FF2B5EF4-FFF2-40B4-BE49-F238E27FC236}">
                <a16:creationId xmlns:a16="http://schemas.microsoft.com/office/drawing/2014/main" id="{BF7E04A1-6389-351A-DD4E-1C270AA6D790}"/>
              </a:ext>
            </a:extLst>
          </p:cNvPr>
          <p:cNvSpPr/>
          <p:nvPr/>
        </p:nvSpPr>
        <p:spPr>
          <a:xfrm>
            <a:off x="835843" y="876693"/>
            <a:ext cx="1583703"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a:t>
            </a:r>
          </a:p>
        </p:txBody>
      </p:sp>
      <p:sp>
        <p:nvSpPr>
          <p:cNvPr id="7" name="Rectangle 6">
            <a:extLst>
              <a:ext uri="{FF2B5EF4-FFF2-40B4-BE49-F238E27FC236}">
                <a16:creationId xmlns:a16="http://schemas.microsoft.com/office/drawing/2014/main" id="{2E0D8E48-1FFB-8484-6877-DBC6627BBB42}"/>
              </a:ext>
            </a:extLst>
          </p:cNvPr>
          <p:cNvSpPr/>
          <p:nvPr/>
        </p:nvSpPr>
        <p:spPr>
          <a:xfrm>
            <a:off x="6246829" y="1393231"/>
            <a:ext cx="1583703"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Answer</a:t>
            </a:r>
          </a:p>
        </p:txBody>
      </p:sp>
      <p:sp>
        <p:nvSpPr>
          <p:cNvPr id="8" name="Rectangle: Single Corner Rounded 7">
            <a:extLst>
              <a:ext uri="{FF2B5EF4-FFF2-40B4-BE49-F238E27FC236}">
                <a16:creationId xmlns:a16="http://schemas.microsoft.com/office/drawing/2014/main" id="{62E9F574-A828-7655-CF36-4CBE64C98D3A}"/>
              </a:ext>
            </a:extLst>
          </p:cNvPr>
          <p:cNvSpPr/>
          <p:nvPr/>
        </p:nvSpPr>
        <p:spPr>
          <a:xfrm>
            <a:off x="6246829" y="1951348"/>
            <a:ext cx="5109328" cy="1293043"/>
          </a:xfrm>
          <a:prstGeom prst="round1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Answer is :  years</a:t>
            </a:r>
          </a:p>
        </p:txBody>
      </p:sp>
      <p:pic>
        <p:nvPicPr>
          <p:cNvPr id="11" name="Picture 10">
            <a:extLst>
              <a:ext uri="{FF2B5EF4-FFF2-40B4-BE49-F238E27FC236}">
                <a16:creationId xmlns:a16="http://schemas.microsoft.com/office/drawing/2014/main" id="{8CB34A16-E4B7-ACC4-73E2-07ABF62BC0F9}"/>
              </a:ext>
            </a:extLst>
          </p:cNvPr>
          <p:cNvPicPr>
            <a:picLocks noChangeAspect="1"/>
          </p:cNvPicPr>
          <p:nvPr/>
        </p:nvPicPr>
        <p:blipFill>
          <a:blip r:embed="rId2"/>
          <a:stretch>
            <a:fillRect/>
          </a:stretch>
        </p:blipFill>
        <p:spPr>
          <a:xfrm>
            <a:off x="914648" y="4794219"/>
            <a:ext cx="4244708" cy="1318374"/>
          </a:xfrm>
          <a:prstGeom prst="rect">
            <a:avLst/>
          </a:prstGeom>
        </p:spPr>
      </p:pic>
      <p:sp>
        <p:nvSpPr>
          <p:cNvPr id="12" name="Arrow: Right 11">
            <a:extLst>
              <a:ext uri="{FF2B5EF4-FFF2-40B4-BE49-F238E27FC236}">
                <a16:creationId xmlns:a16="http://schemas.microsoft.com/office/drawing/2014/main" id="{64C984FA-8A6B-9252-89F2-9DF033CBB59A}"/>
              </a:ext>
            </a:extLst>
          </p:cNvPr>
          <p:cNvSpPr/>
          <p:nvPr/>
        </p:nvSpPr>
        <p:spPr>
          <a:xfrm>
            <a:off x="5257014" y="5253086"/>
            <a:ext cx="1376313" cy="655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5FAD6D-9E59-9364-9FD5-9C85F57037C5}"/>
              </a:ext>
            </a:extLst>
          </p:cNvPr>
          <p:cNvSpPr/>
          <p:nvPr/>
        </p:nvSpPr>
        <p:spPr>
          <a:xfrm>
            <a:off x="6600334" y="4231801"/>
            <a:ext cx="1583703"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14" name="Rectangle: Single Corner Rounded 13">
            <a:extLst>
              <a:ext uri="{FF2B5EF4-FFF2-40B4-BE49-F238E27FC236}">
                <a16:creationId xmlns:a16="http://schemas.microsoft.com/office/drawing/2014/main" id="{CC2C80F6-BDE8-619D-BF37-16808FC9A822}"/>
              </a:ext>
            </a:extLst>
          </p:cNvPr>
          <p:cNvSpPr/>
          <p:nvPr/>
        </p:nvSpPr>
        <p:spPr>
          <a:xfrm>
            <a:off x="6600334" y="4794219"/>
            <a:ext cx="3929406" cy="1293043"/>
          </a:xfrm>
          <a:prstGeom prst="round1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How long did Messi play for Barcelona?</a:t>
            </a:r>
          </a:p>
        </p:txBody>
      </p:sp>
    </p:spTree>
    <p:extLst>
      <p:ext uri="{BB962C8B-B14F-4D97-AF65-F5344CB8AC3E}">
        <p14:creationId xmlns:p14="http://schemas.microsoft.com/office/powerpoint/2010/main" val="81391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AA4AAD-0125-1E5F-1DB7-503AF1F9FEE1}"/>
              </a:ext>
            </a:extLst>
          </p:cNvPr>
          <p:cNvSpPr txBox="1"/>
          <p:nvPr/>
        </p:nvSpPr>
        <p:spPr>
          <a:xfrm>
            <a:off x="3671740" y="814575"/>
            <a:ext cx="6117996" cy="369332"/>
          </a:xfrm>
          <a:prstGeom prst="rect">
            <a:avLst/>
          </a:prstGeom>
          <a:noFill/>
        </p:spPr>
        <p:txBody>
          <a:bodyPr wrap="square">
            <a:spAutoFit/>
          </a:bodyPr>
          <a:lstStyle/>
          <a:p>
            <a:r>
              <a:rPr lang="en-US" sz="1800" b="0" i="0" u="none" strike="noStrike" baseline="0" dirty="0">
                <a:solidFill>
                  <a:srgbClr val="0000FF"/>
                </a:solidFill>
                <a:latin typeface="DMSans-Regular"/>
              </a:rPr>
              <a:t>1.7 Generate MCQs from any content</a:t>
            </a:r>
            <a:endParaRPr lang="en-US" dirty="0"/>
          </a:p>
        </p:txBody>
      </p:sp>
      <p:sp>
        <p:nvSpPr>
          <p:cNvPr id="4" name="Rectangle: Single Corner Rounded 3">
            <a:extLst>
              <a:ext uri="{FF2B5EF4-FFF2-40B4-BE49-F238E27FC236}">
                <a16:creationId xmlns:a16="http://schemas.microsoft.com/office/drawing/2014/main" id="{8FA48AA6-2957-D4F9-7972-B241DD064444}"/>
              </a:ext>
            </a:extLst>
          </p:cNvPr>
          <p:cNvSpPr/>
          <p:nvPr/>
        </p:nvSpPr>
        <p:spPr>
          <a:xfrm>
            <a:off x="835843" y="1404594"/>
            <a:ext cx="5109328" cy="1753385"/>
          </a:xfrm>
          <a:prstGeom prst="round1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he established himself as an integral player for the club within the next three years, and in his first uninterrupted season in  he helped </a:t>
            </a:r>
            <a:r>
              <a:rPr lang="en-US" dirty="0" err="1"/>
              <a:t>barcelona</a:t>
            </a:r>
            <a:r>
              <a:rPr lang="en-US" dirty="0"/>
              <a:t> achieve the first treble in </a:t>
            </a:r>
            <a:r>
              <a:rPr lang="en-US" dirty="0" err="1"/>
              <a:t>spanish</a:t>
            </a:r>
            <a:r>
              <a:rPr lang="en-US" dirty="0"/>
              <a:t> football that year, aged , </a:t>
            </a:r>
            <a:r>
              <a:rPr lang="en-US" dirty="0" err="1"/>
              <a:t>messi</a:t>
            </a:r>
            <a:r>
              <a:rPr lang="en-US" dirty="0"/>
              <a:t> won his first </a:t>
            </a:r>
            <a:r>
              <a:rPr lang="en-US" dirty="0" err="1"/>
              <a:t>ballon</a:t>
            </a:r>
            <a:r>
              <a:rPr lang="en-US" dirty="0"/>
              <a:t> dor. it later became known as </a:t>
            </a:r>
            <a:r>
              <a:rPr lang="en-US" dirty="0" err="1"/>
              <a:t>rio</a:t>
            </a:r>
            <a:r>
              <a:rPr lang="en-US" dirty="0"/>
              <a:t> </a:t>
            </a:r>
            <a:r>
              <a:rPr lang="en-US" dirty="0" err="1"/>
              <a:t>amazonas</a:t>
            </a:r>
            <a:r>
              <a:rPr lang="en-US" dirty="0"/>
              <a:t> in </a:t>
            </a:r>
            <a:r>
              <a:rPr lang="en-US" dirty="0" err="1"/>
              <a:t>spanish</a:t>
            </a:r>
            <a:r>
              <a:rPr lang="en-US" dirty="0"/>
              <a:t> and </a:t>
            </a:r>
            <a:r>
              <a:rPr lang="en-US" dirty="0" err="1"/>
              <a:t>portuguese.recent</a:t>
            </a:r>
            <a:endParaRPr lang="en-US" dirty="0"/>
          </a:p>
        </p:txBody>
      </p:sp>
      <p:sp>
        <p:nvSpPr>
          <p:cNvPr id="5" name="Rectangle 4">
            <a:extLst>
              <a:ext uri="{FF2B5EF4-FFF2-40B4-BE49-F238E27FC236}">
                <a16:creationId xmlns:a16="http://schemas.microsoft.com/office/drawing/2014/main" id="{FEB2C46B-CDA5-298E-65B1-8A74EAFE99E9}"/>
              </a:ext>
            </a:extLst>
          </p:cNvPr>
          <p:cNvSpPr/>
          <p:nvPr/>
        </p:nvSpPr>
        <p:spPr>
          <a:xfrm>
            <a:off x="835843" y="876693"/>
            <a:ext cx="1583703"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a:t>
            </a:r>
          </a:p>
        </p:txBody>
      </p:sp>
      <p:sp>
        <p:nvSpPr>
          <p:cNvPr id="6" name="Arrow: Right 5">
            <a:extLst>
              <a:ext uri="{FF2B5EF4-FFF2-40B4-BE49-F238E27FC236}">
                <a16:creationId xmlns:a16="http://schemas.microsoft.com/office/drawing/2014/main" id="{876430BE-4CC1-54BC-3EDD-8C1073DC27AF}"/>
              </a:ext>
            </a:extLst>
          </p:cNvPr>
          <p:cNvSpPr/>
          <p:nvPr/>
        </p:nvSpPr>
        <p:spPr>
          <a:xfrm>
            <a:off x="5945171" y="1989056"/>
            <a:ext cx="1190920" cy="461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604DF30-4F45-DEEF-D878-82AF2B76737C}"/>
              </a:ext>
            </a:extLst>
          </p:cNvPr>
          <p:cNvSpPr txBox="1"/>
          <p:nvPr/>
        </p:nvSpPr>
        <p:spPr>
          <a:xfrm>
            <a:off x="5945171" y="1445203"/>
            <a:ext cx="1407736" cy="646331"/>
          </a:xfrm>
          <a:prstGeom prst="rect">
            <a:avLst/>
          </a:prstGeom>
          <a:noFill/>
        </p:spPr>
        <p:txBody>
          <a:bodyPr wrap="square" rtlCol="0">
            <a:spAutoFit/>
          </a:bodyPr>
          <a:lstStyle/>
          <a:p>
            <a:r>
              <a:rPr lang="en-US" dirty="0"/>
              <a:t>Extract Key word</a:t>
            </a:r>
          </a:p>
        </p:txBody>
      </p:sp>
      <p:sp>
        <p:nvSpPr>
          <p:cNvPr id="8" name="Rectangle 7">
            <a:extLst>
              <a:ext uri="{FF2B5EF4-FFF2-40B4-BE49-F238E27FC236}">
                <a16:creationId xmlns:a16="http://schemas.microsoft.com/office/drawing/2014/main" id="{61F7968E-EF06-8FB1-624D-3041C31A1C92}"/>
              </a:ext>
            </a:extLst>
          </p:cNvPr>
          <p:cNvSpPr/>
          <p:nvPr/>
        </p:nvSpPr>
        <p:spPr>
          <a:xfrm>
            <a:off x="7478598" y="965874"/>
            <a:ext cx="1583703" cy="52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Words</a:t>
            </a:r>
          </a:p>
        </p:txBody>
      </p:sp>
      <p:pic>
        <p:nvPicPr>
          <p:cNvPr id="10" name="Picture 9">
            <a:extLst>
              <a:ext uri="{FF2B5EF4-FFF2-40B4-BE49-F238E27FC236}">
                <a16:creationId xmlns:a16="http://schemas.microsoft.com/office/drawing/2014/main" id="{16CD4EE3-DEF5-5F58-3492-19A15F3E0DA1}"/>
              </a:ext>
            </a:extLst>
          </p:cNvPr>
          <p:cNvPicPr>
            <a:picLocks noChangeAspect="1"/>
          </p:cNvPicPr>
          <p:nvPr/>
        </p:nvPicPr>
        <p:blipFill>
          <a:blip r:embed="rId2"/>
          <a:stretch>
            <a:fillRect/>
          </a:stretch>
        </p:blipFill>
        <p:spPr>
          <a:xfrm>
            <a:off x="7729381" y="1729552"/>
            <a:ext cx="1407735" cy="1230464"/>
          </a:xfrm>
          <a:prstGeom prst="rect">
            <a:avLst/>
          </a:prstGeom>
        </p:spPr>
      </p:pic>
      <p:sp>
        <p:nvSpPr>
          <p:cNvPr id="11" name="Rectangle: Single Corner Rounded 10">
            <a:extLst>
              <a:ext uri="{FF2B5EF4-FFF2-40B4-BE49-F238E27FC236}">
                <a16:creationId xmlns:a16="http://schemas.microsoft.com/office/drawing/2014/main" id="{034350CD-CB35-8472-DC31-D0865D745AA7}"/>
              </a:ext>
            </a:extLst>
          </p:cNvPr>
          <p:cNvSpPr/>
          <p:nvPr/>
        </p:nvSpPr>
        <p:spPr>
          <a:xfrm>
            <a:off x="974103" y="4011371"/>
            <a:ext cx="3129699" cy="461913"/>
          </a:xfrm>
          <a:prstGeom prst="round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b="1" i="0" u="none" strike="noStrike" baseline="0" dirty="0">
                <a:solidFill>
                  <a:srgbClr val="FFFFFF"/>
                </a:solidFill>
                <a:latin typeface="DMSans-Bold"/>
              </a:rPr>
              <a:t>Transformer Model</a:t>
            </a:r>
            <a:endParaRPr lang="en-US" dirty="0"/>
          </a:p>
        </p:txBody>
      </p:sp>
      <p:cxnSp>
        <p:nvCxnSpPr>
          <p:cNvPr id="14" name="Straight Arrow Connector 13">
            <a:extLst>
              <a:ext uri="{FF2B5EF4-FFF2-40B4-BE49-F238E27FC236}">
                <a16:creationId xmlns:a16="http://schemas.microsoft.com/office/drawing/2014/main" id="{09F8C7E5-67BE-4201-B9D9-84D0F9DE2F47}"/>
              </a:ext>
            </a:extLst>
          </p:cNvPr>
          <p:cNvCxnSpPr>
            <a:cxnSpLocks/>
            <a:stCxn id="10" idx="2"/>
            <a:endCxn id="11" idx="0"/>
          </p:cNvCxnSpPr>
          <p:nvPr/>
        </p:nvCxnSpPr>
        <p:spPr>
          <a:xfrm flipH="1">
            <a:off x="2538953" y="2960016"/>
            <a:ext cx="5894296" cy="1051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CCE6F5-F263-2CC1-BA9A-3F81E8F80ED0}"/>
              </a:ext>
            </a:extLst>
          </p:cNvPr>
          <p:cNvCxnSpPr>
            <a:stCxn id="4" idx="2"/>
            <a:endCxn id="11" idx="0"/>
          </p:cNvCxnSpPr>
          <p:nvPr/>
        </p:nvCxnSpPr>
        <p:spPr>
          <a:xfrm flipH="1">
            <a:off x="2538953" y="3157979"/>
            <a:ext cx="851554" cy="85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Single Corner Rounded 18">
            <a:extLst>
              <a:ext uri="{FF2B5EF4-FFF2-40B4-BE49-F238E27FC236}">
                <a16:creationId xmlns:a16="http://schemas.microsoft.com/office/drawing/2014/main" id="{EC315D01-6EE5-E5C5-B082-9C75AF8932B9}"/>
              </a:ext>
            </a:extLst>
          </p:cNvPr>
          <p:cNvSpPr/>
          <p:nvPr/>
        </p:nvSpPr>
        <p:spPr>
          <a:xfrm>
            <a:off x="5206138" y="4016084"/>
            <a:ext cx="3211398" cy="452486"/>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800" b="1" i="0" u="none" strike="noStrike" baseline="0" dirty="0">
                <a:solidFill>
                  <a:srgbClr val="FFFFFF"/>
                </a:solidFill>
                <a:latin typeface="DMSans-Bold"/>
              </a:rPr>
              <a:t>Generated Question</a:t>
            </a:r>
            <a:endParaRPr lang="en-US" dirty="0"/>
          </a:p>
        </p:txBody>
      </p:sp>
      <p:pic>
        <p:nvPicPr>
          <p:cNvPr id="23" name="Picture 22">
            <a:extLst>
              <a:ext uri="{FF2B5EF4-FFF2-40B4-BE49-F238E27FC236}">
                <a16:creationId xmlns:a16="http://schemas.microsoft.com/office/drawing/2014/main" id="{2DDD40C7-3AF7-4EAD-9048-70195A26280C}"/>
              </a:ext>
            </a:extLst>
          </p:cNvPr>
          <p:cNvPicPr>
            <a:picLocks noChangeAspect="1"/>
          </p:cNvPicPr>
          <p:nvPr/>
        </p:nvPicPr>
        <p:blipFill>
          <a:blip r:embed="rId3"/>
          <a:stretch>
            <a:fillRect/>
          </a:stretch>
        </p:blipFill>
        <p:spPr>
          <a:xfrm>
            <a:off x="5173398" y="4529303"/>
            <a:ext cx="4616338" cy="1514121"/>
          </a:xfrm>
          <a:prstGeom prst="rect">
            <a:avLst/>
          </a:prstGeom>
        </p:spPr>
      </p:pic>
      <p:cxnSp>
        <p:nvCxnSpPr>
          <p:cNvPr id="29" name="Straight Arrow Connector 28">
            <a:extLst>
              <a:ext uri="{FF2B5EF4-FFF2-40B4-BE49-F238E27FC236}">
                <a16:creationId xmlns:a16="http://schemas.microsoft.com/office/drawing/2014/main" id="{058BBCCE-A18C-4E8C-2684-5A79D429F1AE}"/>
              </a:ext>
            </a:extLst>
          </p:cNvPr>
          <p:cNvCxnSpPr>
            <a:stCxn id="11" idx="3"/>
            <a:endCxn id="19" idx="1"/>
          </p:cNvCxnSpPr>
          <p:nvPr/>
        </p:nvCxnSpPr>
        <p:spPr>
          <a:xfrm flipV="1">
            <a:off x="4103802" y="4242327"/>
            <a:ext cx="11023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AA1074-E4F5-30E4-7E15-9549519805CC}"/>
              </a:ext>
            </a:extLst>
          </p:cNvPr>
          <p:cNvSpPr txBox="1"/>
          <p:nvPr/>
        </p:nvSpPr>
        <p:spPr>
          <a:xfrm>
            <a:off x="5888610" y="2442084"/>
            <a:ext cx="1926210" cy="369332"/>
          </a:xfrm>
          <a:prstGeom prst="rect">
            <a:avLst/>
          </a:prstGeom>
          <a:noFill/>
        </p:spPr>
        <p:txBody>
          <a:bodyPr wrap="square" rtlCol="0">
            <a:spAutoFit/>
          </a:bodyPr>
          <a:lstStyle/>
          <a:p>
            <a:r>
              <a:rPr lang="en-US" dirty="0" err="1"/>
              <a:t>MultipartiteRank</a:t>
            </a:r>
            <a:endParaRPr lang="en-US" dirty="0"/>
          </a:p>
        </p:txBody>
      </p:sp>
    </p:spTree>
    <p:extLst>
      <p:ext uri="{BB962C8B-B14F-4D97-AF65-F5344CB8AC3E}">
        <p14:creationId xmlns:p14="http://schemas.microsoft.com/office/powerpoint/2010/main" val="31923731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632</TotalTime>
  <Words>1484</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DMSans-Bold</vt:lpstr>
      <vt:lpstr>DMSans-Regular</vt:lpstr>
      <vt:lpstr>Garamond</vt:lpstr>
      <vt:lpstr>OpenSans-Bold</vt:lpstr>
      <vt:lpstr>OpenSans-Regular</vt:lpstr>
      <vt:lpstr>Organic</vt:lpstr>
      <vt:lpstr>Question Generation  Question Answering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Generation  Question Answering </dc:title>
  <dc:creator>Kirollos George</dc:creator>
  <cp:lastModifiedBy>Kirollos George</cp:lastModifiedBy>
  <cp:revision>1</cp:revision>
  <dcterms:created xsi:type="dcterms:W3CDTF">2022-09-22T21:40:49Z</dcterms:created>
  <dcterms:modified xsi:type="dcterms:W3CDTF">2022-09-23T08:12:54Z</dcterms:modified>
</cp:coreProperties>
</file>