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81" d="100"/>
          <a:sy n="81" d="100"/>
        </p:scale>
        <p:origin x="73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5766043-64F1-4428-92AC-8C287946A61D}" type="datetimeFigureOut">
              <a:rPr lang="en-US" smtClean="0"/>
              <a:t>4/20/2022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F15D6CC-3411-4C5D-B836-4F55ABD4F6E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464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66043-64F1-4428-92AC-8C287946A61D}"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D6CC-3411-4C5D-B836-4F55ABD4F6EE}" type="slidenum">
              <a:rPr lang="en-US" smtClean="0"/>
              <a:t>‹#›</a:t>
            </a:fld>
            <a:endParaRPr lang="en-US"/>
          </a:p>
        </p:txBody>
      </p:sp>
    </p:spTree>
    <p:extLst>
      <p:ext uri="{BB962C8B-B14F-4D97-AF65-F5344CB8AC3E}">
        <p14:creationId xmlns:p14="http://schemas.microsoft.com/office/powerpoint/2010/main" val="667378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66043-64F1-4428-92AC-8C287946A61D}"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D6CC-3411-4C5D-B836-4F55ABD4F6E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5670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66043-64F1-4428-92AC-8C287946A61D}"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D6CC-3411-4C5D-B836-4F55ABD4F6E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1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66043-64F1-4428-92AC-8C287946A61D}"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D6CC-3411-4C5D-B836-4F55ABD4F6EE}" type="slidenum">
              <a:rPr lang="en-US" smtClean="0"/>
              <a:t>‹#›</a:t>
            </a:fld>
            <a:endParaRPr lang="en-US"/>
          </a:p>
        </p:txBody>
      </p:sp>
    </p:spTree>
    <p:extLst>
      <p:ext uri="{BB962C8B-B14F-4D97-AF65-F5344CB8AC3E}">
        <p14:creationId xmlns:p14="http://schemas.microsoft.com/office/powerpoint/2010/main" val="2813812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66043-64F1-4428-92AC-8C287946A61D}"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D6CC-3411-4C5D-B836-4F55ABD4F6E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2245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66043-64F1-4428-92AC-8C287946A61D}"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D6CC-3411-4C5D-B836-4F55ABD4F6E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8370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66043-64F1-4428-92AC-8C287946A61D}"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D6CC-3411-4C5D-B836-4F55ABD4F6E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0412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66043-64F1-4428-92AC-8C287946A61D}"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D6CC-3411-4C5D-B836-4F55ABD4F6E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3683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66043-64F1-4428-92AC-8C287946A61D}"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D6CC-3411-4C5D-B836-4F55ABD4F6EE}" type="slidenum">
              <a:rPr lang="en-US" smtClean="0"/>
              <a:t>‹#›</a:t>
            </a:fld>
            <a:endParaRPr lang="en-US"/>
          </a:p>
        </p:txBody>
      </p:sp>
    </p:spTree>
    <p:extLst>
      <p:ext uri="{BB962C8B-B14F-4D97-AF65-F5344CB8AC3E}">
        <p14:creationId xmlns:p14="http://schemas.microsoft.com/office/powerpoint/2010/main" val="1178680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66043-64F1-4428-92AC-8C287946A61D}"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5D6CC-3411-4C5D-B836-4F55ABD4F6E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060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766043-64F1-4428-92AC-8C287946A61D}"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D6CC-3411-4C5D-B836-4F55ABD4F6EE}" type="slidenum">
              <a:rPr lang="en-US" smtClean="0"/>
              <a:t>‹#›</a:t>
            </a:fld>
            <a:endParaRPr lang="en-US"/>
          </a:p>
        </p:txBody>
      </p:sp>
    </p:spTree>
    <p:extLst>
      <p:ext uri="{BB962C8B-B14F-4D97-AF65-F5344CB8AC3E}">
        <p14:creationId xmlns:p14="http://schemas.microsoft.com/office/powerpoint/2010/main" val="247097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766043-64F1-4428-92AC-8C287946A61D}"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15D6CC-3411-4C5D-B836-4F55ABD4F6E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371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766043-64F1-4428-92AC-8C287946A61D}"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15D6CC-3411-4C5D-B836-4F55ABD4F6E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360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66043-64F1-4428-92AC-8C287946A61D}" type="datetimeFigureOut">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15D6CC-3411-4C5D-B836-4F55ABD4F6EE}" type="slidenum">
              <a:rPr lang="en-US" smtClean="0"/>
              <a:t>‹#›</a:t>
            </a:fld>
            <a:endParaRPr lang="en-US"/>
          </a:p>
        </p:txBody>
      </p:sp>
    </p:spTree>
    <p:extLst>
      <p:ext uri="{BB962C8B-B14F-4D97-AF65-F5344CB8AC3E}">
        <p14:creationId xmlns:p14="http://schemas.microsoft.com/office/powerpoint/2010/main" val="111114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66043-64F1-4428-92AC-8C287946A61D}"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D6CC-3411-4C5D-B836-4F55ABD4F6E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2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66043-64F1-4428-92AC-8C287946A61D}"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5D6CC-3411-4C5D-B836-4F55ABD4F6EE}" type="slidenum">
              <a:rPr lang="en-US" smtClean="0"/>
              <a:t>‹#›</a:t>
            </a:fld>
            <a:endParaRPr lang="en-US"/>
          </a:p>
        </p:txBody>
      </p:sp>
    </p:spTree>
    <p:extLst>
      <p:ext uri="{BB962C8B-B14F-4D97-AF65-F5344CB8AC3E}">
        <p14:creationId xmlns:p14="http://schemas.microsoft.com/office/powerpoint/2010/main" val="3251839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766043-64F1-4428-92AC-8C287946A61D}" type="datetimeFigureOut">
              <a:rPr lang="en-US" smtClean="0"/>
              <a:t>4/20/2022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15D6CC-3411-4C5D-B836-4F55ABD4F6EE}" type="slidenum">
              <a:rPr lang="en-US" smtClean="0"/>
              <a:t>‹#›</a:t>
            </a:fld>
            <a:endParaRPr lang="en-US"/>
          </a:p>
        </p:txBody>
      </p:sp>
    </p:spTree>
    <p:extLst>
      <p:ext uri="{BB962C8B-B14F-4D97-AF65-F5344CB8AC3E}">
        <p14:creationId xmlns:p14="http://schemas.microsoft.com/office/powerpoint/2010/main" val="879615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F0E1-A520-4B0D-8271-DE624FA671C4}"/>
              </a:ext>
            </a:extLst>
          </p:cNvPr>
          <p:cNvSpPr>
            <a:spLocks noGrp="1"/>
          </p:cNvSpPr>
          <p:nvPr>
            <p:ph type="ctrTitle"/>
          </p:nvPr>
        </p:nvSpPr>
        <p:spPr/>
        <p:txBody>
          <a:bodyPr/>
          <a:lstStyle/>
          <a:p>
            <a:r>
              <a:rPr lang="en-US" dirty="0"/>
              <a:t>Multi-Class Weather Classification</a:t>
            </a:r>
          </a:p>
        </p:txBody>
      </p:sp>
      <p:sp>
        <p:nvSpPr>
          <p:cNvPr id="3" name="Subtitle 2">
            <a:extLst>
              <a:ext uri="{FF2B5EF4-FFF2-40B4-BE49-F238E27FC236}">
                <a16:creationId xmlns:a16="http://schemas.microsoft.com/office/drawing/2014/main" id="{BAB02747-F4ED-4774-AD0A-D0EACE5886F1}"/>
              </a:ext>
            </a:extLst>
          </p:cNvPr>
          <p:cNvSpPr>
            <a:spLocks noGrp="1"/>
          </p:cNvSpPr>
          <p:nvPr>
            <p:ph type="subTitle" idx="1"/>
          </p:nvPr>
        </p:nvSpPr>
        <p:spPr/>
        <p:txBody>
          <a:bodyPr/>
          <a:lstStyle/>
          <a:p>
            <a:r>
              <a:rPr lang="en-US" sz="1800" b="0" i="0" u="none" strike="noStrike" baseline="0" dirty="0">
                <a:latin typeface="TimesNewRomanPSMT"/>
              </a:rPr>
              <a:t>using different deep learning architectures</a:t>
            </a:r>
            <a:endParaRPr lang="en-US" dirty="0"/>
          </a:p>
        </p:txBody>
      </p:sp>
    </p:spTree>
    <p:extLst>
      <p:ext uri="{BB962C8B-B14F-4D97-AF65-F5344CB8AC3E}">
        <p14:creationId xmlns:p14="http://schemas.microsoft.com/office/powerpoint/2010/main" val="400278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F25780-6C09-4C70-AB16-525C3ED20F59}"/>
              </a:ext>
            </a:extLst>
          </p:cNvPr>
          <p:cNvSpPr txBox="1"/>
          <p:nvPr/>
        </p:nvSpPr>
        <p:spPr>
          <a:xfrm>
            <a:off x="708581" y="774512"/>
            <a:ext cx="6117996" cy="369332"/>
          </a:xfrm>
          <a:prstGeom prst="rect">
            <a:avLst/>
          </a:prstGeom>
          <a:noFill/>
        </p:spPr>
        <p:txBody>
          <a:bodyPr wrap="square">
            <a:spAutoFit/>
          </a:bodyPr>
          <a:lstStyle/>
          <a:p>
            <a:pPr marL="285750" indent="-285750">
              <a:buFont typeface="Wingdings" panose="05000000000000000000" pitchFamily="2" charset="2"/>
              <a:buChar char="q"/>
            </a:pPr>
            <a:r>
              <a:rPr lang="en-US" dirty="0">
                <a:solidFill>
                  <a:srgbClr val="000000"/>
                </a:solidFill>
                <a:latin typeface="Calibri" panose="020F0502020204030204" pitchFamily="34" charset="0"/>
              </a:rPr>
              <a:t>Analysis and visualization dataset</a:t>
            </a:r>
          </a:p>
        </p:txBody>
      </p:sp>
      <p:sp>
        <p:nvSpPr>
          <p:cNvPr id="3" name="TextBox 2">
            <a:extLst>
              <a:ext uri="{FF2B5EF4-FFF2-40B4-BE49-F238E27FC236}">
                <a16:creationId xmlns:a16="http://schemas.microsoft.com/office/drawing/2014/main" id="{33CB925B-DBB2-464D-A3B0-B01F9F7047B9}"/>
              </a:ext>
            </a:extLst>
          </p:cNvPr>
          <p:cNvSpPr txBox="1"/>
          <p:nvPr/>
        </p:nvSpPr>
        <p:spPr>
          <a:xfrm>
            <a:off x="708581" y="1387999"/>
            <a:ext cx="6117996" cy="369332"/>
          </a:xfrm>
          <a:prstGeom prst="rect">
            <a:avLst/>
          </a:prstGeom>
          <a:noFill/>
        </p:spPr>
        <p:txBody>
          <a:bodyPr wrap="square">
            <a:spAutoFit/>
          </a:bodyPr>
          <a:lstStyle/>
          <a:p>
            <a:r>
              <a:rPr lang="en-US" dirty="0">
                <a:solidFill>
                  <a:srgbClr val="000000"/>
                </a:solidFill>
                <a:latin typeface="Calibri" panose="020F0502020204030204" pitchFamily="34" charset="0"/>
              </a:rPr>
              <a:t>Training dataset after split :</a:t>
            </a:r>
          </a:p>
        </p:txBody>
      </p:sp>
      <p:pic>
        <p:nvPicPr>
          <p:cNvPr id="3074" name="Picture 2">
            <a:extLst>
              <a:ext uri="{FF2B5EF4-FFF2-40B4-BE49-F238E27FC236}">
                <a16:creationId xmlns:a16="http://schemas.microsoft.com/office/drawing/2014/main" id="{C4378B5B-C750-43E3-81CD-42615DE0A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1241" y="1241983"/>
            <a:ext cx="5477613" cy="45743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5D3298E-3950-461B-99B1-2F753395DE5C}"/>
              </a:ext>
            </a:extLst>
          </p:cNvPr>
          <p:cNvPicPr>
            <a:picLocks noChangeAspect="1"/>
          </p:cNvPicPr>
          <p:nvPr/>
        </p:nvPicPr>
        <p:blipFill>
          <a:blip r:embed="rId3"/>
          <a:stretch>
            <a:fillRect/>
          </a:stretch>
        </p:blipFill>
        <p:spPr>
          <a:xfrm>
            <a:off x="1252618" y="2512988"/>
            <a:ext cx="3526771" cy="1320719"/>
          </a:xfrm>
          <a:prstGeom prst="rect">
            <a:avLst/>
          </a:prstGeom>
        </p:spPr>
      </p:pic>
    </p:spTree>
    <p:extLst>
      <p:ext uri="{BB962C8B-B14F-4D97-AF65-F5344CB8AC3E}">
        <p14:creationId xmlns:p14="http://schemas.microsoft.com/office/powerpoint/2010/main" val="1762381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A1F42-1787-4D14-9D05-58B3B10424C8}"/>
              </a:ext>
            </a:extLst>
          </p:cNvPr>
          <p:cNvSpPr txBox="1"/>
          <p:nvPr/>
        </p:nvSpPr>
        <p:spPr>
          <a:xfrm>
            <a:off x="708581" y="774512"/>
            <a:ext cx="6117996" cy="369332"/>
          </a:xfrm>
          <a:prstGeom prst="rect">
            <a:avLst/>
          </a:prstGeom>
          <a:noFill/>
        </p:spPr>
        <p:txBody>
          <a:bodyPr wrap="square">
            <a:spAutoFit/>
          </a:bodyPr>
          <a:lstStyle/>
          <a:p>
            <a:pPr marL="285750" indent="-285750">
              <a:buFont typeface="Wingdings" panose="05000000000000000000" pitchFamily="2" charset="2"/>
              <a:buChar char="q"/>
            </a:pPr>
            <a:r>
              <a:rPr lang="en-US" dirty="0">
                <a:solidFill>
                  <a:srgbClr val="000000"/>
                </a:solidFill>
                <a:latin typeface="Calibri" panose="020F0502020204030204" pitchFamily="34" charset="0"/>
              </a:rPr>
              <a:t>Analysis and visualization dataset</a:t>
            </a:r>
          </a:p>
        </p:txBody>
      </p:sp>
      <p:sp>
        <p:nvSpPr>
          <p:cNvPr id="3" name="TextBox 2">
            <a:extLst>
              <a:ext uri="{FF2B5EF4-FFF2-40B4-BE49-F238E27FC236}">
                <a16:creationId xmlns:a16="http://schemas.microsoft.com/office/drawing/2014/main" id="{CA7B1597-23F7-496E-B3A8-079E90E14F21}"/>
              </a:ext>
            </a:extLst>
          </p:cNvPr>
          <p:cNvSpPr txBox="1"/>
          <p:nvPr/>
        </p:nvSpPr>
        <p:spPr>
          <a:xfrm>
            <a:off x="708581" y="1387999"/>
            <a:ext cx="6117996" cy="369332"/>
          </a:xfrm>
          <a:prstGeom prst="rect">
            <a:avLst/>
          </a:prstGeom>
          <a:noFill/>
        </p:spPr>
        <p:txBody>
          <a:bodyPr wrap="square">
            <a:spAutoFit/>
          </a:bodyPr>
          <a:lstStyle/>
          <a:p>
            <a:r>
              <a:rPr lang="en-US" dirty="0">
                <a:solidFill>
                  <a:srgbClr val="000000"/>
                </a:solidFill>
                <a:latin typeface="Calibri" panose="020F0502020204030204" pitchFamily="34" charset="0"/>
              </a:rPr>
              <a:t>Validation dataset after split :</a:t>
            </a:r>
          </a:p>
        </p:txBody>
      </p:sp>
      <p:pic>
        <p:nvPicPr>
          <p:cNvPr id="4098" name="Picture 2">
            <a:extLst>
              <a:ext uri="{FF2B5EF4-FFF2-40B4-BE49-F238E27FC236}">
                <a16:creationId xmlns:a16="http://schemas.microsoft.com/office/drawing/2014/main" id="{F847757E-B88B-448F-81A8-B1C833CC1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4748" y="1304856"/>
            <a:ext cx="5210175" cy="42482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C656D1D-0464-4FBF-8AA1-3933C051C37E}"/>
              </a:ext>
            </a:extLst>
          </p:cNvPr>
          <p:cNvPicPr>
            <a:picLocks noChangeAspect="1"/>
          </p:cNvPicPr>
          <p:nvPr/>
        </p:nvPicPr>
        <p:blipFill>
          <a:blip r:embed="rId3"/>
          <a:stretch>
            <a:fillRect/>
          </a:stretch>
        </p:blipFill>
        <p:spPr>
          <a:xfrm>
            <a:off x="1188611" y="2374764"/>
            <a:ext cx="3307975" cy="1763603"/>
          </a:xfrm>
          <a:prstGeom prst="rect">
            <a:avLst/>
          </a:prstGeom>
        </p:spPr>
      </p:pic>
    </p:spTree>
    <p:extLst>
      <p:ext uri="{BB962C8B-B14F-4D97-AF65-F5344CB8AC3E}">
        <p14:creationId xmlns:p14="http://schemas.microsoft.com/office/powerpoint/2010/main" val="290241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E6C810-6E26-4329-BC47-1C06D2E7CD6E}"/>
              </a:ext>
            </a:extLst>
          </p:cNvPr>
          <p:cNvSpPr txBox="1"/>
          <p:nvPr/>
        </p:nvSpPr>
        <p:spPr>
          <a:xfrm>
            <a:off x="805991" y="861709"/>
            <a:ext cx="6117996" cy="461665"/>
          </a:xfrm>
          <a:prstGeom prst="rect">
            <a:avLst/>
          </a:prstGeom>
          <a:noFill/>
        </p:spPr>
        <p:txBody>
          <a:bodyPr wrap="square">
            <a:spAutoFit/>
          </a:bodyPr>
          <a:lstStyle/>
          <a:p>
            <a:pPr marL="285750" indent="-285750">
              <a:buFont typeface="Wingdings" panose="05000000000000000000" pitchFamily="2" charset="2"/>
              <a:buChar char="q"/>
            </a:pPr>
            <a:r>
              <a:rPr lang="en-US" sz="2400" dirty="0">
                <a:solidFill>
                  <a:srgbClr val="000000"/>
                </a:solidFill>
                <a:latin typeface="Calibri" panose="020F0502020204030204" pitchFamily="34" charset="0"/>
              </a:rPr>
              <a:t>Preprocessing of the dataset</a:t>
            </a:r>
            <a:endParaRPr lang="en-US" sz="2400" dirty="0"/>
          </a:p>
        </p:txBody>
      </p:sp>
      <p:sp>
        <p:nvSpPr>
          <p:cNvPr id="5" name="TextBox 4">
            <a:extLst>
              <a:ext uri="{FF2B5EF4-FFF2-40B4-BE49-F238E27FC236}">
                <a16:creationId xmlns:a16="http://schemas.microsoft.com/office/drawing/2014/main" id="{FD24C262-1920-4F8A-9459-DEEC8926C90F}"/>
              </a:ext>
            </a:extLst>
          </p:cNvPr>
          <p:cNvSpPr txBox="1"/>
          <p:nvPr/>
        </p:nvSpPr>
        <p:spPr>
          <a:xfrm>
            <a:off x="707010" y="1323374"/>
            <a:ext cx="10105533" cy="1508105"/>
          </a:xfrm>
          <a:prstGeom prst="rect">
            <a:avLst/>
          </a:prstGeom>
          <a:noFill/>
        </p:spPr>
        <p:txBody>
          <a:bodyPr wrap="square">
            <a:spAutoFit/>
          </a:bodyPr>
          <a:lstStyle/>
          <a:p>
            <a:r>
              <a:rPr lang="en-US" sz="2000" b="0" i="0" u="none" strike="noStrike" baseline="0" dirty="0">
                <a:solidFill>
                  <a:srgbClr val="000000"/>
                </a:solidFill>
                <a:latin typeface="Georgia" panose="02040502050405020303" pitchFamily="18" charset="0"/>
              </a:rPr>
              <a:t>Images of Cloud </a:t>
            </a:r>
          </a:p>
          <a:p>
            <a:r>
              <a:rPr lang="en-US" sz="1800" b="0" i="0" u="none" strike="noStrike" baseline="0" dirty="0">
                <a:solidFill>
                  <a:srgbClr val="000000"/>
                </a:solidFill>
                <a:latin typeface="Georgia" panose="02040502050405020303" pitchFamily="18" charset="0"/>
              </a:rPr>
              <a:t>The category for images showing cloudy outdoor scenes was built using terms in English, Hindi and French. The terms included cloudy and clouds, and returned a decent number of images that are included in the dataset. From the returned images, the 300 most representative images are included in the Weather Dataset </a:t>
            </a:r>
            <a:endParaRPr lang="en-US" dirty="0"/>
          </a:p>
        </p:txBody>
      </p:sp>
      <p:sp>
        <p:nvSpPr>
          <p:cNvPr id="7" name="TextBox 6">
            <a:extLst>
              <a:ext uri="{FF2B5EF4-FFF2-40B4-BE49-F238E27FC236}">
                <a16:creationId xmlns:a16="http://schemas.microsoft.com/office/drawing/2014/main" id="{C381BD87-918E-4F03-838B-FFF6790D3A17}"/>
              </a:ext>
            </a:extLst>
          </p:cNvPr>
          <p:cNvSpPr txBox="1"/>
          <p:nvPr/>
        </p:nvSpPr>
        <p:spPr>
          <a:xfrm>
            <a:off x="707009" y="2831479"/>
            <a:ext cx="10492033" cy="1477328"/>
          </a:xfrm>
          <a:prstGeom prst="rect">
            <a:avLst/>
          </a:prstGeom>
          <a:noFill/>
        </p:spPr>
        <p:txBody>
          <a:bodyPr wrap="square">
            <a:spAutoFit/>
          </a:bodyPr>
          <a:lstStyle/>
          <a:p>
            <a:r>
              <a:rPr lang="en-US" sz="1800" b="0" i="0" u="none" strike="noStrike" baseline="0" dirty="0">
                <a:solidFill>
                  <a:srgbClr val="000000"/>
                </a:solidFill>
                <a:latin typeface="Georgia" panose="02040502050405020303" pitchFamily="18" charset="0"/>
              </a:rPr>
              <a:t>Images of Fog </a:t>
            </a:r>
          </a:p>
          <a:p>
            <a:r>
              <a:rPr lang="en-US" sz="1800" b="0" i="0" u="none" strike="noStrike" baseline="0" dirty="0">
                <a:solidFill>
                  <a:srgbClr val="000000"/>
                </a:solidFill>
                <a:latin typeface="Georgia" panose="02040502050405020303" pitchFamily="18" charset="0"/>
              </a:rPr>
              <a:t>The task to look for images depicting foggy weather was relatively easy, as the different image hosting web sites have a decent collection of this type of pictures. However, the use of synonyms, as well as terms in other languages was required to find the total number images that compose the foggy category. The foggy category of the Weather Dataset contains 300 images </a:t>
            </a:r>
            <a:endParaRPr lang="en-US" dirty="0"/>
          </a:p>
        </p:txBody>
      </p:sp>
      <p:sp>
        <p:nvSpPr>
          <p:cNvPr id="9" name="TextBox 8">
            <a:extLst>
              <a:ext uri="{FF2B5EF4-FFF2-40B4-BE49-F238E27FC236}">
                <a16:creationId xmlns:a16="http://schemas.microsoft.com/office/drawing/2014/main" id="{18473642-29B6-4E4A-A387-16220E349F0F}"/>
              </a:ext>
            </a:extLst>
          </p:cNvPr>
          <p:cNvSpPr txBox="1"/>
          <p:nvPr/>
        </p:nvSpPr>
        <p:spPr>
          <a:xfrm>
            <a:off x="707009" y="4352108"/>
            <a:ext cx="10492033" cy="1477328"/>
          </a:xfrm>
          <a:prstGeom prst="rect">
            <a:avLst/>
          </a:prstGeom>
          <a:noFill/>
        </p:spPr>
        <p:txBody>
          <a:bodyPr wrap="square">
            <a:spAutoFit/>
          </a:bodyPr>
          <a:lstStyle/>
          <a:p>
            <a:r>
              <a:rPr lang="en-US" sz="1800" b="0" i="0" u="none" strike="noStrike" baseline="0" dirty="0">
                <a:solidFill>
                  <a:srgbClr val="000000"/>
                </a:solidFill>
                <a:latin typeface="Georgia" panose="02040502050405020303" pitchFamily="18" charset="0"/>
              </a:rPr>
              <a:t>Images of Rain </a:t>
            </a:r>
          </a:p>
          <a:p>
            <a:r>
              <a:rPr lang="en-US" sz="1800" b="0" i="0" u="none" strike="noStrike" baseline="0" dirty="0">
                <a:solidFill>
                  <a:srgbClr val="000000"/>
                </a:solidFill>
                <a:latin typeface="Georgia" panose="02040502050405020303" pitchFamily="18" charset="0"/>
              </a:rPr>
              <a:t>Collecting images of rainy weather condition was a challenge. Since many of the images which were tagged as “rainy” on the platforms were representation of raindrops on glass scene and indoor activities for rainy days. However, 300 quality images with landscapes and urban scenes of rainy days are represented in this category of the dataset. </a:t>
            </a:r>
            <a:endParaRPr lang="en-US" dirty="0"/>
          </a:p>
        </p:txBody>
      </p:sp>
    </p:spTree>
    <p:extLst>
      <p:ext uri="{BB962C8B-B14F-4D97-AF65-F5344CB8AC3E}">
        <p14:creationId xmlns:p14="http://schemas.microsoft.com/office/powerpoint/2010/main" val="2138407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BE7997-EC09-4FDA-B26F-164737C73F78}"/>
              </a:ext>
            </a:extLst>
          </p:cNvPr>
          <p:cNvSpPr txBox="1"/>
          <p:nvPr/>
        </p:nvSpPr>
        <p:spPr>
          <a:xfrm>
            <a:off x="688157" y="954540"/>
            <a:ext cx="10199802" cy="1200329"/>
          </a:xfrm>
          <a:prstGeom prst="rect">
            <a:avLst/>
          </a:prstGeom>
          <a:noFill/>
        </p:spPr>
        <p:txBody>
          <a:bodyPr wrap="square">
            <a:spAutoFit/>
          </a:bodyPr>
          <a:lstStyle/>
          <a:p>
            <a:r>
              <a:rPr lang="en-US" sz="1800" b="0" i="0" u="none" strike="noStrike" baseline="0" dirty="0">
                <a:solidFill>
                  <a:srgbClr val="000000"/>
                </a:solidFill>
                <a:latin typeface="Georgia" panose="02040502050405020303" pitchFamily="18" charset="0"/>
              </a:rPr>
              <a:t>Images of Shine </a:t>
            </a:r>
          </a:p>
          <a:p>
            <a:r>
              <a:rPr lang="en-US" sz="1800" b="0" i="0" u="none" strike="noStrike" baseline="0" dirty="0">
                <a:solidFill>
                  <a:srgbClr val="000000"/>
                </a:solidFill>
                <a:latin typeface="Georgia" panose="02040502050405020303" pitchFamily="18" charset="0"/>
              </a:rPr>
              <a:t>Collecting images of shiny weather condition was a little bit difficult. The terms included shine, shiny and beach, and returned a decent number of images that are included in the dataset. From the returned images, the 250 most representative images are included in the Weather Dataset. </a:t>
            </a:r>
            <a:endParaRPr lang="en-US" dirty="0"/>
          </a:p>
        </p:txBody>
      </p:sp>
      <p:sp>
        <p:nvSpPr>
          <p:cNvPr id="5" name="TextBox 4">
            <a:extLst>
              <a:ext uri="{FF2B5EF4-FFF2-40B4-BE49-F238E27FC236}">
                <a16:creationId xmlns:a16="http://schemas.microsoft.com/office/drawing/2014/main" id="{3CA96DA0-F8A8-4F0F-9ECD-B41437109E06}"/>
              </a:ext>
            </a:extLst>
          </p:cNvPr>
          <p:cNvSpPr txBox="1"/>
          <p:nvPr/>
        </p:nvSpPr>
        <p:spPr>
          <a:xfrm>
            <a:off x="688157" y="2227158"/>
            <a:ext cx="10124387" cy="1477328"/>
          </a:xfrm>
          <a:prstGeom prst="rect">
            <a:avLst/>
          </a:prstGeom>
          <a:noFill/>
        </p:spPr>
        <p:txBody>
          <a:bodyPr wrap="square">
            <a:spAutoFit/>
          </a:bodyPr>
          <a:lstStyle/>
          <a:p>
            <a:r>
              <a:rPr lang="en-US" sz="1800" b="0" i="0" u="none" strike="noStrike" baseline="0" dirty="0">
                <a:solidFill>
                  <a:srgbClr val="000000"/>
                </a:solidFill>
                <a:latin typeface="Georgia" panose="02040502050405020303" pitchFamily="18" charset="0"/>
              </a:rPr>
              <a:t>Images of Sunrise </a:t>
            </a:r>
          </a:p>
          <a:p>
            <a:r>
              <a:rPr lang="en-US" sz="1800" b="0" i="0" u="none" strike="noStrike" baseline="0" dirty="0">
                <a:solidFill>
                  <a:srgbClr val="000000"/>
                </a:solidFill>
                <a:latin typeface="Georgia" panose="02040502050405020303" pitchFamily="18" charset="0"/>
              </a:rPr>
              <a:t>Collecting images of sunrise was relatively easy, as the different image hosting web sites have a decent collection of this type of pictures. The terms included sunrise, early morning and returned a decent number of images that are included in dataset. This category of the Weather Dataset contains 350 images </a:t>
            </a:r>
            <a:endParaRPr lang="en-US" dirty="0"/>
          </a:p>
        </p:txBody>
      </p:sp>
      <p:sp>
        <p:nvSpPr>
          <p:cNvPr id="6" name="TextBox 5">
            <a:extLst>
              <a:ext uri="{FF2B5EF4-FFF2-40B4-BE49-F238E27FC236}">
                <a16:creationId xmlns:a16="http://schemas.microsoft.com/office/drawing/2014/main" id="{15A58C70-5302-4FB2-AC76-F9DC769A106D}"/>
              </a:ext>
            </a:extLst>
          </p:cNvPr>
          <p:cNvSpPr txBox="1"/>
          <p:nvPr/>
        </p:nvSpPr>
        <p:spPr>
          <a:xfrm>
            <a:off x="688157" y="4131199"/>
            <a:ext cx="6117996" cy="1754326"/>
          </a:xfrm>
          <a:prstGeom prst="rect">
            <a:avLst/>
          </a:prstGeom>
          <a:noFill/>
        </p:spPr>
        <p:txBody>
          <a:bodyPr wrap="square">
            <a:spAutoFit/>
          </a:bodyPr>
          <a:lstStyle/>
          <a:p>
            <a:r>
              <a:rPr lang="en-US" dirty="0">
                <a:solidFill>
                  <a:srgbClr val="000000"/>
                </a:solidFill>
                <a:latin typeface="Calibri" panose="020F0502020204030204" pitchFamily="34" charset="0"/>
              </a:rPr>
              <a:t>Then Making the same preprocessing as the paper : </a:t>
            </a:r>
          </a:p>
          <a:p>
            <a:pPr marL="285750" indent="-285750">
              <a:buFont typeface="Wingdings" panose="05000000000000000000" pitchFamily="2" charset="2"/>
              <a:buChar char="v"/>
            </a:pPr>
            <a:r>
              <a:rPr lang="en-US" sz="1800" b="1" i="0" u="none" strike="noStrike" baseline="0" dirty="0">
                <a:latin typeface="TimesNewRomanPS-BoldMT"/>
              </a:rPr>
              <a:t>Image Resize</a:t>
            </a:r>
            <a:endParaRPr lang="en-US" sz="1800" b="1"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v"/>
            </a:pPr>
            <a:r>
              <a:rPr lang="en-US" sz="1800" b="1" i="0" u="none" strike="noStrike" baseline="0" dirty="0">
                <a:latin typeface="TimesNewRomanPS-BoldMT"/>
              </a:rPr>
              <a:t>Label Encoding</a:t>
            </a:r>
            <a:endParaRPr lang="en-US" sz="1800" b="1"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v"/>
            </a:pPr>
            <a:r>
              <a:rPr lang="en-US" sz="1800" b="1" i="0" u="none" strike="noStrike" baseline="0" dirty="0">
                <a:latin typeface="TimesNewRomanPS-BoldMT"/>
              </a:rPr>
              <a:t>Dataset Shuffling</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v"/>
            </a:pPr>
            <a:r>
              <a:rPr lang="en-US" sz="1800" b="1" i="0" u="none" strike="noStrike" baseline="0" dirty="0">
                <a:latin typeface="TimesNewRomanPS-BoldMT"/>
              </a:rPr>
              <a:t>Data Augmentation</a:t>
            </a:r>
            <a:endParaRPr lang="en-US" sz="1800" b="1"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v"/>
            </a:pPr>
            <a:r>
              <a:rPr lang="en-US" sz="1800" b="1" i="0" u="none" strike="noStrike" baseline="0" dirty="0">
                <a:latin typeface="TimesNewRomanPS-BoldMT"/>
              </a:rPr>
              <a:t>Data Distribution</a:t>
            </a:r>
            <a:endParaRPr lang="en-US"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79367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8FAE48-6C5E-43B8-A633-42AE4555F187}"/>
              </a:ext>
            </a:extLst>
          </p:cNvPr>
          <p:cNvSpPr txBox="1"/>
          <p:nvPr/>
        </p:nvSpPr>
        <p:spPr>
          <a:xfrm>
            <a:off x="721150" y="748587"/>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pic>
        <p:nvPicPr>
          <p:cNvPr id="7" name="Picture 6">
            <a:extLst>
              <a:ext uri="{FF2B5EF4-FFF2-40B4-BE49-F238E27FC236}">
                <a16:creationId xmlns:a16="http://schemas.microsoft.com/office/drawing/2014/main" id="{0253CEE3-E730-455E-B7C1-D46253E6DEAA}"/>
              </a:ext>
            </a:extLst>
          </p:cNvPr>
          <p:cNvPicPr>
            <a:picLocks noChangeAspect="1"/>
          </p:cNvPicPr>
          <p:nvPr/>
        </p:nvPicPr>
        <p:blipFill>
          <a:blip r:embed="rId2"/>
          <a:stretch>
            <a:fillRect/>
          </a:stretch>
        </p:blipFill>
        <p:spPr>
          <a:xfrm>
            <a:off x="7103097" y="716045"/>
            <a:ext cx="4275056" cy="5425910"/>
          </a:xfrm>
          <a:prstGeom prst="rect">
            <a:avLst/>
          </a:prstGeom>
        </p:spPr>
      </p:pic>
      <p:pic>
        <p:nvPicPr>
          <p:cNvPr id="9" name="Picture 8">
            <a:extLst>
              <a:ext uri="{FF2B5EF4-FFF2-40B4-BE49-F238E27FC236}">
                <a16:creationId xmlns:a16="http://schemas.microsoft.com/office/drawing/2014/main" id="{D575917F-27C5-41D5-A210-6EE7467227AB}"/>
              </a:ext>
            </a:extLst>
          </p:cNvPr>
          <p:cNvPicPr>
            <a:picLocks noChangeAspect="1"/>
          </p:cNvPicPr>
          <p:nvPr/>
        </p:nvPicPr>
        <p:blipFill>
          <a:blip r:embed="rId3"/>
          <a:stretch>
            <a:fillRect/>
          </a:stretch>
        </p:blipFill>
        <p:spPr>
          <a:xfrm>
            <a:off x="721150" y="2331903"/>
            <a:ext cx="6292392" cy="327688"/>
          </a:xfrm>
          <a:prstGeom prst="rect">
            <a:avLst/>
          </a:prstGeom>
        </p:spPr>
      </p:pic>
      <p:sp>
        <p:nvSpPr>
          <p:cNvPr id="10" name="TextBox 9">
            <a:extLst>
              <a:ext uri="{FF2B5EF4-FFF2-40B4-BE49-F238E27FC236}">
                <a16:creationId xmlns:a16="http://schemas.microsoft.com/office/drawing/2014/main" id="{0E3E9146-3002-403E-8122-861816D04C73}"/>
              </a:ext>
            </a:extLst>
          </p:cNvPr>
          <p:cNvSpPr txBox="1"/>
          <p:nvPr/>
        </p:nvSpPr>
        <p:spPr>
          <a:xfrm>
            <a:off x="721150" y="1759858"/>
            <a:ext cx="6117996" cy="369332"/>
          </a:xfrm>
          <a:prstGeom prst="rect">
            <a:avLst/>
          </a:prstGeom>
          <a:noFill/>
        </p:spPr>
        <p:txBody>
          <a:bodyPr wrap="square">
            <a:spAutoFit/>
          </a:bodyPr>
          <a:lstStyle/>
          <a:p>
            <a:r>
              <a:rPr lang="en-US" dirty="0" err="1">
                <a:solidFill>
                  <a:srgbClr val="000000"/>
                </a:solidFill>
                <a:latin typeface="Calibri" panose="020F0502020204030204" pitchFamily="34" charset="0"/>
              </a:rPr>
              <a:t>Traning</a:t>
            </a:r>
            <a:r>
              <a:rPr lang="en-US" dirty="0">
                <a:solidFill>
                  <a:srgbClr val="000000"/>
                </a:solidFill>
                <a:latin typeface="Calibri" panose="020F0502020204030204" pitchFamily="34" charset="0"/>
              </a:rPr>
              <a:t> and validation result : </a:t>
            </a:r>
          </a:p>
        </p:txBody>
      </p:sp>
      <p:sp>
        <p:nvSpPr>
          <p:cNvPr id="11" name="TextBox 10">
            <a:extLst>
              <a:ext uri="{FF2B5EF4-FFF2-40B4-BE49-F238E27FC236}">
                <a16:creationId xmlns:a16="http://schemas.microsoft.com/office/drawing/2014/main" id="{EB0885A8-0AB5-402C-B948-252CA4D083A9}"/>
              </a:ext>
            </a:extLst>
          </p:cNvPr>
          <p:cNvSpPr txBox="1"/>
          <p:nvPr/>
        </p:nvSpPr>
        <p:spPr>
          <a:xfrm>
            <a:off x="975674" y="1210252"/>
            <a:ext cx="6117996" cy="369332"/>
          </a:xfrm>
          <a:prstGeom prst="rect">
            <a:avLst/>
          </a:prstGeom>
          <a:noFill/>
        </p:spPr>
        <p:txBody>
          <a:bodyPr wrap="square">
            <a:spAutoFit/>
          </a:bodyPr>
          <a:lstStyle/>
          <a:p>
            <a:r>
              <a:rPr lang="en-US" dirty="0">
                <a:solidFill>
                  <a:srgbClr val="000000"/>
                </a:solidFill>
                <a:latin typeface="Calibri" panose="020F0502020204030204" pitchFamily="34" charset="0"/>
              </a:rPr>
              <a:t>CNN implementation Model with </a:t>
            </a:r>
            <a:r>
              <a:rPr lang="en-US" b="0" i="0" dirty="0">
                <a:solidFill>
                  <a:srgbClr val="000000"/>
                </a:solidFill>
                <a:effectLst/>
                <a:latin typeface="Helvetica Neue"/>
              </a:rPr>
              <a:t>Augmentation</a:t>
            </a:r>
          </a:p>
        </p:txBody>
      </p:sp>
      <p:sp>
        <p:nvSpPr>
          <p:cNvPr id="12" name="TextBox 11">
            <a:extLst>
              <a:ext uri="{FF2B5EF4-FFF2-40B4-BE49-F238E27FC236}">
                <a16:creationId xmlns:a16="http://schemas.microsoft.com/office/drawing/2014/main" id="{1EE38263-EBAA-47AF-86DF-AEB791B206B3}"/>
              </a:ext>
            </a:extLst>
          </p:cNvPr>
          <p:cNvSpPr txBox="1"/>
          <p:nvPr/>
        </p:nvSpPr>
        <p:spPr>
          <a:xfrm>
            <a:off x="808348" y="2779524"/>
            <a:ext cx="6117996" cy="369332"/>
          </a:xfrm>
          <a:prstGeom prst="rect">
            <a:avLst/>
          </a:prstGeom>
          <a:noFill/>
        </p:spPr>
        <p:txBody>
          <a:bodyPr wrap="square">
            <a:spAutoFit/>
          </a:bodyPr>
          <a:lstStyle/>
          <a:p>
            <a:r>
              <a:rPr lang="en-US" dirty="0">
                <a:solidFill>
                  <a:srgbClr val="000000"/>
                </a:solidFill>
                <a:latin typeface="Calibri" panose="020F0502020204030204" pitchFamily="34" charset="0"/>
              </a:rPr>
              <a:t>Augmentation details:  </a:t>
            </a:r>
          </a:p>
        </p:txBody>
      </p:sp>
      <p:pic>
        <p:nvPicPr>
          <p:cNvPr id="16" name="Picture 15">
            <a:extLst>
              <a:ext uri="{FF2B5EF4-FFF2-40B4-BE49-F238E27FC236}">
                <a16:creationId xmlns:a16="http://schemas.microsoft.com/office/drawing/2014/main" id="{536EA18D-719B-44F0-AE7A-B140B5BFBAE0}"/>
              </a:ext>
            </a:extLst>
          </p:cNvPr>
          <p:cNvPicPr>
            <a:picLocks noChangeAspect="1"/>
          </p:cNvPicPr>
          <p:nvPr/>
        </p:nvPicPr>
        <p:blipFill>
          <a:blip r:embed="rId4"/>
          <a:stretch>
            <a:fillRect/>
          </a:stretch>
        </p:blipFill>
        <p:spPr>
          <a:xfrm>
            <a:off x="975674" y="3268789"/>
            <a:ext cx="6127423" cy="2302452"/>
          </a:xfrm>
          <a:prstGeom prst="rect">
            <a:avLst/>
          </a:prstGeom>
        </p:spPr>
      </p:pic>
    </p:spTree>
    <p:extLst>
      <p:ext uri="{BB962C8B-B14F-4D97-AF65-F5344CB8AC3E}">
        <p14:creationId xmlns:p14="http://schemas.microsoft.com/office/powerpoint/2010/main" val="749727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4A5C0-7E7A-48F5-BF1D-79E52B308ADF}"/>
              </a:ext>
            </a:extLst>
          </p:cNvPr>
          <p:cNvSpPr txBox="1"/>
          <p:nvPr/>
        </p:nvSpPr>
        <p:spPr>
          <a:xfrm>
            <a:off x="6096000" y="1567417"/>
            <a:ext cx="6117996" cy="369332"/>
          </a:xfrm>
          <a:prstGeom prst="rect">
            <a:avLst/>
          </a:prstGeom>
          <a:noFill/>
        </p:spPr>
        <p:txBody>
          <a:bodyPr wrap="square">
            <a:spAutoFit/>
          </a:bodyPr>
          <a:lstStyle/>
          <a:p>
            <a:r>
              <a:rPr lang="en-US" dirty="0"/>
              <a:t>Accuracy_curve_CNN_256_with_Aug</a:t>
            </a:r>
          </a:p>
        </p:txBody>
      </p:sp>
      <p:sp>
        <p:nvSpPr>
          <p:cNvPr id="4" name="TextBox 3">
            <a:extLst>
              <a:ext uri="{FF2B5EF4-FFF2-40B4-BE49-F238E27FC236}">
                <a16:creationId xmlns:a16="http://schemas.microsoft.com/office/drawing/2014/main" id="{81FE8A59-489F-4A76-A88E-CE9831B0E42D}"/>
              </a:ext>
            </a:extLst>
          </p:cNvPr>
          <p:cNvSpPr txBox="1"/>
          <p:nvPr/>
        </p:nvSpPr>
        <p:spPr>
          <a:xfrm>
            <a:off x="721150" y="748587"/>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pic>
        <p:nvPicPr>
          <p:cNvPr id="5122" name="Picture 2">
            <a:extLst>
              <a:ext uri="{FF2B5EF4-FFF2-40B4-BE49-F238E27FC236}">
                <a16:creationId xmlns:a16="http://schemas.microsoft.com/office/drawing/2014/main" id="{129C2D70-A877-4E84-A445-2968B1478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6656" y="1924582"/>
            <a:ext cx="5978902" cy="42643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526AFC2-CD09-41D0-869D-F2B436596B49}"/>
              </a:ext>
            </a:extLst>
          </p:cNvPr>
          <p:cNvSpPr txBox="1"/>
          <p:nvPr/>
        </p:nvSpPr>
        <p:spPr>
          <a:xfrm>
            <a:off x="1406164" y="1555250"/>
            <a:ext cx="6117996" cy="369332"/>
          </a:xfrm>
          <a:prstGeom prst="rect">
            <a:avLst/>
          </a:prstGeom>
          <a:noFill/>
        </p:spPr>
        <p:txBody>
          <a:bodyPr wrap="square">
            <a:spAutoFit/>
          </a:bodyPr>
          <a:lstStyle/>
          <a:p>
            <a:r>
              <a:rPr lang="en-US" dirty="0"/>
              <a:t>Loss_curve_CNN_256_with_Aug</a:t>
            </a:r>
          </a:p>
        </p:txBody>
      </p:sp>
      <p:pic>
        <p:nvPicPr>
          <p:cNvPr id="5124" name="Picture 4">
            <a:extLst>
              <a:ext uri="{FF2B5EF4-FFF2-40B4-BE49-F238E27FC236}">
                <a16:creationId xmlns:a16="http://schemas.microsoft.com/office/drawing/2014/main" id="{420DECF6-3532-428E-BE90-59CF8DA29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50" y="1924582"/>
            <a:ext cx="4995371" cy="42643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A16457E-2949-416E-B8A5-D335BBDC6E19}"/>
              </a:ext>
            </a:extLst>
          </p:cNvPr>
          <p:cNvSpPr txBox="1"/>
          <p:nvPr/>
        </p:nvSpPr>
        <p:spPr>
          <a:xfrm>
            <a:off x="975674" y="1210252"/>
            <a:ext cx="6117996" cy="369332"/>
          </a:xfrm>
          <a:prstGeom prst="rect">
            <a:avLst/>
          </a:prstGeom>
          <a:noFill/>
        </p:spPr>
        <p:txBody>
          <a:bodyPr wrap="square">
            <a:spAutoFit/>
          </a:bodyPr>
          <a:lstStyle/>
          <a:p>
            <a:r>
              <a:rPr lang="en-US" dirty="0">
                <a:solidFill>
                  <a:srgbClr val="000000"/>
                </a:solidFill>
                <a:latin typeface="Calibri" panose="020F0502020204030204" pitchFamily="34" charset="0"/>
              </a:rPr>
              <a:t>CNN implementation Model with </a:t>
            </a:r>
            <a:r>
              <a:rPr lang="en-US" b="0" i="0" dirty="0">
                <a:solidFill>
                  <a:srgbClr val="000000"/>
                </a:solidFill>
                <a:effectLst/>
                <a:latin typeface="Helvetica Neue"/>
              </a:rPr>
              <a:t>Augmentation</a:t>
            </a:r>
          </a:p>
        </p:txBody>
      </p:sp>
    </p:spTree>
    <p:extLst>
      <p:ext uri="{BB962C8B-B14F-4D97-AF65-F5344CB8AC3E}">
        <p14:creationId xmlns:p14="http://schemas.microsoft.com/office/powerpoint/2010/main" val="2776233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B24701-FC15-45E4-92B0-8DA2F3A766E5}"/>
              </a:ext>
            </a:extLst>
          </p:cNvPr>
          <p:cNvSpPr txBox="1"/>
          <p:nvPr/>
        </p:nvSpPr>
        <p:spPr>
          <a:xfrm>
            <a:off x="721150" y="748587"/>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6" name="TextBox 5">
            <a:extLst>
              <a:ext uri="{FF2B5EF4-FFF2-40B4-BE49-F238E27FC236}">
                <a16:creationId xmlns:a16="http://schemas.microsoft.com/office/drawing/2014/main" id="{6E6EDF12-F135-415C-82F7-E5D9426E41F4}"/>
              </a:ext>
            </a:extLst>
          </p:cNvPr>
          <p:cNvSpPr txBox="1"/>
          <p:nvPr/>
        </p:nvSpPr>
        <p:spPr>
          <a:xfrm>
            <a:off x="1088795" y="1210252"/>
            <a:ext cx="6117996" cy="369332"/>
          </a:xfrm>
          <a:prstGeom prst="rect">
            <a:avLst/>
          </a:prstGeom>
          <a:noFill/>
        </p:spPr>
        <p:txBody>
          <a:bodyPr wrap="square">
            <a:spAutoFit/>
          </a:bodyPr>
          <a:lstStyle/>
          <a:p>
            <a:r>
              <a:rPr lang="en-US" dirty="0">
                <a:solidFill>
                  <a:srgbClr val="000000"/>
                </a:solidFill>
                <a:latin typeface="Calibri" panose="020F0502020204030204" pitchFamily="34" charset="0"/>
              </a:rPr>
              <a:t>CNN implementation Model </a:t>
            </a:r>
          </a:p>
        </p:txBody>
      </p:sp>
      <p:pic>
        <p:nvPicPr>
          <p:cNvPr id="8" name="Picture 7">
            <a:extLst>
              <a:ext uri="{FF2B5EF4-FFF2-40B4-BE49-F238E27FC236}">
                <a16:creationId xmlns:a16="http://schemas.microsoft.com/office/drawing/2014/main" id="{29D03653-C79E-4CB0-B439-5E986712F82D}"/>
              </a:ext>
            </a:extLst>
          </p:cNvPr>
          <p:cNvPicPr>
            <a:picLocks noChangeAspect="1"/>
          </p:cNvPicPr>
          <p:nvPr/>
        </p:nvPicPr>
        <p:blipFill>
          <a:blip r:embed="rId2"/>
          <a:stretch>
            <a:fillRect/>
          </a:stretch>
        </p:blipFill>
        <p:spPr>
          <a:xfrm>
            <a:off x="6915048" y="562496"/>
            <a:ext cx="4555802" cy="4969018"/>
          </a:xfrm>
          <a:prstGeom prst="rect">
            <a:avLst/>
          </a:prstGeom>
        </p:spPr>
      </p:pic>
      <p:pic>
        <p:nvPicPr>
          <p:cNvPr id="10" name="Picture 9">
            <a:extLst>
              <a:ext uri="{FF2B5EF4-FFF2-40B4-BE49-F238E27FC236}">
                <a16:creationId xmlns:a16="http://schemas.microsoft.com/office/drawing/2014/main" id="{7AFBE51D-934C-4C95-8E90-1E4CD2270198}"/>
              </a:ext>
            </a:extLst>
          </p:cNvPr>
          <p:cNvPicPr>
            <a:picLocks noChangeAspect="1"/>
          </p:cNvPicPr>
          <p:nvPr/>
        </p:nvPicPr>
        <p:blipFill>
          <a:blip r:embed="rId3"/>
          <a:stretch>
            <a:fillRect/>
          </a:stretch>
        </p:blipFill>
        <p:spPr>
          <a:xfrm>
            <a:off x="905459" y="5531514"/>
            <a:ext cx="10348857" cy="647756"/>
          </a:xfrm>
          <a:prstGeom prst="rect">
            <a:avLst/>
          </a:prstGeom>
        </p:spPr>
      </p:pic>
      <p:sp>
        <p:nvSpPr>
          <p:cNvPr id="11" name="TextBox 10">
            <a:extLst>
              <a:ext uri="{FF2B5EF4-FFF2-40B4-BE49-F238E27FC236}">
                <a16:creationId xmlns:a16="http://schemas.microsoft.com/office/drawing/2014/main" id="{A205834C-7C2E-422C-9C34-A307430A7754}"/>
              </a:ext>
            </a:extLst>
          </p:cNvPr>
          <p:cNvSpPr txBox="1"/>
          <p:nvPr/>
        </p:nvSpPr>
        <p:spPr>
          <a:xfrm>
            <a:off x="851256" y="4977516"/>
            <a:ext cx="6117996" cy="369332"/>
          </a:xfrm>
          <a:prstGeom prst="rect">
            <a:avLst/>
          </a:prstGeom>
          <a:noFill/>
        </p:spPr>
        <p:txBody>
          <a:bodyPr wrap="square">
            <a:spAutoFit/>
          </a:bodyPr>
          <a:lstStyle/>
          <a:p>
            <a:r>
              <a:rPr lang="en-US" dirty="0" err="1">
                <a:solidFill>
                  <a:srgbClr val="000000"/>
                </a:solidFill>
                <a:latin typeface="Calibri" panose="020F0502020204030204" pitchFamily="34" charset="0"/>
              </a:rPr>
              <a:t>Traning</a:t>
            </a:r>
            <a:r>
              <a:rPr lang="en-US" dirty="0">
                <a:solidFill>
                  <a:srgbClr val="000000"/>
                </a:solidFill>
                <a:latin typeface="Calibri" panose="020F0502020204030204" pitchFamily="34" charset="0"/>
              </a:rPr>
              <a:t> and validation result : </a:t>
            </a:r>
          </a:p>
        </p:txBody>
      </p:sp>
    </p:spTree>
    <p:extLst>
      <p:ext uri="{BB962C8B-B14F-4D97-AF65-F5344CB8AC3E}">
        <p14:creationId xmlns:p14="http://schemas.microsoft.com/office/powerpoint/2010/main" val="3302456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B88D97-5AC9-4A1D-866A-730C0D5C6E31}"/>
              </a:ext>
            </a:extLst>
          </p:cNvPr>
          <p:cNvSpPr txBox="1"/>
          <p:nvPr/>
        </p:nvSpPr>
        <p:spPr>
          <a:xfrm>
            <a:off x="6096000" y="1567417"/>
            <a:ext cx="6117996" cy="369332"/>
          </a:xfrm>
          <a:prstGeom prst="rect">
            <a:avLst/>
          </a:prstGeom>
          <a:noFill/>
        </p:spPr>
        <p:txBody>
          <a:bodyPr wrap="square">
            <a:spAutoFit/>
          </a:bodyPr>
          <a:lstStyle/>
          <a:p>
            <a:r>
              <a:rPr lang="en-US" dirty="0"/>
              <a:t>Accuracy_curve_CNN_256_without_Aug</a:t>
            </a:r>
          </a:p>
        </p:txBody>
      </p:sp>
      <p:sp>
        <p:nvSpPr>
          <p:cNvPr id="3" name="TextBox 2">
            <a:extLst>
              <a:ext uri="{FF2B5EF4-FFF2-40B4-BE49-F238E27FC236}">
                <a16:creationId xmlns:a16="http://schemas.microsoft.com/office/drawing/2014/main" id="{CA2AFFA4-254E-4C7F-8409-FED8C9030E5B}"/>
              </a:ext>
            </a:extLst>
          </p:cNvPr>
          <p:cNvSpPr txBox="1"/>
          <p:nvPr/>
        </p:nvSpPr>
        <p:spPr>
          <a:xfrm>
            <a:off x="721150" y="748587"/>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4" name="TextBox 3">
            <a:extLst>
              <a:ext uri="{FF2B5EF4-FFF2-40B4-BE49-F238E27FC236}">
                <a16:creationId xmlns:a16="http://schemas.microsoft.com/office/drawing/2014/main" id="{9934606E-CBD1-4967-ACED-4BC85B6A04EB}"/>
              </a:ext>
            </a:extLst>
          </p:cNvPr>
          <p:cNvSpPr txBox="1"/>
          <p:nvPr/>
        </p:nvSpPr>
        <p:spPr>
          <a:xfrm>
            <a:off x="1406164" y="1555250"/>
            <a:ext cx="6117996" cy="369332"/>
          </a:xfrm>
          <a:prstGeom prst="rect">
            <a:avLst/>
          </a:prstGeom>
          <a:noFill/>
        </p:spPr>
        <p:txBody>
          <a:bodyPr wrap="square">
            <a:spAutoFit/>
          </a:bodyPr>
          <a:lstStyle/>
          <a:p>
            <a:r>
              <a:rPr lang="en-US" dirty="0"/>
              <a:t>Loss_curve_CNN_256_without_Aug</a:t>
            </a:r>
          </a:p>
        </p:txBody>
      </p:sp>
      <p:sp>
        <p:nvSpPr>
          <p:cNvPr id="5" name="TextBox 4">
            <a:extLst>
              <a:ext uri="{FF2B5EF4-FFF2-40B4-BE49-F238E27FC236}">
                <a16:creationId xmlns:a16="http://schemas.microsoft.com/office/drawing/2014/main" id="{611FD63A-39AF-47A7-A315-FA1C8F16BBB9}"/>
              </a:ext>
            </a:extLst>
          </p:cNvPr>
          <p:cNvSpPr txBox="1"/>
          <p:nvPr/>
        </p:nvSpPr>
        <p:spPr>
          <a:xfrm>
            <a:off x="975674" y="1210252"/>
            <a:ext cx="6117996" cy="369332"/>
          </a:xfrm>
          <a:prstGeom prst="rect">
            <a:avLst/>
          </a:prstGeom>
          <a:noFill/>
        </p:spPr>
        <p:txBody>
          <a:bodyPr wrap="square">
            <a:spAutoFit/>
          </a:bodyPr>
          <a:lstStyle/>
          <a:p>
            <a:r>
              <a:rPr lang="en-US" dirty="0">
                <a:solidFill>
                  <a:srgbClr val="000000"/>
                </a:solidFill>
                <a:latin typeface="Calibri" panose="020F0502020204030204" pitchFamily="34" charset="0"/>
              </a:rPr>
              <a:t>CNN implementation Model without </a:t>
            </a:r>
            <a:r>
              <a:rPr lang="en-US" b="0" i="0" dirty="0">
                <a:solidFill>
                  <a:srgbClr val="000000"/>
                </a:solidFill>
                <a:effectLst/>
                <a:latin typeface="Helvetica Neue"/>
              </a:rPr>
              <a:t>Augmentation</a:t>
            </a:r>
          </a:p>
        </p:txBody>
      </p:sp>
      <p:pic>
        <p:nvPicPr>
          <p:cNvPr id="7170" name="Picture 2">
            <a:extLst>
              <a:ext uri="{FF2B5EF4-FFF2-40B4-BE49-F238E27FC236}">
                <a16:creationId xmlns:a16="http://schemas.microsoft.com/office/drawing/2014/main" id="{62F67844-7136-4BAF-80DE-BB6268DD9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631" y="1849728"/>
            <a:ext cx="5618375" cy="434368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871C582C-CE24-4E42-B2CA-D94FB074C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24" y="1889419"/>
            <a:ext cx="4879107" cy="426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137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4910E3-0A96-4675-B21E-E8DF5C17B10F}"/>
              </a:ext>
            </a:extLst>
          </p:cNvPr>
          <p:cNvSpPr txBox="1"/>
          <p:nvPr/>
        </p:nvSpPr>
        <p:spPr>
          <a:xfrm>
            <a:off x="666164" y="757365"/>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8C35F2C1-3BF5-4CC1-B52E-83EA113DD5B8}"/>
              </a:ext>
            </a:extLst>
          </p:cNvPr>
          <p:cNvSpPr txBox="1"/>
          <p:nvPr/>
        </p:nvSpPr>
        <p:spPr>
          <a:xfrm>
            <a:off x="967818" y="1080096"/>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Testing:</a:t>
            </a:r>
          </a:p>
        </p:txBody>
      </p:sp>
      <p:sp>
        <p:nvSpPr>
          <p:cNvPr id="5" name="TextBox 4">
            <a:extLst>
              <a:ext uri="{FF2B5EF4-FFF2-40B4-BE49-F238E27FC236}">
                <a16:creationId xmlns:a16="http://schemas.microsoft.com/office/drawing/2014/main" id="{077EE37B-C9D0-4636-AB7A-10BF6033EC0D}"/>
              </a:ext>
            </a:extLst>
          </p:cNvPr>
          <p:cNvSpPr txBox="1"/>
          <p:nvPr/>
        </p:nvSpPr>
        <p:spPr>
          <a:xfrm>
            <a:off x="967818" y="1541761"/>
            <a:ext cx="6117996" cy="369332"/>
          </a:xfrm>
          <a:prstGeom prst="rect">
            <a:avLst/>
          </a:prstGeom>
          <a:noFill/>
        </p:spPr>
        <p:txBody>
          <a:bodyPr wrap="square">
            <a:spAutoFit/>
          </a:bodyPr>
          <a:lstStyle/>
          <a:p>
            <a:r>
              <a:rPr lang="en-US" dirty="0" err="1"/>
              <a:t>Cnn_with_Aug</a:t>
            </a:r>
            <a:endParaRPr lang="en-US" dirty="0"/>
          </a:p>
        </p:txBody>
      </p:sp>
      <p:pic>
        <p:nvPicPr>
          <p:cNvPr id="10246" name="Picture 6">
            <a:extLst>
              <a:ext uri="{FF2B5EF4-FFF2-40B4-BE49-F238E27FC236}">
                <a16:creationId xmlns:a16="http://schemas.microsoft.com/office/drawing/2014/main" id="{5A97F431-4AF6-410F-88C7-1A98166A4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817" y="1962358"/>
            <a:ext cx="4440024" cy="3815545"/>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D472BACD-A44E-441B-AE90-BC51E6E81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4160" y="1726427"/>
            <a:ext cx="45339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840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3639E2-E3D3-47B9-A150-B23C0A9D3B71}"/>
              </a:ext>
            </a:extLst>
          </p:cNvPr>
          <p:cNvPicPr>
            <a:picLocks noChangeAspect="1"/>
          </p:cNvPicPr>
          <p:nvPr/>
        </p:nvPicPr>
        <p:blipFill>
          <a:blip r:embed="rId2"/>
          <a:stretch>
            <a:fillRect/>
          </a:stretch>
        </p:blipFill>
        <p:spPr>
          <a:xfrm>
            <a:off x="1641549" y="2835985"/>
            <a:ext cx="5042055" cy="2659842"/>
          </a:xfrm>
          <a:prstGeom prst="rect">
            <a:avLst/>
          </a:prstGeom>
        </p:spPr>
      </p:pic>
      <p:sp>
        <p:nvSpPr>
          <p:cNvPr id="4" name="TextBox 3">
            <a:extLst>
              <a:ext uri="{FF2B5EF4-FFF2-40B4-BE49-F238E27FC236}">
                <a16:creationId xmlns:a16="http://schemas.microsoft.com/office/drawing/2014/main" id="{67AE7FE6-A067-4EBE-B3FD-9034EBA1507B}"/>
              </a:ext>
            </a:extLst>
          </p:cNvPr>
          <p:cNvSpPr txBox="1"/>
          <p:nvPr/>
        </p:nvSpPr>
        <p:spPr>
          <a:xfrm>
            <a:off x="666164" y="757365"/>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5" name="TextBox 4">
            <a:extLst>
              <a:ext uri="{FF2B5EF4-FFF2-40B4-BE49-F238E27FC236}">
                <a16:creationId xmlns:a16="http://schemas.microsoft.com/office/drawing/2014/main" id="{53190D05-2528-45B8-BFC7-F7C175D9E97A}"/>
              </a:ext>
            </a:extLst>
          </p:cNvPr>
          <p:cNvSpPr txBox="1"/>
          <p:nvPr/>
        </p:nvSpPr>
        <p:spPr>
          <a:xfrm>
            <a:off x="967818" y="1080096"/>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Testing:</a:t>
            </a:r>
          </a:p>
        </p:txBody>
      </p:sp>
      <p:sp>
        <p:nvSpPr>
          <p:cNvPr id="6" name="TextBox 5">
            <a:extLst>
              <a:ext uri="{FF2B5EF4-FFF2-40B4-BE49-F238E27FC236}">
                <a16:creationId xmlns:a16="http://schemas.microsoft.com/office/drawing/2014/main" id="{AB165B64-DF8E-4EB2-8ABA-5BEF0AB10E5E}"/>
              </a:ext>
            </a:extLst>
          </p:cNvPr>
          <p:cNvSpPr txBox="1"/>
          <p:nvPr/>
        </p:nvSpPr>
        <p:spPr>
          <a:xfrm>
            <a:off x="967818" y="1541761"/>
            <a:ext cx="6117996" cy="369332"/>
          </a:xfrm>
          <a:prstGeom prst="rect">
            <a:avLst/>
          </a:prstGeom>
          <a:noFill/>
        </p:spPr>
        <p:txBody>
          <a:bodyPr wrap="square">
            <a:spAutoFit/>
          </a:bodyPr>
          <a:lstStyle/>
          <a:p>
            <a:r>
              <a:rPr lang="en-US" dirty="0" err="1"/>
              <a:t>Cnn_with_Aug</a:t>
            </a:r>
            <a:endParaRPr lang="en-US" dirty="0"/>
          </a:p>
        </p:txBody>
      </p:sp>
      <p:sp>
        <p:nvSpPr>
          <p:cNvPr id="8" name="TextBox 7">
            <a:extLst>
              <a:ext uri="{FF2B5EF4-FFF2-40B4-BE49-F238E27FC236}">
                <a16:creationId xmlns:a16="http://schemas.microsoft.com/office/drawing/2014/main" id="{A0FC759F-3BBF-4F95-87EA-24CCA7504863}"/>
              </a:ext>
            </a:extLst>
          </p:cNvPr>
          <p:cNvSpPr txBox="1"/>
          <p:nvPr/>
        </p:nvSpPr>
        <p:spPr>
          <a:xfrm>
            <a:off x="967818" y="2281987"/>
            <a:ext cx="6117996" cy="369332"/>
          </a:xfrm>
          <a:prstGeom prst="rect">
            <a:avLst/>
          </a:prstGeom>
          <a:noFill/>
        </p:spPr>
        <p:txBody>
          <a:bodyPr wrap="square">
            <a:spAutoFit/>
          </a:bodyPr>
          <a:lstStyle/>
          <a:p>
            <a:r>
              <a:rPr lang="en-US"/>
              <a:t>classification_report</a:t>
            </a:r>
            <a:endParaRPr lang="en-US" dirty="0"/>
          </a:p>
        </p:txBody>
      </p:sp>
      <p:sp>
        <p:nvSpPr>
          <p:cNvPr id="9" name="TextBox 8">
            <a:extLst>
              <a:ext uri="{FF2B5EF4-FFF2-40B4-BE49-F238E27FC236}">
                <a16:creationId xmlns:a16="http://schemas.microsoft.com/office/drawing/2014/main" id="{13E88078-EBA6-4686-9254-39CF1942C7FB}"/>
              </a:ext>
            </a:extLst>
          </p:cNvPr>
          <p:cNvSpPr txBox="1"/>
          <p:nvPr/>
        </p:nvSpPr>
        <p:spPr>
          <a:xfrm>
            <a:off x="6898849" y="2250173"/>
            <a:ext cx="6117996" cy="369332"/>
          </a:xfrm>
          <a:prstGeom prst="rect">
            <a:avLst/>
          </a:prstGeom>
          <a:noFill/>
        </p:spPr>
        <p:txBody>
          <a:bodyPr wrap="square">
            <a:spAutoFit/>
          </a:bodyPr>
          <a:lstStyle/>
          <a:p>
            <a:r>
              <a:rPr lang="en-US" dirty="0" err="1"/>
              <a:t>Accuarcy</a:t>
            </a:r>
            <a:r>
              <a:rPr lang="en-US" dirty="0"/>
              <a:t>: </a:t>
            </a:r>
          </a:p>
        </p:txBody>
      </p:sp>
      <p:pic>
        <p:nvPicPr>
          <p:cNvPr id="11" name="Picture 10">
            <a:extLst>
              <a:ext uri="{FF2B5EF4-FFF2-40B4-BE49-F238E27FC236}">
                <a16:creationId xmlns:a16="http://schemas.microsoft.com/office/drawing/2014/main" id="{9251E09F-3F21-4215-A226-CD22CD142332}"/>
              </a:ext>
            </a:extLst>
          </p:cNvPr>
          <p:cNvPicPr>
            <a:picLocks noChangeAspect="1"/>
          </p:cNvPicPr>
          <p:nvPr/>
        </p:nvPicPr>
        <p:blipFill>
          <a:blip r:embed="rId3"/>
          <a:stretch>
            <a:fillRect/>
          </a:stretch>
        </p:blipFill>
        <p:spPr>
          <a:xfrm>
            <a:off x="8022180" y="2349637"/>
            <a:ext cx="2234502" cy="269868"/>
          </a:xfrm>
          <a:prstGeom prst="rect">
            <a:avLst/>
          </a:prstGeom>
        </p:spPr>
      </p:pic>
    </p:spTree>
    <p:extLst>
      <p:ext uri="{BB962C8B-B14F-4D97-AF65-F5344CB8AC3E}">
        <p14:creationId xmlns:p14="http://schemas.microsoft.com/office/powerpoint/2010/main" val="142591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6F4491-B9D4-4CB0-A291-74FD8A044B76}"/>
              </a:ext>
            </a:extLst>
          </p:cNvPr>
          <p:cNvSpPr txBox="1"/>
          <p:nvPr/>
        </p:nvSpPr>
        <p:spPr>
          <a:xfrm>
            <a:off x="1348034" y="763572"/>
            <a:ext cx="8993171" cy="8125301"/>
          </a:xfrm>
          <a:prstGeom prst="rect">
            <a:avLst/>
          </a:prstGeom>
          <a:noFill/>
        </p:spPr>
        <p:txBody>
          <a:bodyPr wrap="square" rtlCol="0">
            <a:spAutoFit/>
          </a:bodyPr>
          <a:lstStyle/>
          <a:p>
            <a:r>
              <a:rPr lang="en-US" sz="1800" b="0" i="0" u="none" strike="noStrike" baseline="0" dirty="0">
                <a:solidFill>
                  <a:srgbClr val="000000"/>
                </a:solidFill>
                <a:latin typeface="Calibri" panose="020F0502020204030204" pitchFamily="34" charset="0"/>
              </a:rPr>
              <a:t>Contents :</a:t>
            </a:r>
          </a:p>
          <a:p>
            <a:pPr marL="285750" indent="-285750">
              <a:buFont typeface="Arial" panose="020B0604020202020204" pitchFamily="34" charset="0"/>
              <a:buChar char="•"/>
            </a:pPr>
            <a:r>
              <a:rPr lang="en-US" dirty="0">
                <a:solidFill>
                  <a:srgbClr val="000000"/>
                </a:solidFill>
                <a:latin typeface="Calibri" panose="020F0502020204030204" pitchFamily="34" charset="0"/>
              </a:rPr>
              <a:t>Paper representation </a:t>
            </a:r>
          </a:p>
          <a:p>
            <a:pPr marL="285750" indent="-285750">
              <a:buFont typeface="Arial" panose="020B0604020202020204" pitchFamily="34" charset="0"/>
              <a:buChar char="•"/>
            </a:pPr>
            <a:r>
              <a:rPr lang="en-US" dirty="0">
                <a:solidFill>
                  <a:srgbClr val="000000"/>
                </a:solidFill>
                <a:latin typeface="Calibri" panose="020F0502020204030204" pitchFamily="34" charset="0"/>
              </a:rPr>
              <a:t>Dataset </a:t>
            </a:r>
          </a:p>
          <a:p>
            <a:pPr marL="285750" indent="-285750">
              <a:buFont typeface="Arial" panose="020B0604020202020204" pitchFamily="34" charset="0"/>
              <a:buChar char="•"/>
            </a:pPr>
            <a:r>
              <a:rPr lang="en-US" dirty="0">
                <a:solidFill>
                  <a:srgbClr val="000000"/>
                </a:solidFill>
                <a:latin typeface="Calibri" panose="020F0502020204030204" pitchFamily="34" charset="0"/>
              </a:rPr>
              <a:t>Problems with dataset </a:t>
            </a:r>
          </a:p>
          <a:p>
            <a:pPr marL="285750" indent="-285750">
              <a:buFont typeface="Arial" panose="020B0604020202020204" pitchFamily="34" charset="0"/>
              <a:buChar char="•"/>
            </a:pPr>
            <a:r>
              <a:rPr lang="en-US" dirty="0">
                <a:solidFill>
                  <a:srgbClr val="000000"/>
                </a:solidFill>
                <a:latin typeface="Calibri" panose="020F0502020204030204" pitchFamily="34" charset="0"/>
              </a:rPr>
              <a:t>How to make specific solution ?</a:t>
            </a:r>
          </a:p>
          <a:p>
            <a:pPr marL="285750" indent="-285750">
              <a:buFont typeface="Arial" panose="020B0604020202020204" pitchFamily="34" charset="0"/>
              <a:buChar char="•"/>
            </a:pPr>
            <a:r>
              <a:rPr lang="en-US" dirty="0">
                <a:solidFill>
                  <a:srgbClr val="000000"/>
                </a:solidFill>
                <a:latin typeface="Calibri" panose="020F0502020204030204" pitchFamily="34" charset="0"/>
              </a:rPr>
              <a:t>Analysis and visualization dataset</a:t>
            </a:r>
          </a:p>
          <a:p>
            <a:pPr marL="285750" indent="-285750">
              <a:buFont typeface="Arial" panose="020B0604020202020204" pitchFamily="34" charset="0"/>
              <a:buChar char="•"/>
            </a:pPr>
            <a:r>
              <a:rPr lang="en-US" dirty="0">
                <a:solidFill>
                  <a:srgbClr val="000000"/>
                </a:solidFill>
                <a:latin typeface="Calibri" panose="020F0502020204030204" pitchFamily="34" charset="0"/>
              </a:rPr>
              <a:t>Preprocessing of the dataset</a:t>
            </a:r>
          </a:p>
          <a:p>
            <a:pPr marL="285750" indent="-285750">
              <a:buFont typeface="Arial" panose="020B0604020202020204" pitchFamily="34" charset="0"/>
              <a:buChar char="•"/>
            </a:pPr>
            <a:r>
              <a:rPr lang="en-US" dirty="0">
                <a:solidFill>
                  <a:srgbClr val="000000"/>
                </a:solidFill>
                <a:latin typeface="Calibri" panose="020F0502020204030204" pitchFamily="34" charset="0"/>
              </a:rPr>
              <a:t>Build deep learning solution</a:t>
            </a:r>
          </a:p>
          <a:p>
            <a:pPr marL="285750" indent="-285750">
              <a:buFont typeface="Arial" panose="020B0604020202020204" pitchFamily="34" charset="0"/>
              <a:buChar char="•"/>
            </a:pPr>
            <a:r>
              <a:rPr lang="en-US" dirty="0">
                <a:solidFill>
                  <a:srgbClr val="000000"/>
                </a:solidFill>
                <a:latin typeface="Calibri" panose="020F0502020204030204" pitchFamily="34" charset="0"/>
              </a:rPr>
              <a:t>CNN implementation Model </a:t>
            </a:r>
          </a:p>
          <a:p>
            <a:pPr marL="285750" indent="-285750">
              <a:buFont typeface="Arial" panose="020B0604020202020204" pitchFamily="34" charset="0"/>
              <a:buChar char="•"/>
            </a:pPr>
            <a:r>
              <a:rPr lang="en-US" dirty="0">
                <a:solidFill>
                  <a:srgbClr val="000000"/>
                </a:solidFill>
                <a:latin typeface="Calibri" panose="020F0502020204030204" pitchFamily="34" charset="0"/>
              </a:rPr>
              <a:t>CNN implementation Model with </a:t>
            </a:r>
            <a:r>
              <a:rPr lang="en-US" b="0" i="0" dirty="0">
                <a:solidFill>
                  <a:srgbClr val="000000"/>
                </a:solidFill>
                <a:effectLst/>
                <a:latin typeface="Helvetica Neue"/>
              </a:rPr>
              <a:t>Augmentation</a:t>
            </a:r>
          </a:p>
          <a:p>
            <a:pPr marL="285750" indent="-285750">
              <a:buFont typeface="Arial" panose="020B0604020202020204" pitchFamily="34" charset="0"/>
              <a:buChar char="•"/>
            </a:pPr>
            <a:r>
              <a:rPr lang="en-US" dirty="0">
                <a:solidFill>
                  <a:srgbClr val="000000"/>
                </a:solidFill>
                <a:latin typeface="Helvetica Neue"/>
              </a:rPr>
              <a:t>What is transfer learning ?</a:t>
            </a:r>
          </a:p>
          <a:p>
            <a:pPr marL="285750" indent="-285750">
              <a:buFont typeface="Arial" panose="020B0604020202020204" pitchFamily="34" charset="0"/>
              <a:buChar char="•"/>
            </a:pPr>
            <a:r>
              <a:rPr lang="en-US" dirty="0">
                <a:solidFill>
                  <a:srgbClr val="000000"/>
                </a:solidFill>
                <a:latin typeface="Calibri" panose="020F0502020204030204" pitchFamily="34" charset="0"/>
              </a:rPr>
              <a:t>Preprocessing of transfer learning</a:t>
            </a:r>
            <a:endParaRPr lang="en-US" dirty="0">
              <a:solidFill>
                <a:srgbClr val="000000"/>
              </a:solidFill>
              <a:latin typeface="Helvetica Neue"/>
            </a:endParaRPr>
          </a:p>
          <a:p>
            <a:pPr marL="285750" indent="-285750">
              <a:buFont typeface="Arial" panose="020B0604020202020204" pitchFamily="34" charset="0"/>
              <a:buChar char="•"/>
            </a:pPr>
            <a:r>
              <a:rPr lang="en-US" dirty="0" err="1">
                <a:solidFill>
                  <a:srgbClr val="000000"/>
                </a:solidFill>
                <a:latin typeface="Helvetica Neue"/>
              </a:rPr>
              <a:t>Res_Net</a:t>
            </a:r>
            <a:r>
              <a:rPr lang="en-US" dirty="0">
                <a:solidFill>
                  <a:srgbClr val="000000"/>
                </a:solidFill>
                <a:latin typeface="Helvetica Neue"/>
              </a:rPr>
              <a:t> 50 with </a:t>
            </a:r>
            <a:r>
              <a:rPr lang="en-US" b="0" i="0" dirty="0">
                <a:solidFill>
                  <a:srgbClr val="000000"/>
                </a:solidFill>
                <a:effectLst/>
                <a:latin typeface="Helvetica Neue"/>
              </a:rPr>
              <a:t>Augmentation and CNN Model</a:t>
            </a:r>
          </a:p>
          <a:p>
            <a:pPr marL="285750" indent="-285750">
              <a:buFont typeface="Arial" panose="020B0604020202020204" pitchFamily="34" charset="0"/>
              <a:buChar char="•"/>
            </a:pPr>
            <a:r>
              <a:rPr lang="en-US" dirty="0" err="1">
                <a:solidFill>
                  <a:srgbClr val="000000"/>
                </a:solidFill>
                <a:latin typeface="Helvetica Neue"/>
              </a:rPr>
              <a:t>Res_Net</a:t>
            </a:r>
            <a:r>
              <a:rPr lang="en-US" dirty="0">
                <a:solidFill>
                  <a:srgbClr val="000000"/>
                </a:solidFill>
                <a:latin typeface="Helvetica Neue"/>
              </a:rPr>
              <a:t> 101 with </a:t>
            </a:r>
            <a:r>
              <a:rPr lang="en-US" b="0" i="0" dirty="0">
                <a:solidFill>
                  <a:srgbClr val="000000"/>
                </a:solidFill>
                <a:effectLst/>
                <a:latin typeface="Helvetica Neue"/>
              </a:rPr>
              <a:t>Augmentation and CNN Model</a:t>
            </a:r>
          </a:p>
          <a:p>
            <a:pPr marL="285750" indent="-285750">
              <a:buFont typeface="Arial" panose="020B0604020202020204" pitchFamily="34" charset="0"/>
              <a:buChar char="•"/>
            </a:pPr>
            <a:r>
              <a:rPr lang="en-US" dirty="0" err="1">
                <a:solidFill>
                  <a:srgbClr val="000000"/>
                </a:solidFill>
                <a:latin typeface="Helvetica Neue"/>
              </a:rPr>
              <a:t>Res_Net</a:t>
            </a:r>
            <a:r>
              <a:rPr lang="en-US" dirty="0">
                <a:solidFill>
                  <a:srgbClr val="000000"/>
                </a:solidFill>
                <a:latin typeface="Helvetica Neue"/>
              </a:rPr>
              <a:t> 152 with </a:t>
            </a:r>
            <a:r>
              <a:rPr lang="en-US" b="0" i="0" dirty="0">
                <a:solidFill>
                  <a:srgbClr val="000000"/>
                </a:solidFill>
                <a:effectLst/>
                <a:latin typeface="Helvetica Neue"/>
              </a:rPr>
              <a:t>Augmentation and CNN Model</a:t>
            </a:r>
          </a:p>
          <a:p>
            <a:pPr marL="285750" indent="-285750">
              <a:buFont typeface="Arial" panose="020B0604020202020204" pitchFamily="34" charset="0"/>
              <a:buChar char="•"/>
            </a:pPr>
            <a:r>
              <a:rPr lang="en-US" dirty="0">
                <a:solidFill>
                  <a:srgbClr val="000000"/>
                </a:solidFill>
                <a:latin typeface="Helvetica Neue"/>
              </a:rPr>
              <a:t>VGG 16 with </a:t>
            </a:r>
            <a:r>
              <a:rPr lang="en-US" b="0" i="0" dirty="0">
                <a:solidFill>
                  <a:srgbClr val="000000"/>
                </a:solidFill>
                <a:effectLst/>
                <a:latin typeface="Helvetica Neue"/>
              </a:rPr>
              <a:t>Augmentation and CNN Model</a:t>
            </a:r>
          </a:p>
          <a:p>
            <a:pPr marL="285750" indent="-285750">
              <a:buFont typeface="Arial" panose="020B0604020202020204" pitchFamily="34" charset="0"/>
              <a:buChar char="•"/>
            </a:pPr>
            <a:r>
              <a:rPr lang="en-US" dirty="0">
                <a:solidFill>
                  <a:srgbClr val="000000"/>
                </a:solidFill>
                <a:latin typeface="Helvetica Neue"/>
              </a:rPr>
              <a:t>VGG 19 with </a:t>
            </a:r>
            <a:r>
              <a:rPr lang="en-US" b="0" i="0" dirty="0">
                <a:solidFill>
                  <a:srgbClr val="000000"/>
                </a:solidFill>
                <a:effectLst/>
                <a:latin typeface="Helvetica Neue"/>
              </a:rPr>
              <a:t>Augmentation and CNN Model</a:t>
            </a:r>
            <a:endParaRPr lang="en-US" dirty="0">
              <a:solidFill>
                <a:srgbClr val="000000"/>
              </a:solidFill>
              <a:latin typeface="Helvetica Neue"/>
            </a:endParaRPr>
          </a:p>
          <a:p>
            <a:pPr marL="285750" indent="-285750">
              <a:buFont typeface="Arial" panose="020B0604020202020204" pitchFamily="34" charset="0"/>
              <a:buChar char="•"/>
            </a:pPr>
            <a:r>
              <a:rPr lang="en-US" dirty="0" err="1">
                <a:solidFill>
                  <a:srgbClr val="000000"/>
                </a:solidFill>
                <a:latin typeface="Helvetica Neue"/>
              </a:rPr>
              <a:t>E</a:t>
            </a:r>
            <a:r>
              <a:rPr lang="en-US" b="0" i="0" dirty="0" err="1">
                <a:solidFill>
                  <a:srgbClr val="000000"/>
                </a:solidFill>
                <a:effectLst/>
                <a:latin typeface="Helvetica Neue"/>
              </a:rPr>
              <a:t>fficientnet</a:t>
            </a:r>
            <a:r>
              <a:rPr lang="en-US" b="0" i="0" dirty="0">
                <a:solidFill>
                  <a:srgbClr val="000000"/>
                </a:solidFill>
                <a:effectLst/>
                <a:latin typeface="Helvetica Neue"/>
              </a:rPr>
              <a:t> </a:t>
            </a:r>
            <a:r>
              <a:rPr lang="en-US" dirty="0">
                <a:solidFill>
                  <a:srgbClr val="000000"/>
                </a:solidFill>
                <a:latin typeface="Helvetica Neue"/>
              </a:rPr>
              <a:t>with </a:t>
            </a:r>
            <a:r>
              <a:rPr lang="en-US" b="0" i="0" dirty="0">
                <a:solidFill>
                  <a:srgbClr val="000000"/>
                </a:solidFill>
                <a:effectLst/>
                <a:latin typeface="Helvetica Neue"/>
              </a:rPr>
              <a:t>Augmentation and CNN Model</a:t>
            </a:r>
          </a:p>
          <a:p>
            <a:pPr marL="285750" indent="-285750">
              <a:buFont typeface="Arial" panose="020B0604020202020204" pitchFamily="34" charset="0"/>
              <a:buChar char="•"/>
            </a:pPr>
            <a:r>
              <a:rPr lang="en-US" b="1" dirty="0" err="1"/>
              <a:t>Xception</a:t>
            </a:r>
            <a:r>
              <a:rPr lang="en-US" b="1" dirty="0"/>
              <a:t> </a:t>
            </a:r>
            <a:r>
              <a:rPr lang="en-US" dirty="0">
                <a:solidFill>
                  <a:srgbClr val="000000"/>
                </a:solidFill>
                <a:latin typeface="Helvetica Neue"/>
              </a:rPr>
              <a:t>with </a:t>
            </a:r>
            <a:r>
              <a:rPr lang="en-US" b="0" i="0" dirty="0">
                <a:solidFill>
                  <a:srgbClr val="000000"/>
                </a:solidFill>
                <a:effectLst/>
                <a:latin typeface="Helvetica Neue"/>
              </a:rPr>
              <a:t>Augmentation and CNN Model</a:t>
            </a:r>
            <a:br>
              <a:rPr lang="en-US" dirty="0"/>
            </a:br>
            <a:endParaRPr lang="en-US" b="0" i="0" dirty="0">
              <a:solidFill>
                <a:srgbClr val="000000"/>
              </a:solidFill>
              <a:effectLst/>
              <a:latin typeface="Helvetica Neue"/>
            </a:endParaRPr>
          </a:p>
          <a:p>
            <a:pPr marL="285750" indent="-285750">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pPr marL="285750" indent="-285750">
              <a:buFont typeface="Arial" panose="020B0604020202020204" pitchFamily="34" charset="0"/>
              <a:buChar char="•"/>
            </a:pPr>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a:t>
            </a:r>
          </a:p>
          <a:p>
            <a:endParaRPr lang="en-US" dirty="0"/>
          </a:p>
        </p:txBody>
      </p:sp>
    </p:spTree>
    <p:extLst>
      <p:ext uri="{BB962C8B-B14F-4D97-AF65-F5344CB8AC3E}">
        <p14:creationId xmlns:p14="http://schemas.microsoft.com/office/powerpoint/2010/main" val="190047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519DB4-8EDD-4554-9707-4499ED943FCD}"/>
              </a:ext>
            </a:extLst>
          </p:cNvPr>
          <p:cNvSpPr txBox="1"/>
          <p:nvPr/>
        </p:nvSpPr>
        <p:spPr>
          <a:xfrm>
            <a:off x="666164" y="757365"/>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161405B4-17DD-48B9-9174-6CD3DFEB6586}"/>
              </a:ext>
            </a:extLst>
          </p:cNvPr>
          <p:cNvSpPr txBox="1"/>
          <p:nvPr/>
        </p:nvSpPr>
        <p:spPr>
          <a:xfrm>
            <a:off x="967818" y="1080096"/>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Testing:</a:t>
            </a:r>
          </a:p>
        </p:txBody>
      </p:sp>
      <p:sp>
        <p:nvSpPr>
          <p:cNvPr id="4" name="TextBox 3">
            <a:extLst>
              <a:ext uri="{FF2B5EF4-FFF2-40B4-BE49-F238E27FC236}">
                <a16:creationId xmlns:a16="http://schemas.microsoft.com/office/drawing/2014/main" id="{E3FAF893-5DA5-4C4A-98A4-65FAFBF9B016}"/>
              </a:ext>
            </a:extLst>
          </p:cNvPr>
          <p:cNvSpPr txBox="1"/>
          <p:nvPr/>
        </p:nvSpPr>
        <p:spPr>
          <a:xfrm>
            <a:off x="967818" y="1541761"/>
            <a:ext cx="6117996" cy="369332"/>
          </a:xfrm>
          <a:prstGeom prst="rect">
            <a:avLst/>
          </a:prstGeom>
          <a:noFill/>
        </p:spPr>
        <p:txBody>
          <a:bodyPr wrap="square">
            <a:spAutoFit/>
          </a:bodyPr>
          <a:lstStyle/>
          <a:p>
            <a:r>
              <a:rPr lang="en-US" dirty="0" err="1"/>
              <a:t>Cnn_without_Aug</a:t>
            </a:r>
            <a:endParaRPr lang="en-US" dirty="0"/>
          </a:p>
        </p:txBody>
      </p:sp>
      <p:pic>
        <p:nvPicPr>
          <p:cNvPr id="11266" name="Picture 2">
            <a:extLst>
              <a:ext uri="{FF2B5EF4-FFF2-40B4-BE49-F238E27FC236}">
                <a16:creationId xmlns:a16="http://schemas.microsoft.com/office/drawing/2014/main" id="{99263FE5-16FF-44A6-83C2-B00F0BCF0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252" y="1911093"/>
            <a:ext cx="4533900" cy="414337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0A611D0-C65B-4AB5-B414-0C57F2BCF7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989" y="1726427"/>
            <a:ext cx="45339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413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633318-D3C6-4B73-9A9B-F3D53181B90A}"/>
              </a:ext>
            </a:extLst>
          </p:cNvPr>
          <p:cNvSpPr txBox="1"/>
          <p:nvPr/>
        </p:nvSpPr>
        <p:spPr>
          <a:xfrm>
            <a:off x="666164" y="757365"/>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578644B8-6B68-4453-9BFC-A70E265F86C2}"/>
              </a:ext>
            </a:extLst>
          </p:cNvPr>
          <p:cNvSpPr txBox="1"/>
          <p:nvPr/>
        </p:nvSpPr>
        <p:spPr>
          <a:xfrm>
            <a:off x="967818" y="1080096"/>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Testing:</a:t>
            </a:r>
          </a:p>
        </p:txBody>
      </p:sp>
      <p:sp>
        <p:nvSpPr>
          <p:cNvPr id="4" name="TextBox 3">
            <a:extLst>
              <a:ext uri="{FF2B5EF4-FFF2-40B4-BE49-F238E27FC236}">
                <a16:creationId xmlns:a16="http://schemas.microsoft.com/office/drawing/2014/main" id="{2CF30C90-1B16-4D28-BCFD-2FDB5B2E4970}"/>
              </a:ext>
            </a:extLst>
          </p:cNvPr>
          <p:cNvSpPr txBox="1"/>
          <p:nvPr/>
        </p:nvSpPr>
        <p:spPr>
          <a:xfrm>
            <a:off x="967818" y="1541761"/>
            <a:ext cx="6117996" cy="369332"/>
          </a:xfrm>
          <a:prstGeom prst="rect">
            <a:avLst/>
          </a:prstGeom>
          <a:noFill/>
        </p:spPr>
        <p:txBody>
          <a:bodyPr wrap="square">
            <a:spAutoFit/>
          </a:bodyPr>
          <a:lstStyle/>
          <a:p>
            <a:r>
              <a:rPr lang="en-US" dirty="0" err="1"/>
              <a:t>Cnn_without_Aug</a:t>
            </a:r>
            <a:endParaRPr lang="en-US" dirty="0"/>
          </a:p>
        </p:txBody>
      </p:sp>
      <p:sp>
        <p:nvSpPr>
          <p:cNvPr id="5" name="TextBox 4">
            <a:extLst>
              <a:ext uri="{FF2B5EF4-FFF2-40B4-BE49-F238E27FC236}">
                <a16:creationId xmlns:a16="http://schemas.microsoft.com/office/drawing/2014/main" id="{07DB2FD2-1995-42CF-AFA1-755F3062094F}"/>
              </a:ext>
            </a:extLst>
          </p:cNvPr>
          <p:cNvSpPr txBox="1"/>
          <p:nvPr/>
        </p:nvSpPr>
        <p:spPr>
          <a:xfrm>
            <a:off x="967818" y="2281987"/>
            <a:ext cx="6117996" cy="369332"/>
          </a:xfrm>
          <a:prstGeom prst="rect">
            <a:avLst/>
          </a:prstGeom>
          <a:noFill/>
        </p:spPr>
        <p:txBody>
          <a:bodyPr wrap="square">
            <a:spAutoFit/>
          </a:bodyPr>
          <a:lstStyle/>
          <a:p>
            <a:r>
              <a:rPr lang="en-US"/>
              <a:t>classification_report</a:t>
            </a:r>
            <a:endParaRPr lang="en-US" dirty="0"/>
          </a:p>
        </p:txBody>
      </p:sp>
      <p:sp>
        <p:nvSpPr>
          <p:cNvPr id="6" name="TextBox 5">
            <a:extLst>
              <a:ext uri="{FF2B5EF4-FFF2-40B4-BE49-F238E27FC236}">
                <a16:creationId xmlns:a16="http://schemas.microsoft.com/office/drawing/2014/main" id="{42338519-DA81-4222-BEA7-63242AD8CDAF}"/>
              </a:ext>
            </a:extLst>
          </p:cNvPr>
          <p:cNvSpPr txBox="1"/>
          <p:nvPr/>
        </p:nvSpPr>
        <p:spPr>
          <a:xfrm>
            <a:off x="6898849" y="2250173"/>
            <a:ext cx="6117996" cy="369332"/>
          </a:xfrm>
          <a:prstGeom prst="rect">
            <a:avLst/>
          </a:prstGeom>
          <a:noFill/>
        </p:spPr>
        <p:txBody>
          <a:bodyPr wrap="square">
            <a:spAutoFit/>
          </a:bodyPr>
          <a:lstStyle/>
          <a:p>
            <a:r>
              <a:rPr lang="en-US" dirty="0" err="1"/>
              <a:t>Accuarcy</a:t>
            </a:r>
            <a:r>
              <a:rPr lang="en-US" dirty="0"/>
              <a:t>: </a:t>
            </a:r>
          </a:p>
        </p:txBody>
      </p:sp>
      <p:pic>
        <p:nvPicPr>
          <p:cNvPr id="8" name="Picture 7">
            <a:extLst>
              <a:ext uri="{FF2B5EF4-FFF2-40B4-BE49-F238E27FC236}">
                <a16:creationId xmlns:a16="http://schemas.microsoft.com/office/drawing/2014/main" id="{D890221B-B0C5-489F-A9A0-32AC8FA8695F}"/>
              </a:ext>
            </a:extLst>
          </p:cNvPr>
          <p:cNvPicPr>
            <a:picLocks noChangeAspect="1"/>
          </p:cNvPicPr>
          <p:nvPr/>
        </p:nvPicPr>
        <p:blipFill>
          <a:blip r:embed="rId2"/>
          <a:stretch>
            <a:fillRect/>
          </a:stretch>
        </p:blipFill>
        <p:spPr>
          <a:xfrm>
            <a:off x="1313927" y="2762485"/>
            <a:ext cx="5190568" cy="2888393"/>
          </a:xfrm>
          <a:prstGeom prst="rect">
            <a:avLst/>
          </a:prstGeom>
        </p:spPr>
      </p:pic>
      <p:pic>
        <p:nvPicPr>
          <p:cNvPr id="10" name="Picture 9">
            <a:extLst>
              <a:ext uri="{FF2B5EF4-FFF2-40B4-BE49-F238E27FC236}">
                <a16:creationId xmlns:a16="http://schemas.microsoft.com/office/drawing/2014/main" id="{171F6FAD-CFED-46BC-A41C-88DE9A5813C9}"/>
              </a:ext>
            </a:extLst>
          </p:cNvPr>
          <p:cNvPicPr>
            <a:picLocks noChangeAspect="1"/>
          </p:cNvPicPr>
          <p:nvPr/>
        </p:nvPicPr>
        <p:blipFill>
          <a:blip r:embed="rId3"/>
          <a:stretch>
            <a:fillRect/>
          </a:stretch>
        </p:blipFill>
        <p:spPr>
          <a:xfrm>
            <a:off x="7953594" y="2281986"/>
            <a:ext cx="2444170" cy="304163"/>
          </a:xfrm>
          <a:prstGeom prst="rect">
            <a:avLst/>
          </a:prstGeom>
        </p:spPr>
      </p:pic>
    </p:spTree>
    <p:extLst>
      <p:ext uri="{BB962C8B-B14F-4D97-AF65-F5344CB8AC3E}">
        <p14:creationId xmlns:p14="http://schemas.microsoft.com/office/powerpoint/2010/main" val="1172909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35A0BD-A75C-471B-83F5-B82C48958A38}"/>
              </a:ext>
            </a:extLst>
          </p:cNvPr>
          <p:cNvSpPr txBox="1"/>
          <p:nvPr/>
        </p:nvSpPr>
        <p:spPr>
          <a:xfrm>
            <a:off x="666164" y="757365"/>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4" name="TextBox 3">
            <a:extLst>
              <a:ext uri="{FF2B5EF4-FFF2-40B4-BE49-F238E27FC236}">
                <a16:creationId xmlns:a16="http://schemas.microsoft.com/office/drawing/2014/main" id="{C1CAD405-F590-4FC6-8E69-C736C9F30523}"/>
              </a:ext>
            </a:extLst>
          </p:cNvPr>
          <p:cNvSpPr txBox="1"/>
          <p:nvPr/>
        </p:nvSpPr>
        <p:spPr>
          <a:xfrm>
            <a:off x="890833" y="1219030"/>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pic>
        <p:nvPicPr>
          <p:cNvPr id="6" name="Picture 5">
            <a:extLst>
              <a:ext uri="{FF2B5EF4-FFF2-40B4-BE49-F238E27FC236}">
                <a16:creationId xmlns:a16="http://schemas.microsoft.com/office/drawing/2014/main" id="{A3BE079F-79BB-4DF7-AD18-3BCAD16D7BB6}"/>
              </a:ext>
            </a:extLst>
          </p:cNvPr>
          <p:cNvPicPr>
            <a:picLocks noChangeAspect="1"/>
          </p:cNvPicPr>
          <p:nvPr/>
        </p:nvPicPr>
        <p:blipFill>
          <a:blip r:embed="rId2"/>
          <a:stretch>
            <a:fillRect/>
          </a:stretch>
        </p:blipFill>
        <p:spPr>
          <a:xfrm>
            <a:off x="890833" y="2455379"/>
            <a:ext cx="4972639" cy="3406435"/>
          </a:xfrm>
          <a:prstGeom prst="rect">
            <a:avLst/>
          </a:prstGeom>
        </p:spPr>
      </p:pic>
      <p:sp>
        <p:nvSpPr>
          <p:cNvPr id="7" name="TextBox 6">
            <a:extLst>
              <a:ext uri="{FF2B5EF4-FFF2-40B4-BE49-F238E27FC236}">
                <a16:creationId xmlns:a16="http://schemas.microsoft.com/office/drawing/2014/main" id="{931FDB29-C5C4-420F-8B92-4564CD57D34B}"/>
              </a:ext>
            </a:extLst>
          </p:cNvPr>
          <p:cNvSpPr txBox="1"/>
          <p:nvPr/>
        </p:nvSpPr>
        <p:spPr>
          <a:xfrm>
            <a:off x="1306856" y="1588362"/>
            <a:ext cx="6117996" cy="646331"/>
          </a:xfrm>
          <a:prstGeom prst="rect">
            <a:avLst/>
          </a:prstGeom>
          <a:noFill/>
        </p:spPr>
        <p:txBody>
          <a:bodyPr wrap="square">
            <a:spAutoFit/>
          </a:bodyPr>
          <a:lstStyle/>
          <a:p>
            <a:r>
              <a:rPr lang="en-US" dirty="0">
                <a:solidFill>
                  <a:srgbClr val="000000"/>
                </a:solidFill>
                <a:latin typeface="Helvetica Neue"/>
              </a:rPr>
              <a:t>Res-Net50 with CNN Layers with Augmentation</a:t>
            </a:r>
          </a:p>
          <a:p>
            <a:r>
              <a:rPr lang="en-US" dirty="0">
                <a:solidFill>
                  <a:srgbClr val="000000"/>
                </a:solidFill>
                <a:latin typeface="Helvetica Neue"/>
              </a:rPr>
              <a:t>Structure:</a:t>
            </a:r>
            <a:endParaRPr lang="en-US" dirty="0"/>
          </a:p>
        </p:txBody>
      </p:sp>
      <p:sp>
        <p:nvSpPr>
          <p:cNvPr id="8" name="TextBox 7">
            <a:extLst>
              <a:ext uri="{FF2B5EF4-FFF2-40B4-BE49-F238E27FC236}">
                <a16:creationId xmlns:a16="http://schemas.microsoft.com/office/drawing/2014/main" id="{1AA8053E-E8BC-498F-A4DA-6A8A0847E3DB}"/>
              </a:ext>
            </a:extLst>
          </p:cNvPr>
          <p:cNvSpPr txBox="1"/>
          <p:nvPr/>
        </p:nvSpPr>
        <p:spPr>
          <a:xfrm>
            <a:off x="7424852" y="656518"/>
            <a:ext cx="6117996" cy="2031325"/>
          </a:xfrm>
          <a:prstGeom prst="rect">
            <a:avLst/>
          </a:prstGeom>
          <a:noFill/>
        </p:spPr>
        <p:txBody>
          <a:bodyPr wrap="square">
            <a:spAutoFit/>
          </a:bodyPr>
          <a:lstStyle/>
          <a:p>
            <a:r>
              <a:rPr lang="en-US" dirty="0"/>
              <a:t>Using:</a:t>
            </a:r>
          </a:p>
          <a:p>
            <a:r>
              <a:rPr lang="en-US" dirty="0"/>
              <a:t>Optimizer : Adam </a:t>
            </a:r>
          </a:p>
          <a:p>
            <a:r>
              <a:rPr lang="en-US" dirty="0"/>
              <a:t>Loss : </a:t>
            </a:r>
            <a:r>
              <a:rPr lang="en-US" dirty="0" err="1"/>
              <a:t>categorical_crossentropy</a:t>
            </a:r>
            <a:endParaRPr lang="en-US" dirty="0"/>
          </a:p>
          <a:p>
            <a:r>
              <a:rPr lang="en-US" dirty="0"/>
              <a:t>Metrics: accuracy</a:t>
            </a:r>
          </a:p>
          <a:p>
            <a:endParaRPr lang="en-US" dirty="0"/>
          </a:p>
          <a:p>
            <a:r>
              <a:rPr lang="en-US" dirty="0"/>
              <a:t>Training accuracy : 0.39 %</a:t>
            </a:r>
          </a:p>
          <a:p>
            <a:r>
              <a:rPr lang="en-US" dirty="0"/>
              <a:t>Validation accuracy : 0.589 %</a:t>
            </a:r>
          </a:p>
        </p:txBody>
      </p:sp>
      <p:pic>
        <p:nvPicPr>
          <p:cNvPr id="13315" name="Picture 3">
            <a:extLst>
              <a:ext uri="{FF2B5EF4-FFF2-40B4-BE49-F238E27FC236}">
                <a16:creationId xmlns:a16="http://schemas.microsoft.com/office/drawing/2014/main" id="{3DB5AFC2-87FF-43A4-8823-B45A89DDD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931654"/>
            <a:ext cx="5473504" cy="318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47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E8C7C-2F9D-4AD7-BA44-03D30942B6B6}"/>
              </a:ext>
            </a:extLst>
          </p:cNvPr>
          <p:cNvSpPr txBox="1"/>
          <p:nvPr/>
        </p:nvSpPr>
        <p:spPr>
          <a:xfrm>
            <a:off x="666164" y="757365"/>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82558BE0-49C9-44D8-8D35-88FD22CED2D3}"/>
              </a:ext>
            </a:extLst>
          </p:cNvPr>
          <p:cNvSpPr txBox="1"/>
          <p:nvPr/>
        </p:nvSpPr>
        <p:spPr>
          <a:xfrm>
            <a:off x="890833" y="1219030"/>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E6726B24-D038-4895-8F20-14EF38DC2EA1}"/>
              </a:ext>
            </a:extLst>
          </p:cNvPr>
          <p:cNvSpPr txBox="1"/>
          <p:nvPr/>
        </p:nvSpPr>
        <p:spPr>
          <a:xfrm>
            <a:off x="1306856" y="1588362"/>
            <a:ext cx="6117996" cy="646331"/>
          </a:xfrm>
          <a:prstGeom prst="rect">
            <a:avLst/>
          </a:prstGeom>
          <a:noFill/>
        </p:spPr>
        <p:txBody>
          <a:bodyPr wrap="square">
            <a:spAutoFit/>
          </a:bodyPr>
          <a:lstStyle/>
          <a:p>
            <a:r>
              <a:rPr lang="en-US" dirty="0">
                <a:solidFill>
                  <a:srgbClr val="000000"/>
                </a:solidFill>
                <a:latin typeface="Helvetica Neue"/>
              </a:rPr>
              <a:t>Res-Net101 with CNN Layers with Augmentation</a:t>
            </a:r>
          </a:p>
          <a:p>
            <a:r>
              <a:rPr lang="en-US" dirty="0">
                <a:solidFill>
                  <a:srgbClr val="000000"/>
                </a:solidFill>
                <a:latin typeface="Helvetica Neue"/>
              </a:rPr>
              <a:t>Structure:</a:t>
            </a:r>
            <a:endParaRPr lang="en-US" dirty="0"/>
          </a:p>
        </p:txBody>
      </p:sp>
      <p:pic>
        <p:nvPicPr>
          <p:cNvPr id="6" name="Picture 5">
            <a:extLst>
              <a:ext uri="{FF2B5EF4-FFF2-40B4-BE49-F238E27FC236}">
                <a16:creationId xmlns:a16="http://schemas.microsoft.com/office/drawing/2014/main" id="{F5EBC0ED-2569-4D32-8525-F728AD01A1F1}"/>
              </a:ext>
            </a:extLst>
          </p:cNvPr>
          <p:cNvPicPr>
            <a:picLocks noChangeAspect="1"/>
          </p:cNvPicPr>
          <p:nvPr/>
        </p:nvPicPr>
        <p:blipFill>
          <a:blip r:embed="rId2"/>
          <a:stretch>
            <a:fillRect/>
          </a:stretch>
        </p:blipFill>
        <p:spPr>
          <a:xfrm>
            <a:off x="666164" y="2451852"/>
            <a:ext cx="6980525" cy="464860"/>
          </a:xfrm>
          <a:prstGeom prst="rect">
            <a:avLst/>
          </a:prstGeom>
        </p:spPr>
      </p:pic>
      <p:pic>
        <p:nvPicPr>
          <p:cNvPr id="8" name="Picture 7">
            <a:extLst>
              <a:ext uri="{FF2B5EF4-FFF2-40B4-BE49-F238E27FC236}">
                <a16:creationId xmlns:a16="http://schemas.microsoft.com/office/drawing/2014/main" id="{2334F4FF-6224-4705-BEEF-2EB8B0B334DA}"/>
              </a:ext>
            </a:extLst>
          </p:cNvPr>
          <p:cNvPicPr>
            <a:picLocks noChangeAspect="1"/>
          </p:cNvPicPr>
          <p:nvPr/>
        </p:nvPicPr>
        <p:blipFill>
          <a:blip r:embed="rId3"/>
          <a:stretch>
            <a:fillRect/>
          </a:stretch>
        </p:blipFill>
        <p:spPr>
          <a:xfrm>
            <a:off x="666164" y="2960711"/>
            <a:ext cx="6679974" cy="2377646"/>
          </a:xfrm>
          <a:prstGeom prst="rect">
            <a:avLst/>
          </a:prstGeom>
        </p:spPr>
      </p:pic>
      <p:pic>
        <p:nvPicPr>
          <p:cNvPr id="10" name="Picture 9">
            <a:extLst>
              <a:ext uri="{FF2B5EF4-FFF2-40B4-BE49-F238E27FC236}">
                <a16:creationId xmlns:a16="http://schemas.microsoft.com/office/drawing/2014/main" id="{12508961-DCB9-40E6-AEDF-C261678F2CB9}"/>
              </a:ext>
            </a:extLst>
          </p:cNvPr>
          <p:cNvPicPr>
            <a:picLocks noChangeAspect="1"/>
          </p:cNvPicPr>
          <p:nvPr/>
        </p:nvPicPr>
        <p:blipFill>
          <a:blip r:embed="rId4"/>
          <a:stretch>
            <a:fillRect/>
          </a:stretch>
        </p:blipFill>
        <p:spPr>
          <a:xfrm>
            <a:off x="666164" y="5324246"/>
            <a:ext cx="6679974" cy="876376"/>
          </a:xfrm>
          <a:prstGeom prst="rect">
            <a:avLst/>
          </a:prstGeom>
        </p:spPr>
      </p:pic>
      <p:sp>
        <p:nvSpPr>
          <p:cNvPr id="11" name="TextBox 10">
            <a:extLst>
              <a:ext uri="{FF2B5EF4-FFF2-40B4-BE49-F238E27FC236}">
                <a16:creationId xmlns:a16="http://schemas.microsoft.com/office/drawing/2014/main" id="{32B55ABD-1975-41CF-B59D-B4501CC3EB38}"/>
              </a:ext>
            </a:extLst>
          </p:cNvPr>
          <p:cNvSpPr txBox="1"/>
          <p:nvPr/>
        </p:nvSpPr>
        <p:spPr>
          <a:xfrm>
            <a:off x="7424852" y="656518"/>
            <a:ext cx="6117996" cy="2031325"/>
          </a:xfrm>
          <a:prstGeom prst="rect">
            <a:avLst/>
          </a:prstGeom>
          <a:noFill/>
        </p:spPr>
        <p:txBody>
          <a:bodyPr wrap="square">
            <a:spAutoFit/>
          </a:bodyPr>
          <a:lstStyle/>
          <a:p>
            <a:r>
              <a:rPr lang="en-US" dirty="0"/>
              <a:t>Using:</a:t>
            </a:r>
          </a:p>
          <a:p>
            <a:r>
              <a:rPr lang="en-US" dirty="0"/>
              <a:t>Optimizer : Adam </a:t>
            </a:r>
          </a:p>
          <a:p>
            <a:r>
              <a:rPr lang="en-US" dirty="0"/>
              <a:t>Loss : </a:t>
            </a:r>
            <a:r>
              <a:rPr lang="en-US" dirty="0" err="1"/>
              <a:t>categorical_crossentropy</a:t>
            </a:r>
            <a:endParaRPr lang="en-US" dirty="0"/>
          </a:p>
          <a:p>
            <a:r>
              <a:rPr lang="en-US" dirty="0"/>
              <a:t>Metrics: accuracy</a:t>
            </a:r>
          </a:p>
          <a:p>
            <a:endParaRPr lang="en-US" dirty="0"/>
          </a:p>
          <a:p>
            <a:r>
              <a:rPr lang="en-US" dirty="0"/>
              <a:t>Training accuracy : 0.95 %</a:t>
            </a:r>
          </a:p>
          <a:p>
            <a:r>
              <a:rPr lang="en-US" dirty="0"/>
              <a:t>Validation accuracy : 0.97 %</a:t>
            </a:r>
          </a:p>
        </p:txBody>
      </p:sp>
    </p:spTree>
    <p:extLst>
      <p:ext uri="{BB962C8B-B14F-4D97-AF65-F5344CB8AC3E}">
        <p14:creationId xmlns:p14="http://schemas.microsoft.com/office/powerpoint/2010/main" val="1103902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3EF45-34B4-49C6-95EE-908D19BE2FF6}"/>
              </a:ext>
            </a:extLst>
          </p:cNvPr>
          <p:cNvSpPr txBox="1"/>
          <p:nvPr/>
        </p:nvSpPr>
        <p:spPr>
          <a:xfrm>
            <a:off x="6501353" y="1879042"/>
            <a:ext cx="6117996" cy="369332"/>
          </a:xfrm>
          <a:prstGeom prst="rect">
            <a:avLst/>
          </a:prstGeom>
          <a:noFill/>
        </p:spPr>
        <p:txBody>
          <a:bodyPr wrap="square">
            <a:spAutoFit/>
          </a:bodyPr>
          <a:lstStyle/>
          <a:p>
            <a:r>
              <a:rPr lang="en-US" dirty="0" err="1"/>
              <a:t>Accuracy_curve</a:t>
            </a:r>
            <a:endParaRPr lang="en-US" dirty="0"/>
          </a:p>
        </p:txBody>
      </p:sp>
      <p:sp>
        <p:nvSpPr>
          <p:cNvPr id="3" name="TextBox 2">
            <a:extLst>
              <a:ext uri="{FF2B5EF4-FFF2-40B4-BE49-F238E27FC236}">
                <a16:creationId xmlns:a16="http://schemas.microsoft.com/office/drawing/2014/main" id="{8A5D2B0D-64A3-45A8-A46C-9C02479C54F3}"/>
              </a:ext>
            </a:extLst>
          </p:cNvPr>
          <p:cNvSpPr txBox="1"/>
          <p:nvPr/>
        </p:nvSpPr>
        <p:spPr>
          <a:xfrm>
            <a:off x="1321322" y="1956771"/>
            <a:ext cx="6117996" cy="369332"/>
          </a:xfrm>
          <a:prstGeom prst="rect">
            <a:avLst/>
          </a:prstGeom>
          <a:noFill/>
        </p:spPr>
        <p:txBody>
          <a:bodyPr wrap="square">
            <a:spAutoFit/>
          </a:bodyPr>
          <a:lstStyle/>
          <a:p>
            <a:r>
              <a:rPr lang="en-US" dirty="0" err="1"/>
              <a:t>Loss_curve</a:t>
            </a:r>
            <a:endParaRPr lang="en-US" dirty="0"/>
          </a:p>
        </p:txBody>
      </p:sp>
      <p:sp>
        <p:nvSpPr>
          <p:cNvPr id="4" name="TextBox 3">
            <a:extLst>
              <a:ext uri="{FF2B5EF4-FFF2-40B4-BE49-F238E27FC236}">
                <a16:creationId xmlns:a16="http://schemas.microsoft.com/office/drawing/2014/main" id="{47666860-76E2-4E89-8B85-A14D00F31CBD}"/>
              </a:ext>
            </a:extLst>
          </p:cNvPr>
          <p:cNvSpPr txBox="1"/>
          <p:nvPr/>
        </p:nvSpPr>
        <p:spPr>
          <a:xfrm>
            <a:off x="666164" y="757365"/>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5" name="TextBox 4">
            <a:extLst>
              <a:ext uri="{FF2B5EF4-FFF2-40B4-BE49-F238E27FC236}">
                <a16:creationId xmlns:a16="http://schemas.microsoft.com/office/drawing/2014/main" id="{B6B86282-5EFA-40B8-A7FA-0C3B59582663}"/>
              </a:ext>
            </a:extLst>
          </p:cNvPr>
          <p:cNvSpPr txBox="1"/>
          <p:nvPr/>
        </p:nvSpPr>
        <p:spPr>
          <a:xfrm>
            <a:off x="890833" y="1219030"/>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pic>
        <p:nvPicPr>
          <p:cNvPr id="15362" name="Picture 2">
            <a:extLst>
              <a:ext uri="{FF2B5EF4-FFF2-40B4-BE49-F238E27FC236}">
                <a16:creationId xmlns:a16="http://schemas.microsoft.com/office/drawing/2014/main" id="{52E9E038-0BD7-4719-BAE3-B0C661C47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216" y="2432115"/>
            <a:ext cx="5758009" cy="3786964"/>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7305BD68-73B7-4A89-9132-5BAE1E4F00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05" y="2432115"/>
            <a:ext cx="4952211" cy="37464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FA2035-C269-4B71-82F9-E3CE91B38134}"/>
              </a:ext>
            </a:extLst>
          </p:cNvPr>
          <p:cNvSpPr txBox="1"/>
          <p:nvPr/>
        </p:nvSpPr>
        <p:spPr>
          <a:xfrm>
            <a:off x="1321322" y="1546952"/>
            <a:ext cx="6117996" cy="369332"/>
          </a:xfrm>
          <a:prstGeom prst="rect">
            <a:avLst/>
          </a:prstGeom>
          <a:noFill/>
        </p:spPr>
        <p:txBody>
          <a:bodyPr wrap="square">
            <a:spAutoFit/>
          </a:bodyPr>
          <a:lstStyle/>
          <a:p>
            <a:r>
              <a:rPr lang="en-US" dirty="0">
                <a:solidFill>
                  <a:srgbClr val="000000"/>
                </a:solidFill>
                <a:latin typeface="Helvetica Neue"/>
              </a:rPr>
              <a:t>Res-Ne101 with CNN Layers with Augmentation</a:t>
            </a:r>
          </a:p>
        </p:txBody>
      </p:sp>
    </p:spTree>
    <p:extLst>
      <p:ext uri="{BB962C8B-B14F-4D97-AF65-F5344CB8AC3E}">
        <p14:creationId xmlns:p14="http://schemas.microsoft.com/office/powerpoint/2010/main" val="1471656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36927176-8CB8-4EA1-91F6-AB879D9FA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542" y="2121655"/>
            <a:ext cx="4591050" cy="4143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A6EE9A-5218-4F48-9BD5-2D3C3254D875}"/>
              </a:ext>
            </a:extLst>
          </p:cNvPr>
          <p:cNvSpPr txBox="1"/>
          <p:nvPr/>
        </p:nvSpPr>
        <p:spPr>
          <a:xfrm>
            <a:off x="666164" y="757365"/>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4" name="TextBox 3">
            <a:extLst>
              <a:ext uri="{FF2B5EF4-FFF2-40B4-BE49-F238E27FC236}">
                <a16:creationId xmlns:a16="http://schemas.microsoft.com/office/drawing/2014/main" id="{EBED476E-8DCF-4F4D-B25C-B29BCD4620B4}"/>
              </a:ext>
            </a:extLst>
          </p:cNvPr>
          <p:cNvSpPr txBox="1"/>
          <p:nvPr/>
        </p:nvSpPr>
        <p:spPr>
          <a:xfrm>
            <a:off x="890833" y="1219030"/>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5" name="TextBox 4">
            <a:extLst>
              <a:ext uri="{FF2B5EF4-FFF2-40B4-BE49-F238E27FC236}">
                <a16:creationId xmlns:a16="http://schemas.microsoft.com/office/drawing/2014/main" id="{1028DFD4-2DDD-4BDF-90E8-B208CC2C90F6}"/>
              </a:ext>
            </a:extLst>
          </p:cNvPr>
          <p:cNvSpPr txBox="1"/>
          <p:nvPr/>
        </p:nvSpPr>
        <p:spPr>
          <a:xfrm>
            <a:off x="1321322" y="1546952"/>
            <a:ext cx="6117996" cy="646331"/>
          </a:xfrm>
          <a:prstGeom prst="rect">
            <a:avLst/>
          </a:prstGeom>
          <a:noFill/>
        </p:spPr>
        <p:txBody>
          <a:bodyPr wrap="square">
            <a:spAutoFit/>
          </a:bodyPr>
          <a:lstStyle/>
          <a:p>
            <a:r>
              <a:rPr lang="en-US" dirty="0">
                <a:solidFill>
                  <a:srgbClr val="000000"/>
                </a:solidFill>
                <a:latin typeface="Helvetica Neue"/>
              </a:rPr>
              <a:t>Res-Ne101 with CNN Layers with Augmentation</a:t>
            </a:r>
          </a:p>
          <a:p>
            <a:r>
              <a:rPr lang="en-US" dirty="0">
                <a:solidFill>
                  <a:srgbClr val="000000"/>
                </a:solidFill>
                <a:latin typeface="Helvetica Neue"/>
              </a:rPr>
              <a:t>Test:</a:t>
            </a:r>
          </a:p>
        </p:txBody>
      </p:sp>
      <p:pic>
        <p:nvPicPr>
          <p:cNvPr id="17412" name="Picture 4">
            <a:extLst>
              <a:ext uri="{FF2B5EF4-FFF2-40B4-BE49-F238E27FC236}">
                <a16:creationId xmlns:a16="http://schemas.microsoft.com/office/drawing/2014/main" id="{7382E93D-C3DF-4E4D-916D-6A1345B4C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224" y="2050027"/>
            <a:ext cx="459105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068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3F1664-F469-40EC-8AFB-29C642F156CE}"/>
              </a:ext>
            </a:extLst>
          </p:cNvPr>
          <p:cNvPicPr>
            <a:picLocks noChangeAspect="1"/>
          </p:cNvPicPr>
          <p:nvPr/>
        </p:nvPicPr>
        <p:blipFill>
          <a:blip r:embed="rId2"/>
          <a:stretch>
            <a:fillRect/>
          </a:stretch>
        </p:blipFill>
        <p:spPr>
          <a:xfrm>
            <a:off x="1157812" y="2886908"/>
            <a:ext cx="4938188" cy="2580474"/>
          </a:xfrm>
          <a:prstGeom prst="rect">
            <a:avLst/>
          </a:prstGeom>
        </p:spPr>
      </p:pic>
      <p:sp>
        <p:nvSpPr>
          <p:cNvPr id="4" name="TextBox 3">
            <a:extLst>
              <a:ext uri="{FF2B5EF4-FFF2-40B4-BE49-F238E27FC236}">
                <a16:creationId xmlns:a16="http://schemas.microsoft.com/office/drawing/2014/main" id="{DB333312-BAE4-45B5-AEB0-66BEB7B5478C}"/>
              </a:ext>
            </a:extLst>
          </p:cNvPr>
          <p:cNvSpPr txBox="1"/>
          <p:nvPr/>
        </p:nvSpPr>
        <p:spPr>
          <a:xfrm>
            <a:off x="666164" y="757365"/>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5" name="TextBox 4">
            <a:extLst>
              <a:ext uri="{FF2B5EF4-FFF2-40B4-BE49-F238E27FC236}">
                <a16:creationId xmlns:a16="http://schemas.microsoft.com/office/drawing/2014/main" id="{923A9B28-17E5-461F-AEB0-6D7B37C595DA}"/>
              </a:ext>
            </a:extLst>
          </p:cNvPr>
          <p:cNvSpPr txBox="1"/>
          <p:nvPr/>
        </p:nvSpPr>
        <p:spPr>
          <a:xfrm>
            <a:off x="890833" y="1219030"/>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6" name="TextBox 5">
            <a:extLst>
              <a:ext uri="{FF2B5EF4-FFF2-40B4-BE49-F238E27FC236}">
                <a16:creationId xmlns:a16="http://schemas.microsoft.com/office/drawing/2014/main" id="{84293B2A-2AD3-47E5-B92A-1A430A011B82}"/>
              </a:ext>
            </a:extLst>
          </p:cNvPr>
          <p:cNvSpPr txBox="1"/>
          <p:nvPr/>
        </p:nvSpPr>
        <p:spPr>
          <a:xfrm>
            <a:off x="1321322" y="1546952"/>
            <a:ext cx="6117996" cy="646331"/>
          </a:xfrm>
          <a:prstGeom prst="rect">
            <a:avLst/>
          </a:prstGeom>
          <a:noFill/>
        </p:spPr>
        <p:txBody>
          <a:bodyPr wrap="square">
            <a:spAutoFit/>
          </a:bodyPr>
          <a:lstStyle/>
          <a:p>
            <a:r>
              <a:rPr lang="en-US" dirty="0">
                <a:solidFill>
                  <a:srgbClr val="000000"/>
                </a:solidFill>
                <a:latin typeface="Helvetica Neue"/>
              </a:rPr>
              <a:t>Res-Ne101 with CNN Layers with Augmentation</a:t>
            </a:r>
          </a:p>
          <a:p>
            <a:r>
              <a:rPr lang="en-US" dirty="0">
                <a:solidFill>
                  <a:srgbClr val="000000"/>
                </a:solidFill>
                <a:latin typeface="Helvetica Neue"/>
              </a:rPr>
              <a:t>Test:</a:t>
            </a:r>
          </a:p>
        </p:txBody>
      </p:sp>
      <p:sp>
        <p:nvSpPr>
          <p:cNvPr id="7" name="TextBox 6">
            <a:extLst>
              <a:ext uri="{FF2B5EF4-FFF2-40B4-BE49-F238E27FC236}">
                <a16:creationId xmlns:a16="http://schemas.microsoft.com/office/drawing/2014/main" id="{A7435E27-9BD9-46C4-A9F8-A77FADB75C0B}"/>
              </a:ext>
            </a:extLst>
          </p:cNvPr>
          <p:cNvSpPr txBox="1"/>
          <p:nvPr/>
        </p:nvSpPr>
        <p:spPr>
          <a:xfrm>
            <a:off x="967818" y="2281987"/>
            <a:ext cx="6117996" cy="369332"/>
          </a:xfrm>
          <a:prstGeom prst="rect">
            <a:avLst/>
          </a:prstGeom>
          <a:noFill/>
        </p:spPr>
        <p:txBody>
          <a:bodyPr wrap="square">
            <a:spAutoFit/>
          </a:bodyPr>
          <a:lstStyle/>
          <a:p>
            <a:r>
              <a:rPr lang="en-US"/>
              <a:t>classification_report</a:t>
            </a:r>
            <a:endParaRPr lang="en-US" dirty="0"/>
          </a:p>
        </p:txBody>
      </p:sp>
      <p:sp>
        <p:nvSpPr>
          <p:cNvPr id="8" name="TextBox 7">
            <a:extLst>
              <a:ext uri="{FF2B5EF4-FFF2-40B4-BE49-F238E27FC236}">
                <a16:creationId xmlns:a16="http://schemas.microsoft.com/office/drawing/2014/main" id="{A9EB13C6-0971-4064-9ACE-5DB5ADA94847}"/>
              </a:ext>
            </a:extLst>
          </p:cNvPr>
          <p:cNvSpPr txBox="1"/>
          <p:nvPr/>
        </p:nvSpPr>
        <p:spPr>
          <a:xfrm>
            <a:off x="6861142" y="2246674"/>
            <a:ext cx="6117996" cy="369332"/>
          </a:xfrm>
          <a:prstGeom prst="rect">
            <a:avLst/>
          </a:prstGeom>
          <a:noFill/>
        </p:spPr>
        <p:txBody>
          <a:bodyPr wrap="square">
            <a:spAutoFit/>
          </a:bodyPr>
          <a:lstStyle/>
          <a:p>
            <a:r>
              <a:rPr lang="en-US" dirty="0" err="1"/>
              <a:t>Accuarcy</a:t>
            </a:r>
            <a:r>
              <a:rPr lang="en-US" dirty="0"/>
              <a:t>: 0.97%</a:t>
            </a:r>
          </a:p>
        </p:txBody>
      </p:sp>
    </p:spTree>
    <p:extLst>
      <p:ext uri="{BB962C8B-B14F-4D97-AF65-F5344CB8AC3E}">
        <p14:creationId xmlns:p14="http://schemas.microsoft.com/office/powerpoint/2010/main" val="2318031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3D7B9A-5B73-48C2-8B77-BF559FD41758}"/>
              </a:ext>
            </a:extLst>
          </p:cNvPr>
          <p:cNvSpPr txBox="1"/>
          <p:nvPr/>
        </p:nvSpPr>
        <p:spPr>
          <a:xfrm>
            <a:off x="666164" y="757365"/>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F4065E5C-9541-4014-9686-2D75D4A17B30}"/>
              </a:ext>
            </a:extLst>
          </p:cNvPr>
          <p:cNvSpPr txBox="1"/>
          <p:nvPr/>
        </p:nvSpPr>
        <p:spPr>
          <a:xfrm>
            <a:off x="890833" y="1219030"/>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3A653181-3EBD-4580-990F-10BCFE6220D3}"/>
              </a:ext>
            </a:extLst>
          </p:cNvPr>
          <p:cNvSpPr txBox="1"/>
          <p:nvPr/>
        </p:nvSpPr>
        <p:spPr>
          <a:xfrm>
            <a:off x="1321322" y="1546952"/>
            <a:ext cx="6117996" cy="646331"/>
          </a:xfrm>
          <a:prstGeom prst="rect">
            <a:avLst/>
          </a:prstGeom>
          <a:noFill/>
        </p:spPr>
        <p:txBody>
          <a:bodyPr wrap="square">
            <a:spAutoFit/>
          </a:bodyPr>
          <a:lstStyle/>
          <a:p>
            <a:r>
              <a:rPr lang="en-US" dirty="0">
                <a:solidFill>
                  <a:srgbClr val="000000"/>
                </a:solidFill>
                <a:latin typeface="Helvetica Neue"/>
              </a:rPr>
              <a:t>Res-Net152 with CNN Layers with Augmentation</a:t>
            </a:r>
          </a:p>
          <a:p>
            <a:r>
              <a:rPr lang="en-US" dirty="0">
                <a:solidFill>
                  <a:srgbClr val="000000"/>
                </a:solidFill>
                <a:latin typeface="Helvetica Neue"/>
              </a:rPr>
              <a:t>Structure: Same Structure of Res-Net101 </a:t>
            </a:r>
          </a:p>
        </p:txBody>
      </p:sp>
      <p:sp>
        <p:nvSpPr>
          <p:cNvPr id="8" name="TextBox 7">
            <a:extLst>
              <a:ext uri="{FF2B5EF4-FFF2-40B4-BE49-F238E27FC236}">
                <a16:creationId xmlns:a16="http://schemas.microsoft.com/office/drawing/2014/main" id="{C77596BC-5632-486D-A8C0-164A72682EFA}"/>
              </a:ext>
            </a:extLst>
          </p:cNvPr>
          <p:cNvSpPr txBox="1"/>
          <p:nvPr/>
        </p:nvSpPr>
        <p:spPr>
          <a:xfrm>
            <a:off x="7424852" y="656518"/>
            <a:ext cx="6117996" cy="2031325"/>
          </a:xfrm>
          <a:prstGeom prst="rect">
            <a:avLst/>
          </a:prstGeom>
          <a:noFill/>
        </p:spPr>
        <p:txBody>
          <a:bodyPr wrap="square">
            <a:spAutoFit/>
          </a:bodyPr>
          <a:lstStyle/>
          <a:p>
            <a:r>
              <a:rPr lang="en-US" dirty="0"/>
              <a:t>Using:</a:t>
            </a:r>
          </a:p>
          <a:p>
            <a:r>
              <a:rPr lang="en-US" dirty="0"/>
              <a:t>Optimizer : Adam </a:t>
            </a:r>
          </a:p>
          <a:p>
            <a:r>
              <a:rPr lang="en-US" dirty="0"/>
              <a:t>Loss : </a:t>
            </a:r>
            <a:r>
              <a:rPr lang="en-US" dirty="0" err="1"/>
              <a:t>categorical_crossentropy</a:t>
            </a:r>
            <a:endParaRPr lang="en-US" dirty="0"/>
          </a:p>
          <a:p>
            <a:r>
              <a:rPr lang="en-US" dirty="0"/>
              <a:t>Metrics: accuracy</a:t>
            </a:r>
          </a:p>
          <a:p>
            <a:endParaRPr lang="en-US" dirty="0"/>
          </a:p>
          <a:p>
            <a:r>
              <a:rPr lang="en-US" dirty="0"/>
              <a:t>Training accuracy : 0.94 %</a:t>
            </a:r>
          </a:p>
          <a:p>
            <a:r>
              <a:rPr lang="en-US" dirty="0"/>
              <a:t>Validation accuracy : 0.95 %</a:t>
            </a:r>
          </a:p>
        </p:txBody>
      </p:sp>
      <p:sp>
        <p:nvSpPr>
          <p:cNvPr id="9" name="TextBox 8">
            <a:extLst>
              <a:ext uri="{FF2B5EF4-FFF2-40B4-BE49-F238E27FC236}">
                <a16:creationId xmlns:a16="http://schemas.microsoft.com/office/drawing/2014/main" id="{D8BD4BC1-9A32-42EB-A081-0F5B7D1CA621}"/>
              </a:ext>
            </a:extLst>
          </p:cNvPr>
          <p:cNvSpPr txBox="1"/>
          <p:nvPr/>
        </p:nvSpPr>
        <p:spPr>
          <a:xfrm>
            <a:off x="6486887" y="2766773"/>
            <a:ext cx="6117996" cy="369332"/>
          </a:xfrm>
          <a:prstGeom prst="rect">
            <a:avLst/>
          </a:prstGeom>
          <a:noFill/>
        </p:spPr>
        <p:txBody>
          <a:bodyPr wrap="square">
            <a:spAutoFit/>
          </a:bodyPr>
          <a:lstStyle/>
          <a:p>
            <a:r>
              <a:rPr lang="en-US" dirty="0"/>
              <a:t>Accuracy curve</a:t>
            </a:r>
          </a:p>
        </p:txBody>
      </p:sp>
      <p:sp>
        <p:nvSpPr>
          <p:cNvPr id="10" name="TextBox 9">
            <a:extLst>
              <a:ext uri="{FF2B5EF4-FFF2-40B4-BE49-F238E27FC236}">
                <a16:creationId xmlns:a16="http://schemas.microsoft.com/office/drawing/2014/main" id="{92E8C3F4-C873-4212-8888-C0AE27BD5830}"/>
              </a:ext>
            </a:extLst>
          </p:cNvPr>
          <p:cNvSpPr txBox="1"/>
          <p:nvPr/>
        </p:nvSpPr>
        <p:spPr>
          <a:xfrm>
            <a:off x="1306856" y="2844502"/>
            <a:ext cx="6117996" cy="369332"/>
          </a:xfrm>
          <a:prstGeom prst="rect">
            <a:avLst/>
          </a:prstGeom>
          <a:noFill/>
        </p:spPr>
        <p:txBody>
          <a:bodyPr wrap="square">
            <a:spAutoFit/>
          </a:bodyPr>
          <a:lstStyle/>
          <a:p>
            <a:r>
              <a:rPr lang="en-US" dirty="0"/>
              <a:t>Loss </a:t>
            </a:r>
            <a:r>
              <a:rPr lang="en-US" dirty="0" err="1"/>
              <a:t>vcurve</a:t>
            </a:r>
            <a:endParaRPr lang="en-US" dirty="0"/>
          </a:p>
        </p:txBody>
      </p:sp>
      <p:pic>
        <p:nvPicPr>
          <p:cNvPr id="18434" name="Picture 2">
            <a:extLst>
              <a:ext uri="{FF2B5EF4-FFF2-40B4-BE49-F238E27FC236}">
                <a16:creationId xmlns:a16="http://schemas.microsoft.com/office/drawing/2014/main" id="{826F7217-6D2B-4209-9795-FEA121093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186" y="3149509"/>
            <a:ext cx="5509771" cy="315604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89C343C8-FDEC-4339-80B8-C39AC8047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865" y="3166557"/>
            <a:ext cx="5259321" cy="3121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762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AAF670-EA12-4385-929D-D0357B7BFAA7}"/>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79282F1F-CB5A-408E-BA8E-8EF6C0DA4EBF}"/>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A472A036-9633-408D-B566-43C7AFE7980D}"/>
              </a:ext>
            </a:extLst>
          </p:cNvPr>
          <p:cNvSpPr txBox="1"/>
          <p:nvPr/>
        </p:nvSpPr>
        <p:spPr>
          <a:xfrm>
            <a:off x="1349602" y="1499818"/>
            <a:ext cx="6117996" cy="646331"/>
          </a:xfrm>
          <a:prstGeom prst="rect">
            <a:avLst/>
          </a:prstGeom>
          <a:noFill/>
        </p:spPr>
        <p:txBody>
          <a:bodyPr wrap="square">
            <a:spAutoFit/>
          </a:bodyPr>
          <a:lstStyle/>
          <a:p>
            <a:r>
              <a:rPr lang="en-US" dirty="0">
                <a:solidFill>
                  <a:srgbClr val="000000"/>
                </a:solidFill>
                <a:latin typeface="Helvetica Neue"/>
              </a:rPr>
              <a:t>Res-Ne152 with CNN Layers with Augmentation</a:t>
            </a:r>
          </a:p>
          <a:p>
            <a:r>
              <a:rPr lang="en-US" dirty="0">
                <a:solidFill>
                  <a:srgbClr val="000000"/>
                </a:solidFill>
                <a:latin typeface="Helvetica Neue"/>
              </a:rPr>
              <a:t>Test :  </a:t>
            </a:r>
          </a:p>
        </p:txBody>
      </p:sp>
      <p:pic>
        <p:nvPicPr>
          <p:cNvPr id="20482" name="Picture 2">
            <a:extLst>
              <a:ext uri="{FF2B5EF4-FFF2-40B4-BE49-F238E27FC236}">
                <a16:creationId xmlns:a16="http://schemas.microsoft.com/office/drawing/2014/main" id="{ABA04E3C-CE34-4F5C-B297-EAF079CFF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142" y="2146149"/>
            <a:ext cx="4533900" cy="414337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197E5ED7-79A1-4193-9C4F-2539D293E4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9960" y="2146148"/>
            <a:ext cx="45339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875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3A76A6-4548-4946-9942-322245C26ACC}"/>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A0E490D6-B968-43F0-A3D3-E1093F6A437E}"/>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FCA5EF17-13FF-4775-81BC-CA084AEA87FA}"/>
              </a:ext>
            </a:extLst>
          </p:cNvPr>
          <p:cNvSpPr txBox="1"/>
          <p:nvPr/>
        </p:nvSpPr>
        <p:spPr>
          <a:xfrm>
            <a:off x="1349602" y="1499818"/>
            <a:ext cx="6117996" cy="646331"/>
          </a:xfrm>
          <a:prstGeom prst="rect">
            <a:avLst/>
          </a:prstGeom>
          <a:noFill/>
        </p:spPr>
        <p:txBody>
          <a:bodyPr wrap="square">
            <a:spAutoFit/>
          </a:bodyPr>
          <a:lstStyle/>
          <a:p>
            <a:r>
              <a:rPr lang="en-US" dirty="0">
                <a:solidFill>
                  <a:srgbClr val="000000"/>
                </a:solidFill>
                <a:latin typeface="Helvetica Neue"/>
              </a:rPr>
              <a:t>Res-Ne152 with CNN Layers with Augmentation</a:t>
            </a:r>
          </a:p>
          <a:p>
            <a:r>
              <a:rPr lang="en-US" dirty="0">
                <a:solidFill>
                  <a:srgbClr val="000000"/>
                </a:solidFill>
                <a:latin typeface="Helvetica Neue"/>
              </a:rPr>
              <a:t>Test :  </a:t>
            </a:r>
          </a:p>
        </p:txBody>
      </p:sp>
      <p:pic>
        <p:nvPicPr>
          <p:cNvPr id="6" name="Picture 5">
            <a:extLst>
              <a:ext uri="{FF2B5EF4-FFF2-40B4-BE49-F238E27FC236}">
                <a16:creationId xmlns:a16="http://schemas.microsoft.com/office/drawing/2014/main" id="{20209153-10EF-4B62-98ED-B30904D774A3}"/>
              </a:ext>
            </a:extLst>
          </p:cNvPr>
          <p:cNvPicPr>
            <a:picLocks noChangeAspect="1"/>
          </p:cNvPicPr>
          <p:nvPr/>
        </p:nvPicPr>
        <p:blipFill>
          <a:blip r:embed="rId2"/>
          <a:stretch>
            <a:fillRect/>
          </a:stretch>
        </p:blipFill>
        <p:spPr>
          <a:xfrm>
            <a:off x="1567162" y="2787157"/>
            <a:ext cx="4633362" cy="2914698"/>
          </a:xfrm>
          <a:prstGeom prst="rect">
            <a:avLst/>
          </a:prstGeom>
        </p:spPr>
      </p:pic>
      <p:sp>
        <p:nvSpPr>
          <p:cNvPr id="7" name="TextBox 6">
            <a:extLst>
              <a:ext uri="{FF2B5EF4-FFF2-40B4-BE49-F238E27FC236}">
                <a16:creationId xmlns:a16="http://schemas.microsoft.com/office/drawing/2014/main" id="{3B811320-1944-4305-92D1-8699AC985DFA}"/>
              </a:ext>
            </a:extLst>
          </p:cNvPr>
          <p:cNvSpPr txBox="1"/>
          <p:nvPr/>
        </p:nvSpPr>
        <p:spPr>
          <a:xfrm>
            <a:off x="967818" y="2281987"/>
            <a:ext cx="6117996" cy="369332"/>
          </a:xfrm>
          <a:prstGeom prst="rect">
            <a:avLst/>
          </a:prstGeom>
          <a:noFill/>
        </p:spPr>
        <p:txBody>
          <a:bodyPr wrap="square">
            <a:spAutoFit/>
          </a:bodyPr>
          <a:lstStyle/>
          <a:p>
            <a:r>
              <a:rPr lang="en-US" dirty="0" err="1"/>
              <a:t>classification_report</a:t>
            </a:r>
            <a:endParaRPr lang="en-US" dirty="0"/>
          </a:p>
        </p:txBody>
      </p:sp>
      <p:sp>
        <p:nvSpPr>
          <p:cNvPr id="8" name="TextBox 7">
            <a:extLst>
              <a:ext uri="{FF2B5EF4-FFF2-40B4-BE49-F238E27FC236}">
                <a16:creationId xmlns:a16="http://schemas.microsoft.com/office/drawing/2014/main" id="{9DF456F0-4018-4912-971A-5C567F984C31}"/>
              </a:ext>
            </a:extLst>
          </p:cNvPr>
          <p:cNvSpPr txBox="1"/>
          <p:nvPr/>
        </p:nvSpPr>
        <p:spPr>
          <a:xfrm>
            <a:off x="6861142" y="2246674"/>
            <a:ext cx="6117996" cy="369332"/>
          </a:xfrm>
          <a:prstGeom prst="rect">
            <a:avLst/>
          </a:prstGeom>
          <a:noFill/>
        </p:spPr>
        <p:txBody>
          <a:bodyPr wrap="square">
            <a:spAutoFit/>
          </a:bodyPr>
          <a:lstStyle/>
          <a:p>
            <a:r>
              <a:rPr lang="en-US" dirty="0" err="1"/>
              <a:t>Accuarcy</a:t>
            </a:r>
            <a:r>
              <a:rPr lang="en-US" dirty="0"/>
              <a:t>: 0.87%</a:t>
            </a:r>
          </a:p>
        </p:txBody>
      </p:sp>
    </p:spTree>
    <p:extLst>
      <p:ext uri="{BB962C8B-B14F-4D97-AF65-F5344CB8AC3E}">
        <p14:creationId xmlns:p14="http://schemas.microsoft.com/office/powerpoint/2010/main" val="5201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3D79A7-45A0-4EFD-9B14-4D54A8DB252C}"/>
              </a:ext>
            </a:extLst>
          </p:cNvPr>
          <p:cNvSpPr txBox="1"/>
          <p:nvPr/>
        </p:nvSpPr>
        <p:spPr>
          <a:xfrm>
            <a:off x="678730" y="678730"/>
            <a:ext cx="3007151" cy="738664"/>
          </a:xfrm>
          <a:prstGeom prst="rect">
            <a:avLst/>
          </a:prstGeom>
          <a:noFill/>
        </p:spPr>
        <p:txBody>
          <a:bodyPr wrap="square" rtlCol="0">
            <a:spAutoFit/>
          </a:bodyPr>
          <a:lstStyle/>
          <a:p>
            <a:r>
              <a:rPr lang="en-US" sz="2400" dirty="0">
                <a:solidFill>
                  <a:srgbClr val="000000"/>
                </a:solidFill>
                <a:latin typeface="Calibri" panose="020F0502020204030204" pitchFamily="34" charset="0"/>
              </a:rPr>
              <a:t>Paper representation </a:t>
            </a:r>
          </a:p>
          <a:p>
            <a:endParaRPr lang="en-US" dirty="0"/>
          </a:p>
        </p:txBody>
      </p:sp>
      <p:sp>
        <p:nvSpPr>
          <p:cNvPr id="3" name="TextBox 2">
            <a:extLst>
              <a:ext uri="{FF2B5EF4-FFF2-40B4-BE49-F238E27FC236}">
                <a16:creationId xmlns:a16="http://schemas.microsoft.com/office/drawing/2014/main" id="{18E3E9FD-EA44-480E-986C-F0411220A4CA}"/>
              </a:ext>
            </a:extLst>
          </p:cNvPr>
          <p:cNvSpPr txBox="1"/>
          <p:nvPr/>
        </p:nvSpPr>
        <p:spPr>
          <a:xfrm>
            <a:off x="878263" y="1132788"/>
            <a:ext cx="10094536"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a:t>Dataset contain images of cloudy , rain , shine and sunrise</a:t>
            </a:r>
          </a:p>
          <a:p>
            <a:pPr marL="285750" indent="-285750">
              <a:buFont typeface="Wingdings" panose="05000000000000000000" pitchFamily="2" charset="2"/>
              <a:buChar char="q"/>
            </a:pPr>
            <a:r>
              <a:rPr lang="en-US" dirty="0"/>
              <a:t>Making preprocessing of the images :</a:t>
            </a:r>
          </a:p>
          <a:p>
            <a:pPr algn="l"/>
            <a:r>
              <a:rPr lang="en-US" sz="1800" b="1" i="0" u="none" strike="noStrike" baseline="0" dirty="0">
                <a:latin typeface="TimesNewRomanPS-BoldMT"/>
              </a:rPr>
              <a:t>Image Resize</a:t>
            </a:r>
            <a:r>
              <a:rPr lang="en-US" sz="1800" b="0" i="0" u="none" strike="noStrike" baseline="0" dirty="0">
                <a:latin typeface="TimesNewRomanPSMT"/>
              </a:rPr>
              <a:t>: This operation is responsible to unify the image dimensions and depth for all images in the dataset to accommodate the input size for the ResNet-18. Thus, we have developed a MATLAB function to convert all images into 3D matrices (RGB images) with image dimension of </a:t>
            </a:r>
            <a:r>
              <a:rPr lang="en-US" sz="1800" b="0" i="0" u="none" strike="noStrike" baseline="0" dirty="0">
                <a:latin typeface="CambriaMath"/>
              </a:rPr>
              <a:t>224 x 224 x 3</a:t>
            </a:r>
          </a:p>
          <a:p>
            <a:pPr algn="l"/>
            <a:r>
              <a:rPr lang="en-US" sz="1800" b="0" i="0" u="none" strike="noStrike" baseline="0" dirty="0">
                <a:latin typeface="TimesNewRomanPSMT"/>
              </a:rPr>
              <a:t>all with JPG image extension.</a:t>
            </a:r>
          </a:p>
          <a:p>
            <a:pPr algn="l"/>
            <a:r>
              <a:rPr lang="en-US" sz="1800" b="1" i="0" u="none" strike="noStrike" baseline="0" dirty="0">
                <a:latin typeface="TimesNewRomanPS-BoldMT"/>
              </a:rPr>
              <a:t>Label Encoding</a:t>
            </a:r>
            <a:r>
              <a:rPr lang="en-US" sz="1800" b="0" i="0" u="none" strike="noStrike" baseline="0" dirty="0">
                <a:latin typeface="TimesNewRomanPSMT"/>
              </a:rPr>
              <a:t>:</a:t>
            </a:r>
            <a:r>
              <a:rPr lang="en-US" dirty="0">
                <a:latin typeface="TimesNewRomanPSMT"/>
              </a:rPr>
              <a:t> </a:t>
            </a:r>
            <a:r>
              <a:rPr lang="en-US" sz="1800" b="0" i="0" u="none" strike="noStrike" baseline="0" dirty="0">
                <a:latin typeface="TimesNewRomanPSMT"/>
              </a:rPr>
              <a:t>This operation is responsible to encode the categorical labels into numerical labels to be understood by machine learning models. Therefore, we have used the integer encoding technique to end up with four labels as follows: cloudy:1, rainy:2, shiny:3, and sunrise:4.</a:t>
            </a:r>
          </a:p>
          <a:p>
            <a:pPr algn="l"/>
            <a:r>
              <a:rPr lang="en-US" sz="1800" b="1" i="0" u="none" strike="noStrike" baseline="0" dirty="0">
                <a:latin typeface="TimesNewRomanPS-BoldMT"/>
              </a:rPr>
              <a:t>Dataset Shuffling</a:t>
            </a:r>
            <a:r>
              <a:rPr lang="en-US" sz="1800" b="0" i="0" u="none" strike="noStrike" baseline="0" dirty="0">
                <a:latin typeface="TimesNewRomanPSMT"/>
              </a:rPr>
              <a:t>: This operation is responsible to randomly rearrange the dataset images to enhance the</a:t>
            </a:r>
          </a:p>
          <a:p>
            <a:pPr algn="l"/>
            <a:r>
              <a:rPr lang="en-US" sz="1800" b="0" i="0" u="none" strike="noStrike" baseline="0" dirty="0">
                <a:latin typeface="TimesNewRomanPSMT"/>
              </a:rPr>
              <a:t>classification by generating unbiased distribution of the dataset which avoid model biasing toward specific class(s).</a:t>
            </a:r>
          </a:p>
          <a:p>
            <a:pPr algn="l"/>
            <a:r>
              <a:rPr lang="en-US" sz="1800" b="1" i="0" u="none" strike="noStrike" baseline="0" dirty="0">
                <a:latin typeface="TimesNewRomanPS-BoldMT"/>
              </a:rPr>
              <a:t>Data Augmentation</a:t>
            </a:r>
            <a:r>
              <a:rPr lang="en-US" sz="1800" b="0" i="0" u="none" strike="noStrike" baseline="0" dirty="0">
                <a:latin typeface="TimesNewRomanPSMT"/>
              </a:rPr>
              <a:t>: This operation is responsible to effectively increase the amount of training data by applying randomized augmentation operations on the dataset. Augmentation process configures a set of preprocessing options such as resizing, cropping, rotation, reflection, invariant distortions, and others</a:t>
            </a:r>
          </a:p>
          <a:p>
            <a:pPr algn="l"/>
            <a:r>
              <a:rPr lang="en-US" sz="1800" b="1" i="0" u="none" strike="noStrike" baseline="0" dirty="0">
                <a:latin typeface="TimesNewRomanPS-BoldMT"/>
              </a:rPr>
              <a:t>Data Distribution</a:t>
            </a:r>
            <a:r>
              <a:rPr lang="en-US" sz="1800" b="0" i="0" u="none" strike="noStrike" baseline="0" dirty="0">
                <a:latin typeface="TimesNewRomanPSMT"/>
              </a:rPr>
              <a:t>: This operation is responsible to </a:t>
            </a:r>
            <a:r>
              <a:rPr lang="en-US" sz="1800" b="0" i="0" u="none" strike="noStrike" baseline="0" dirty="0" err="1">
                <a:latin typeface="TimesNewRomanPSMT"/>
              </a:rPr>
              <a:t>randomlysplit</a:t>
            </a:r>
            <a:r>
              <a:rPr lang="en-US" sz="1800" b="0" i="0" u="none" strike="noStrike" baseline="0" dirty="0">
                <a:latin typeface="TimesNewRomanPSMT"/>
              </a:rPr>
              <a:t> the dataset into training set and testing (validation) set. To ensure high level of unpredictability, random-cross validation process to examine the accuracy of the model at different distributions of dataset.</a:t>
            </a:r>
            <a:endParaRPr lang="en-US" dirty="0"/>
          </a:p>
        </p:txBody>
      </p:sp>
    </p:spTree>
    <p:extLst>
      <p:ext uri="{BB962C8B-B14F-4D97-AF65-F5344CB8AC3E}">
        <p14:creationId xmlns:p14="http://schemas.microsoft.com/office/powerpoint/2010/main" val="2930570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800175-2E6B-4A4E-BE5D-6A8D4867E9E1}"/>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F832C638-7F79-4143-8869-166C7FBAEC51}"/>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475B9913-AEAB-4106-9B73-83140CC0CE2E}"/>
              </a:ext>
            </a:extLst>
          </p:cNvPr>
          <p:cNvSpPr txBox="1"/>
          <p:nvPr/>
        </p:nvSpPr>
        <p:spPr>
          <a:xfrm>
            <a:off x="1349602" y="1499818"/>
            <a:ext cx="6117996" cy="646331"/>
          </a:xfrm>
          <a:prstGeom prst="rect">
            <a:avLst/>
          </a:prstGeom>
          <a:noFill/>
        </p:spPr>
        <p:txBody>
          <a:bodyPr wrap="square">
            <a:spAutoFit/>
          </a:bodyPr>
          <a:lstStyle/>
          <a:p>
            <a:r>
              <a:rPr lang="en-US" dirty="0">
                <a:solidFill>
                  <a:srgbClr val="000000"/>
                </a:solidFill>
                <a:latin typeface="Helvetica Neue"/>
              </a:rPr>
              <a:t>VGG 16 with CNN Layers with Augmentation</a:t>
            </a:r>
          </a:p>
          <a:p>
            <a:r>
              <a:rPr lang="en-US" dirty="0">
                <a:solidFill>
                  <a:srgbClr val="000000"/>
                </a:solidFill>
                <a:latin typeface="Helvetica Neue"/>
              </a:rPr>
              <a:t>Structure : </a:t>
            </a:r>
          </a:p>
        </p:txBody>
      </p:sp>
      <p:pic>
        <p:nvPicPr>
          <p:cNvPr id="6" name="Picture 5">
            <a:extLst>
              <a:ext uri="{FF2B5EF4-FFF2-40B4-BE49-F238E27FC236}">
                <a16:creationId xmlns:a16="http://schemas.microsoft.com/office/drawing/2014/main" id="{95445864-DB64-4829-8AF4-DE6533F36305}"/>
              </a:ext>
            </a:extLst>
          </p:cNvPr>
          <p:cNvPicPr>
            <a:picLocks noChangeAspect="1"/>
          </p:cNvPicPr>
          <p:nvPr/>
        </p:nvPicPr>
        <p:blipFill>
          <a:blip r:embed="rId2"/>
          <a:stretch>
            <a:fillRect/>
          </a:stretch>
        </p:blipFill>
        <p:spPr>
          <a:xfrm>
            <a:off x="6096000" y="710231"/>
            <a:ext cx="5176887" cy="5437538"/>
          </a:xfrm>
          <a:prstGeom prst="rect">
            <a:avLst/>
          </a:prstGeom>
        </p:spPr>
      </p:pic>
      <p:sp>
        <p:nvSpPr>
          <p:cNvPr id="7" name="TextBox 6">
            <a:extLst>
              <a:ext uri="{FF2B5EF4-FFF2-40B4-BE49-F238E27FC236}">
                <a16:creationId xmlns:a16="http://schemas.microsoft.com/office/drawing/2014/main" id="{FEFD6682-7331-4889-9FBE-8875B8868B6A}"/>
              </a:ext>
            </a:extLst>
          </p:cNvPr>
          <p:cNvSpPr txBox="1"/>
          <p:nvPr/>
        </p:nvSpPr>
        <p:spPr>
          <a:xfrm>
            <a:off x="844943" y="2324255"/>
            <a:ext cx="6117996" cy="2031325"/>
          </a:xfrm>
          <a:prstGeom prst="rect">
            <a:avLst/>
          </a:prstGeom>
          <a:noFill/>
        </p:spPr>
        <p:txBody>
          <a:bodyPr wrap="square">
            <a:spAutoFit/>
          </a:bodyPr>
          <a:lstStyle/>
          <a:p>
            <a:r>
              <a:rPr lang="en-US" dirty="0"/>
              <a:t>Using:</a:t>
            </a:r>
          </a:p>
          <a:p>
            <a:r>
              <a:rPr lang="en-US" dirty="0"/>
              <a:t>Optimizer : Adam </a:t>
            </a:r>
          </a:p>
          <a:p>
            <a:r>
              <a:rPr lang="en-US" dirty="0"/>
              <a:t>Loss : </a:t>
            </a:r>
            <a:r>
              <a:rPr lang="en-US" dirty="0" err="1"/>
              <a:t>categorical_crossentropy</a:t>
            </a:r>
            <a:endParaRPr lang="en-US" dirty="0"/>
          </a:p>
          <a:p>
            <a:r>
              <a:rPr lang="en-US" dirty="0"/>
              <a:t>Metrics: accuracy</a:t>
            </a:r>
          </a:p>
          <a:p>
            <a:endParaRPr lang="en-US" dirty="0"/>
          </a:p>
          <a:p>
            <a:r>
              <a:rPr lang="en-US" dirty="0"/>
              <a:t>Training accuracy : 0.94 %</a:t>
            </a:r>
          </a:p>
          <a:p>
            <a:r>
              <a:rPr lang="en-US" dirty="0"/>
              <a:t>Validation accuracy : 0.95 %</a:t>
            </a:r>
          </a:p>
        </p:txBody>
      </p:sp>
    </p:spTree>
    <p:extLst>
      <p:ext uri="{BB962C8B-B14F-4D97-AF65-F5344CB8AC3E}">
        <p14:creationId xmlns:p14="http://schemas.microsoft.com/office/powerpoint/2010/main" val="4225620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F99E32-C17D-4BB8-8552-A36845255C2D}"/>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4A439656-D15E-4B3D-8731-9074A9E01578}"/>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1C77D759-37C3-4BD9-80D0-26FBC8675955}"/>
              </a:ext>
            </a:extLst>
          </p:cNvPr>
          <p:cNvSpPr txBox="1"/>
          <p:nvPr/>
        </p:nvSpPr>
        <p:spPr>
          <a:xfrm>
            <a:off x="1349602" y="1499818"/>
            <a:ext cx="6117996" cy="646331"/>
          </a:xfrm>
          <a:prstGeom prst="rect">
            <a:avLst/>
          </a:prstGeom>
          <a:noFill/>
        </p:spPr>
        <p:txBody>
          <a:bodyPr wrap="square">
            <a:spAutoFit/>
          </a:bodyPr>
          <a:lstStyle/>
          <a:p>
            <a:r>
              <a:rPr lang="en-US" dirty="0">
                <a:solidFill>
                  <a:srgbClr val="000000"/>
                </a:solidFill>
                <a:latin typeface="Helvetica Neue"/>
              </a:rPr>
              <a:t>VGG 16 with CNN Layers with Augmentation</a:t>
            </a:r>
          </a:p>
          <a:p>
            <a:r>
              <a:rPr lang="en-US" dirty="0">
                <a:solidFill>
                  <a:srgbClr val="000000"/>
                </a:solidFill>
                <a:latin typeface="Helvetica Neue"/>
              </a:rPr>
              <a:t> </a:t>
            </a:r>
          </a:p>
        </p:txBody>
      </p:sp>
      <p:sp>
        <p:nvSpPr>
          <p:cNvPr id="5" name="TextBox 4">
            <a:extLst>
              <a:ext uri="{FF2B5EF4-FFF2-40B4-BE49-F238E27FC236}">
                <a16:creationId xmlns:a16="http://schemas.microsoft.com/office/drawing/2014/main" id="{5D7B7A18-6B49-439D-839C-AE5856F62EBF}"/>
              </a:ext>
            </a:extLst>
          </p:cNvPr>
          <p:cNvSpPr txBox="1"/>
          <p:nvPr/>
        </p:nvSpPr>
        <p:spPr>
          <a:xfrm>
            <a:off x="7467598" y="1998394"/>
            <a:ext cx="6117996" cy="369332"/>
          </a:xfrm>
          <a:prstGeom prst="rect">
            <a:avLst/>
          </a:prstGeom>
          <a:noFill/>
        </p:spPr>
        <p:txBody>
          <a:bodyPr wrap="square">
            <a:spAutoFit/>
          </a:bodyPr>
          <a:lstStyle/>
          <a:p>
            <a:r>
              <a:rPr lang="en-US" dirty="0"/>
              <a:t>Accuracy curve</a:t>
            </a:r>
          </a:p>
        </p:txBody>
      </p:sp>
      <p:sp>
        <p:nvSpPr>
          <p:cNvPr id="6" name="TextBox 5">
            <a:extLst>
              <a:ext uri="{FF2B5EF4-FFF2-40B4-BE49-F238E27FC236}">
                <a16:creationId xmlns:a16="http://schemas.microsoft.com/office/drawing/2014/main" id="{2F5F4518-B372-4507-BA84-ABBED1E85489}"/>
              </a:ext>
            </a:extLst>
          </p:cNvPr>
          <p:cNvSpPr txBox="1"/>
          <p:nvPr/>
        </p:nvSpPr>
        <p:spPr>
          <a:xfrm>
            <a:off x="2122600" y="2019398"/>
            <a:ext cx="6117996" cy="369332"/>
          </a:xfrm>
          <a:prstGeom prst="rect">
            <a:avLst/>
          </a:prstGeom>
          <a:noFill/>
        </p:spPr>
        <p:txBody>
          <a:bodyPr wrap="square">
            <a:spAutoFit/>
          </a:bodyPr>
          <a:lstStyle/>
          <a:p>
            <a:r>
              <a:rPr lang="en-US" dirty="0"/>
              <a:t>Loss curve</a:t>
            </a:r>
          </a:p>
        </p:txBody>
      </p:sp>
      <p:pic>
        <p:nvPicPr>
          <p:cNvPr id="21506" name="Picture 2">
            <a:extLst>
              <a:ext uri="{FF2B5EF4-FFF2-40B4-BE49-F238E27FC236}">
                <a16:creationId xmlns:a16="http://schemas.microsoft.com/office/drawing/2014/main" id="{E70F9CFB-1EE1-4013-904D-8530F8951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7823" y="2367726"/>
            <a:ext cx="5352932" cy="3831479"/>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a:extLst>
              <a:ext uri="{FF2B5EF4-FFF2-40B4-BE49-F238E27FC236}">
                <a16:creationId xmlns:a16="http://schemas.microsoft.com/office/drawing/2014/main" id="{3DDFD2E9-6C5A-4BF1-8C27-090709638D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444" y="2437835"/>
            <a:ext cx="5353589" cy="371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391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015509-5E3D-475E-8DE4-654B8A532336}"/>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399E847A-2C37-40A3-87B7-F80A50647DC7}"/>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49B09130-7C9F-4D26-A774-B0CBA2C51560}"/>
              </a:ext>
            </a:extLst>
          </p:cNvPr>
          <p:cNvSpPr txBox="1"/>
          <p:nvPr/>
        </p:nvSpPr>
        <p:spPr>
          <a:xfrm>
            <a:off x="1349602" y="1499818"/>
            <a:ext cx="6117996" cy="646331"/>
          </a:xfrm>
          <a:prstGeom prst="rect">
            <a:avLst/>
          </a:prstGeom>
          <a:noFill/>
        </p:spPr>
        <p:txBody>
          <a:bodyPr wrap="square">
            <a:spAutoFit/>
          </a:bodyPr>
          <a:lstStyle/>
          <a:p>
            <a:r>
              <a:rPr lang="en-US" dirty="0">
                <a:solidFill>
                  <a:srgbClr val="000000"/>
                </a:solidFill>
                <a:latin typeface="Helvetica Neue"/>
              </a:rPr>
              <a:t>VGG 16 with CNN Layers with Augmentation</a:t>
            </a:r>
          </a:p>
          <a:p>
            <a:r>
              <a:rPr lang="en-US" dirty="0">
                <a:solidFill>
                  <a:srgbClr val="000000"/>
                </a:solidFill>
                <a:latin typeface="Helvetica Neue"/>
              </a:rPr>
              <a:t>Test : </a:t>
            </a:r>
          </a:p>
        </p:txBody>
      </p:sp>
      <p:pic>
        <p:nvPicPr>
          <p:cNvPr id="24578" name="Picture 2">
            <a:extLst>
              <a:ext uri="{FF2B5EF4-FFF2-40B4-BE49-F238E27FC236}">
                <a16:creationId xmlns:a16="http://schemas.microsoft.com/office/drawing/2014/main" id="{13310E45-EB48-480F-8261-D6FB7F72D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945" y="2146149"/>
            <a:ext cx="4533900" cy="4143375"/>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ED7483BB-CB0D-409E-96EE-C04470C42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1421" y="2073750"/>
            <a:ext cx="45339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631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95445A-C935-4463-870A-434E5B9CC6F2}"/>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AC1D88F4-3774-4E93-9883-E31948D19E55}"/>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D01E803D-1FBC-4B97-8C02-6CCA1B615E07}"/>
              </a:ext>
            </a:extLst>
          </p:cNvPr>
          <p:cNvSpPr txBox="1"/>
          <p:nvPr/>
        </p:nvSpPr>
        <p:spPr>
          <a:xfrm>
            <a:off x="1349602" y="1499818"/>
            <a:ext cx="6117996" cy="646331"/>
          </a:xfrm>
          <a:prstGeom prst="rect">
            <a:avLst/>
          </a:prstGeom>
          <a:noFill/>
        </p:spPr>
        <p:txBody>
          <a:bodyPr wrap="square">
            <a:spAutoFit/>
          </a:bodyPr>
          <a:lstStyle/>
          <a:p>
            <a:r>
              <a:rPr lang="en-US" dirty="0">
                <a:solidFill>
                  <a:srgbClr val="000000"/>
                </a:solidFill>
                <a:latin typeface="Helvetica Neue"/>
              </a:rPr>
              <a:t>VGG 16 with CNN Layers with Augmentation</a:t>
            </a:r>
          </a:p>
          <a:p>
            <a:r>
              <a:rPr lang="en-US" dirty="0">
                <a:solidFill>
                  <a:srgbClr val="000000"/>
                </a:solidFill>
                <a:latin typeface="Helvetica Neue"/>
              </a:rPr>
              <a:t>Test : </a:t>
            </a:r>
          </a:p>
        </p:txBody>
      </p:sp>
      <p:pic>
        <p:nvPicPr>
          <p:cNvPr id="6" name="Picture 5">
            <a:extLst>
              <a:ext uri="{FF2B5EF4-FFF2-40B4-BE49-F238E27FC236}">
                <a16:creationId xmlns:a16="http://schemas.microsoft.com/office/drawing/2014/main" id="{28BD070E-D871-42F3-8EA5-CA87B708B9F0}"/>
              </a:ext>
            </a:extLst>
          </p:cNvPr>
          <p:cNvPicPr>
            <a:picLocks noChangeAspect="1"/>
          </p:cNvPicPr>
          <p:nvPr/>
        </p:nvPicPr>
        <p:blipFill>
          <a:blip r:embed="rId2"/>
          <a:stretch>
            <a:fillRect/>
          </a:stretch>
        </p:blipFill>
        <p:spPr>
          <a:xfrm>
            <a:off x="1074656" y="3038214"/>
            <a:ext cx="5021344" cy="2514173"/>
          </a:xfrm>
          <a:prstGeom prst="rect">
            <a:avLst/>
          </a:prstGeom>
        </p:spPr>
      </p:pic>
      <p:sp>
        <p:nvSpPr>
          <p:cNvPr id="7" name="TextBox 6">
            <a:extLst>
              <a:ext uri="{FF2B5EF4-FFF2-40B4-BE49-F238E27FC236}">
                <a16:creationId xmlns:a16="http://schemas.microsoft.com/office/drawing/2014/main" id="{D63E9947-0405-44D9-92E9-E5597B4D7219}"/>
              </a:ext>
            </a:extLst>
          </p:cNvPr>
          <p:cNvSpPr txBox="1"/>
          <p:nvPr/>
        </p:nvSpPr>
        <p:spPr>
          <a:xfrm>
            <a:off x="967818" y="2281987"/>
            <a:ext cx="6117996" cy="369332"/>
          </a:xfrm>
          <a:prstGeom prst="rect">
            <a:avLst/>
          </a:prstGeom>
          <a:noFill/>
        </p:spPr>
        <p:txBody>
          <a:bodyPr wrap="square">
            <a:spAutoFit/>
          </a:bodyPr>
          <a:lstStyle/>
          <a:p>
            <a:r>
              <a:rPr lang="en-US" dirty="0" err="1"/>
              <a:t>classification_report</a:t>
            </a:r>
            <a:endParaRPr lang="en-US" dirty="0"/>
          </a:p>
        </p:txBody>
      </p:sp>
      <p:sp>
        <p:nvSpPr>
          <p:cNvPr id="8" name="TextBox 7">
            <a:extLst>
              <a:ext uri="{FF2B5EF4-FFF2-40B4-BE49-F238E27FC236}">
                <a16:creationId xmlns:a16="http://schemas.microsoft.com/office/drawing/2014/main" id="{B17325CC-4487-4260-9BC0-EEAE9BCDDC95}"/>
              </a:ext>
            </a:extLst>
          </p:cNvPr>
          <p:cNvSpPr txBox="1"/>
          <p:nvPr/>
        </p:nvSpPr>
        <p:spPr>
          <a:xfrm>
            <a:off x="6861142" y="2246674"/>
            <a:ext cx="6117996" cy="369332"/>
          </a:xfrm>
          <a:prstGeom prst="rect">
            <a:avLst/>
          </a:prstGeom>
          <a:noFill/>
        </p:spPr>
        <p:txBody>
          <a:bodyPr wrap="square">
            <a:spAutoFit/>
          </a:bodyPr>
          <a:lstStyle/>
          <a:p>
            <a:r>
              <a:rPr lang="en-US" dirty="0" err="1"/>
              <a:t>Accuarcy</a:t>
            </a:r>
            <a:r>
              <a:rPr lang="en-US" dirty="0"/>
              <a:t>: 0.93%</a:t>
            </a:r>
          </a:p>
        </p:txBody>
      </p:sp>
    </p:spTree>
    <p:extLst>
      <p:ext uri="{BB962C8B-B14F-4D97-AF65-F5344CB8AC3E}">
        <p14:creationId xmlns:p14="http://schemas.microsoft.com/office/powerpoint/2010/main" val="1523550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E3DA5E-6233-4C9C-A6DC-F442249A1C4F}"/>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0BD6E154-94F0-478F-9EC4-C4EB16DB8D51}"/>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85939227-79E9-4C21-8ED7-5A051DCAC2BA}"/>
              </a:ext>
            </a:extLst>
          </p:cNvPr>
          <p:cNvSpPr txBox="1"/>
          <p:nvPr/>
        </p:nvSpPr>
        <p:spPr>
          <a:xfrm>
            <a:off x="1349602" y="1499818"/>
            <a:ext cx="6117996" cy="646331"/>
          </a:xfrm>
          <a:prstGeom prst="rect">
            <a:avLst/>
          </a:prstGeom>
          <a:noFill/>
        </p:spPr>
        <p:txBody>
          <a:bodyPr wrap="square">
            <a:spAutoFit/>
          </a:bodyPr>
          <a:lstStyle/>
          <a:p>
            <a:r>
              <a:rPr lang="en-US" dirty="0">
                <a:solidFill>
                  <a:srgbClr val="000000"/>
                </a:solidFill>
                <a:latin typeface="Helvetica Neue"/>
              </a:rPr>
              <a:t>VGG 19 with CNN Layers with Augmentation</a:t>
            </a:r>
          </a:p>
          <a:p>
            <a:r>
              <a:rPr lang="en-US" dirty="0">
                <a:solidFill>
                  <a:srgbClr val="000000"/>
                </a:solidFill>
                <a:latin typeface="Helvetica Neue"/>
              </a:rPr>
              <a:t>Structure  : </a:t>
            </a:r>
          </a:p>
        </p:txBody>
      </p:sp>
      <p:pic>
        <p:nvPicPr>
          <p:cNvPr id="6" name="Picture 5">
            <a:extLst>
              <a:ext uri="{FF2B5EF4-FFF2-40B4-BE49-F238E27FC236}">
                <a16:creationId xmlns:a16="http://schemas.microsoft.com/office/drawing/2014/main" id="{026CB07A-EC89-43B6-AF1F-CBD43672824E}"/>
              </a:ext>
            </a:extLst>
          </p:cNvPr>
          <p:cNvPicPr>
            <a:picLocks noChangeAspect="1"/>
          </p:cNvPicPr>
          <p:nvPr/>
        </p:nvPicPr>
        <p:blipFill>
          <a:blip r:embed="rId2"/>
          <a:stretch>
            <a:fillRect/>
          </a:stretch>
        </p:blipFill>
        <p:spPr>
          <a:xfrm>
            <a:off x="6096000" y="774490"/>
            <a:ext cx="5401556" cy="5373279"/>
          </a:xfrm>
          <a:prstGeom prst="rect">
            <a:avLst/>
          </a:prstGeom>
        </p:spPr>
      </p:pic>
      <p:sp>
        <p:nvSpPr>
          <p:cNvPr id="7" name="TextBox 6">
            <a:extLst>
              <a:ext uri="{FF2B5EF4-FFF2-40B4-BE49-F238E27FC236}">
                <a16:creationId xmlns:a16="http://schemas.microsoft.com/office/drawing/2014/main" id="{38AA3D20-B519-4E93-97F7-FEB559DAFE62}"/>
              </a:ext>
            </a:extLst>
          </p:cNvPr>
          <p:cNvSpPr txBox="1"/>
          <p:nvPr/>
        </p:nvSpPr>
        <p:spPr>
          <a:xfrm>
            <a:off x="844943" y="2324255"/>
            <a:ext cx="6117996" cy="2031325"/>
          </a:xfrm>
          <a:prstGeom prst="rect">
            <a:avLst/>
          </a:prstGeom>
          <a:noFill/>
        </p:spPr>
        <p:txBody>
          <a:bodyPr wrap="square">
            <a:spAutoFit/>
          </a:bodyPr>
          <a:lstStyle/>
          <a:p>
            <a:r>
              <a:rPr lang="en-US" dirty="0"/>
              <a:t>Using:</a:t>
            </a:r>
          </a:p>
          <a:p>
            <a:r>
              <a:rPr lang="en-US" dirty="0"/>
              <a:t>Optimizer : Adam </a:t>
            </a:r>
          </a:p>
          <a:p>
            <a:r>
              <a:rPr lang="en-US" dirty="0"/>
              <a:t>Loss : </a:t>
            </a:r>
            <a:r>
              <a:rPr lang="en-US" dirty="0" err="1"/>
              <a:t>categorical_crossentropy</a:t>
            </a:r>
            <a:endParaRPr lang="en-US" dirty="0"/>
          </a:p>
          <a:p>
            <a:r>
              <a:rPr lang="en-US" dirty="0"/>
              <a:t>Metrics: accuracy</a:t>
            </a:r>
          </a:p>
          <a:p>
            <a:endParaRPr lang="en-US" dirty="0"/>
          </a:p>
          <a:p>
            <a:r>
              <a:rPr lang="en-US" dirty="0"/>
              <a:t>Training accuracy : 0.96 %</a:t>
            </a:r>
          </a:p>
          <a:p>
            <a:r>
              <a:rPr lang="en-US" dirty="0"/>
              <a:t>Validation accuracy : 0.96 %</a:t>
            </a:r>
          </a:p>
        </p:txBody>
      </p:sp>
    </p:spTree>
    <p:extLst>
      <p:ext uri="{BB962C8B-B14F-4D97-AF65-F5344CB8AC3E}">
        <p14:creationId xmlns:p14="http://schemas.microsoft.com/office/powerpoint/2010/main" val="639868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330EE4-1FA4-4944-BEDA-71F73B9C5CEC}"/>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E692CAEF-A964-4710-A927-4F35241E64C1}"/>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2418F4DB-4C17-4D45-8AEE-9DEA7D720B8B}"/>
              </a:ext>
            </a:extLst>
          </p:cNvPr>
          <p:cNvSpPr txBox="1"/>
          <p:nvPr/>
        </p:nvSpPr>
        <p:spPr>
          <a:xfrm>
            <a:off x="1349602" y="1499818"/>
            <a:ext cx="6117996" cy="646331"/>
          </a:xfrm>
          <a:prstGeom prst="rect">
            <a:avLst/>
          </a:prstGeom>
          <a:noFill/>
        </p:spPr>
        <p:txBody>
          <a:bodyPr wrap="square">
            <a:spAutoFit/>
          </a:bodyPr>
          <a:lstStyle/>
          <a:p>
            <a:r>
              <a:rPr lang="en-US" dirty="0">
                <a:solidFill>
                  <a:srgbClr val="000000"/>
                </a:solidFill>
                <a:latin typeface="Helvetica Neue"/>
              </a:rPr>
              <a:t>VGG 19 with CNN Layers with Augmentation</a:t>
            </a:r>
          </a:p>
          <a:p>
            <a:r>
              <a:rPr lang="en-US" dirty="0">
                <a:solidFill>
                  <a:srgbClr val="000000"/>
                </a:solidFill>
                <a:latin typeface="Helvetica Neue"/>
              </a:rPr>
              <a:t> </a:t>
            </a:r>
          </a:p>
        </p:txBody>
      </p:sp>
      <p:sp>
        <p:nvSpPr>
          <p:cNvPr id="5" name="TextBox 4">
            <a:extLst>
              <a:ext uri="{FF2B5EF4-FFF2-40B4-BE49-F238E27FC236}">
                <a16:creationId xmlns:a16="http://schemas.microsoft.com/office/drawing/2014/main" id="{68212E3C-801A-47C6-96C9-1EC8D2A6ED72}"/>
              </a:ext>
            </a:extLst>
          </p:cNvPr>
          <p:cNvSpPr txBox="1"/>
          <p:nvPr/>
        </p:nvSpPr>
        <p:spPr>
          <a:xfrm>
            <a:off x="7467598" y="1998394"/>
            <a:ext cx="6117996" cy="369332"/>
          </a:xfrm>
          <a:prstGeom prst="rect">
            <a:avLst/>
          </a:prstGeom>
          <a:noFill/>
        </p:spPr>
        <p:txBody>
          <a:bodyPr wrap="square">
            <a:spAutoFit/>
          </a:bodyPr>
          <a:lstStyle/>
          <a:p>
            <a:r>
              <a:rPr lang="en-US" dirty="0"/>
              <a:t>Accuracy curve</a:t>
            </a:r>
          </a:p>
        </p:txBody>
      </p:sp>
      <p:sp>
        <p:nvSpPr>
          <p:cNvPr id="6" name="TextBox 5">
            <a:extLst>
              <a:ext uri="{FF2B5EF4-FFF2-40B4-BE49-F238E27FC236}">
                <a16:creationId xmlns:a16="http://schemas.microsoft.com/office/drawing/2014/main" id="{435C09A2-C630-460E-A2E6-277D1C23B8F5}"/>
              </a:ext>
            </a:extLst>
          </p:cNvPr>
          <p:cNvSpPr txBox="1"/>
          <p:nvPr/>
        </p:nvSpPr>
        <p:spPr>
          <a:xfrm>
            <a:off x="2122600" y="2019398"/>
            <a:ext cx="6117996" cy="369332"/>
          </a:xfrm>
          <a:prstGeom prst="rect">
            <a:avLst/>
          </a:prstGeom>
          <a:noFill/>
        </p:spPr>
        <p:txBody>
          <a:bodyPr wrap="square">
            <a:spAutoFit/>
          </a:bodyPr>
          <a:lstStyle/>
          <a:p>
            <a:r>
              <a:rPr lang="en-US" dirty="0"/>
              <a:t>Loss curve</a:t>
            </a:r>
          </a:p>
        </p:txBody>
      </p:sp>
      <p:pic>
        <p:nvPicPr>
          <p:cNvPr id="25602" name="Picture 2">
            <a:extLst>
              <a:ext uri="{FF2B5EF4-FFF2-40B4-BE49-F238E27FC236}">
                <a16:creationId xmlns:a16="http://schemas.microsoft.com/office/drawing/2014/main" id="{B82060E2-35B1-49F7-B422-9411F4500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460" y="2388730"/>
            <a:ext cx="5534075" cy="3831479"/>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a:extLst>
              <a:ext uri="{FF2B5EF4-FFF2-40B4-BE49-F238E27FC236}">
                <a16:creationId xmlns:a16="http://schemas.microsoft.com/office/drawing/2014/main" id="{4DDA5E40-E389-4031-B6AA-140F7F728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13" y="2409734"/>
            <a:ext cx="4965325" cy="3831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45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9D572D-7AB8-4938-A819-455B6CFDD56E}"/>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6B0A7199-DF09-49A3-B598-32A621ECA2F9}"/>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5B74D58A-AA7C-436B-B0BB-861FEC0AF96D}"/>
              </a:ext>
            </a:extLst>
          </p:cNvPr>
          <p:cNvSpPr txBox="1"/>
          <p:nvPr/>
        </p:nvSpPr>
        <p:spPr>
          <a:xfrm>
            <a:off x="1349602" y="1499818"/>
            <a:ext cx="6117996" cy="646331"/>
          </a:xfrm>
          <a:prstGeom prst="rect">
            <a:avLst/>
          </a:prstGeom>
          <a:noFill/>
        </p:spPr>
        <p:txBody>
          <a:bodyPr wrap="square">
            <a:spAutoFit/>
          </a:bodyPr>
          <a:lstStyle/>
          <a:p>
            <a:r>
              <a:rPr lang="en-US" dirty="0">
                <a:solidFill>
                  <a:srgbClr val="000000"/>
                </a:solidFill>
                <a:latin typeface="Helvetica Neue"/>
              </a:rPr>
              <a:t>VGG 19 with CNN Layers with Augmentation</a:t>
            </a:r>
          </a:p>
          <a:p>
            <a:r>
              <a:rPr lang="en-US" dirty="0">
                <a:solidFill>
                  <a:srgbClr val="000000"/>
                </a:solidFill>
                <a:latin typeface="Helvetica Neue"/>
              </a:rPr>
              <a:t>Test : </a:t>
            </a:r>
          </a:p>
        </p:txBody>
      </p:sp>
      <p:pic>
        <p:nvPicPr>
          <p:cNvPr id="28674" name="Picture 2">
            <a:extLst>
              <a:ext uri="{FF2B5EF4-FFF2-40B4-BE49-F238E27FC236}">
                <a16:creationId xmlns:a16="http://schemas.microsoft.com/office/drawing/2014/main" id="{310A6F69-D281-4AB7-861B-91FA8A569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959" y="2068025"/>
            <a:ext cx="4533900" cy="4143375"/>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a:extLst>
              <a:ext uri="{FF2B5EF4-FFF2-40B4-BE49-F238E27FC236}">
                <a16:creationId xmlns:a16="http://schemas.microsoft.com/office/drawing/2014/main" id="{BDF262DE-1063-4AC5-B61F-9B52B436B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7948" y="2004394"/>
            <a:ext cx="45339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543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F214EB-0220-41B5-BCAB-7408CEC70BF0}"/>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8B8E6AE7-4AAD-4263-AD9F-D19700C087FF}"/>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1F399EF9-D7DD-4579-B15F-F1EB58DA51C4}"/>
              </a:ext>
            </a:extLst>
          </p:cNvPr>
          <p:cNvSpPr txBox="1"/>
          <p:nvPr/>
        </p:nvSpPr>
        <p:spPr>
          <a:xfrm>
            <a:off x="1349602" y="1499818"/>
            <a:ext cx="6117996" cy="646331"/>
          </a:xfrm>
          <a:prstGeom prst="rect">
            <a:avLst/>
          </a:prstGeom>
          <a:noFill/>
        </p:spPr>
        <p:txBody>
          <a:bodyPr wrap="square">
            <a:spAutoFit/>
          </a:bodyPr>
          <a:lstStyle/>
          <a:p>
            <a:r>
              <a:rPr lang="en-US" dirty="0">
                <a:solidFill>
                  <a:srgbClr val="000000"/>
                </a:solidFill>
                <a:latin typeface="Helvetica Neue"/>
              </a:rPr>
              <a:t>VGG 19 with CNN Layers with Augmentation</a:t>
            </a:r>
          </a:p>
          <a:p>
            <a:r>
              <a:rPr lang="en-US" dirty="0">
                <a:solidFill>
                  <a:srgbClr val="000000"/>
                </a:solidFill>
                <a:latin typeface="Helvetica Neue"/>
              </a:rPr>
              <a:t>Test : </a:t>
            </a:r>
          </a:p>
        </p:txBody>
      </p:sp>
      <p:sp>
        <p:nvSpPr>
          <p:cNvPr id="5" name="TextBox 4">
            <a:extLst>
              <a:ext uri="{FF2B5EF4-FFF2-40B4-BE49-F238E27FC236}">
                <a16:creationId xmlns:a16="http://schemas.microsoft.com/office/drawing/2014/main" id="{E3C3F1A3-234B-425A-A3FC-B0FB093BECAF}"/>
              </a:ext>
            </a:extLst>
          </p:cNvPr>
          <p:cNvSpPr txBox="1"/>
          <p:nvPr/>
        </p:nvSpPr>
        <p:spPr>
          <a:xfrm>
            <a:off x="967818" y="2281987"/>
            <a:ext cx="6117996" cy="369332"/>
          </a:xfrm>
          <a:prstGeom prst="rect">
            <a:avLst/>
          </a:prstGeom>
          <a:noFill/>
        </p:spPr>
        <p:txBody>
          <a:bodyPr wrap="square">
            <a:spAutoFit/>
          </a:bodyPr>
          <a:lstStyle/>
          <a:p>
            <a:r>
              <a:rPr lang="en-US" dirty="0" err="1"/>
              <a:t>classification_report</a:t>
            </a:r>
            <a:endParaRPr lang="en-US" dirty="0"/>
          </a:p>
        </p:txBody>
      </p:sp>
      <p:sp>
        <p:nvSpPr>
          <p:cNvPr id="6" name="TextBox 5">
            <a:extLst>
              <a:ext uri="{FF2B5EF4-FFF2-40B4-BE49-F238E27FC236}">
                <a16:creationId xmlns:a16="http://schemas.microsoft.com/office/drawing/2014/main" id="{992FC2F9-548E-4C23-ACF6-5EAA4F2301B3}"/>
              </a:ext>
            </a:extLst>
          </p:cNvPr>
          <p:cNvSpPr txBox="1"/>
          <p:nvPr/>
        </p:nvSpPr>
        <p:spPr>
          <a:xfrm>
            <a:off x="6861142" y="2246674"/>
            <a:ext cx="6117996" cy="369332"/>
          </a:xfrm>
          <a:prstGeom prst="rect">
            <a:avLst/>
          </a:prstGeom>
          <a:noFill/>
        </p:spPr>
        <p:txBody>
          <a:bodyPr wrap="square">
            <a:spAutoFit/>
          </a:bodyPr>
          <a:lstStyle/>
          <a:p>
            <a:r>
              <a:rPr lang="en-US" dirty="0" err="1"/>
              <a:t>Accuarcy</a:t>
            </a:r>
            <a:r>
              <a:rPr lang="en-US" dirty="0"/>
              <a:t>: 0.84%</a:t>
            </a:r>
          </a:p>
        </p:txBody>
      </p:sp>
      <p:pic>
        <p:nvPicPr>
          <p:cNvPr id="8" name="Picture 7">
            <a:extLst>
              <a:ext uri="{FF2B5EF4-FFF2-40B4-BE49-F238E27FC236}">
                <a16:creationId xmlns:a16="http://schemas.microsoft.com/office/drawing/2014/main" id="{516E477B-87F4-40E3-AF1F-1B9ADC6F9731}"/>
              </a:ext>
            </a:extLst>
          </p:cNvPr>
          <p:cNvPicPr>
            <a:picLocks noChangeAspect="1"/>
          </p:cNvPicPr>
          <p:nvPr/>
        </p:nvPicPr>
        <p:blipFill>
          <a:blip r:embed="rId2"/>
          <a:stretch>
            <a:fillRect/>
          </a:stretch>
        </p:blipFill>
        <p:spPr>
          <a:xfrm>
            <a:off x="1255980" y="3013296"/>
            <a:ext cx="4840020" cy="2344886"/>
          </a:xfrm>
          <a:prstGeom prst="rect">
            <a:avLst/>
          </a:prstGeom>
        </p:spPr>
      </p:pic>
    </p:spTree>
    <p:extLst>
      <p:ext uri="{BB962C8B-B14F-4D97-AF65-F5344CB8AC3E}">
        <p14:creationId xmlns:p14="http://schemas.microsoft.com/office/powerpoint/2010/main" val="2202632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9DBAB6-F7AF-4495-9137-39CEBDF71498}"/>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BE4BBD5C-46D7-4C9F-8334-538DA368D15C}"/>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489E4A52-C573-419C-AA52-74E1FF6F3D8A}"/>
              </a:ext>
            </a:extLst>
          </p:cNvPr>
          <p:cNvSpPr txBox="1"/>
          <p:nvPr/>
        </p:nvSpPr>
        <p:spPr>
          <a:xfrm>
            <a:off x="1349602" y="1499818"/>
            <a:ext cx="6117996" cy="646331"/>
          </a:xfrm>
          <a:prstGeom prst="rect">
            <a:avLst/>
          </a:prstGeom>
          <a:noFill/>
        </p:spPr>
        <p:txBody>
          <a:bodyPr wrap="square">
            <a:spAutoFit/>
          </a:bodyPr>
          <a:lstStyle/>
          <a:p>
            <a:r>
              <a:rPr lang="en-US" dirty="0">
                <a:solidFill>
                  <a:srgbClr val="000000"/>
                </a:solidFill>
                <a:latin typeface="Helvetica Neue"/>
              </a:rPr>
              <a:t>Inceptionv3 with CNN Layers with Augmentation</a:t>
            </a:r>
          </a:p>
          <a:p>
            <a:r>
              <a:rPr lang="en-US" dirty="0">
                <a:solidFill>
                  <a:srgbClr val="000000"/>
                </a:solidFill>
                <a:latin typeface="Helvetica Neue"/>
              </a:rPr>
              <a:t>Structure : </a:t>
            </a:r>
          </a:p>
        </p:txBody>
      </p:sp>
      <p:pic>
        <p:nvPicPr>
          <p:cNvPr id="6" name="Picture 5">
            <a:extLst>
              <a:ext uri="{FF2B5EF4-FFF2-40B4-BE49-F238E27FC236}">
                <a16:creationId xmlns:a16="http://schemas.microsoft.com/office/drawing/2014/main" id="{56915B27-A49E-464F-9BEF-E7342DFD5BBD}"/>
              </a:ext>
            </a:extLst>
          </p:cNvPr>
          <p:cNvPicPr>
            <a:picLocks noChangeAspect="1"/>
          </p:cNvPicPr>
          <p:nvPr/>
        </p:nvPicPr>
        <p:blipFill>
          <a:blip r:embed="rId2"/>
          <a:stretch>
            <a:fillRect/>
          </a:stretch>
        </p:blipFill>
        <p:spPr>
          <a:xfrm>
            <a:off x="806129" y="2146149"/>
            <a:ext cx="7498885" cy="3975329"/>
          </a:xfrm>
          <a:prstGeom prst="rect">
            <a:avLst/>
          </a:prstGeom>
        </p:spPr>
      </p:pic>
      <p:sp>
        <p:nvSpPr>
          <p:cNvPr id="9" name="TextBox 8">
            <a:extLst>
              <a:ext uri="{FF2B5EF4-FFF2-40B4-BE49-F238E27FC236}">
                <a16:creationId xmlns:a16="http://schemas.microsoft.com/office/drawing/2014/main" id="{A49CA8E1-295A-41B1-B998-0FC46A2651B5}"/>
              </a:ext>
            </a:extLst>
          </p:cNvPr>
          <p:cNvSpPr txBox="1"/>
          <p:nvPr/>
        </p:nvSpPr>
        <p:spPr>
          <a:xfrm>
            <a:off x="8305014" y="736522"/>
            <a:ext cx="6117996" cy="2031325"/>
          </a:xfrm>
          <a:prstGeom prst="rect">
            <a:avLst/>
          </a:prstGeom>
          <a:noFill/>
        </p:spPr>
        <p:txBody>
          <a:bodyPr wrap="square">
            <a:spAutoFit/>
          </a:bodyPr>
          <a:lstStyle/>
          <a:p>
            <a:r>
              <a:rPr lang="en-US" dirty="0"/>
              <a:t>Using:</a:t>
            </a:r>
          </a:p>
          <a:p>
            <a:r>
              <a:rPr lang="en-US" dirty="0"/>
              <a:t>Optimizer : Adam </a:t>
            </a:r>
          </a:p>
          <a:p>
            <a:r>
              <a:rPr lang="en-US" dirty="0"/>
              <a:t>Loss : </a:t>
            </a:r>
            <a:r>
              <a:rPr lang="en-US" dirty="0" err="1"/>
              <a:t>categorical_crossentropy</a:t>
            </a:r>
            <a:endParaRPr lang="en-US" dirty="0"/>
          </a:p>
          <a:p>
            <a:r>
              <a:rPr lang="en-US" dirty="0"/>
              <a:t>Metrics: accuracy</a:t>
            </a:r>
          </a:p>
          <a:p>
            <a:endParaRPr lang="en-US" dirty="0"/>
          </a:p>
          <a:p>
            <a:r>
              <a:rPr lang="en-US" dirty="0"/>
              <a:t>Training accuracy : 0.81 %</a:t>
            </a:r>
          </a:p>
          <a:p>
            <a:r>
              <a:rPr lang="en-US" dirty="0"/>
              <a:t>Validation accuracy : 0.85 %</a:t>
            </a:r>
          </a:p>
        </p:txBody>
      </p:sp>
    </p:spTree>
    <p:extLst>
      <p:ext uri="{BB962C8B-B14F-4D97-AF65-F5344CB8AC3E}">
        <p14:creationId xmlns:p14="http://schemas.microsoft.com/office/powerpoint/2010/main" val="3064194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A3D1F-63F6-4A8C-96B5-E9A238038E10}"/>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5D5FEA96-CF25-4AF1-A5B3-95EE094DF680}"/>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7277C3A5-B508-4F95-BB86-C8C8D2089DBD}"/>
              </a:ext>
            </a:extLst>
          </p:cNvPr>
          <p:cNvSpPr txBox="1"/>
          <p:nvPr/>
        </p:nvSpPr>
        <p:spPr>
          <a:xfrm>
            <a:off x="1349602" y="1541228"/>
            <a:ext cx="6117996" cy="369332"/>
          </a:xfrm>
          <a:prstGeom prst="rect">
            <a:avLst/>
          </a:prstGeom>
          <a:noFill/>
        </p:spPr>
        <p:txBody>
          <a:bodyPr wrap="square">
            <a:spAutoFit/>
          </a:bodyPr>
          <a:lstStyle/>
          <a:p>
            <a:r>
              <a:rPr lang="en-US" dirty="0">
                <a:solidFill>
                  <a:srgbClr val="000000"/>
                </a:solidFill>
                <a:latin typeface="Helvetica Neue"/>
              </a:rPr>
              <a:t>Inceptionv3 with CNN Layers with Augmentation</a:t>
            </a:r>
          </a:p>
        </p:txBody>
      </p:sp>
      <p:pic>
        <p:nvPicPr>
          <p:cNvPr id="29698" name="Picture 2">
            <a:extLst>
              <a:ext uri="{FF2B5EF4-FFF2-40B4-BE49-F238E27FC236}">
                <a16:creationId xmlns:a16="http://schemas.microsoft.com/office/drawing/2014/main" id="{271116CA-EECA-40BE-AEB8-7055283A3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868" y="2498104"/>
            <a:ext cx="6117996" cy="3649666"/>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a:extLst>
              <a:ext uri="{FF2B5EF4-FFF2-40B4-BE49-F238E27FC236}">
                <a16:creationId xmlns:a16="http://schemas.microsoft.com/office/drawing/2014/main" id="{F064E2EA-52C7-4AE1-967B-33DBF7BE4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2498104"/>
            <a:ext cx="4903705" cy="38074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BBECC2-FA5B-4DD4-AEF2-F517E62DE969}"/>
              </a:ext>
            </a:extLst>
          </p:cNvPr>
          <p:cNvSpPr txBox="1"/>
          <p:nvPr/>
        </p:nvSpPr>
        <p:spPr>
          <a:xfrm>
            <a:off x="7467598" y="1998394"/>
            <a:ext cx="6117996" cy="369332"/>
          </a:xfrm>
          <a:prstGeom prst="rect">
            <a:avLst/>
          </a:prstGeom>
          <a:noFill/>
        </p:spPr>
        <p:txBody>
          <a:bodyPr wrap="square">
            <a:spAutoFit/>
          </a:bodyPr>
          <a:lstStyle/>
          <a:p>
            <a:r>
              <a:rPr lang="en-US" dirty="0"/>
              <a:t>Accuracy curve</a:t>
            </a:r>
          </a:p>
        </p:txBody>
      </p:sp>
      <p:sp>
        <p:nvSpPr>
          <p:cNvPr id="8" name="TextBox 7">
            <a:extLst>
              <a:ext uri="{FF2B5EF4-FFF2-40B4-BE49-F238E27FC236}">
                <a16:creationId xmlns:a16="http://schemas.microsoft.com/office/drawing/2014/main" id="{30E231C9-82F1-4C73-BE86-28E5346E4219}"/>
              </a:ext>
            </a:extLst>
          </p:cNvPr>
          <p:cNvSpPr txBox="1"/>
          <p:nvPr/>
        </p:nvSpPr>
        <p:spPr>
          <a:xfrm>
            <a:off x="2122600" y="2019398"/>
            <a:ext cx="6117996" cy="369332"/>
          </a:xfrm>
          <a:prstGeom prst="rect">
            <a:avLst/>
          </a:prstGeom>
          <a:noFill/>
        </p:spPr>
        <p:txBody>
          <a:bodyPr wrap="square">
            <a:spAutoFit/>
          </a:bodyPr>
          <a:lstStyle/>
          <a:p>
            <a:r>
              <a:rPr lang="en-US" dirty="0"/>
              <a:t>Loss curve</a:t>
            </a:r>
          </a:p>
        </p:txBody>
      </p:sp>
    </p:spTree>
    <p:extLst>
      <p:ext uri="{BB962C8B-B14F-4D97-AF65-F5344CB8AC3E}">
        <p14:creationId xmlns:p14="http://schemas.microsoft.com/office/powerpoint/2010/main" val="112242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CE719A-D24A-4E45-B312-695117A0AA8C}"/>
              </a:ext>
            </a:extLst>
          </p:cNvPr>
          <p:cNvSpPr txBox="1"/>
          <p:nvPr/>
        </p:nvSpPr>
        <p:spPr>
          <a:xfrm>
            <a:off x="678730" y="678730"/>
            <a:ext cx="3007151" cy="738664"/>
          </a:xfrm>
          <a:prstGeom prst="rect">
            <a:avLst/>
          </a:prstGeom>
          <a:noFill/>
        </p:spPr>
        <p:txBody>
          <a:bodyPr wrap="square" rtlCol="0">
            <a:spAutoFit/>
          </a:bodyPr>
          <a:lstStyle/>
          <a:p>
            <a:r>
              <a:rPr lang="en-US" sz="2400" dirty="0">
                <a:solidFill>
                  <a:srgbClr val="000000"/>
                </a:solidFill>
                <a:latin typeface="Calibri" panose="020F0502020204030204" pitchFamily="34" charset="0"/>
              </a:rPr>
              <a:t>Paper representation </a:t>
            </a:r>
          </a:p>
          <a:p>
            <a:endParaRPr lang="en-US" dirty="0"/>
          </a:p>
        </p:txBody>
      </p:sp>
      <p:pic>
        <p:nvPicPr>
          <p:cNvPr id="4" name="Picture 3">
            <a:extLst>
              <a:ext uri="{FF2B5EF4-FFF2-40B4-BE49-F238E27FC236}">
                <a16:creationId xmlns:a16="http://schemas.microsoft.com/office/drawing/2014/main" id="{D3B6E6FF-BC05-42C7-AEF5-D6723B9BE7EA}"/>
              </a:ext>
            </a:extLst>
          </p:cNvPr>
          <p:cNvPicPr>
            <a:picLocks noChangeAspect="1"/>
          </p:cNvPicPr>
          <p:nvPr/>
        </p:nvPicPr>
        <p:blipFill>
          <a:blip r:embed="rId2"/>
          <a:stretch>
            <a:fillRect/>
          </a:stretch>
        </p:blipFill>
        <p:spPr>
          <a:xfrm>
            <a:off x="3618121" y="678730"/>
            <a:ext cx="5540220" cy="5532579"/>
          </a:xfrm>
          <a:prstGeom prst="rect">
            <a:avLst/>
          </a:prstGeom>
        </p:spPr>
      </p:pic>
    </p:spTree>
    <p:extLst>
      <p:ext uri="{BB962C8B-B14F-4D97-AF65-F5344CB8AC3E}">
        <p14:creationId xmlns:p14="http://schemas.microsoft.com/office/powerpoint/2010/main" val="2968579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ACA193-F286-4B4A-BDA2-8C329F245A1D}"/>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51800A2A-CF30-4A2E-A6FA-CBD870159A5C}"/>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0B8357B2-6CE9-45F9-B066-3A8F73AA17FF}"/>
              </a:ext>
            </a:extLst>
          </p:cNvPr>
          <p:cNvSpPr txBox="1"/>
          <p:nvPr/>
        </p:nvSpPr>
        <p:spPr>
          <a:xfrm>
            <a:off x="1349602" y="1541228"/>
            <a:ext cx="6117996" cy="646331"/>
          </a:xfrm>
          <a:prstGeom prst="rect">
            <a:avLst/>
          </a:prstGeom>
          <a:noFill/>
        </p:spPr>
        <p:txBody>
          <a:bodyPr wrap="square">
            <a:spAutoFit/>
          </a:bodyPr>
          <a:lstStyle/>
          <a:p>
            <a:r>
              <a:rPr lang="en-US" dirty="0">
                <a:solidFill>
                  <a:srgbClr val="000000"/>
                </a:solidFill>
                <a:latin typeface="Helvetica Neue"/>
              </a:rPr>
              <a:t>Inceptionv3 with CNN Layers with Augmentation</a:t>
            </a:r>
          </a:p>
          <a:p>
            <a:r>
              <a:rPr lang="en-US" dirty="0">
                <a:solidFill>
                  <a:srgbClr val="000000"/>
                </a:solidFill>
                <a:latin typeface="Helvetica Neue"/>
              </a:rPr>
              <a:t>Test:</a:t>
            </a:r>
          </a:p>
        </p:txBody>
      </p:sp>
      <p:pic>
        <p:nvPicPr>
          <p:cNvPr id="32772" name="Picture 4">
            <a:extLst>
              <a:ext uri="{FF2B5EF4-FFF2-40B4-BE49-F238E27FC236}">
                <a16:creationId xmlns:a16="http://schemas.microsoft.com/office/drawing/2014/main" id="{BBB65472-4EF7-496A-AC77-F83FD831D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101" y="2093291"/>
            <a:ext cx="4533900" cy="41433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3546D6-1F13-4E56-BABE-EAD612383450}"/>
              </a:ext>
            </a:extLst>
          </p:cNvPr>
          <p:cNvSpPr/>
          <p:nvPr/>
        </p:nvSpPr>
        <p:spPr>
          <a:xfrm>
            <a:off x="1979629" y="2093291"/>
            <a:ext cx="3176833" cy="1879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32774" name="Picture 6">
            <a:extLst>
              <a:ext uri="{FF2B5EF4-FFF2-40B4-BE49-F238E27FC236}">
                <a16:creationId xmlns:a16="http://schemas.microsoft.com/office/drawing/2014/main" id="{86A4F9ED-C695-4E8A-83EB-16F6D9233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495" y="2093290"/>
            <a:ext cx="4533900" cy="41433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9CF33D8-DC46-4A66-9039-F7F80E2C46C8}"/>
              </a:ext>
            </a:extLst>
          </p:cNvPr>
          <p:cNvSpPr/>
          <p:nvPr/>
        </p:nvSpPr>
        <p:spPr>
          <a:xfrm>
            <a:off x="6748214" y="2093290"/>
            <a:ext cx="3176833" cy="1879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42992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F48779-A57B-4C6E-93A0-55A47C735D2B}"/>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2201DEA5-F691-4558-9080-6552D5C40DAC}"/>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58D9EEC7-1CC4-4FCB-8FBC-35DD8515C43D}"/>
              </a:ext>
            </a:extLst>
          </p:cNvPr>
          <p:cNvSpPr txBox="1"/>
          <p:nvPr/>
        </p:nvSpPr>
        <p:spPr>
          <a:xfrm>
            <a:off x="1349602" y="1541228"/>
            <a:ext cx="6117996" cy="646331"/>
          </a:xfrm>
          <a:prstGeom prst="rect">
            <a:avLst/>
          </a:prstGeom>
          <a:noFill/>
        </p:spPr>
        <p:txBody>
          <a:bodyPr wrap="square">
            <a:spAutoFit/>
          </a:bodyPr>
          <a:lstStyle/>
          <a:p>
            <a:r>
              <a:rPr lang="en-US" dirty="0">
                <a:solidFill>
                  <a:srgbClr val="000000"/>
                </a:solidFill>
                <a:latin typeface="Helvetica Neue"/>
              </a:rPr>
              <a:t>Inceptionv3 with CNN Layers with Augmentation</a:t>
            </a:r>
          </a:p>
          <a:p>
            <a:r>
              <a:rPr lang="en-US" dirty="0">
                <a:solidFill>
                  <a:srgbClr val="000000"/>
                </a:solidFill>
                <a:latin typeface="Helvetica Neue"/>
              </a:rPr>
              <a:t>Test:</a:t>
            </a:r>
          </a:p>
        </p:txBody>
      </p:sp>
      <p:pic>
        <p:nvPicPr>
          <p:cNvPr id="6" name="Picture 5">
            <a:extLst>
              <a:ext uri="{FF2B5EF4-FFF2-40B4-BE49-F238E27FC236}">
                <a16:creationId xmlns:a16="http://schemas.microsoft.com/office/drawing/2014/main" id="{F8F1D980-EF41-42A7-B4A9-B71CB2604BDF}"/>
              </a:ext>
            </a:extLst>
          </p:cNvPr>
          <p:cNvPicPr>
            <a:picLocks noChangeAspect="1"/>
          </p:cNvPicPr>
          <p:nvPr/>
        </p:nvPicPr>
        <p:blipFill>
          <a:blip r:embed="rId2"/>
          <a:stretch>
            <a:fillRect/>
          </a:stretch>
        </p:blipFill>
        <p:spPr>
          <a:xfrm>
            <a:off x="1469900" y="3148553"/>
            <a:ext cx="5342540" cy="2537551"/>
          </a:xfrm>
          <a:prstGeom prst="rect">
            <a:avLst/>
          </a:prstGeom>
        </p:spPr>
      </p:pic>
      <p:sp>
        <p:nvSpPr>
          <p:cNvPr id="7" name="TextBox 6">
            <a:extLst>
              <a:ext uri="{FF2B5EF4-FFF2-40B4-BE49-F238E27FC236}">
                <a16:creationId xmlns:a16="http://schemas.microsoft.com/office/drawing/2014/main" id="{6AEBB62A-CD82-4C5C-BC8B-6CA4BA948464}"/>
              </a:ext>
            </a:extLst>
          </p:cNvPr>
          <p:cNvSpPr txBox="1"/>
          <p:nvPr/>
        </p:nvSpPr>
        <p:spPr>
          <a:xfrm>
            <a:off x="967818" y="2281987"/>
            <a:ext cx="6117996" cy="369332"/>
          </a:xfrm>
          <a:prstGeom prst="rect">
            <a:avLst/>
          </a:prstGeom>
          <a:noFill/>
        </p:spPr>
        <p:txBody>
          <a:bodyPr wrap="square">
            <a:spAutoFit/>
          </a:bodyPr>
          <a:lstStyle/>
          <a:p>
            <a:r>
              <a:rPr lang="en-US" dirty="0" err="1"/>
              <a:t>classification_report</a:t>
            </a:r>
            <a:endParaRPr lang="en-US" dirty="0"/>
          </a:p>
        </p:txBody>
      </p:sp>
      <p:sp>
        <p:nvSpPr>
          <p:cNvPr id="8" name="TextBox 7">
            <a:extLst>
              <a:ext uri="{FF2B5EF4-FFF2-40B4-BE49-F238E27FC236}">
                <a16:creationId xmlns:a16="http://schemas.microsoft.com/office/drawing/2014/main" id="{EB3F15DE-C44E-4CF5-A37C-18FB59E4DB3D}"/>
              </a:ext>
            </a:extLst>
          </p:cNvPr>
          <p:cNvSpPr txBox="1"/>
          <p:nvPr/>
        </p:nvSpPr>
        <p:spPr>
          <a:xfrm>
            <a:off x="6861142" y="2246674"/>
            <a:ext cx="6117996" cy="369332"/>
          </a:xfrm>
          <a:prstGeom prst="rect">
            <a:avLst/>
          </a:prstGeom>
          <a:noFill/>
        </p:spPr>
        <p:txBody>
          <a:bodyPr wrap="square">
            <a:spAutoFit/>
          </a:bodyPr>
          <a:lstStyle/>
          <a:p>
            <a:r>
              <a:rPr lang="en-US" dirty="0" err="1"/>
              <a:t>Accuarcy</a:t>
            </a:r>
            <a:r>
              <a:rPr lang="en-US" dirty="0"/>
              <a:t>: 0.30%</a:t>
            </a:r>
          </a:p>
        </p:txBody>
      </p:sp>
    </p:spTree>
    <p:extLst>
      <p:ext uri="{BB962C8B-B14F-4D97-AF65-F5344CB8AC3E}">
        <p14:creationId xmlns:p14="http://schemas.microsoft.com/office/powerpoint/2010/main" val="1962360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7BD1B8-DACC-402D-97A1-D667D8F87AB5}"/>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D71DC6D7-124B-4680-8FF0-8705FE29C198}"/>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AB6BF070-8448-4E2E-AB16-2426A167BF09}"/>
              </a:ext>
            </a:extLst>
          </p:cNvPr>
          <p:cNvSpPr txBox="1"/>
          <p:nvPr/>
        </p:nvSpPr>
        <p:spPr>
          <a:xfrm>
            <a:off x="1349602" y="1541228"/>
            <a:ext cx="6117996" cy="646331"/>
          </a:xfrm>
          <a:prstGeom prst="rect">
            <a:avLst/>
          </a:prstGeom>
          <a:noFill/>
        </p:spPr>
        <p:txBody>
          <a:bodyPr wrap="square">
            <a:spAutoFit/>
          </a:bodyPr>
          <a:lstStyle/>
          <a:p>
            <a:r>
              <a:rPr lang="en-US" b="0" i="0" dirty="0" err="1">
                <a:solidFill>
                  <a:srgbClr val="000000"/>
                </a:solidFill>
                <a:effectLst/>
                <a:latin typeface="Helvetica Neue"/>
              </a:rPr>
              <a:t>Efficientnet</a:t>
            </a:r>
            <a:r>
              <a:rPr lang="en-US" b="0" i="0" dirty="0">
                <a:solidFill>
                  <a:srgbClr val="000000"/>
                </a:solidFill>
                <a:effectLst/>
                <a:latin typeface="Helvetica Neue"/>
              </a:rPr>
              <a:t> </a:t>
            </a:r>
            <a:r>
              <a:rPr lang="en-US" dirty="0">
                <a:solidFill>
                  <a:srgbClr val="000000"/>
                </a:solidFill>
                <a:latin typeface="Helvetica Neue"/>
              </a:rPr>
              <a:t> with CNN Layers with Augmentation</a:t>
            </a:r>
          </a:p>
          <a:p>
            <a:r>
              <a:rPr lang="en-US" dirty="0">
                <a:solidFill>
                  <a:srgbClr val="000000"/>
                </a:solidFill>
                <a:latin typeface="Helvetica Neue"/>
              </a:rPr>
              <a:t>Structure :</a:t>
            </a:r>
          </a:p>
        </p:txBody>
      </p:sp>
      <p:pic>
        <p:nvPicPr>
          <p:cNvPr id="6" name="Picture 5">
            <a:extLst>
              <a:ext uri="{FF2B5EF4-FFF2-40B4-BE49-F238E27FC236}">
                <a16:creationId xmlns:a16="http://schemas.microsoft.com/office/drawing/2014/main" id="{026662B5-3159-496A-BD36-C03BFB9423B6}"/>
              </a:ext>
            </a:extLst>
          </p:cNvPr>
          <p:cNvPicPr>
            <a:picLocks noChangeAspect="1"/>
          </p:cNvPicPr>
          <p:nvPr/>
        </p:nvPicPr>
        <p:blipFill>
          <a:blip r:embed="rId2"/>
          <a:stretch>
            <a:fillRect/>
          </a:stretch>
        </p:blipFill>
        <p:spPr>
          <a:xfrm>
            <a:off x="876424" y="2187558"/>
            <a:ext cx="7064352" cy="3972685"/>
          </a:xfrm>
          <a:prstGeom prst="rect">
            <a:avLst/>
          </a:prstGeom>
        </p:spPr>
      </p:pic>
      <p:sp>
        <p:nvSpPr>
          <p:cNvPr id="9" name="TextBox 8">
            <a:extLst>
              <a:ext uri="{FF2B5EF4-FFF2-40B4-BE49-F238E27FC236}">
                <a16:creationId xmlns:a16="http://schemas.microsoft.com/office/drawing/2014/main" id="{7F49F42D-9603-44E9-AC3E-47F652867B95}"/>
              </a:ext>
            </a:extLst>
          </p:cNvPr>
          <p:cNvSpPr txBox="1"/>
          <p:nvPr/>
        </p:nvSpPr>
        <p:spPr>
          <a:xfrm>
            <a:off x="8305014" y="736522"/>
            <a:ext cx="6117996" cy="2031325"/>
          </a:xfrm>
          <a:prstGeom prst="rect">
            <a:avLst/>
          </a:prstGeom>
          <a:noFill/>
        </p:spPr>
        <p:txBody>
          <a:bodyPr wrap="square">
            <a:spAutoFit/>
          </a:bodyPr>
          <a:lstStyle/>
          <a:p>
            <a:r>
              <a:rPr lang="en-US" dirty="0"/>
              <a:t>Using:</a:t>
            </a:r>
          </a:p>
          <a:p>
            <a:r>
              <a:rPr lang="en-US" dirty="0"/>
              <a:t>Optimizer : Adam </a:t>
            </a:r>
          </a:p>
          <a:p>
            <a:r>
              <a:rPr lang="en-US" dirty="0"/>
              <a:t>Loss : </a:t>
            </a:r>
            <a:r>
              <a:rPr lang="en-US" dirty="0" err="1"/>
              <a:t>categorical_crossentropy</a:t>
            </a:r>
            <a:endParaRPr lang="en-US" dirty="0"/>
          </a:p>
          <a:p>
            <a:r>
              <a:rPr lang="en-US" dirty="0"/>
              <a:t>Metrics: accuracy</a:t>
            </a:r>
          </a:p>
          <a:p>
            <a:endParaRPr lang="en-US" dirty="0"/>
          </a:p>
          <a:p>
            <a:r>
              <a:rPr lang="en-US" dirty="0"/>
              <a:t>Training accuracy : 0.92 %</a:t>
            </a:r>
          </a:p>
          <a:p>
            <a:r>
              <a:rPr lang="en-US" dirty="0"/>
              <a:t>Validation accuracy : 0.92 %</a:t>
            </a:r>
          </a:p>
        </p:txBody>
      </p:sp>
    </p:spTree>
    <p:extLst>
      <p:ext uri="{BB962C8B-B14F-4D97-AF65-F5344CB8AC3E}">
        <p14:creationId xmlns:p14="http://schemas.microsoft.com/office/powerpoint/2010/main" val="40288570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38139-0512-47F1-897C-6E1A0F3747E1}"/>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E6F1E191-8750-45C3-B461-3AC197EF3747}"/>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2E6DB33F-4DEB-42E7-8CB4-08950C6FF2F8}"/>
              </a:ext>
            </a:extLst>
          </p:cNvPr>
          <p:cNvSpPr txBox="1"/>
          <p:nvPr/>
        </p:nvSpPr>
        <p:spPr>
          <a:xfrm>
            <a:off x="1349602" y="1541228"/>
            <a:ext cx="6117996" cy="646331"/>
          </a:xfrm>
          <a:prstGeom prst="rect">
            <a:avLst/>
          </a:prstGeom>
          <a:noFill/>
        </p:spPr>
        <p:txBody>
          <a:bodyPr wrap="square">
            <a:spAutoFit/>
          </a:bodyPr>
          <a:lstStyle/>
          <a:p>
            <a:r>
              <a:rPr lang="en-US" b="0" i="0" dirty="0" err="1">
                <a:solidFill>
                  <a:srgbClr val="000000"/>
                </a:solidFill>
                <a:effectLst/>
                <a:latin typeface="Helvetica Neue"/>
              </a:rPr>
              <a:t>Efficientnet</a:t>
            </a:r>
            <a:r>
              <a:rPr lang="en-US" b="0" i="0" dirty="0">
                <a:solidFill>
                  <a:srgbClr val="000000"/>
                </a:solidFill>
                <a:effectLst/>
                <a:latin typeface="Helvetica Neue"/>
              </a:rPr>
              <a:t> </a:t>
            </a:r>
            <a:r>
              <a:rPr lang="en-US" dirty="0">
                <a:solidFill>
                  <a:srgbClr val="000000"/>
                </a:solidFill>
                <a:latin typeface="Helvetica Neue"/>
              </a:rPr>
              <a:t> with CNN Layers with Augmentation</a:t>
            </a:r>
          </a:p>
          <a:p>
            <a:endParaRPr lang="en-US" dirty="0">
              <a:solidFill>
                <a:srgbClr val="000000"/>
              </a:solidFill>
              <a:latin typeface="Helvetica Neue"/>
            </a:endParaRPr>
          </a:p>
        </p:txBody>
      </p:sp>
      <p:sp>
        <p:nvSpPr>
          <p:cNvPr id="5" name="TextBox 4">
            <a:extLst>
              <a:ext uri="{FF2B5EF4-FFF2-40B4-BE49-F238E27FC236}">
                <a16:creationId xmlns:a16="http://schemas.microsoft.com/office/drawing/2014/main" id="{5EBC4C19-EBAB-4BC1-A109-898997B3A7C9}"/>
              </a:ext>
            </a:extLst>
          </p:cNvPr>
          <p:cNvSpPr txBox="1"/>
          <p:nvPr/>
        </p:nvSpPr>
        <p:spPr>
          <a:xfrm>
            <a:off x="7467598" y="1998394"/>
            <a:ext cx="6117996" cy="369332"/>
          </a:xfrm>
          <a:prstGeom prst="rect">
            <a:avLst/>
          </a:prstGeom>
          <a:noFill/>
        </p:spPr>
        <p:txBody>
          <a:bodyPr wrap="square">
            <a:spAutoFit/>
          </a:bodyPr>
          <a:lstStyle/>
          <a:p>
            <a:r>
              <a:rPr lang="en-US" dirty="0"/>
              <a:t>Accuracy curve</a:t>
            </a:r>
          </a:p>
        </p:txBody>
      </p:sp>
      <p:sp>
        <p:nvSpPr>
          <p:cNvPr id="6" name="TextBox 5">
            <a:extLst>
              <a:ext uri="{FF2B5EF4-FFF2-40B4-BE49-F238E27FC236}">
                <a16:creationId xmlns:a16="http://schemas.microsoft.com/office/drawing/2014/main" id="{CCCE6191-6BCA-4D35-8233-75749110D372}"/>
              </a:ext>
            </a:extLst>
          </p:cNvPr>
          <p:cNvSpPr txBox="1"/>
          <p:nvPr/>
        </p:nvSpPr>
        <p:spPr>
          <a:xfrm>
            <a:off x="2122600" y="2019398"/>
            <a:ext cx="6117996" cy="369332"/>
          </a:xfrm>
          <a:prstGeom prst="rect">
            <a:avLst/>
          </a:prstGeom>
          <a:noFill/>
        </p:spPr>
        <p:txBody>
          <a:bodyPr wrap="square">
            <a:spAutoFit/>
          </a:bodyPr>
          <a:lstStyle/>
          <a:p>
            <a:r>
              <a:rPr lang="en-US" dirty="0"/>
              <a:t>Loss curve</a:t>
            </a:r>
          </a:p>
        </p:txBody>
      </p:sp>
      <p:pic>
        <p:nvPicPr>
          <p:cNvPr id="33796" name="Picture 4">
            <a:extLst>
              <a:ext uri="{FF2B5EF4-FFF2-40B4-BE49-F238E27FC236}">
                <a16:creationId xmlns:a16="http://schemas.microsoft.com/office/drawing/2014/main" id="{CFBD2CFC-FCD2-4545-8874-8AF47556C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88730"/>
            <a:ext cx="5445012" cy="3937824"/>
          </a:xfrm>
          <a:prstGeom prst="rect">
            <a:avLst/>
          </a:prstGeom>
          <a:noFill/>
          <a:extLst>
            <a:ext uri="{909E8E84-426E-40DD-AFC4-6F175D3DCCD1}">
              <a14:hiddenFill xmlns:a14="http://schemas.microsoft.com/office/drawing/2010/main">
                <a:solidFill>
                  <a:srgbClr val="FFFFFF"/>
                </a:solidFill>
              </a14:hiddenFill>
            </a:ext>
          </a:extLst>
        </p:spPr>
      </p:pic>
      <p:pic>
        <p:nvPicPr>
          <p:cNvPr id="33798" name="Picture 6">
            <a:extLst>
              <a:ext uri="{FF2B5EF4-FFF2-40B4-BE49-F238E27FC236}">
                <a16:creationId xmlns:a16="http://schemas.microsoft.com/office/drawing/2014/main" id="{A1F795B9-CE85-44D3-A41C-CB4D84083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444" y="2430738"/>
            <a:ext cx="5174481" cy="3895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260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725E1-2FA9-46CB-8533-FCD571DF6B2D}"/>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5BFE14EB-9D2D-494A-94E5-6E9630CBA959}"/>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4C2EBE70-B431-4AD6-A090-3670D67E7EDD}"/>
              </a:ext>
            </a:extLst>
          </p:cNvPr>
          <p:cNvSpPr txBox="1"/>
          <p:nvPr/>
        </p:nvSpPr>
        <p:spPr>
          <a:xfrm>
            <a:off x="1349602" y="1541228"/>
            <a:ext cx="6117996" cy="923330"/>
          </a:xfrm>
          <a:prstGeom prst="rect">
            <a:avLst/>
          </a:prstGeom>
          <a:noFill/>
        </p:spPr>
        <p:txBody>
          <a:bodyPr wrap="square">
            <a:spAutoFit/>
          </a:bodyPr>
          <a:lstStyle/>
          <a:p>
            <a:r>
              <a:rPr lang="en-US" b="0" i="0" dirty="0" err="1">
                <a:solidFill>
                  <a:srgbClr val="000000"/>
                </a:solidFill>
                <a:effectLst/>
                <a:latin typeface="Helvetica Neue"/>
              </a:rPr>
              <a:t>Efficientnet</a:t>
            </a:r>
            <a:r>
              <a:rPr lang="en-US" b="0" i="0" dirty="0">
                <a:solidFill>
                  <a:srgbClr val="000000"/>
                </a:solidFill>
                <a:effectLst/>
                <a:latin typeface="Helvetica Neue"/>
              </a:rPr>
              <a:t> </a:t>
            </a:r>
            <a:r>
              <a:rPr lang="en-US" dirty="0">
                <a:solidFill>
                  <a:srgbClr val="000000"/>
                </a:solidFill>
                <a:latin typeface="Helvetica Neue"/>
              </a:rPr>
              <a:t> with CNN Layers with Augmentation</a:t>
            </a:r>
          </a:p>
          <a:p>
            <a:r>
              <a:rPr lang="en-US" dirty="0">
                <a:solidFill>
                  <a:srgbClr val="000000"/>
                </a:solidFill>
                <a:latin typeface="Helvetica Neue"/>
              </a:rPr>
              <a:t>Test :</a:t>
            </a:r>
          </a:p>
          <a:p>
            <a:endParaRPr lang="en-US" dirty="0">
              <a:solidFill>
                <a:srgbClr val="000000"/>
              </a:solidFill>
              <a:latin typeface="Helvetica Neue"/>
            </a:endParaRPr>
          </a:p>
        </p:txBody>
      </p:sp>
      <p:pic>
        <p:nvPicPr>
          <p:cNvPr id="36866" name="Picture 2">
            <a:extLst>
              <a:ext uri="{FF2B5EF4-FFF2-40B4-BE49-F238E27FC236}">
                <a16:creationId xmlns:a16="http://schemas.microsoft.com/office/drawing/2014/main" id="{E4667A67-A126-400C-B268-136CD5133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13" y="2102030"/>
            <a:ext cx="4533900" cy="4143375"/>
          </a:xfrm>
          <a:prstGeom prst="rect">
            <a:avLst/>
          </a:prstGeom>
          <a:noFill/>
          <a:extLst>
            <a:ext uri="{909E8E84-426E-40DD-AFC4-6F175D3DCCD1}">
              <a14:hiddenFill xmlns:a14="http://schemas.microsoft.com/office/drawing/2010/main">
                <a:solidFill>
                  <a:srgbClr val="FFFFFF"/>
                </a:solidFill>
              </a14:hiddenFill>
            </a:ext>
          </a:extLst>
        </p:spPr>
      </p:pic>
      <p:pic>
        <p:nvPicPr>
          <p:cNvPr id="36868" name="Picture 4">
            <a:extLst>
              <a:ext uri="{FF2B5EF4-FFF2-40B4-BE49-F238E27FC236}">
                <a16:creationId xmlns:a16="http://schemas.microsoft.com/office/drawing/2014/main" id="{1B3CF584-1406-4E2E-B061-67655746C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913" y="2102029"/>
            <a:ext cx="45339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539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DC34F0-0A50-4124-82A2-D6AC4D31EEE9}"/>
              </a:ext>
            </a:extLst>
          </p:cNvPr>
          <p:cNvSpPr txBox="1"/>
          <p:nvPr/>
        </p:nvSpPr>
        <p:spPr>
          <a:xfrm>
            <a:off x="694444" y="71023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Build deep learning solution</a:t>
            </a:r>
          </a:p>
        </p:txBody>
      </p:sp>
      <p:sp>
        <p:nvSpPr>
          <p:cNvPr id="3" name="TextBox 2">
            <a:extLst>
              <a:ext uri="{FF2B5EF4-FFF2-40B4-BE49-F238E27FC236}">
                <a16:creationId xmlns:a16="http://schemas.microsoft.com/office/drawing/2014/main" id="{BAA3F6E0-9EB9-4A7F-9AE8-3C15EFBD7634}"/>
              </a:ext>
            </a:extLst>
          </p:cNvPr>
          <p:cNvSpPr txBox="1"/>
          <p:nvPr/>
        </p:nvSpPr>
        <p:spPr>
          <a:xfrm>
            <a:off x="919113" y="1171896"/>
            <a:ext cx="6117996" cy="369332"/>
          </a:xfrm>
          <a:prstGeom prst="rect">
            <a:avLst/>
          </a:prstGeom>
          <a:noFill/>
        </p:spPr>
        <p:txBody>
          <a:bodyPr wrap="square">
            <a:spAutoFit/>
          </a:bodyPr>
          <a:lstStyle/>
          <a:p>
            <a:r>
              <a:rPr lang="en-US" dirty="0">
                <a:solidFill>
                  <a:srgbClr val="000000"/>
                </a:solidFill>
                <a:latin typeface="Helvetica Neue"/>
              </a:rPr>
              <a:t>transfer learning architectures </a:t>
            </a:r>
            <a:endParaRPr lang="en-US" dirty="0"/>
          </a:p>
        </p:txBody>
      </p:sp>
      <p:sp>
        <p:nvSpPr>
          <p:cNvPr id="4" name="TextBox 3">
            <a:extLst>
              <a:ext uri="{FF2B5EF4-FFF2-40B4-BE49-F238E27FC236}">
                <a16:creationId xmlns:a16="http://schemas.microsoft.com/office/drawing/2014/main" id="{1FCAEB76-36BF-4986-8910-E7651269F79F}"/>
              </a:ext>
            </a:extLst>
          </p:cNvPr>
          <p:cNvSpPr txBox="1"/>
          <p:nvPr/>
        </p:nvSpPr>
        <p:spPr>
          <a:xfrm>
            <a:off x="1349602" y="1541228"/>
            <a:ext cx="6117996" cy="923330"/>
          </a:xfrm>
          <a:prstGeom prst="rect">
            <a:avLst/>
          </a:prstGeom>
          <a:noFill/>
        </p:spPr>
        <p:txBody>
          <a:bodyPr wrap="square">
            <a:spAutoFit/>
          </a:bodyPr>
          <a:lstStyle/>
          <a:p>
            <a:r>
              <a:rPr lang="en-US" b="0" i="0" dirty="0" err="1">
                <a:solidFill>
                  <a:srgbClr val="000000"/>
                </a:solidFill>
                <a:effectLst/>
                <a:latin typeface="Helvetica Neue"/>
              </a:rPr>
              <a:t>Efficientnet</a:t>
            </a:r>
            <a:r>
              <a:rPr lang="en-US" b="0" i="0" dirty="0">
                <a:solidFill>
                  <a:srgbClr val="000000"/>
                </a:solidFill>
                <a:effectLst/>
                <a:latin typeface="Helvetica Neue"/>
              </a:rPr>
              <a:t> </a:t>
            </a:r>
            <a:r>
              <a:rPr lang="en-US" dirty="0">
                <a:solidFill>
                  <a:srgbClr val="000000"/>
                </a:solidFill>
                <a:latin typeface="Helvetica Neue"/>
              </a:rPr>
              <a:t> with CNN Layers with Augmentation</a:t>
            </a:r>
          </a:p>
          <a:p>
            <a:r>
              <a:rPr lang="en-US" dirty="0">
                <a:solidFill>
                  <a:srgbClr val="000000"/>
                </a:solidFill>
                <a:latin typeface="Helvetica Neue"/>
              </a:rPr>
              <a:t>Test :</a:t>
            </a:r>
          </a:p>
          <a:p>
            <a:endParaRPr lang="en-US" dirty="0">
              <a:solidFill>
                <a:srgbClr val="000000"/>
              </a:solidFill>
              <a:latin typeface="Helvetica Neue"/>
            </a:endParaRPr>
          </a:p>
        </p:txBody>
      </p:sp>
      <p:sp>
        <p:nvSpPr>
          <p:cNvPr id="5" name="TextBox 4">
            <a:extLst>
              <a:ext uri="{FF2B5EF4-FFF2-40B4-BE49-F238E27FC236}">
                <a16:creationId xmlns:a16="http://schemas.microsoft.com/office/drawing/2014/main" id="{745CD309-98C8-47D4-8E1E-9C1BA147E972}"/>
              </a:ext>
            </a:extLst>
          </p:cNvPr>
          <p:cNvSpPr txBox="1"/>
          <p:nvPr/>
        </p:nvSpPr>
        <p:spPr>
          <a:xfrm>
            <a:off x="967818" y="2281987"/>
            <a:ext cx="6117996" cy="369332"/>
          </a:xfrm>
          <a:prstGeom prst="rect">
            <a:avLst/>
          </a:prstGeom>
          <a:noFill/>
        </p:spPr>
        <p:txBody>
          <a:bodyPr wrap="square">
            <a:spAutoFit/>
          </a:bodyPr>
          <a:lstStyle/>
          <a:p>
            <a:r>
              <a:rPr lang="en-US" dirty="0" err="1"/>
              <a:t>classification_report</a:t>
            </a:r>
            <a:endParaRPr lang="en-US" dirty="0"/>
          </a:p>
        </p:txBody>
      </p:sp>
      <p:sp>
        <p:nvSpPr>
          <p:cNvPr id="6" name="TextBox 5">
            <a:extLst>
              <a:ext uri="{FF2B5EF4-FFF2-40B4-BE49-F238E27FC236}">
                <a16:creationId xmlns:a16="http://schemas.microsoft.com/office/drawing/2014/main" id="{3BD6F04F-639A-4687-8003-CE3C07E5EA2E}"/>
              </a:ext>
            </a:extLst>
          </p:cNvPr>
          <p:cNvSpPr txBox="1"/>
          <p:nvPr/>
        </p:nvSpPr>
        <p:spPr>
          <a:xfrm>
            <a:off x="6861142" y="2246674"/>
            <a:ext cx="6117996" cy="369332"/>
          </a:xfrm>
          <a:prstGeom prst="rect">
            <a:avLst/>
          </a:prstGeom>
          <a:noFill/>
        </p:spPr>
        <p:txBody>
          <a:bodyPr wrap="square">
            <a:spAutoFit/>
          </a:bodyPr>
          <a:lstStyle/>
          <a:p>
            <a:r>
              <a:rPr lang="en-US" dirty="0" err="1"/>
              <a:t>Accuarcy</a:t>
            </a:r>
            <a:r>
              <a:rPr lang="en-US" dirty="0"/>
              <a:t>: 0.80%</a:t>
            </a:r>
          </a:p>
        </p:txBody>
      </p:sp>
      <p:pic>
        <p:nvPicPr>
          <p:cNvPr id="8" name="Picture 7">
            <a:extLst>
              <a:ext uri="{FF2B5EF4-FFF2-40B4-BE49-F238E27FC236}">
                <a16:creationId xmlns:a16="http://schemas.microsoft.com/office/drawing/2014/main" id="{2E0DC627-9885-4E5F-8425-E03C1EE27ACF}"/>
              </a:ext>
            </a:extLst>
          </p:cNvPr>
          <p:cNvPicPr>
            <a:picLocks noChangeAspect="1"/>
          </p:cNvPicPr>
          <p:nvPr/>
        </p:nvPicPr>
        <p:blipFill>
          <a:blip r:embed="rId2"/>
          <a:stretch>
            <a:fillRect/>
          </a:stretch>
        </p:blipFill>
        <p:spPr>
          <a:xfrm>
            <a:off x="868840" y="2967626"/>
            <a:ext cx="5943600" cy="2072820"/>
          </a:xfrm>
          <a:prstGeom prst="rect">
            <a:avLst/>
          </a:prstGeom>
        </p:spPr>
      </p:pic>
    </p:spTree>
    <p:extLst>
      <p:ext uri="{BB962C8B-B14F-4D97-AF65-F5344CB8AC3E}">
        <p14:creationId xmlns:p14="http://schemas.microsoft.com/office/powerpoint/2010/main" val="2949701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248326-CCB1-46AA-9D1C-740BDAD2B3E4}"/>
              </a:ext>
            </a:extLst>
          </p:cNvPr>
          <p:cNvSpPr txBox="1"/>
          <p:nvPr/>
        </p:nvSpPr>
        <p:spPr>
          <a:xfrm>
            <a:off x="1184637" y="2490281"/>
            <a:ext cx="10155807" cy="1877437"/>
          </a:xfrm>
          <a:prstGeom prst="rect">
            <a:avLst/>
          </a:prstGeom>
          <a:noFill/>
        </p:spPr>
        <p:txBody>
          <a:bodyPr wrap="square">
            <a:spAutoFit/>
          </a:bodyPr>
          <a:lstStyle/>
          <a:p>
            <a:r>
              <a:rPr lang="en-US" sz="3200" dirty="0">
                <a:solidFill>
                  <a:srgbClr val="000000"/>
                </a:solidFill>
                <a:latin typeface="Calibri" panose="020F0502020204030204" pitchFamily="34" charset="0"/>
              </a:rPr>
              <a:t>Final :</a:t>
            </a:r>
          </a:p>
          <a:p>
            <a:r>
              <a:rPr lang="en-US" sz="2800" dirty="0">
                <a:solidFill>
                  <a:srgbClr val="000000"/>
                </a:solidFill>
                <a:latin typeface="Calibri" panose="020F0502020204030204" pitchFamily="34" charset="0"/>
              </a:rPr>
              <a:t>Using </a:t>
            </a:r>
            <a:r>
              <a:rPr lang="en-US" sz="2800" dirty="0">
                <a:solidFill>
                  <a:srgbClr val="000000"/>
                </a:solidFill>
                <a:latin typeface="Helvetica Neue"/>
              </a:rPr>
              <a:t>Res-Ne101 with CNN Layers with Augmentation</a:t>
            </a:r>
          </a:p>
          <a:p>
            <a:r>
              <a:rPr lang="en-US" sz="2800" dirty="0">
                <a:solidFill>
                  <a:srgbClr val="000000"/>
                </a:solidFill>
                <a:latin typeface="Helvetica Neue"/>
              </a:rPr>
              <a:t>Has 97 % accuracy </a:t>
            </a:r>
          </a:p>
          <a:p>
            <a:r>
              <a:rPr lang="en-US" sz="2800" dirty="0">
                <a:solidFill>
                  <a:srgbClr val="000000"/>
                </a:solidFill>
                <a:latin typeface="Calibri" panose="020F0502020204030204" pitchFamily="34" charset="0"/>
              </a:rPr>
              <a:t> </a:t>
            </a:r>
          </a:p>
        </p:txBody>
      </p:sp>
    </p:spTree>
    <p:extLst>
      <p:ext uri="{BB962C8B-B14F-4D97-AF65-F5344CB8AC3E}">
        <p14:creationId xmlns:p14="http://schemas.microsoft.com/office/powerpoint/2010/main" val="282227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DC450-D713-4672-9E19-DECFF95B5873}"/>
              </a:ext>
            </a:extLst>
          </p:cNvPr>
          <p:cNvSpPr txBox="1"/>
          <p:nvPr/>
        </p:nvSpPr>
        <p:spPr>
          <a:xfrm>
            <a:off x="678730" y="678730"/>
            <a:ext cx="3007151" cy="738664"/>
          </a:xfrm>
          <a:prstGeom prst="rect">
            <a:avLst/>
          </a:prstGeom>
          <a:noFill/>
        </p:spPr>
        <p:txBody>
          <a:bodyPr wrap="square" rtlCol="0">
            <a:spAutoFit/>
          </a:bodyPr>
          <a:lstStyle/>
          <a:p>
            <a:r>
              <a:rPr lang="en-US" sz="2400" dirty="0">
                <a:solidFill>
                  <a:srgbClr val="000000"/>
                </a:solidFill>
                <a:latin typeface="Calibri" panose="020F0502020204030204" pitchFamily="34" charset="0"/>
              </a:rPr>
              <a:t>Paper representation </a:t>
            </a:r>
          </a:p>
          <a:p>
            <a:endParaRPr lang="en-US" dirty="0"/>
          </a:p>
        </p:txBody>
      </p:sp>
      <p:sp>
        <p:nvSpPr>
          <p:cNvPr id="4" name="TextBox 3">
            <a:extLst>
              <a:ext uri="{FF2B5EF4-FFF2-40B4-BE49-F238E27FC236}">
                <a16:creationId xmlns:a16="http://schemas.microsoft.com/office/drawing/2014/main" id="{3FBE8480-0132-4F50-9090-753A7EE8151E}"/>
              </a:ext>
            </a:extLst>
          </p:cNvPr>
          <p:cNvSpPr txBox="1"/>
          <p:nvPr/>
        </p:nvSpPr>
        <p:spPr>
          <a:xfrm>
            <a:off x="815419" y="1163366"/>
            <a:ext cx="10779550" cy="1754326"/>
          </a:xfrm>
          <a:prstGeom prst="rect">
            <a:avLst/>
          </a:prstGeom>
          <a:noFill/>
        </p:spPr>
        <p:txBody>
          <a:bodyPr wrap="square">
            <a:spAutoFit/>
          </a:bodyPr>
          <a:lstStyle/>
          <a:p>
            <a:pPr algn="l"/>
            <a:r>
              <a:rPr lang="en-US" sz="1800" b="1" i="0" u="none" strike="noStrike" baseline="0" dirty="0">
                <a:latin typeface="TimesNewRomanPS-BoldMT"/>
              </a:rPr>
              <a:t>Transfer learning Module :</a:t>
            </a:r>
            <a:r>
              <a:rPr lang="en-US" sz="1800" b="0" i="0" u="none" strike="noStrike" baseline="0" dirty="0">
                <a:latin typeface="TimesNewRomanPSMT"/>
              </a:rPr>
              <a:t>This module is responsible of feature extraction and learning to accomplish a particular image classification application. However, with the transfer learning technique, there is no need to perform the long-time training process from scratch for the new classification task, instead, it’s possible to</a:t>
            </a:r>
          </a:p>
          <a:p>
            <a:pPr algn="l"/>
            <a:r>
              <a:rPr lang="en-US" sz="1800" b="0" i="0" u="none" strike="noStrike" baseline="0" dirty="0">
                <a:latin typeface="TimesNewRomanPSMT"/>
              </a:rPr>
              <a:t>use any well-known deep neural network that is pretrained on a specific dataset to perform new classification tasks, but with fine-tuning for the learning parameters. As reported in [28], transfer learning is an optimization, a shortcut to saving </a:t>
            </a:r>
            <a:r>
              <a:rPr lang="en-US" sz="1800" b="0" i="0" u="none" strike="noStrike" baseline="0" dirty="0" err="1">
                <a:latin typeface="TimesNewRomanPSMT"/>
              </a:rPr>
              <a:t>timeor</a:t>
            </a:r>
            <a:r>
              <a:rPr lang="en-US" sz="1800" b="0" i="0" u="none" strike="noStrike" baseline="0" dirty="0">
                <a:latin typeface="TimesNewRomanPSMT"/>
              </a:rPr>
              <a:t> getting better performance</a:t>
            </a:r>
            <a:endParaRPr lang="en-US" dirty="0"/>
          </a:p>
        </p:txBody>
      </p:sp>
      <p:pic>
        <p:nvPicPr>
          <p:cNvPr id="6" name="Picture 5">
            <a:extLst>
              <a:ext uri="{FF2B5EF4-FFF2-40B4-BE49-F238E27FC236}">
                <a16:creationId xmlns:a16="http://schemas.microsoft.com/office/drawing/2014/main" id="{39148AE7-8C31-492F-9943-8B45DE6817D3}"/>
              </a:ext>
            </a:extLst>
          </p:cNvPr>
          <p:cNvPicPr>
            <a:picLocks noChangeAspect="1"/>
          </p:cNvPicPr>
          <p:nvPr/>
        </p:nvPicPr>
        <p:blipFill>
          <a:blip r:embed="rId2"/>
          <a:stretch>
            <a:fillRect/>
          </a:stretch>
        </p:blipFill>
        <p:spPr>
          <a:xfrm>
            <a:off x="6702024" y="2917692"/>
            <a:ext cx="4557155" cy="3033023"/>
          </a:xfrm>
          <a:prstGeom prst="rect">
            <a:avLst/>
          </a:prstGeom>
        </p:spPr>
      </p:pic>
    </p:spTree>
    <p:extLst>
      <p:ext uri="{BB962C8B-B14F-4D97-AF65-F5344CB8AC3E}">
        <p14:creationId xmlns:p14="http://schemas.microsoft.com/office/powerpoint/2010/main" val="72219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D23BE1-A3A3-4E24-909C-61A4D151ADA5}"/>
              </a:ext>
            </a:extLst>
          </p:cNvPr>
          <p:cNvSpPr txBox="1"/>
          <p:nvPr/>
        </p:nvSpPr>
        <p:spPr>
          <a:xfrm>
            <a:off x="777711" y="1232728"/>
            <a:ext cx="10515600" cy="1477328"/>
          </a:xfrm>
          <a:prstGeom prst="rect">
            <a:avLst/>
          </a:prstGeom>
          <a:noFill/>
        </p:spPr>
        <p:txBody>
          <a:bodyPr wrap="square">
            <a:spAutoFit/>
          </a:bodyPr>
          <a:lstStyle/>
          <a:p>
            <a:pPr algn="l"/>
            <a:r>
              <a:rPr lang="en-US" sz="1800" b="1" i="0" u="none" strike="noStrike" baseline="0" dirty="0">
                <a:latin typeface="TimesNewRomanPS-BoldMT"/>
              </a:rPr>
              <a:t>Classification Module : </a:t>
            </a:r>
            <a:r>
              <a:rPr lang="en-US" sz="1800" b="0" i="0" u="none" strike="noStrike" baseline="0" dirty="0">
                <a:latin typeface="TimesNewRomanPSMT"/>
              </a:rPr>
              <a:t>This module is responsible of categorizing the collected dataset into different classes for the purpose based on the recognized or extracted patterns or features. A classification module utilizes a fully connected layer and computes the cross-entropy loss for multi-class classification problems with mutually exclusive classes [6]. For better demonstration for the classification module, we show the connection layers of the is module in Fig</a:t>
            </a:r>
            <a:endParaRPr lang="en-US" dirty="0"/>
          </a:p>
        </p:txBody>
      </p:sp>
      <p:sp>
        <p:nvSpPr>
          <p:cNvPr id="4" name="TextBox 3">
            <a:extLst>
              <a:ext uri="{FF2B5EF4-FFF2-40B4-BE49-F238E27FC236}">
                <a16:creationId xmlns:a16="http://schemas.microsoft.com/office/drawing/2014/main" id="{AD6833FE-E72F-4CA3-8F5D-1BDC13074201}"/>
              </a:ext>
            </a:extLst>
          </p:cNvPr>
          <p:cNvSpPr txBox="1"/>
          <p:nvPr/>
        </p:nvSpPr>
        <p:spPr>
          <a:xfrm>
            <a:off x="678730" y="678730"/>
            <a:ext cx="3007151" cy="738664"/>
          </a:xfrm>
          <a:prstGeom prst="rect">
            <a:avLst/>
          </a:prstGeom>
          <a:noFill/>
        </p:spPr>
        <p:txBody>
          <a:bodyPr wrap="square" rtlCol="0">
            <a:spAutoFit/>
          </a:bodyPr>
          <a:lstStyle/>
          <a:p>
            <a:r>
              <a:rPr lang="en-US" sz="2400" dirty="0">
                <a:solidFill>
                  <a:srgbClr val="000000"/>
                </a:solidFill>
                <a:latin typeface="Calibri" panose="020F0502020204030204" pitchFamily="34" charset="0"/>
              </a:rPr>
              <a:t>Paper representation </a:t>
            </a:r>
          </a:p>
          <a:p>
            <a:endParaRPr lang="en-US" dirty="0"/>
          </a:p>
        </p:txBody>
      </p:sp>
      <p:pic>
        <p:nvPicPr>
          <p:cNvPr id="6" name="Picture 5">
            <a:extLst>
              <a:ext uri="{FF2B5EF4-FFF2-40B4-BE49-F238E27FC236}">
                <a16:creationId xmlns:a16="http://schemas.microsoft.com/office/drawing/2014/main" id="{ABFEC37F-3F1A-41EE-895A-4285F6627ECC}"/>
              </a:ext>
            </a:extLst>
          </p:cNvPr>
          <p:cNvPicPr>
            <a:picLocks noChangeAspect="1"/>
          </p:cNvPicPr>
          <p:nvPr/>
        </p:nvPicPr>
        <p:blipFill>
          <a:blip r:embed="rId2"/>
          <a:stretch>
            <a:fillRect/>
          </a:stretch>
        </p:blipFill>
        <p:spPr>
          <a:xfrm>
            <a:off x="980746" y="3428999"/>
            <a:ext cx="4404742" cy="2339543"/>
          </a:xfrm>
          <a:prstGeom prst="rect">
            <a:avLst/>
          </a:prstGeom>
        </p:spPr>
      </p:pic>
      <p:pic>
        <p:nvPicPr>
          <p:cNvPr id="8" name="Picture 7">
            <a:extLst>
              <a:ext uri="{FF2B5EF4-FFF2-40B4-BE49-F238E27FC236}">
                <a16:creationId xmlns:a16="http://schemas.microsoft.com/office/drawing/2014/main" id="{9EC81747-E9B9-44A8-81D3-E973FCB12265}"/>
              </a:ext>
            </a:extLst>
          </p:cNvPr>
          <p:cNvPicPr>
            <a:picLocks noChangeAspect="1"/>
          </p:cNvPicPr>
          <p:nvPr/>
        </p:nvPicPr>
        <p:blipFill>
          <a:blip r:embed="rId3"/>
          <a:stretch>
            <a:fillRect/>
          </a:stretch>
        </p:blipFill>
        <p:spPr>
          <a:xfrm>
            <a:off x="5917398" y="3720107"/>
            <a:ext cx="4618120" cy="1905165"/>
          </a:xfrm>
          <a:prstGeom prst="rect">
            <a:avLst/>
          </a:prstGeom>
        </p:spPr>
      </p:pic>
    </p:spTree>
    <p:extLst>
      <p:ext uri="{BB962C8B-B14F-4D97-AF65-F5344CB8AC3E}">
        <p14:creationId xmlns:p14="http://schemas.microsoft.com/office/powerpoint/2010/main" val="1434454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1FDFC3-B89F-4727-B84B-3C2F765A7B8B}"/>
              </a:ext>
            </a:extLst>
          </p:cNvPr>
          <p:cNvSpPr txBox="1"/>
          <p:nvPr/>
        </p:nvSpPr>
        <p:spPr>
          <a:xfrm>
            <a:off x="834271" y="795721"/>
            <a:ext cx="6117996" cy="461665"/>
          </a:xfrm>
          <a:prstGeom prst="rect">
            <a:avLst/>
          </a:prstGeom>
          <a:noFill/>
        </p:spPr>
        <p:txBody>
          <a:bodyPr wrap="square">
            <a:spAutoFit/>
          </a:bodyPr>
          <a:lstStyle/>
          <a:p>
            <a:r>
              <a:rPr lang="en-US" sz="2400" dirty="0">
                <a:solidFill>
                  <a:srgbClr val="000000"/>
                </a:solidFill>
                <a:latin typeface="Calibri" panose="020F0502020204030204" pitchFamily="34" charset="0"/>
              </a:rPr>
              <a:t>Dataset </a:t>
            </a:r>
          </a:p>
        </p:txBody>
      </p:sp>
      <p:sp>
        <p:nvSpPr>
          <p:cNvPr id="7" name="TextBox 6">
            <a:extLst>
              <a:ext uri="{FF2B5EF4-FFF2-40B4-BE49-F238E27FC236}">
                <a16:creationId xmlns:a16="http://schemas.microsoft.com/office/drawing/2014/main" id="{D1EF2168-AEB9-4477-97E6-4475A34E7C1C}"/>
              </a:ext>
            </a:extLst>
          </p:cNvPr>
          <p:cNvSpPr txBox="1"/>
          <p:nvPr/>
        </p:nvSpPr>
        <p:spPr>
          <a:xfrm>
            <a:off x="900259" y="1467207"/>
            <a:ext cx="10477893" cy="923330"/>
          </a:xfrm>
          <a:prstGeom prst="rect">
            <a:avLst/>
          </a:prstGeom>
          <a:noFill/>
        </p:spPr>
        <p:txBody>
          <a:bodyPr wrap="square">
            <a:spAutoFit/>
          </a:bodyPr>
          <a:lstStyle/>
          <a:p>
            <a:pPr marL="285750" indent="-285750">
              <a:buFont typeface="Wingdings" panose="05000000000000000000" pitchFamily="2" charset="2"/>
              <a:buChar char="q"/>
            </a:pPr>
            <a:r>
              <a:rPr lang="en-US" sz="1800" b="0" i="0" u="none" strike="noStrike" baseline="0" dirty="0">
                <a:solidFill>
                  <a:srgbClr val="000000"/>
                </a:solidFill>
                <a:latin typeface="Georgia" panose="02040502050405020303" pitchFamily="18" charset="0"/>
              </a:rPr>
              <a:t>The dataset was created, the various images are downloaded and saved in the local disk which contains weather depicting images. The dataset was labelled by identifying objects in the image such as cloudy, foggy, rainy, shine and sunrise. </a:t>
            </a:r>
            <a:endParaRPr lang="en-US" dirty="0"/>
          </a:p>
        </p:txBody>
      </p:sp>
      <p:sp>
        <p:nvSpPr>
          <p:cNvPr id="9" name="TextBox 8">
            <a:extLst>
              <a:ext uri="{FF2B5EF4-FFF2-40B4-BE49-F238E27FC236}">
                <a16:creationId xmlns:a16="http://schemas.microsoft.com/office/drawing/2014/main" id="{63CC8D32-13A9-45E1-8972-54D0EEAD4DCB}"/>
              </a:ext>
            </a:extLst>
          </p:cNvPr>
          <p:cNvSpPr txBox="1"/>
          <p:nvPr/>
        </p:nvSpPr>
        <p:spPr>
          <a:xfrm>
            <a:off x="900259" y="2390537"/>
            <a:ext cx="10157381" cy="1477328"/>
          </a:xfrm>
          <a:prstGeom prst="rect">
            <a:avLst/>
          </a:prstGeom>
          <a:noFill/>
        </p:spPr>
        <p:txBody>
          <a:bodyPr wrap="square">
            <a:spAutoFit/>
          </a:bodyPr>
          <a:lstStyle/>
          <a:p>
            <a:pPr marL="285750" indent="-285750">
              <a:buFont typeface="Wingdings" panose="05000000000000000000" pitchFamily="2" charset="2"/>
              <a:buChar char="q"/>
            </a:pPr>
            <a:r>
              <a:rPr lang="en-US" sz="1800" b="0" i="0" u="none" strike="noStrike" baseline="0" dirty="0">
                <a:solidFill>
                  <a:srgbClr val="000000"/>
                </a:solidFill>
                <a:latin typeface="Georgia" panose="02040502050405020303" pitchFamily="18" charset="0"/>
              </a:rPr>
              <a:t>The dataset features 5 different classes of weather collected from the above said different sources, however it's real life data so any system for weather classification must be able to handle this sort of images. Training set includes about 1500 labelled images including the validation images. Images are not of fixed dimensions and the photos are of different sizes. Images do not contain any border </a:t>
            </a:r>
            <a:endParaRPr lang="en-US" dirty="0"/>
          </a:p>
        </p:txBody>
      </p:sp>
      <p:sp>
        <p:nvSpPr>
          <p:cNvPr id="11" name="TextBox 10">
            <a:extLst>
              <a:ext uri="{FF2B5EF4-FFF2-40B4-BE49-F238E27FC236}">
                <a16:creationId xmlns:a16="http://schemas.microsoft.com/office/drawing/2014/main" id="{F1C8E72F-2C99-46A4-96BC-60111D7AE29C}"/>
              </a:ext>
            </a:extLst>
          </p:cNvPr>
          <p:cNvSpPr txBox="1"/>
          <p:nvPr/>
        </p:nvSpPr>
        <p:spPr>
          <a:xfrm>
            <a:off x="1060515" y="3940652"/>
            <a:ext cx="3690593" cy="1754326"/>
          </a:xfrm>
          <a:prstGeom prst="rect">
            <a:avLst/>
          </a:prstGeom>
          <a:noFill/>
        </p:spPr>
        <p:txBody>
          <a:bodyPr wrap="square">
            <a:spAutoFit/>
          </a:bodyPr>
          <a:lstStyle/>
          <a:p>
            <a:pPr marL="285750" indent="-285750">
              <a:buFont typeface="Wingdings" panose="05000000000000000000" pitchFamily="2" charset="2"/>
              <a:buChar char="q"/>
            </a:pPr>
            <a:r>
              <a:rPr lang="en-US" sz="1800" b="0" i="0" u="none" strike="noStrike" baseline="0" dirty="0">
                <a:solidFill>
                  <a:srgbClr val="000000"/>
                </a:solidFill>
                <a:latin typeface="Georgia" panose="02040502050405020303" pitchFamily="18" charset="0"/>
              </a:rPr>
              <a:t>Each image has only one weather category and are saved in separate folder as of the labelled class. The images are saved in folders as shown in following figure: </a:t>
            </a:r>
            <a:endParaRPr lang="en-US" dirty="0"/>
          </a:p>
        </p:txBody>
      </p:sp>
      <p:pic>
        <p:nvPicPr>
          <p:cNvPr id="13" name="Picture 12">
            <a:extLst>
              <a:ext uri="{FF2B5EF4-FFF2-40B4-BE49-F238E27FC236}">
                <a16:creationId xmlns:a16="http://schemas.microsoft.com/office/drawing/2014/main" id="{99705FD4-E753-4EA5-B7D5-78F0744BAED8}"/>
              </a:ext>
            </a:extLst>
          </p:cNvPr>
          <p:cNvPicPr>
            <a:picLocks noChangeAspect="1"/>
          </p:cNvPicPr>
          <p:nvPr/>
        </p:nvPicPr>
        <p:blipFill>
          <a:blip r:embed="rId2"/>
          <a:stretch>
            <a:fillRect/>
          </a:stretch>
        </p:blipFill>
        <p:spPr>
          <a:xfrm>
            <a:off x="5327070" y="3877372"/>
            <a:ext cx="5867908" cy="2194750"/>
          </a:xfrm>
          <a:prstGeom prst="rect">
            <a:avLst/>
          </a:prstGeom>
        </p:spPr>
      </p:pic>
    </p:spTree>
    <p:extLst>
      <p:ext uri="{BB962C8B-B14F-4D97-AF65-F5344CB8AC3E}">
        <p14:creationId xmlns:p14="http://schemas.microsoft.com/office/powerpoint/2010/main" val="2021000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C65B01-EF21-4D64-9169-A90EA9139254}"/>
              </a:ext>
            </a:extLst>
          </p:cNvPr>
          <p:cNvSpPr txBox="1"/>
          <p:nvPr/>
        </p:nvSpPr>
        <p:spPr>
          <a:xfrm>
            <a:off x="787138" y="833428"/>
            <a:ext cx="6117996" cy="369332"/>
          </a:xfrm>
          <a:prstGeom prst="rect">
            <a:avLst/>
          </a:prstGeom>
          <a:noFill/>
        </p:spPr>
        <p:txBody>
          <a:bodyPr wrap="square">
            <a:spAutoFit/>
          </a:bodyPr>
          <a:lstStyle/>
          <a:p>
            <a:pPr marL="285750" indent="-285750">
              <a:buFont typeface="Wingdings" panose="05000000000000000000" pitchFamily="2" charset="2"/>
              <a:buChar char="q"/>
            </a:pPr>
            <a:r>
              <a:rPr lang="en-US" dirty="0">
                <a:solidFill>
                  <a:srgbClr val="000000"/>
                </a:solidFill>
                <a:latin typeface="Calibri" panose="020F0502020204030204" pitchFamily="34" charset="0"/>
              </a:rPr>
              <a:t>Problems with dataset </a:t>
            </a:r>
          </a:p>
        </p:txBody>
      </p:sp>
      <p:sp>
        <p:nvSpPr>
          <p:cNvPr id="4" name="TextBox 3">
            <a:extLst>
              <a:ext uri="{FF2B5EF4-FFF2-40B4-BE49-F238E27FC236}">
                <a16:creationId xmlns:a16="http://schemas.microsoft.com/office/drawing/2014/main" id="{4B39D830-20AD-4A6B-A77D-B6E0030E36B4}"/>
              </a:ext>
            </a:extLst>
          </p:cNvPr>
          <p:cNvSpPr txBox="1"/>
          <p:nvPr/>
        </p:nvSpPr>
        <p:spPr>
          <a:xfrm>
            <a:off x="1043231" y="1202760"/>
            <a:ext cx="8553255" cy="646331"/>
          </a:xfrm>
          <a:prstGeom prst="rect">
            <a:avLst/>
          </a:prstGeom>
          <a:noFill/>
        </p:spPr>
        <p:txBody>
          <a:bodyPr wrap="square">
            <a:spAutoFit/>
          </a:bodyPr>
          <a:lstStyle/>
          <a:p>
            <a:r>
              <a:rPr lang="en-US" dirty="0">
                <a:solidFill>
                  <a:srgbClr val="000000"/>
                </a:solidFill>
                <a:latin typeface="Calibri" panose="020F0502020204030204" pitchFamily="34" charset="0"/>
              </a:rPr>
              <a:t>This dataset train and test only then must be have validation dataset then making python code to split training dataset 85% and 15% validation</a:t>
            </a:r>
          </a:p>
        </p:txBody>
      </p:sp>
      <p:pic>
        <p:nvPicPr>
          <p:cNvPr id="6" name="Picture 5">
            <a:extLst>
              <a:ext uri="{FF2B5EF4-FFF2-40B4-BE49-F238E27FC236}">
                <a16:creationId xmlns:a16="http://schemas.microsoft.com/office/drawing/2014/main" id="{F90590EA-C1BA-452E-BDB8-42C41E6BD943}"/>
              </a:ext>
            </a:extLst>
          </p:cNvPr>
          <p:cNvPicPr>
            <a:picLocks noChangeAspect="1"/>
          </p:cNvPicPr>
          <p:nvPr/>
        </p:nvPicPr>
        <p:blipFill>
          <a:blip r:embed="rId2"/>
          <a:stretch>
            <a:fillRect/>
          </a:stretch>
        </p:blipFill>
        <p:spPr>
          <a:xfrm>
            <a:off x="868267" y="3143225"/>
            <a:ext cx="5006774" cy="571550"/>
          </a:xfrm>
          <a:prstGeom prst="rect">
            <a:avLst/>
          </a:prstGeom>
        </p:spPr>
      </p:pic>
      <p:sp>
        <p:nvSpPr>
          <p:cNvPr id="7" name="Rectangle 1">
            <a:extLst>
              <a:ext uri="{FF2B5EF4-FFF2-40B4-BE49-F238E27FC236}">
                <a16:creationId xmlns:a16="http://schemas.microsoft.com/office/drawing/2014/main" id="{82F54722-9FA1-49F4-870C-94ADED00E1D4}"/>
              </a:ext>
            </a:extLst>
          </p:cNvPr>
          <p:cNvSpPr>
            <a:spLocks noChangeArrowheads="1"/>
          </p:cNvSpPr>
          <p:nvPr/>
        </p:nvSpPr>
        <p:spPr bwMode="auto">
          <a:xfrm>
            <a:off x="7258640" y="2637932"/>
            <a:ext cx="2856322"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1274 images belonging to 5 classes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8FC52D7C-0FED-4CAC-99BD-BC5C3A2B5106}"/>
              </a:ext>
            </a:extLst>
          </p:cNvPr>
          <p:cNvSpPr>
            <a:spLocks noChangeArrowheads="1"/>
          </p:cNvSpPr>
          <p:nvPr/>
        </p:nvSpPr>
        <p:spPr bwMode="auto">
          <a:xfrm>
            <a:off x="7409469" y="3912293"/>
            <a:ext cx="270549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26 images belonging to 5 classes.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0" name="Straight Arrow Connector 9">
            <a:extLst>
              <a:ext uri="{FF2B5EF4-FFF2-40B4-BE49-F238E27FC236}">
                <a16:creationId xmlns:a16="http://schemas.microsoft.com/office/drawing/2014/main" id="{61D0F15B-8EB1-4DB6-A3B0-D5FFE79D0B09}"/>
              </a:ext>
            </a:extLst>
          </p:cNvPr>
          <p:cNvCxnSpPr>
            <a:stCxn id="6" idx="0"/>
            <a:endCxn id="7" idx="1"/>
          </p:cNvCxnSpPr>
          <p:nvPr/>
        </p:nvCxnSpPr>
        <p:spPr>
          <a:xfrm flipV="1">
            <a:off x="3371654" y="2714876"/>
            <a:ext cx="3886986" cy="428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2A8F2DA-A027-4451-B5A2-C48E9F3B85B2}"/>
              </a:ext>
            </a:extLst>
          </p:cNvPr>
          <p:cNvCxnSpPr>
            <a:cxnSpLocks/>
            <a:endCxn id="8" idx="1"/>
          </p:cNvCxnSpPr>
          <p:nvPr/>
        </p:nvCxnSpPr>
        <p:spPr>
          <a:xfrm>
            <a:off x="3371654" y="3714775"/>
            <a:ext cx="4037815" cy="274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71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BE5167-8AE7-44F9-86B9-1C04C23FFA9C}"/>
              </a:ext>
            </a:extLst>
          </p:cNvPr>
          <p:cNvSpPr txBox="1"/>
          <p:nvPr/>
        </p:nvSpPr>
        <p:spPr>
          <a:xfrm>
            <a:off x="708581" y="774512"/>
            <a:ext cx="6117996" cy="369332"/>
          </a:xfrm>
          <a:prstGeom prst="rect">
            <a:avLst/>
          </a:prstGeom>
          <a:noFill/>
        </p:spPr>
        <p:txBody>
          <a:bodyPr wrap="square">
            <a:spAutoFit/>
          </a:bodyPr>
          <a:lstStyle/>
          <a:p>
            <a:pPr marL="285750" indent="-285750">
              <a:buFont typeface="Wingdings" panose="05000000000000000000" pitchFamily="2" charset="2"/>
              <a:buChar char="q"/>
            </a:pPr>
            <a:r>
              <a:rPr lang="en-US" dirty="0">
                <a:solidFill>
                  <a:srgbClr val="000000"/>
                </a:solidFill>
                <a:latin typeface="Calibri" panose="020F0502020204030204" pitchFamily="34" charset="0"/>
              </a:rPr>
              <a:t>Analysis and visualization dataset</a:t>
            </a:r>
          </a:p>
        </p:txBody>
      </p:sp>
      <p:pic>
        <p:nvPicPr>
          <p:cNvPr id="2050" name="Picture 2">
            <a:extLst>
              <a:ext uri="{FF2B5EF4-FFF2-40B4-BE49-F238E27FC236}">
                <a16:creationId xmlns:a16="http://schemas.microsoft.com/office/drawing/2014/main" id="{E74CEE90-DCD8-486A-BAA1-BAB47F973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971" y="1387999"/>
            <a:ext cx="5695950" cy="4591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C8A1F8-85D7-4D1A-BB4D-DE1DCB73CD89}"/>
              </a:ext>
            </a:extLst>
          </p:cNvPr>
          <p:cNvSpPr txBox="1"/>
          <p:nvPr/>
        </p:nvSpPr>
        <p:spPr>
          <a:xfrm>
            <a:off x="708581" y="1387999"/>
            <a:ext cx="6117996" cy="369332"/>
          </a:xfrm>
          <a:prstGeom prst="rect">
            <a:avLst/>
          </a:prstGeom>
          <a:noFill/>
        </p:spPr>
        <p:txBody>
          <a:bodyPr wrap="square">
            <a:spAutoFit/>
          </a:bodyPr>
          <a:lstStyle/>
          <a:p>
            <a:r>
              <a:rPr lang="en-US" dirty="0">
                <a:solidFill>
                  <a:srgbClr val="000000"/>
                </a:solidFill>
                <a:latin typeface="Calibri" panose="020F0502020204030204" pitchFamily="34" charset="0"/>
              </a:rPr>
              <a:t>Training dataset before split :</a:t>
            </a:r>
          </a:p>
        </p:txBody>
      </p:sp>
    </p:spTree>
    <p:extLst>
      <p:ext uri="{BB962C8B-B14F-4D97-AF65-F5344CB8AC3E}">
        <p14:creationId xmlns:p14="http://schemas.microsoft.com/office/powerpoint/2010/main" val="3942262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12405</TotalTime>
  <Words>1842</Words>
  <Application>Microsoft Office PowerPoint</Application>
  <PresentationFormat>Widescreen</PresentationFormat>
  <Paragraphs>276</Paragraphs>
  <Slides>46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Arial</vt:lpstr>
      <vt:lpstr>Calibri</vt:lpstr>
      <vt:lpstr>CambriaMath</vt:lpstr>
      <vt:lpstr>Courier New</vt:lpstr>
      <vt:lpstr>Garamond</vt:lpstr>
      <vt:lpstr>Georgia</vt:lpstr>
      <vt:lpstr>Helvetica Neue</vt:lpstr>
      <vt:lpstr>TimesNewRomanPS-BoldMT</vt:lpstr>
      <vt:lpstr>TimesNewRomanPSMT</vt:lpstr>
      <vt:lpstr>Wingdings</vt:lpstr>
      <vt:lpstr>Organic</vt:lpstr>
      <vt:lpstr>Multi-Class Weather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Multi-Class Weather Classification</dc:title>
  <dc:creator>Kirollos George</dc:creator>
  <cp:lastModifiedBy>Kirollos George</cp:lastModifiedBy>
  <cp:revision>5</cp:revision>
  <dcterms:created xsi:type="dcterms:W3CDTF">2022-04-19T10:17:42Z</dcterms:created>
  <dcterms:modified xsi:type="dcterms:W3CDTF">2022-04-28T14:41:18Z</dcterms:modified>
</cp:coreProperties>
</file>