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5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FDDFC-A64F-4670-A199-E66353F07DB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C1292-0DA0-4321-B4EE-3A43A0F0B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4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C1292-0DA0-4321-B4EE-3A43A0F0B2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C1292-0DA0-4321-B4EE-3A43A0F0B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B6DE-9F3B-452B-BE20-17CD97E2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845CB-EB48-4F5D-9404-41F9A369E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19835-F08B-4D4F-87DC-06107CA6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6401-0076-4111-83C3-6EEBD1F25BDB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E86D-0F87-43FD-8616-3D4CC40A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7F15D-B878-42B1-A4A5-4FD85F36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6D32-3DAE-4880-9268-FCA524D5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62EB-B855-4156-937B-48B5E11A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CA347-1822-405E-BAFF-944E15449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236C8-0127-491E-BE56-2AB3E2A4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6401-0076-4111-83C3-6EEBD1F25BDB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0B7E-356D-4831-920E-F19D4F4C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0E65-BECE-424E-A119-EEFB7BCB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6D32-3DAE-4880-9268-FCA524D5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143F3-3589-4B2C-B112-6C88372BD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52AB2-FBC6-4B48-9099-240F38543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C639-3BD7-4D91-8A7B-F4E7C899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6401-0076-4111-83C3-6EEBD1F25BDB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0E92-0A72-47CF-8A6F-6BDBA7BE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23EB-4C22-4FEE-B1CB-3F3D5F28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6D32-3DAE-4880-9268-FCA524D5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3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DBD1-18B5-4F6E-8013-97E240E7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BB6A-FAB6-4134-A07D-8B481EBD7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91B8-13AE-4BFA-B232-C27F9AFF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6401-0076-4111-83C3-6EEBD1F25BDB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89FD-0140-497A-8055-0B2BB922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085AB-BB4F-4BB8-A405-D60A3DD1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6D32-3DAE-4880-9268-FCA524D5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1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9535-730B-4434-B6FE-2A7C1E00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B8043-899E-4594-8DA9-4E752823D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C069-DBCF-44D6-BF3D-0605B338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6401-0076-4111-83C3-6EEBD1F25BDB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7FD4D-5859-4CE7-8E45-0606F41F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C01D3-EF01-4229-AF64-475417F3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6D32-3DAE-4880-9268-FCA524D5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4842-390C-4E30-9C4D-84B9A85B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398F-9F66-4BF1-8B40-EB38CC60F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16771-B77C-45ED-A2E6-9A4473D39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86FC3-B5FE-47C3-AC49-C1E479A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6401-0076-4111-83C3-6EEBD1F25BDB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312FC-AA00-4780-B6F1-E0C6EF37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F79BC-2773-4FD6-A7B7-CCFACE67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6D32-3DAE-4880-9268-FCA524D5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E075-EB4E-4CCE-804A-FC5B951C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D0845-5DC1-458B-B970-E5B07F3C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54282-C7E0-47FA-853E-633868F04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42241-11E4-4C75-933E-E196017FA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F8561-07DC-47FB-82BE-3F92CB0A8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347A2-583E-424A-8DAA-6964F704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6401-0076-4111-83C3-6EEBD1F25BDB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EE97C-3B87-44DA-BF64-2035889C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BDB61-D83B-49C1-A191-17FCE209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6D32-3DAE-4880-9268-FCA524D5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23E2-7FF9-4640-A710-500EABD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9B516-B1C1-48C6-942A-822463B3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6401-0076-4111-83C3-6EEBD1F25BDB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18FB5-0FA7-49EF-9028-06E654B7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40684-68A1-4189-A88B-44535BE7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6D32-3DAE-4880-9268-FCA524D5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0A4A4-DEEF-46F0-9D06-E4E1C97F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6401-0076-4111-83C3-6EEBD1F25BDB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EF221-6B00-4670-AB87-920C0C41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CBDB6-DEA7-44F2-B514-88370D48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6D32-3DAE-4880-9268-FCA524D5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8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EC25-22C0-4606-8F83-BB051183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6BFF-7037-428B-B81A-3BA72181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C8974-DF3B-4C33-8F82-67FAB1531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19454-EEC7-442C-8C72-2B30600B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6401-0076-4111-83C3-6EEBD1F25BDB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226C6-6DA1-409A-8ACE-A536B9BF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CC6E-5640-438F-A36F-6C81E53D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6D32-3DAE-4880-9268-FCA524D5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EA17-7B18-43C1-9DFC-1F2BA417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B67AE-C778-4351-8C4D-91C95AD56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2BF0F-84EA-4357-98CE-4B0B3455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D1DF3-A420-4543-B020-D260BC0E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6401-0076-4111-83C3-6EEBD1F25BDB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1DDBE-AE8A-4991-8928-A4FA14BD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32471-7183-4FC6-B9DA-1AD1B6D9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6D32-3DAE-4880-9268-FCA524D5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0786E-404F-4499-BD59-B581D8A6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23ED6-2476-457F-8DDD-B914FA62E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7FD0-456C-4B45-AD82-29EC3383B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C6401-0076-4111-83C3-6EEBD1F25BDB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D1C3-748F-4B88-BEC3-F50154BDF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4C87-DAAE-4930-92C4-CF9413B0E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6D32-3DAE-4880-9268-FCA524D5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3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FD176218-7EC9-4895-BD32-B2E9BF1E3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Hospital System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84EFC525-AED1-4388-8CB0-6DB7AF7A5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</a:rPr>
              <a:t>Team: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Name: Mina </a:t>
            </a:r>
            <a:r>
              <a:rPr lang="en-US" sz="2200" dirty="0" err="1">
                <a:solidFill>
                  <a:schemeClr val="bg1"/>
                </a:solidFill>
              </a:rPr>
              <a:t>Samy</a:t>
            </a:r>
            <a:endParaRPr lang="en-US" sz="22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Name: </a:t>
            </a:r>
            <a:r>
              <a:rPr lang="en-US" sz="2200" dirty="0" err="1">
                <a:solidFill>
                  <a:schemeClr val="bg1"/>
                </a:solidFill>
              </a:rPr>
              <a:t>Kirollos</a:t>
            </a:r>
            <a:r>
              <a:rPr lang="en-US" sz="2200" dirty="0">
                <a:solidFill>
                  <a:schemeClr val="bg1"/>
                </a:solidFill>
              </a:rPr>
              <a:t> Atef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Graphic 56" descr="Medical">
            <a:extLst>
              <a:ext uri="{FF2B5EF4-FFF2-40B4-BE49-F238E27FC236}">
                <a16:creationId xmlns:a16="http://schemas.microsoft.com/office/drawing/2014/main" id="{959A46E5-95D8-76CF-8D97-C5775719E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2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634B00-82C2-4E10-996D-0A1AAB0E6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/>
          <a:stretch/>
        </p:blipFill>
        <p:spPr>
          <a:xfrm>
            <a:off x="-2" y="0"/>
            <a:ext cx="12192001" cy="5391467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A1011-F0CD-4DFC-8790-C22DCAD5020B}"/>
              </a:ext>
            </a:extLst>
          </p:cNvPr>
          <p:cNvSpPr txBox="1"/>
          <p:nvPr/>
        </p:nvSpPr>
        <p:spPr>
          <a:xfrm>
            <a:off x="767240" y="5444835"/>
            <a:ext cx="9095651" cy="830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conceptual model </a:t>
            </a:r>
          </a:p>
        </p:txBody>
      </p:sp>
    </p:spTree>
    <p:extLst>
      <p:ext uri="{BB962C8B-B14F-4D97-AF65-F5344CB8AC3E}">
        <p14:creationId xmlns:p14="http://schemas.microsoft.com/office/powerpoint/2010/main" val="340891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CA7CD3-3DEC-4E4F-B630-8294EE63C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" r="-1" b="-1"/>
          <a:stretch/>
        </p:blipFill>
        <p:spPr>
          <a:xfrm>
            <a:off x="-23517" y="864641"/>
            <a:ext cx="8496339" cy="4572063"/>
          </a:xfrm>
          <a:prstGeom prst="rect">
            <a:avLst/>
          </a:prstGeom>
        </p:spPr>
      </p:pic>
      <p:grpSp>
        <p:nvGrpSpPr>
          <p:cNvPr id="19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242-9D1C-495C-8EB1-CCBAA85DE7F4}"/>
              </a:ext>
            </a:extLst>
          </p:cNvPr>
          <p:cNvSpPr txBox="1"/>
          <p:nvPr/>
        </p:nvSpPr>
        <p:spPr>
          <a:xfrm>
            <a:off x="9960661" y="5323202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237265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52ED06-CF52-49E4-8BB1-2B08B85B9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40" y="5444835"/>
            <a:ext cx="9095651" cy="830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4000" b="0" i="0" u="none" strike="noStrike" kern="1200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rPr>
              <a:t>Relationship matrix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297965-6A02-4CBE-8029-F01F24B0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5898"/>
              </p:ext>
            </p:extLst>
          </p:nvPr>
        </p:nvGraphicFramePr>
        <p:xfrm>
          <a:off x="393045" y="582934"/>
          <a:ext cx="11270119" cy="4425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78463">
                  <a:extLst>
                    <a:ext uri="{9D8B030D-6E8A-4147-A177-3AD203B41FA5}">
                      <a16:colId xmlns:a16="http://schemas.microsoft.com/office/drawing/2014/main" val="3625120414"/>
                    </a:ext>
                  </a:extLst>
                </a:gridCol>
                <a:gridCol w="1455691">
                  <a:extLst>
                    <a:ext uri="{9D8B030D-6E8A-4147-A177-3AD203B41FA5}">
                      <a16:colId xmlns:a16="http://schemas.microsoft.com/office/drawing/2014/main" val="3470590445"/>
                    </a:ext>
                  </a:extLst>
                </a:gridCol>
                <a:gridCol w="1325754">
                  <a:extLst>
                    <a:ext uri="{9D8B030D-6E8A-4147-A177-3AD203B41FA5}">
                      <a16:colId xmlns:a16="http://schemas.microsoft.com/office/drawing/2014/main" val="3673379685"/>
                    </a:ext>
                  </a:extLst>
                </a:gridCol>
                <a:gridCol w="1273041">
                  <a:extLst>
                    <a:ext uri="{9D8B030D-6E8A-4147-A177-3AD203B41FA5}">
                      <a16:colId xmlns:a16="http://schemas.microsoft.com/office/drawing/2014/main" val="803533486"/>
                    </a:ext>
                  </a:extLst>
                </a:gridCol>
                <a:gridCol w="1082029">
                  <a:extLst>
                    <a:ext uri="{9D8B030D-6E8A-4147-A177-3AD203B41FA5}">
                      <a16:colId xmlns:a16="http://schemas.microsoft.com/office/drawing/2014/main" val="1419681908"/>
                    </a:ext>
                  </a:extLst>
                </a:gridCol>
                <a:gridCol w="1205564">
                  <a:extLst>
                    <a:ext uri="{9D8B030D-6E8A-4147-A177-3AD203B41FA5}">
                      <a16:colId xmlns:a16="http://schemas.microsoft.com/office/drawing/2014/main" val="3586683451"/>
                    </a:ext>
                  </a:extLst>
                </a:gridCol>
                <a:gridCol w="1209714">
                  <a:extLst>
                    <a:ext uri="{9D8B030D-6E8A-4147-A177-3AD203B41FA5}">
                      <a16:colId xmlns:a16="http://schemas.microsoft.com/office/drawing/2014/main" val="89157097"/>
                    </a:ext>
                  </a:extLst>
                </a:gridCol>
                <a:gridCol w="1365571">
                  <a:extLst>
                    <a:ext uri="{9D8B030D-6E8A-4147-A177-3AD203B41FA5}">
                      <a16:colId xmlns:a16="http://schemas.microsoft.com/office/drawing/2014/main" val="1576620266"/>
                    </a:ext>
                  </a:extLst>
                </a:gridCol>
                <a:gridCol w="1274292">
                  <a:extLst>
                    <a:ext uri="{9D8B030D-6E8A-4147-A177-3AD203B41FA5}">
                      <a16:colId xmlns:a16="http://schemas.microsoft.com/office/drawing/2014/main" val="65742008"/>
                    </a:ext>
                  </a:extLst>
                </a:gridCol>
              </a:tblGrid>
              <a:tr h="5282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all" spc="6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535" marR="126535" marT="126535" marB="1265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all" spc="60" dirty="0">
                          <a:solidFill>
                            <a:schemeClr val="bg1"/>
                          </a:solidFill>
                          <a:effectLst/>
                        </a:rPr>
                        <a:t>Mangers</a:t>
                      </a:r>
                      <a:endParaRPr lang="en-US" sz="1300" b="1" cap="all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535" marR="126535" marT="126535" marB="1265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all" spc="60">
                          <a:solidFill>
                            <a:schemeClr val="bg1"/>
                          </a:solidFill>
                          <a:effectLst/>
                        </a:rPr>
                        <a:t>Branches</a:t>
                      </a:r>
                      <a:endParaRPr lang="en-US" sz="1300" b="1" cap="all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535" marR="126535" marT="126535" marB="1265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all" spc="60">
                          <a:solidFill>
                            <a:schemeClr val="bg1"/>
                          </a:solidFill>
                          <a:effectLst/>
                        </a:rPr>
                        <a:t>Doctors</a:t>
                      </a:r>
                      <a:endParaRPr lang="en-US" sz="1300" b="1" cap="all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535" marR="126535" marT="126535" marB="1265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all" spc="60">
                          <a:solidFill>
                            <a:schemeClr val="bg1"/>
                          </a:solidFill>
                          <a:effectLst/>
                        </a:rPr>
                        <a:t>Nurses</a:t>
                      </a:r>
                      <a:endParaRPr lang="en-US" sz="1300" b="1" cap="all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535" marR="126535" marT="126535" marB="1265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all" spc="60">
                          <a:solidFill>
                            <a:schemeClr val="bg1"/>
                          </a:solidFill>
                          <a:effectLst/>
                        </a:rPr>
                        <a:t>Patients</a:t>
                      </a:r>
                      <a:endParaRPr lang="en-US" sz="1300" b="1" cap="all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535" marR="126535" marT="126535" marB="1265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all" spc="60">
                          <a:solidFill>
                            <a:schemeClr val="bg1"/>
                          </a:solidFill>
                          <a:effectLst/>
                        </a:rPr>
                        <a:t>Diseases</a:t>
                      </a:r>
                      <a:endParaRPr lang="en-US" sz="1300" b="1" cap="all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535" marR="126535" marT="126535" marB="1265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all" spc="60">
                          <a:solidFill>
                            <a:schemeClr val="bg1"/>
                          </a:solidFill>
                          <a:effectLst/>
                        </a:rPr>
                        <a:t>Medicines</a:t>
                      </a:r>
                      <a:endParaRPr lang="en-US" sz="1300" b="1" cap="all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535" marR="126535" marT="126535" marB="12653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all" spc="60">
                          <a:solidFill>
                            <a:schemeClr val="bg1"/>
                          </a:solidFill>
                          <a:effectLst/>
                        </a:rPr>
                        <a:t>Security </a:t>
                      </a:r>
                      <a:endParaRPr lang="en-US" sz="1300" b="1" cap="all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6535" marR="126535" marT="126535" marB="126535"/>
                </a:tc>
                <a:extLst>
                  <a:ext uri="{0D108BD9-81ED-4DB2-BD59-A6C34878D82A}">
                    <a16:rowId xmlns:a16="http://schemas.microsoft.com/office/drawing/2014/main" val="118592051"/>
                  </a:ext>
                </a:extLst>
              </a:tr>
              <a:tr h="487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Mangers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Manage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extLst>
                  <a:ext uri="{0D108BD9-81ED-4DB2-BD59-A6C34878D82A}">
                    <a16:rowId xmlns:a16="http://schemas.microsoft.com/office/drawing/2014/main" val="783878008"/>
                  </a:ext>
                </a:extLst>
              </a:tr>
              <a:tr h="487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Branches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Managed by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have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0820" algn="l"/>
                          <a:tab pos="308610" algn="ctr"/>
                        </a:tabLs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have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extLst>
                  <a:ext uri="{0D108BD9-81ED-4DB2-BD59-A6C34878D82A}">
                    <a16:rowId xmlns:a16="http://schemas.microsoft.com/office/drawing/2014/main" val="2050297978"/>
                  </a:ext>
                </a:extLst>
              </a:tr>
              <a:tr h="487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Doctors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have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Work in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have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treat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extLst>
                  <a:ext uri="{0D108BD9-81ED-4DB2-BD59-A6C34878D82A}">
                    <a16:rowId xmlns:a16="http://schemas.microsoft.com/office/drawing/2014/main" val="3133865732"/>
                  </a:ext>
                </a:extLst>
              </a:tr>
              <a:tr h="487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Nurses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Work with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extLst>
                  <a:ext uri="{0D108BD9-81ED-4DB2-BD59-A6C34878D82A}">
                    <a16:rowId xmlns:a16="http://schemas.microsoft.com/office/drawing/2014/main" val="1250784665"/>
                  </a:ext>
                </a:extLst>
              </a:tr>
              <a:tr h="487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Patients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Treat with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have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extLst>
                  <a:ext uri="{0D108BD9-81ED-4DB2-BD59-A6C34878D82A}">
                    <a16:rowId xmlns:a16="http://schemas.microsoft.com/office/drawing/2014/main" val="73152131"/>
                  </a:ext>
                </a:extLst>
              </a:tr>
              <a:tr h="487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Diseases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Affect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have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extLst>
                  <a:ext uri="{0D108BD9-81ED-4DB2-BD59-A6C34878D82A}">
                    <a16:rowId xmlns:a16="http://schemas.microsoft.com/office/drawing/2014/main" val="2066492608"/>
                  </a:ext>
                </a:extLst>
              </a:tr>
              <a:tr h="487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Medicines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Treat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extLst>
                  <a:ext uri="{0D108BD9-81ED-4DB2-BD59-A6C34878D82A}">
                    <a16:rowId xmlns:a16="http://schemas.microsoft.com/office/drawing/2014/main" val="1673217774"/>
                  </a:ext>
                </a:extLst>
              </a:tr>
              <a:tr h="4871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bg1"/>
                          </a:solidFill>
                          <a:effectLst/>
                        </a:rPr>
                        <a:t>Security</a:t>
                      </a:r>
                      <a:endParaRPr lang="en-US" sz="13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Work in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Treat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714" marR="70714" marT="70714" marB="84356"/>
                </a:tc>
                <a:extLst>
                  <a:ext uri="{0D108BD9-81ED-4DB2-BD59-A6C34878D82A}">
                    <a16:rowId xmlns:a16="http://schemas.microsoft.com/office/drawing/2014/main" val="423313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12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6CB025-41B2-4252-8306-A4488DBC6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" t="2951" r="1542"/>
          <a:stretch/>
        </p:blipFill>
        <p:spPr>
          <a:xfrm>
            <a:off x="1488331" y="-8317"/>
            <a:ext cx="8842444" cy="540408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1D332-4AEC-4C38-8D89-E13272CB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mapping </a:t>
            </a:r>
          </a:p>
        </p:txBody>
      </p:sp>
    </p:spTree>
    <p:extLst>
      <p:ext uri="{BB962C8B-B14F-4D97-AF65-F5344CB8AC3E}">
        <p14:creationId xmlns:p14="http://schemas.microsoft.com/office/powerpoint/2010/main" val="3578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85E67-18B3-41C5-AE5F-D92E9C87A0F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dictionary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0747A7-08E5-4D9C-A968-6E178B6E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67" y="643466"/>
            <a:ext cx="541559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2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85E67-18B3-41C5-AE5F-D92E9C87A0F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dictionary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442D8-A480-4315-903F-71D0A86E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68" y="643466"/>
            <a:ext cx="509539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21AC-5977-4381-A011-0B20C12F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Finally schema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DCF65D5-0615-4C22-BCF8-414625B43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t="1303"/>
          <a:stretch/>
        </p:blipFill>
        <p:spPr>
          <a:xfrm>
            <a:off x="3477309" y="1102961"/>
            <a:ext cx="8608673" cy="46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8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113</Words>
  <Application>Microsoft Office PowerPoint</Application>
  <PresentationFormat>Widescreen</PresentationFormat>
  <Paragraphs>95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Hospital System</vt:lpstr>
      <vt:lpstr>PowerPoint Presentation</vt:lpstr>
      <vt:lpstr>PowerPoint Presentation</vt:lpstr>
      <vt:lpstr>PowerPoint Presentation</vt:lpstr>
      <vt:lpstr>mapping </vt:lpstr>
      <vt:lpstr>PowerPoint Presentation</vt:lpstr>
      <vt:lpstr>PowerPoint Presentation</vt:lpstr>
      <vt:lpstr>Finally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Kero Atef</dc:creator>
  <cp:lastModifiedBy>Kero Atef</cp:lastModifiedBy>
  <cp:revision>3</cp:revision>
  <dcterms:created xsi:type="dcterms:W3CDTF">2022-04-10T19:56:39Z</dcterms:created>
  <dcterms:modified xsi:type="dcterms:W3CDTF">2022-04-10T21:32:43Z</dcterms:modified>
</cp:coreProperties>
</file>