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453" r:id="rId2"/>
    <p:sldId id="496" r:id="rId3"/>
    <p:sldId id="497" r:id="rId4"/>
    <p:sldId id="498" r:id="rId5"/>
    <p:sldId id="256" r:id="rId6"/>
    <p:sldId id="502" r:id="rId7"/>
    <p:sldId id="503" r:id="rId8"/>
    <p:sldId id="504" r:id="rId9"/>
    <p:sldId id="505" r:id="rId10"/>
    <p:sldId id="506" r:id="rId11"/>
    <p:sldId id="507" r:id="rId12"/>
    <p:sldId id="508" r:id="rId13"/>
    <p:sldId id="522" r:id="rId14"/>
    <p:sldId id="509" r:id="rId15"/>
    <p:sldId id="523" r:id="rId16"/>
    <p:sldId id="526" r:id="rId17"/>
    <p:sldId id="257" r:id="rId18"/>
    <p:sldId id="527" r:id="rId19"/>
    <p:sldId id="324" r:id="rId20"/>
    <p:sldId id="326" r:id="rId21"/>
    <p:sldId id="353" r:id="rId22"/>
    <p:sldId id="325" r:id="rId23"/>
    <p:sldId id="528" r:id="rId24"/>
    <p:sldId id="261" r:id="rId25"/>
    <p:sldId id="531" r:id="rId26"/>
    <p:sldId id="313" r:id="rId27"/>
    <p:sldId id="314" r:id="rId28"/>
    <p:sldId id="315" r:id="rId29"/>
    <p:sldId id="316" r:id="rId30"/>
    <p:sldId id="317" r:id="rId31"/>
    <p:sldId id="530" r:id="rId32"/>
    <p:sldId id="511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97" autoAdjust="0"/>
    <p:restoredTop sz="94660"/>
  </p:normalViewPr>
  <p:slideViewPr>
    <p:cSldViewPr snapToGrid="0">
      <p:cViewPr varScale="1">
        <p:scale>
          <a:sx n="170" d="100"/>
          <a:sy n="170" d="100"/>
        </p:scale>
        <p:origin x="15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C1C69-A0CF-442E-BB10-2D22215100E4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CA31A-CAC2-4ADE-B33D-7876F7023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A5591-1BD3-4ED9-B81A-82C87F99B0BF}" type="slidenum">
              <a:rPr lang="en-US" altLang="ru-RU" smtClean="0"/>
              <a:pPr/>
              <a:t>19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637170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Образ слайда 1">
            <a:extLst>
              <a:ext uri="{FF2B5EF4-FFF2-40B4-BE49-F238E27FC236}">
                <a16:creationId xmlns:a16="http://schemas.microsoft.com/office/drawing/2014/main" id="{1D9872B0-2BFD-4716-9014-68A221ACB6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Заметки 2">
            <a:extLst>
              <a:ext uri="{FF2B5EF4-FFF2-40B4-BE49-F238E27FC236}">
                <a16:creationId xmlns:a16="http://schemas.microsoft.com/office/drawing/2014/main" id="{10FBB6F3-886B-4693-ADFE-F10C7FA5F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57348" name="Номер слайда 3">
            <a:extLst>
              <a:ext uri="{FF2B5EF4-FFF2-40B4-BE49-F238E27FC236}">
                <a16:creationId xmlns:a16="http://schemas.microsoft.com/office/drawing/2014/main" id="{5752EB53-9208-49E8-AB16-82D86A5569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11A729B-3D29-4F31-AECE-A0C97980AA9F}" type="slidenum">
              <a:rPr lang="en-US" altLang="ru-RU">
                <a:latin typeface="Arial" panose="020B0604020202020204" pitchFamily="34" charset="0"/>
              </a:rPr>
              <a:pPr eaLnBrk="1" hangingPunct="1"/>
              <a:t>27</a:t>
            </a:fld>
            <a:endParaRPr lang="en-US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Образ слайда 1">
            <a:extLst>
              <a:ext uri="{FF2B5EF4-FFF2-40B4-BE49-F238E27FC236}">
                <a16:creationId xmlns:a16="http://schemas.microsoft.com/office/drawing/2014/main" id="{4B7C7042-B0F2-4CAF-839E-6138DE7F32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Заметки 2">
            <a:extLst>
              <a:ext uri="{FF2B5EF4-FFF2-40B4-BE49-F238E27FC236}">
                <a16:creationId xmlns:a16="http://schemas.microsoft.com/office/drawing/2014/main" id="{D20D2FCE-92EF-4425-9EF5-43ED50612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58372" name="Номер слайда 3">
            <a:extLst>
              <a:ext uri="{FF2B5EF4-FFF2-40B4-BE49-F238E27FC236}">
                <a16:creationId xmlns:a16="http://schemas.microsoft.com/office/drawing/2014/main" id="{612317C8-407C-456F-9DD8-EB10CD5872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5038772-CBC4-49E1-8484-98108576DBDE}" type="slidenum">
              <a:rPr lang="en-US" altLang="ru-RU">
                <a:latin typeface="Arial" panose="020B0604020202020204" pitchFamily="34" charset="0"/>
              </a:rPr>
              <a:pPr eaLnBrk="1" hangingPunct="1"/>
              <a:t>29</a:t>
            </a:fld>
            <a:endParaRPr lang="en-US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8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7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6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8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3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1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4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4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4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FA7C5-D9DB-44D1-A5F4-11AC54B42FA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6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41CC61A-7C14-4091-8E44-5DD5B6CF1EEA}"/>
              </a:ext>
            </a:extLst>
          </p:cNvPr>
          <p:cNvSpPr/>
          <p:nvPr/>
        </p:nvSpPr>
        <p:spPr>
          <a:xfrm>
            <a:off x="950114" y="3044283"/>
            <a:ext cx="73030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/>
              <a:t>Алгоритмы поиска подстрок </a:t>
            </a:r>
          </a:p>
        </p:txBody>
      </p:sp>
    </p:spTree>
    <p:extLst>
      <p:ext uri="{BB962C8B-B14F-4D97-AF65-F5344CB8AC3E}">
        <p14:creationId xmlns:p14="http://schemas.microsoft.com/office/powerpoint/2010/main" val="3602944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0443620-91A3-40DD-9ADD-A8DE748C244C}"/>
              </a:ext>
            </a:extLst>
          </p:cNvPr>
          <p:cNvSpPr/>
          <p:nvPr/>
        </p:nvSpPr>
        <p:spPr>
          <a:xfrm>
            <a:off x="49033" y="151328"/>
            <a:ext cx="100756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Алгоритмы</a:t>
            </a:r>
            <a:r>
              <a:rPr lang="en-US" sz="1600" b="1" dirty="0"/>
              <a:t> </a:t>
            </a:r>
            <a:r>
              <a:rPr lang="ru-RU" sz="1600" b="1" dirty="0"/>
              <a:t>поиска подстроки. Алгоритм Кнута — Морриса — </a:t>
            </a:r>
            <a:r>
              <a:rPr lang="ru-RU" sz="1600" b="1" dirty="0" err="1"/>
              <a:t>Пратта</a:t>
            </a:r>
            <a:endParaRPr lang="ru-RU" sz="1600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E2771AD-385C-4812-BC19-BE4F5B13CEFD}"/>
              </a:ext>
            </a:extLst>
          </p:cNvPr>
          <p:cNvSpPr/>
          <p:nvPr/>
        </p:nvSpPr>
        <p:spPr>
          <a:xfrm>
            <a:off x="508510" y="587596"/>
            <a:ext cx="347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u="sng" dirty="0"/>
              <a:t>Демонстрация работы алгоритма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F111F4-404F-40DD-82D4-384274B80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00" y="1121825"/>
            <a:ext cx="7586871" cy="419528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1A40BBE-2DF9-41AF-B617-C20A84C11EEF}"/>
              </a:ext>
            </a:extLst>
          </p:cNvPr>
          <p:cNvSpPr/>
          <p:nvPr/>
        </p:nvSpPr>
        <p:spPr>
          <a:xfrm>
            <a:off x="49033" y="5560712"/>
            <a:ext cx="8912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 указанных индексах символы не равны. Но индекс j не равен начальному. Поэтому новое значение j берется из π[j-1]=π[0]=0</a:t>
            </a:r>
          </a:p>
        </p:txBody>
      </p:sp>
    </p:spTree>
    <p:extLst>
      <p:ext uri="{BB962C8B-B14F-4D97-AF65-F5344CB8AC3E}">
        <p14:creationId xmlns:p14="http://schemas.microsoft.com/office/powerpoint/2010/main" val="2634333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4F5FF63-17A6-4443-93D8-FF9B4DC68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4" y="1161580"/>
            <a:ext cx="7204461" cy="4303117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85B22B-DE76-41D1-819C-480BFC781AFA}"/>
              </a:ext>
            </a:extLst>
          </p:cNvPr>
          <p:cNvSpPr/>
          <p:nvPr/>
        </p:nvSpPr>
        <p:spPr>
          <a:xfrm>
            <a:off x="168304" y="119523"/>
            <a:ext cx="100756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Алгоритмы</a:t>
            </a:r>
            <a:r>
              <a:rPr lang="en-US" sz="1600" b="1" dirty="0"/>
              <a:t> </a:t>
            </a:r>
            <a:r>
              <a:rPr lang="ru-RU" sz="1600" b="1" dirty="0"/>
              <a:t>поиска подстроки. Алгоритм Кнута — Морриса — </a:t>
            </a:r>
            <a:r>
              <a:rPr lang="ru-RU" sz="1600" b="1" dirty="0" err="1"/>
              <a:t>Пратта</a:t>
            </a:r>
            <a:endParaRPr lang="ru-RU" sz="16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F9A5FF-7F3A-40B6-B046-795C76BE5311}"/>
              </a:ext>
            </a:extLst>
          </p:cNvPr>
          <p:cNvSpPr/>
          <p:nvPr/>
        </p:nvSpPr>
        <p:spPr>
          <a:xfrm>
            <a:off x="572121" y="571693"/>
            <a:ext cx="347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u="sng" dirty="0"/>
              <a:t>Демонстрация работы алгоритма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21FFD6B-E962-48C6-935E-60F228B17243}"/>
              </a:ext>
            </a:extLst>
          </p:cNvPr>
          <p:cNvSpPr/>
          <p:nvPr/>
        </p:nvSpPr>
        <p:spPr>
          <a:xfrm>
            <a:off x="168304" y="5606877"/>
            <a:ext cx="87848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 указанных индексах символы не равны. Но индекс j равен начальному. Увеличиваем индекс i на единицу.</a:t>
            </a:r>
          </a:p>
        </p:txBody>
      </p:sp>
    </p:spTree>
    <p:extLst>
      <p:ext uri="{BB962C8B-B14F-4D97-AF65-F5344CB8AC3E}">
        <p14:creationId xmlns:p14="http://schemas.microsoft.com/office/powerpoint/2010/main" val="619622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3613DB2-E15D-4891-8BAE-C13175F3C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95" y="1431925"/>
            <a:ext cx="7127395" cy="4128083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5092656-2A69-4556-BEC3-BDA42E361CC9}"/>
              </a:ext>
            </a:extLst>
          </p:cNvPr>
          <p:cNvSpPr/>
          <p:nvPr/>
        </p:nvSpPr>
        <p:spPr>
          <a:xfrm>
            <a:off x="160353" y="175181"/>
            <a:ext cx="100756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Алгоритмы</a:t>
            </a:r>
            <a:r>
              <a:rPr lang="en-US" sz="1600" b="1" dirty="0"/>
              <a:t> </a:t>
            </a:r>
            <a:r>
              <a:rPr lang="ru-RU" sz="1600" b="1" dirty="0"/>
              <a:t>поиска подстроки. Алгоритм Кнута — Морриса — </a:t>
            </a:r>
            <a:r>
              <a:rPr lang="ru-RU" sz="1600" b="1" dirty="0" err="1"/>
              <a:t>Пратта</a:t>
            </a:r>
            <a:endParaRPr lang="ru-RU" sz="16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8C808A-DD53-45A6-AEAA-194067067EE3}"/>
              </a:ext>
            </a:extLst>
          </p:cNvPr>
          <p:cNvSpPr/>
          <p:nvPr/>
        </p:nvSpPr>
        <p:spPr>
          <a:xfrm>
            <a:off x="778855" y="676844"/>
            <a:ext cx="347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u="sng" dirty="0"/>
              <a:t>Демонстрация работы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3808089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EEF4165-FA2C-42DC-96EF-9C85A82CCE82}"/>
              </a:ext>
            </a:extLst>
          </p:cNvPr>
          <p:cNvSpPr/>
          <p:nvPr/>
        </p:nvSpPr>
        <p:spPr>
          <a:xfrm>
            <a:off x="210046" y="2767280"/>
            <a:ext cx="87239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Алгоритмы поиска подстроки. Алгоритм Рабина – Карпа </a:t>
            </a:r>
          </a:p>
        </p:txBody>
      </p:sp>
    </p:spTree>
    <p:extLst>
      <p:ext uri="{BB962C8B-B14F-4D97-AF65-F5344CB8AC3E}">
        <p14:creationId xmlns:p14="http://schemas.microsoft.com/office/powerpoint/2010/main" val="1760662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7AD2D52-6567-4305-BF7E-384A07BE9203}"/>
              </a:ext>
            </a:extLst>
          </p:cNvPr>
          <p:cNvSpPr/>
          <p:nvPr/>
        </p:nvSpPr>
        <p:spPr>
          <a:xfrm>
            <a:off x="184206" y="222890"/>
            <a:ext cx="100756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Алгоритмы</a:t>
            </a:r>
            <a:r>
              <a:rPr lang="en-US" sz="1600" b="1" dirty="0"/>
              <a:t> </a:t>
            </a:r>
            <a:r>
              <a:rPr lang="ru-RU" sz="1600" b="1" dirty="0"/>
              <a:t>поиска подстроки. Алгоритм Рабина – Карпа </a:t>
            </a:r>
          </a:p>
        </p:txBody>
      </p:sp>
      <p:sp>
        <p:nvSpPr>
          <p:cNvPr id="6" name="Содержимое 2">
            <a:extLst>
              <a:ext uri="{FF2B5EF4-FFF2-40B4-BE49-F238E27FC236}">
                <a16:creationId xmlns:a16="http://schemas.microsoft.com/office/drawing/2014/main" id="{BDF54A92-1E4B-44EE-A5A1-3F94196F41CF}"/>
              </a:ext>
            </a:extLst>
          </p:cNvPr>
          <p:cNvSpPr txBox="1">
            <a:spLocks/>
          </p:cNvSpPr>
          <p:nvPr/>
        </p:nvSpPr>
        <p:spPr>
          <a:xfrm>
            <a:off x="184206" y="1639385"/>
            <a:ext cx="8540750" cy="4498975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dirty="0"/>
              <a:t>1. </a:t>
            </a:r>
            <a:r>
              <a:rPr lang="ru-RU" dirty="0"/>
              <a:t> T[0..n] и P[0..m] 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ru-RU" dirty="0"/>
              <a:t>содержат только символы из множества </a:t>
            </a:r>
            <a:r>
              <a:rPr lang="ru-RU" dirty="0">
                <a:sym typeface="Symbol"/>
              </a:rPr>
              <a:t></a:t>
            </a:r>
            <a:r>
              <a:rPr lang="ru-RU" dirty="0"/>
              <a:t> (алфавит </a:t>
            </a:r>
            <a:r>
              <a:rPr lang="en-US" dirty="0"/>
              <a:t>k-o</a:t>
            </a:r>
            <a:r>
              <a:rPr lang="ru-RU" dirty="0"/>
              <a:t>й с</a:t>
            </a:r>
            <a:r>
              <a:rPr lang="en-US" dirty="0"/>
              <a:t>/</a:t>
            </a:r>
            <a:r>
              <a:rPr lang="ru-RU" dirty="0"/>
              <a:t>с), где |</a:t>
            </a:r>
            <a:r>
              <a:rPr lang="ru-RU" dirty="0">
                <a:sym typeface="Symbol"/>
              </a:rPr>
              <a:t></a:t>
            </a:r>
            <a:r>
              <a:rPr lang="ru-RU" dirty="0"/>
              <a:t>|=k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ru-RU" dirty="0"/>
              <a:t>2. P[0..m]  - </a:t>
            </a:r>
            <a:r>
              <a:rPr lang="en-US" dirty="0"/>
              <a:t>&gt; </a:t>
            </a:r>
            <a:r>
              <a:rPr lang="ru-RU" dirty="0" err="1"/>
              <a:t>хеш</a:t>
            </a:r>
            <a:r>
              <a:rPr lang="ru-RU" dirty="0"/>
              <a:t> P 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dirty="0"/>
              <a:t>   </a:t>
            </a:r>
            <a:r>
              <a:rPr lang="ru-RU" dirty="0"/>
              <a:t>T[s..</a:t>
            </a:r>
            <a:r>
              <a:rPr lang="ru-RU" dirty="0" err="1"/>
              <a:t>s+m</a:t>
            </a:r>
            <a:r>
              <a:rPr lang="ru-RU" dirty="0"/>
              <a:t>] - </a:t>
            </a:r>
            <a:r>
              <a:rPr lang="en-US" dirty="0"/>
              <a:t>&gt; </a:t>
            </a:r>
            <a:r>
              <a:rPr lang="ru-RU" dirty="0" err="1"/>
              <a:t>хеш</a:t>
            </a:r>
            <a:r>
              <a:rPr lang="ru-RU" dirty="0"/>
              <a:t> </a:t>
            </a:r>
            <a:r>
              <a:rPr lang="ru-RU" dirty="0" err="1"/>
              <a:t>Ts</a:t>
            </a:r>
            <a:r>
              <a:rPr lang="ru-RU" dirty="0"/>
              <a:t>      для  s=0..n-m</a:t>
            </a:r>
            <a:endParaRPr lang="en-US" dirty="0"/>
          </a:p>
          <a:p>
            <a:pPr>
              <a:buFont typeface="Arial" charset="0"/>
              <a:buNone/>
              <a:defRPr/>
            </a:pPr>
            <a:r>
              <a:rPr lang="ru-RU" dirty="0"/>
              <a:t>3</a:t>
            </a:r>
            <a:r>
              <a:rPr lang="en-US" dirty="0"/>
              <a:t>.  </a:t>
            </a:r>
            <a:r>
              <a:rPr lang="ru-RU" dirty="0"/>
              <a:t>Проверяем 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dirty="0"/>
              <a:t>		Ts != P, 	</a:t>
            </a:r>
            <a:r>
              <a:rPr lang="en-US" dirty="0" err="1"/>
              <a:t>то</a:t>
            </a:r>
            <a:r>
              <a:rPr lang="en-US" dirty="0"/>
              <a:t> T[s+1..s+m] != P[1..m]</a:t>
            </a:r>
            <a:endParaRPr lang="ru-RU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ru-RU" dirty="0"/>
              <a:t>Если  </a:t>
            </a:r>
            <a:r>
              <a:rPr lang="en-US" dirty="0"/>
              <a:t>Ts == P</a:t>
            </a:r>
            <a:r>
              <a:rPr lang="ru-RU" dirty="0"/>
              <a:t>   проверить строки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ru-RU" dirty="0"/>
          </a:p>
          <a:p>
            <a:pPr>
              <a:buFont typeface="Arial" panose="020B0604020202020204" pitchFamily="34" charset="0"/>
              <a:buNone/>
              <a:defRPr/>
            </a:pPr>
            <a:endParaRPr lang="ru-RU" dirty="0"/>
          </a:p>
        </p:txBody>
      </p:sp>
      <p:sp>
        <p:nvSpPr>
          <p:cNvPr id="7" name="Прямоугольник 3">
            <a:extLst>
              <a:ext uri="{FF2B5EF4-FFF2-40B4-BE49-F238E27FC236}">
                <a16:creationId xmlns:a16="http://schemas.microsoft.com/office/drawing/2014/main" id="{ABB4E482-B354-4F7E-988A-9057DAC4D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8" y="780617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2400" dirty="0"/>
              <a:t>если две строки одинаковы, то и их хэш-значения одинаковы</a:t>
            </a:r>
          </a:p>
        </p:txBody>
      </p:sp>
      <p:sp>
        <p:nvSpPr>
          <p:cNvPr id="8" name="Скругленный прямоугольник 4">
            <a:extLst>
              <a:ext uri="{FF2B5EF4-FFF2-40B4-BE49-F238E27FC236}">
                <a16:creationId xmlns:a16="http://schemas.microsoft.com/office/drawing/2014/main" id="{38329F5F-8CD3-43A9-A0AF-E5CFB32DEF79}"/>
              </a:ext>
            </a:extLst>
          </p:cNvPr>
          <p:cNvSpPr/>
          <p:nvPr/>
        </p:nvSpPr>
        <p:spPr>
          <a:xfrm>
            <a:off x="71438" y="736395"/>
            <a:ext cx="9144000" cy="57150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Скругленный прямоугольник 5">
            <a:extLst>
              <a:ext uri="{FF2B5EF4-FFF2-40B4-BE49-F238E27FC236}">
                <a16:creationId xmlns:a16="http://schemas.microsoft.com/office/drawing/2014/main" id="{BFE47FE9-825C-4E4E-ADA7-9643A4D1E3F4}"/>
              </a:ext>
            </a:extLst>
          </p:cNvPr>
          <p:cNvSpPr/>
          <p:nvPr/>
        </p:nvSpPr>
        <p:spPr>
          <a:xfrm>
            <a:off x="2200275" y="3026072"/>
            <a:ext cx="1643063" cy="500063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Скругленный прямоугольник 6">
            <a:extLst>
              <a:ext uri="{FF2B5EF4-FFF2-40B4-BE49-F238E27FC236}">
                <a16:creationId xmlns:a16="http://schemas.microsoft.com/office/drawing/2014/main" id="{0E980FBE-64AD-42B4-AFE5-6E6A6A313876}"/>
              </a:ext>
            </a:extLst>
          </p:cNvPr>
          <p:cNvSpPr/>
          <p:nvPr/>
        </p:nvSpPr>
        <p:spPr>
          <a:xfrm>
            <a:off x="2277836" y="3571875"/>
            <a:ext cx="5143500" cy="57150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Скругленный прямоугольник 7">
            <a:extLst>
              <a:ext uri="{FF2B5EF4-FFF2-40B4-BE49-F238E27FC236}">
                <a16:creationId xmlns:a16="http://schemas.microsoft.com/office/drawing/2014/main" id="{AFA40595-3FF1-4897-828E-C1ECB7755BDF}"/>
              </a:ext>
            </a:extLst>
          </p:cNvPr>
          <p:cNvSpPr/>
          <p:nvPr/>
        </p:nvSpPr>
        <p:spPr>
          <a:xfrm>
            <a:off x="1020536" y="4500562"/>
            <a:ext cx="1785938" cy="500063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Скругленный прямоугольник 8">
            <a:extLst>
              <a:ext uri="{FF2B5EF4-FFF2-40B4-BE49-F238E27FC236}">
                <a16:creationId xmlns:a16="http://schemas.microsoft.com/office/drawing/2014/main" id="{B801F5D1-515B-4D7F-82D1-7CD084177F80}"/>
              </a:ext>
            </a:extLst>
          </p:cNvPr>
          <p:cNvSpPr/>
          <p:nvPr/>
        </p:nvSpPr>
        <p:spPr>
          <a:xfrm>
            <a:off x="1020536" y="5082083"/>
            <a:ext cx="1257300" cy="500063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95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C39B79-B7F3-4C18-BD50-CD4397D0F6D4}"/>
              </a:ext>
            </a:extLst>
          </p:cNvPr>
          <p:cNvSpPr txBox="1">
            <a:spLocks/>
          </p:cNvSpPr>
          <p:nvPr/>
        </p:nvSpPr>
        <p:spPr>
          <a:xfrm>
            <a:off x="285750" y="930303"/>
            <a:ext cx="8540750" cy="1143000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800" i="1" dirty="0"/>
              <a:t>Вычисления </a:t>
            </a:r>
            <a:r>
              <a:rPr lang="ru-RU" sz="2800" i="1" dirty="0" err="1"/>
              <a:t>хеш</a:t>
            </a:r>
            <a:endParaRPr lang="ru-RU" sz="2800" i="1" dirty="0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086C811C-1949-44C0-BE7C-167753EC6CF1}"/>
              </a:ext>
            </a:extLst>
          </p:cNvPr>
          <p:cNvSpPr txBox="1">
            <a:spLocks/>
          </p:cNvSpPr>
          <p:nvPr/>
        </p:nvSpPr>
        <p:spPr>
          <a:xfrm>
            <a:off x="0" y="1716116"/>
            <a:ext cx="8842375" cy="4527550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 </a:t>
            </a:r>
            <a:r>
              <a:rPr lang="ru-RU" dirty="0"/>
              <a:t>формула Горнера</a:t>
            </a:r>
          </a:p>
          <a:p>
            <a:pPr>
              <a:buFont typeface="Arial" charset="0"/>
              <a:buNone/>
              <a:defRPr/>
            </a:pPr>
            <a:r>
              <a:rPr lang="en-US" dirty="0"/>
              <a:t> P=P[m]+k(P[m-1]+k(P[m-2]+..+</a:t>
            </a:r>
            <a:r>
              <a:rPr lang="en-US" dirty="0" err="1"/>
              <a:t>kP</a:t>
            </a:r>
            <a:r>
              <a:rPr lang="en-US" dirty="0"/>
              <a:t>[0])..)) 									</a:t>
            </a:r>
            <a:r>
              <a:rPr lang="en-US" dirty="0">
                <a:solidFill>
                  <a:srgbClr val="FF0000"/>
                </a:solidFill>
              </a:rPr>
              <a:t>mod q</a:t>
            </a:r>
          </a:p>
          <a:p>
            <a:pPr>
              <a:buFont typeface="Arial" charset="0"/>
              <a:buNone/>
              <a:defRPr/>
            </a:pPr>
            <a:r>
              <a:rPr lang="ru-RU" dirty="0"/>
              <a:t>вычисления – </a:t>
            </a:r>
            <a:r>
              <a:rPr lang="en-US" dirty="0"/>
              <a:t>O(m)</a:t>
            </a:r>
          </a:p>
          <a:p>
            <a:pPr>
              <a:buFont typeface="Arial" charset="0"/>
              <a:buNone/>
              <a:defRPr/>
            </a:pPr>
            <a:r>
              <a:rPr lang="en-US" dirty="0"/>
              <a:t>Ts=……..</a:t>
            </a:r>
            <a:endParaRPr lang="ru-RU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ru-RU" dirty="0"/>
              <a:t>ASCII код 'h' – 104 и 'i' – 105</a:t>
            </a:r>
          </a:p>
          <a:p>
            <a:pPr>
              <a:buFont typeface="Arial" charset="0"/>
              <a:buNone/>
              <a:defRPr/>
            </a:pPr>
            <a:r>
              <a:rPr lang="en-US" dirty="0"/>
              <a:t>P[0..m]= </a:t>
            </a:r>
            <a:r>
              <a:rPr lang="ru-RU" dirty="0" err="1"/>
              <a:t>hi</a:t>
            </a:r>
            <a:r>
              <a:rPr lang="ru-RU" dirty="0"/>
              <a:t> </a:t>
            </a:r>
            <a:r>
              <a:rPr lang="en-US" dirty="0"/>
              <a:t>;  k = </a:t>
            </a:r>
            <a:r>
              <a:rPr lang="ru-RU" dirty="0"/>
              <a:t>101, </a:t>
            </a:r>
            <a:endParaRPr lang="en-US" dirty="0"/>
          </a:p>
          <a:p>
            <a:pPr>
              <a:buFont typeface="Arial" charset="0"/>
              <a:buNone/>
              <a:defRPr/>
            </a:pPr>
            <a:r>
              <a:rPr lang="en-US" dirty="0"/>
              <a:t>  P= (</a:t>
            </a:r>
            <a:r>
              <a:rPr lang="ru-RU" dirty="0"/>
              <a:t>105 × 101</a:t>
            </a:r>
            <a:r>
              <a:rPr lang="ru-RU" baseline="30000" dirty="0"/>
              <a:t>0</a:t>
            </a:r>
            <a:r>
              <a:rPr lang="ru-RU" dirty="0"/>
              <a:t> +104 × 101</a:t>
            </a:r>
            <a:r>
              <a:rPr lang="ru-RU" baseline="30000" dirty="0"/>
              <a:t>1</a:t>
            </a:r>
            <a:r>
              <a:rPr lang="ru-RU" dirty="0"/>
              <a:t> </a:t>
            </a:r>
            <a:r>
              <a:rPr lang="en-US" dirty="0"/>
              <a:t>)mod 57</a:t>
            </a:r>
            <a:r>
              <a:rPr lang="ru-RU" dirty="0"/>
              <a:t>= 10609</a:t>
            </a:r>
            <a:r>
              <a:rPr lang="en-US" dirty="0"/>
              <a:t> mod 57 = 7</a:t>
            </a:r>
            <a:endParaRPr lang="ru-RU" dirty="0"/>
          </a:p>
          <a:p>
            <a:pPr>
              <a:buFont typeface="Arial" charset="0"/>
              <a:buNone/>
              <a:defRPr/>
            </a:pPr>
            <a:r>
              <a:rPr lang="ru-RU" dirty="0"/>
              <a:t>для выравнивания по машинному слову – </a:t>
            </a:r>
            <a:r>
              <a:rPr lang="en-US" dirty="0"/>
              <a:t>P </a:t>
            </a:r>
            <a:r>
              <a:rPr lang="ru-RU" dirty="0"/>
              <a:t>и </a:t>
            </a:r>
            <a:r>
              <a:rPr lang="en-US" dirty="0"/>
              <a:t>Ts</a:t>
            </a:r>
            <a:r>
              <a:rPr lang="ru-RU" dirty="0"/>
              <a:t> взять по модулю </a:t>
            </a:r>
            <a:r>
              <a:rPr lang="en-US" dirty="0"/>
              <a:t>q</a:t>
            </a:r>
            <a:endParaRPr lang="ru-RU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dirty="0"/>
              <a:t> </a:t>
            </a:r>
            <a:endParaRPr lang="ru-RU" dirty="0"/>
          </a:p>
        </p:txBody>
      </p:sp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E79E2E21-631F-4994-A054-83FC6F2DE129}"/>
              </a:ext>
            </a:extLst>
          </p:cNvPr>
          <p:cNvSpPr/>
          <p:nvPr/>
        </p:nvSpPr>
        <p:spPr>
          <a:xfrm>
            <a:off x="63499" y="2214564"/>
            <a:ext cx="8715375" cy="862592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34AC393-FEA5-4B69-8997-B529B3737E50}"/>
              </a:ext>
            </a:extLst>
          </p:cNvPr>
          <p:cNvSpPr/>
          <p:nvPr/>
        </p:nvSpPr>
        <p:spPr>
          <a:xfrm>
            <a:off x="184206" y="222890"/>
            <a:ext cx="100756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Алгоритмы</a:t>
            </a:r>
            <a:r>
              <a:rPr lang="en-US" sz="1600" b="1" dirty="0"/>
              <a:t> </a:t>
            </a:r>
            <a:r>
              <a:rPr lang="ru-RU" sz="1600" b="1" dirty="0"/>
              <a:t>поиска подстроки. Алгоритм Рабина – Карпа </a:t>
            </a:r>
          </a:p>
        </p:txBody>
      </p:sp>
    </p:spTree>
    <p:extLst>
      <p:ext uri="{BB962C8B-B14F-4D97-AF65-F5344CB8AC3E}">
        <p14:creationId xmlns:p14="http://schemas.microsoft.com/office/powerpoint/2010/main" val="233747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2">
            <a:extLst>
              <a:ext uri="{FF2B5EF4-FFF2-40B4-BE49-F238E27FC236}">
                <a16:creationId xmlns:a16="http://schemas.microsoft.com/office/drawing/2014/main" id="{54F5015C-FB03-40EE-9C36-B05E7C8F7469}"/>
              </a:ext>
            </a:extLst>
          </p:cNvPr>
          <p:cNvSpPr txBox="1">
            <a:spLocks/>
          </p:cNvSpPr>
          <p:nvPr/>
        </p:nvSpPr>
        <p:spPr>
          <a:xfrm>
            <a:off x="265906" y="532116"/>
            <a:ext cx="8612188" cy="4498975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dirty="0"/>
              <a:t>				</a:t>
            </a:r>
            <a:r>
              <a:rPr lang="ru-RU" dirty="0"/>
              <a:t>Кольцевой хэш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dirty="0"/>
              <a:t> </a:t>
            </a:r>
            <a:r>
              <a:rPr lang="ru-RU" dirty="0"/>
              <a:t>(</a:t>
            </a:r>
            <a:r>
              <a:rPr lang="ru-RU" dirty="0" err="1"/>
              <a:t>рехеш</a:t>
            </a:r>
            <a:r>
              <a:rPr lang="ru-RU" dirty="0"/>
              <a:t>)</a:t>
            </a:r>
            <a:endParaRPr lang="en-US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dirty="0"/>
              <a:t>s[i+1..i+m] = s[i..i+m-1] - s[</a:t>
            </a:r>
            <a:r>
              <a:rPr lang="en-US" dirty="0" err="1"/>
              <a:t>i</a:t>
            </a:r>
            <a:r>
              <a:rPr lang="en-US" dirty="0"/>
              <a:t>] + s[</a:t>
            </a:r>
            <a:r>
              <a:rPr lang="en-US" dirty="0" err="1"/>
              <a:t>i+m</a:t>
            </a:r>
            <a:r>
              <a:rPr lang="en-US" dirty="0"/>
              <a:t>]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dirty="0"/>
              <a:t>T</a:t>
            </a:r>
            <a:r>
              <a:rPr lang="en-US" baseline="-25000" dirty="0"/>
              <a:t>0</a:t>
            </a:r>
            <a:r>
              <a:rPr lang="en-US" dirty="0"/>
              <a:t> … Ts 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dirty="0"/>
              <a:t>T(s+1)=(k(Ts-k</a:t>
            </a:r>
            <a:r>
              <a:rPr lang="en-US" baseline="30000" dirty="0"/>
              <a:t>(m-1)</a:t>
            </a:r>
            <a:r>
              <a:rPr lang="en-US" dirty="0"/>
              <a:t>*T[s-1])+T[s+m+1]) mod q</a:t>
            </a:r>
            <a:endParaRPr lang="ru-RU" dirty="0"/>
          </a:p>
          <a:p>
            <a:pPr>
              <a:buFont typeface="Arial" charset="0"/>
              <a:buNone/>
              <a:defRPr/>
            </a:pPr>
            <a:r>
              <a:rPr lang="ru-RU" dirty="0"/>
              <a:t>Вычисления – </a:t>
            </a:r>
            <a:r>
              <a:rPr lang="en-US" dirty="0"/>
              <a:t>O(n- m)</a:t>
            </a:r>
            <a:endParaRPr lang="ru-RU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ru-RU" dirty="0"/>
              <a:t> </a:t>
            </a:r>
            <a:r>
              <a:rPr lang="en-US" dirty="0"/>
              <a:t> </a:t>
            </a:r>
            <a:endParaRPr lang="ru-RU" dirty="0"/>
          </a:p>
          <a:p>
            <a:pPr>
              <a:buFont typeface="Arial" panose="020B0604020202020204" pitchFamily="34" charset="0"/>
              <a:buNone/>
              <a:defRPr/>
            </a:pPr>
            <a:endParaRPr lang="ru-RU" dirty="0"/>
          </a:p>
          <a:p>
            <a:pPr>
              <a:buFont typeface="Arial" panose="020B0604020202020204" pitchFamily="34" charset="0"/>
              <a:buNone/>
              <a:defRPr/>
            </a:pP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DCA5E3F-4E19-4A24-9FFD-253716AEDD0E}"/>
              </a:ext>
            </a:extLst>
          </p:cNvPr>
          <p:cNvSpPr/>
          <p:nvPr/>
        </p:nvSpPr>
        <p:spPr>
          <a:xfrm>
            <a:off x="2123281" y="3175303"/>
            <a:ext cx="5715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3D1BBC6-45DE-4FD4-8B3F-D77B06146F6B}"/>
              </a:ext>
            </a:extLst>
          </p:cNvPr>
          <p:cNvSpPr/>
          <p:nvPr/>
        </p:nvSpPr>
        <p:spPr>
          <a:xfrm>
            <a:off x="2694781" y="3175303"/>
            <a:ext cx="5715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BADF99A-97BD-4672-B94C-DAEB9FDA8353}"/>
              </a:ext>
            </a:extLst>
          </p:cNvPr>
          <p:cNvSpPr/>
          <p:nvPr/>
        </p:nvSpPr>
        <p:spPr>
          <a:xfrm>
            <a:off x="3266281" y="3175303"/>
            <a:ext cx="5715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D4DB240-757B-4C32-AE2E-43EA876B9D20}"/>
              </a:ext>
            </a:extLst>
          </p:cNvPr>
          <p:cNvSpPr/>
          <p:nvPr/>
        </p:nvSpPr>
        <p:spPr>
          <a:xfrm>
            <a:off x="3837781" y="3175303"/>
            <a:ext cx="5715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7B5E1F2-DA10-4A3F-8582-A71866DFAD72}"/>
              </a:ext>
            </a:extLst>
          </p:cNvPr>
          <p:cNvSpPr/>
          <p:nvPr/>
        </p:nvSpPr>
        <p:spPr>
          <a:xfrm>
            <a:off x="2123281" y="3961116"/>
            <a:ext cx="571500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B197204-2EA4-469C-B7AD-26F425CE5A9C}"/>
              </a:ext>
            </a:extLst>
          </p:cNvPr>
          <p:cNvSpPr/>
          <p:nvPr/>
        </p:nvSpPr>
        <p:spPr>
          <a:xfrm>
            <a:off x="2694781" y="3961116"/>
            <a:ext cx="571500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C14D81A-7778-4133-8D17-EA492DF90A2A}"/>
              </a:ext>
            </a:extLst>
          </p:cNvPr>
          <p:cNvSpPr/>
          <p:nvPr/>
        </p:nvSpPr>
        <p:spPr>
          <a:xfrm>
            <a:off x="3266281" y="3961116"/>
            <a:ext cx="571500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72F1551-E046-4F8B-8A26-238859143793}"/>
              </a:ext>
            </a:extLst>
          </p:cNvPr>
          <p:cNvSpPr/>
          <p:nvPr/>
        </p:nvSpPr>
        <p:spPr>
          <a:xfrm>
            <a:off x="3837781" y="3961116"/>
            <a:ext cx="571500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89A4D6B-F9B6-4FF6-ACB4-EDDC2A272BEB}"/>
              </a:ext>
            </a:extLst>
          </p:cNvPr>
          <p:cNvSpPr/>
          <p:nvPr/>
        </p:nvSpPr>
        <p:spPr>
          <a:xfrm>
            <a:off x="4409281" y="3961116"/>
            <a:ext cx="571500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Скругленный прямоугольник 13">
            <a:extLst>
              <a:ext uri="{FF2B5EF4-FFF2-40B4-BE49-F238E27FC236}">
                <a16:creationId xmlns:a16="http://schemas.microsoft.com/office/drawing/2014/main" id="{C13F3814-CA34-4B9A-8E99-7D88C1264427}"/>
              </a:ext>
            </a:extLst>
          </p:cNvPr>
          <p:cNvSpPr/>
          <p:nvPr/>
        </p:nvSpPr>
        <p:spPr>
          <a:xfrm>
            <a:off x="194469" y="5175553"/>
            <a:ext cx="3643312" cy="398311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7C7E97B-F726-4232-B4EB-64F9B53E4AE2}"/>
              </a:ext>
            </a:extLst>
          </p:cNvPr>
          <p:cNvSpPr/>
          <p:nvPr/>
        </p:nvSpPr>
        <p:spPr>
          <a:xfrm>
            <a:off x="184206" y="222890"/>
            <a:ext cx="100756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Алгоритмы</a:t>
            </a:r>
            <a:r>
              <a:rPr lang="en-US" sz="1600" b="1" dirty="0"/>
              <a:t> </a:t>
            </a:r>
            <a:r>
              <a:rPr lang="ru-RU" sz="1600" b="1" dirty="0"/>
              <a:t>поиска подстроки. Алгоритм Рабина – Карпа </a:t>
            </a:r>
          </a:p>
        </p:txBody>
      </p:sp>
    </p:spTree>
    <p:extLst>
      <p:ext uri="{BB962C8B-B14F-4D97-AF65-F5344CB8AC3E}">
        <p14:creationId xmlns:p14="http://schemas.microsoft.com/office/powerpoint/2010/main" val="11042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6" name="Rectangle 32">
            <a:extLst>
              <a:ext uri="{FF2B5EF4-FFF2-40B4-BE49-F238E27FC236}">
                <a16:creationId xmlns:a16="http://schemas.microsoft.com/office/drawing/2014/main" id="{5B187927-7D07-4F3F-806F-68A9F21BB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908050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2</a:t>
            </a:r>
          </a:p>
        </p:txBody>
      </p:sp>
      <p:sp>
        <p:nvSpPr>
          <p:cNvPr id="16417" name="Rectangle 33">
            <a:extLst>
              <a:ext uri="{FF2B5EF4-FFF2-40B4-BE49-F238E27FC236}">
                <a16:creationId xmlns:a16="http://schemas.microsoft.com/office/drawing/2014/main" id="{8DED37F7-F003-4FAE-9784-9F9B60464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908050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3</a:t>
            </a:r>
          </a:p>
        </p:txBody>
      </p:sp>
      <p:sp>
        <p:nvSpPr>
          <p:cNvPr id="16418" name="Rectangle 34">
            <a:extLst>
              <a:ext uri="{FF2B5EF4-FFF2-40B4-BE49-F238E27FC236}">
                <a16:creationId xmlns:a16="http://schemas.microsoft.com/office/drawing/2014/main" id="{23631DE6-5EB0-4236-8B1D-3D3B99681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375" y="908050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2</a:t>
            </a:r>
          </a:p>
        </p:txBody>
      </p:sp>
      <p:sp>
        <p:nvSpPr>
          <p:cNvPr id="16419" name="Rectangle 35">
            <a:extLst>
              <a:ext uri="{FF2B5EF4-FFF2-40B4-BE49-F238E27FC236}">
                <a16:creationId xmlns:a16="http://schemas.microsoft.com/office/drawing/2014/main" id="{86B8CDD6-F872-4AD2-AFD3-CCE6BEBD8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38" y="908050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3</a:t>
            </a:r>
          </a:p>
        </p:txBody>
      </p:sp>
      <p:sp>
        <p:nvSpPr>
          <p:cNvPr id="16420" name="Rectangle 36">
            <a:extLst>
              <a:ext uri="{FF2B5EF4-FFF2-40B4-BE49-F238E27FC236}">
                <a16:creationId xmlns:a16="http://schemas.microsoft.com/office/drawing/2014/main" id="{FA2D871C-48F8-4E86-9A87-DE0EDEE90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908050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3</a:t>
            </a:r>
          </a:p>
        </p:txBody>
      </p:sp>
      <p:sp>
        <p:nvSpPr>
          <p:cNvPr id="16421" name="Rectangle 37">
            <a:extLst>
              <a:ext uri="{FF2B5EF4-FFF2-40B4-BE49-F238E27FC236}">
                <a16:creationId xmlns:a16="http://schemas.microsoft.com/office/drawing/2014/main" id="{357B4EEC-8650-4924-901B-12FD61C59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463" y="908050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2</a:t>
            </a:r>
          </a:p>
        </p:txBody>
      </p:sp>
      <p:sp>
        <p:nvSpPr>
          <p:cNvPr id="16422" name="Rectangle 38">
            <a:extLst>
              <a:ext uri="{FF2B5EF4-FFF2-40B4-BE49-F238E27FC236}">
                <a16:creationId xmlns:a16="http://schemas.microsoft.com/office/drawing/2014/main" id="{674D9DA8-FD4E-4952-AC23-4A1FEF4D8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8" y="908050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4</a:t>
            </a:r>
          </a:p>
        </p:txBody>
      </p:sp>
      <p:sp>
        <p:nvSpPr>
          <p:cNvPr id="16423" name="Rectangle 39">
            <a:extLst>
              <a:ext uri="{FF2B5EF4-FFF2-40B4-BE49-F238E27FC236}">
                <a16:creationId xmlns:a16="http://schemas.microsoft.com/office/drawing/2014/main" id="{5231DBB7-03E2-4423-92A2-95DB49A2A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2600" y="908050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3</a:t>
            </a:r>
          </a:p>
        </p:txBody>
      </p:sp>
      <p:sp>
        <p:nvSpPr>
          <p:cNvPr id="16424" name="Rectangle 40">
            <a:extLst>
              <a:ext uri="{FF2B5EF4-FFF2-40B4-BE49-F238E27FC236}">
                <a16:creationId xmlns:a16="http://schemas.microsoft.com/office/drawing/2014/main" id="{952EF9CD-51CA-41D0-B154-602F69294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908050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2</a:t>
            </a:r>
          </a:p>
        </p:txBody>
      </p:sp>
      <p:sp>
        <p:nvSpPr>
          <p:cNvPr id="16425" name="Rectangle 41">
            <a:extLst>
              <a:ext uri="{FF2B5EF4-FFF2-40B4-BE49-F238E27FC236}">
                <a16:creationId xmlns:a16="http://schemas.microsoft.com/office/drawing/2014/main" id="{1C88B688-8A79-4E3B-92DE-82DF394BD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913" y="908050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3</a:t>
            </a:r>
          </a:p>
        </p:txBody>
      </p:sp>
      <p:sp>
        <p:nvSpPr>
          <p:cNvPr id="16426" name="Rectangle 42">
            <a:extLst>
              <a:ext uri="{FF2B5EF4-FFF2-40B4-BE49-F238E27FC236}">
                <a16:creationId xmlns:a16="http://schemas.microsoft.com/office/drawing/2014/main" id="{B1253FFB-4CF5-4D25-AC3D-B55F0993C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3688" y="908050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1</a:t>
            </a:r>
          </a:p>
        </p:txBody>
      </p:sp>
      <p:sp>
        <p:nvSpPr>
          <p:cNvPr id="16427" name="Rectangle 43">
            <a:extLst>
              <a:ext uri="{FF2B5EF4-FFF2-40B4-BE49-F238E27FC236}">
                <a16:creationId xmlns:a16="http://schemas.microsoft.com/office/drawing/2014/main" id="{6EA49F24-84B0-4DBE-8821-9FE8F20C6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050" y="908050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5</a:t>
            </a:r>
          </a:p>
        </p:txBody>
      </p:sp>
      <p:sp>
        <p:nvSpPr>
          <p:cNvPr id="16428" name="Rectangle 44">
            <a:extLst>
              <a:ext uri="{FF2B5EF4-FFF2-40B4-BE49-F238E27FC236}">
                <a16:creationId xmlns:a16="http://schemas.microsoft.com/office/drawing/2014/main" id="{F69AE981-3D4E-4A90-941E-63240CA63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413" y="908050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3</a:t>
            </a:r>
          </a:p>
        </p:txBody>
      </p:sp>
      <p:sp>
        <p:nvSpPr>
          <p:cNvPr id="16429" name="Rectangle 45">
            <a:extLst>
              <a:ext uri="{FF2B5EF4-FFF2-40B4-BE49-F238E27FC236}">
                <a16:creationId xmlns:a16="http://schemas.microsoft.com/office/drawing/2014/main" id="{2DE62917-3EDD-48AD-95EB-4A2772D8C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775" y="908050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3</a:t>
            </a:r>
          </a:p>
        </p:txBody>
      </p:sp>
      <p:sp>
        <p:nvSpPr>
          <p:cNvPr id="16430" name="Rectangle 46">
            <a:extLst>
              <a:ext uri="{FF2B5EF4-FFF2-40B4-BE49-F238E27FC236}">
                <a16:creationId xmlns:a16="http://schemas.microsoft.com/office/drawing/2014/main" id="{3C5E84FF-176F-4A46-A0A0-511A535C4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550" y="908050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2</a:t>
            </a:r>
          </a:p>
        </p:txBody>
      </p:sp>
      <p:sp>
        <p:nvSpPr>
          <p:cNvPr id="16431" name="Rectangle 47">
            <a:extLst>
              <a:ext uri="{FF2B5EF4-FFF2-40B4-BE49-F238E27FC236}">
                <a16:creationId xmlns:a16="http://schemas.microsoft.com/office/drawing/2014/main" id="{808D0F64-2929-4150-8336-A5C19D5B1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913" y="908050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4</a:t>
            </a:r>
          </a:p>
        </p:txBody>
      </p:sp>
      <p:sp>
        <p:nvSpPr>
          <p:cNvPr id="16432" name="Rectangle 48">
            <a:extLst>
              <a:ext uri="{FF2B5EF4-FFF2-40B4-BE49-F238E27FC236}">
                <a16:creationId xmlns:a16="http://schemas.microsoft.com/office/drawing/2014/main" id="{ADF93239-6E0F-4438-975C-D9A8939FF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275" y="908050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2</a:t>
            </a:r>
          </a:p>
        </p:txBody>
      </p:sp>
      <p:sp>
        <p:nvSpPr>
          <p:cNvPr id="16433" name="Rectangle 49">
            <a:extLst>
              <a:ext uri="{FF2B5EF4-FFF2-40B4-BE49-F238E27FC236}">
                <a16:creationId xmlns:a16="http://schemas.microsoft.com/office/drawing/2014/main" id="{AE2C1C0B-935C-49B9-B843-637450F2D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050" y="908050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3</a:t>
            </a:r>
          </a:p>
        </p:txBody>
      </p:sp>
      <p:sp>
        <p:nvSpPr>
          <p:cNvPr id="16434" name="Rectangle 50">
            <a:extLst>
              <a:ext uri="{FF2B5EF4-FFF2-40B4-BE49-F238E27FC236}">
                <a16:creationId xmlns:a16="http://schemas.microsoft.com/office/drawing/2014/main" id="{568F1CEB-C18B-4C43-9212-9EEC0D590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1825" y="908050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3</a:t>
            </a:r>
          </a:p>
        </p:txBody>
      </p:sp>
      <p:sp>
        <p:nvSpPr>
          <p:cNvPr id="16435" name="Rectangle 51">
            <a:extLst>
              <a:ext uri="{FF2B5EF4-FFF2-40B4-BE49-F238E27FC236}">
                <a16:creationId xmlns:a16="http://schemas.microsoft.com/office/drawing/2014/main" id="{D095E130-8F7A-4B68-88CA-3CB58D3EE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0600" y="908050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2</a:t>
            </a:r>
          </a:p>
        </p:txBody>
      </p:sp>
      <p:sp>
        <p:nvSpPr>
          <p:cNvPr id="16436" name="Rectangle 52">
            <a:extLst>
              <a:ext uri="{FF2B5EF4-FFF2-40B4-BE49-F238E27FC236}">
                <a16:creationId xmlns:a16="http://schemas.microsoft.com/office/drawing/2014/main" id="{3F911AF7-E2D6-4B00-83BA-1EDD0C8C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0963" y="908050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2</a:t>
            </a:r>
          </a:p>
        </p:txBody>
      </p:sp>
      <p:sp>
        <p:nvSpPr>
          <p:cNvPr id="16437" name="Rectangle 53">
            <a:extLst>
              <a:ext uri="{FF2B5EF4-FFF2-40B4-BE49-F238E27FC236}">
                <a16:creationId xmlns:a16="http://schemas.microsoft.com/office/drawing/2014/main" id="{B07C14C0-0DD6-4528-9053-6A48608BA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2913" y="908050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5</a:t>
            </a:r>
          </a:p>
        </p:txBody>
      </p:sp>
      <p:sp>
        <p:nvSpPr>
          <p:cNvPr id="16438" name="Rectangle 54">
            <a:extLst>
              <a:ext uri="{FF2B5EF4-FFF2-40B4-BE49-F238E27FC236}">
                <a16:creationId xmlns:a16="http://schemas.microsoft.com/office/drawing/2014/main" id="{90E609B0-26AE-4A57-9DCD-5DB026A90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275" y="908050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1</a:t>
            </a:r>
          </a:p>
        </p:txBody>
      </p:sp>
      <p:grpSp>
        <p:nvGrpSpPr>
          <p:cNvPr id="16439" name="Group 55">
            <a:extLst>
              <a:ext uri="{FF2B5EF4-FFF2-40B4-BE49-F238E27FC236}">
                <a16:creationId xmlns:a16="http://schemas.microsoft.com/office/drawing/2014/main" id="{D65FA627-4D7C-4471-82D6-77BB4DF19E0E}"/>
              </a:ext>
            </a:extLst>
          </p:cNvPr>
          <p:cNvGrpSpPr>
            <a:grpSpLocks/>
          </p:cNvGrpSpPr>
          <p:nvPr/>
        </p:nvGrpSpPr>
        <p:grpSpPr bwMode="auto">
          <a:xfrm>
            <a:off x="503238" y="1268413"/>
            <a:ext cx="1366837" cy="288925"/>
            <a:chOff x="340" y="1162"/>
            <a:chExt cx="861" cy="182"/>
          </a:xfrm>
        </p:grpSpPr>
        <p:sp>
          <p:nvSpPr>
            <p:cNvPr id="16440" name="Rectangle 56">
              <a:extLst>
                <a:ext uri="{FF2B5EF4-FFF2-40B4-BE49-F238E27FC236}">
                  <a16:creationId xmlns:a16="http://schemas.microsoft.com/office/drawing/2014/main" id="{3B5F8B69-8A16-454A-803F-25C34003C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1162"/>
              <a:ext cx="181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3</a:t>
              </a:r>
            </a:p>
          </p:txBody>
        </p:sp>
        <p:sp>
          <p:nvSpPr>
            <p:cNvPr id="16441" name="Rectangle 57">
              <a:extLst>
                <a:ext uri="{FF2B5EF4-FFF2-40B4-BE49-F238E27FC236}">
                  <a16:creationId xmlns:a16="http://schemas.microsoft.com/office/drawing/2014/main" id="{0E961793-F677-42BB-8C1B-5F1FBE085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" y="1162"/>
              <a:ext cx="181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2</a:t>
              </a:r>
            </a:p>
          </p:txBody>
        </p:sp>
        <p:sp>
          <p:nvSpPr>
            <p:cNvPr id="16442" name="Rectangle 58">
              <a:extLst>
                <a:ext uri="{FF2B5EF4-FFF2-40B4-BE49-F238E27FC236}">
                  <a16:creationId xmlns:a16="http://schemas.microsoft.com/office/drawing/2014/main" id="{481A71B5-E82D-4A45-87B4-02DCA7393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162"/>
              <a:ext cx="181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4</a:t>
              </a:r>
            </a:p>
          </p:txBody>
        </p:sp>
        <p:sp>
          <p:nvSpPr>
            <p:cNvPr id="16443" name="Rectangle 59">
              <a:extLst>
                <a:ext uri="{FF2B5EF4-FFF2-40B4-BE49-F238E27FC236}">
                  <a16:creationId xmlns:a16="http://schemas.microsoft.com/office/drawing/2014/main" id="{747B588C-5EE5-4F58-9903-50F44575D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1162"/>
              <a:ext cx="181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2</a:t>
              </a:r>
            </a:p>
          </p:txBody>
        </p:sp>
      </p:grpSp>
      <p:sp>
        <p:nvSpPr>
          <p:cNvPr id="16444" name="Text Box 60">
            <a:extLst>
              <a:ext uri="{FF2B5EF4-FFF2-40B4-BE49-F238E27FC236}">
                <a16:creationId xmlns:a16="http://schemas.microsoft.com/office/drawing/2014/main" id="{7FA1B6A6-46AD-4839-BD49-790B7CA46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665288"/>
            <a:ext cx="1038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Функция:</a:t>
            </a:r>
          </a:p>
        </p:txBody>
      </p:sp>
      <p:graphicFrame>
        <p:nvGraphicFramePr>
          <p:cNvPr id="16445" name="Object 61">
            <a:extLst>
              <a:ext uri="{FF2B5EF4-FFF2-40B4-BE49-F238E27FC236}">
                <a16:creationId xmlns:a16="http://schemas.microsoft.com/office/drawing/2014/main" id="{09278CB8-259C-4B02-A4E8-E8D162A1BAD8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547813" y="1592263"/>
          <a:ext cx="39846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Формула" r:id="rId3" imgW="330120" imgH="431640" progId="Equation.3">
                  <p:embed/>
                </p:oleObj>
              </mc:Choice>
              <mc:Fallback>
                <p:oleObj name="Формула" r:id="rId3" imgW="330120" imgH="431640" progId="Equation.3">
                  <p:embed/>
                  <p:pic>
                    <p:nvPicPr>
                      <p:cNvPr id="16445" name="Object 61">
                        <a:extLst>
                          <a:ext uri="{FF2B5EF4-FFF2-40B4-BE49-F238E27FC236}">
                            <a16:creationId xmlns:a16="http://schemas.microsoft.com/office/drawing/2014/main" id="{09278CB8-259C-4B02-A4E8-E8D162A1BA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592263"/>
                        <a:ext cx="398462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47" name="Text Box 63">
            <a:extLst>
              <a:ext uri="{FF2B5EF4-FFF2-40B4-BE49-F238E27FC236}">
                <a16:creationId xmlns:a16="http://schemas.microsoft.com/office/drawing/2014/main" id="{C0A70165-F344-4B8D-B556-94D0E550A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1665288"/>
            <a:ext cx="585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= 11</a:t>
            </a:r>
          </a:p>
        </p:txBody>
      </p:sp>
      <p:sp>
        <p:nvSpPr>
          <p:cNvPr id="16448" name="Text Box 64">
            <a:extLst>
              <a:ext uri="{FF2B5EF4-FFF2-40B4-BE49-F238E27FC236}">
                <a16:creationId xmlns:a16="http://schemas.microsoft.com/office/drawing/2014/main" id="{42A0506B-20F1-452B-A985-2DB5A6EEF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133600"/>
            <a:ext cx="2855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Число сравнений символов:</a:t>
            </a:r>
          </a:p>
        </p:txBody>
      </p:sp>
      <p:sp>
        <p:nvSpPr>
          <p:cNvPr id="16449" name="Text Box 65">
            <a:extLst>
              <a:ext uri="{FF2B5EF4-FFF2-40B4-BE49-F238E27FC236}">
                <a16:creationId xmlns:a16="http://schemas.microsoft.com/office/drawing/2014/main" id="{2BA71A66-E8D9-41AB-B4CC-0F1534E4D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24860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0</a:t>
            </a:r>
          </a:p>
        </p:txBody>
      </p:sp>
      <p:sp>
        <p:nvSpPr>
          <p:cNvPr id="16450" name="Text Box 66">
            <a:extLst>
              <a:ext uri="{FF2B5EF4-FFF2-40B4-BE49-F238E27FC236}">
                <a16:creationId xmlns:a16="http://schemas.microsoft.com/office/drawing/2014/main" id="{FF59355E-72F1-48E7-9468-C151947D2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24860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+ 3</a:t>
            </a:r>
          </a:p>
        </p:txBody>
      </p:sp>
      <p:sp>
        <p:nvSpPr>
          <p:cNvPr id="16451" name="Text Box 67">
            <a:extLst>
              <a:ext uri="{FF2B5EF4-FFF2-40B4-BE49-F238E27FC236}">
                <a16:creationId xmlns:a16="http://schemas.microsoft.com/office/drawing/2014/main" id="{1B3DD133-D585-4BF8-9792-34AA221C2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25" y="24860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+ 0</a:t>
            </a:r>
          </a:p>
        </p:txBody>
      </p:sp>
      <p:sp>
        <p:nvSpPr>
          <p:cNvPr id="16452" name="Text Box 68">
            <a:extLst>
              <a:ext uri="{FF2B5EF4-FFF2-40B4-BE49-F238E27FC236}">
                <a16:creationId xmlns:a16="http://schemas.microsoft.com/office/drawing/2014/main" id="{357CDC9A-1DC9-4E9A-8FE1-2927122FF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913" y="24860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+ 0</a:t>
            </a:r>
          </a:p>
        </p:txBody>
      </p:sp>
      <p:sp>
        <p:nvSpPr>
          <p:cNvPr id="16453" name="Text Box 69">
            <a:extLst>
              <a:ext uri="{FF2B5EF4-FFF2-40B4-BE49-F238E27FC236}">
                <a16:creationId xmlns:a16="http://schemas.microsoft.com/office/drawing/2014/main" id="{4A370A1B-7A2F-41DE-9DD2-9A3211F6F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9275" y="24860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+ 0</a:t>
            </a:r>
          </a:p>
        </p:txBody>
      </p:sp>
      <p:sp>
        <p:nvSpPr>
          <p:cNvPr id="16454" name="Text Box 70">
            <a:extLst>
              <a:ext uri="{FF2B5EF4-FFF2-40B4-BE49-F238E27FC236}">
                <a16:creationId xmlns:a16="http://schemas.microsoft.com/office/drawing/2014/main" id="{D6A96DBF-3184-4982-8C2D-780002DC6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4563" y="24860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+ 1</a:t>
            </a:r>
          </a:p>
        </p:txBody>
      </p:sp>
      <p:sp>
        <p:nvSpPr>
          <p:cNvPr id="16455" name="Text Box 71">
            <a:extLst>
              <a:ext uri="{FF2B5EF4-FFF2-40B4-BE49-F238E27FC236}">
                <a16:creationId xmlns:a16="http://schemas.microsoft.com/office/drawing/2014/main" id="{303FBAAB-649D-4081-8A9B-339D3591B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24860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+ 0</a:t>
            </a:r>
          </a:p>
        </p:txBody>
      </p:sp>
      <p:sp>
        <p:nvSpPr>
          <p:cNvPr id="16456" name="Text Box 72">
            <a:extLst>
              <a:ext uri="{FF2B5EF4-FFF2-40B4-BE49-F238E27FC236}">
                <a16:creationId xmlns:a16="http://schemas.microsoft.com/office/drawing/2014/main" id="{8BFDA5E1-541A-4BED-A507-0FCAD99E4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5288" y="24860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+ 0</a:t>
            </a:r>
          </a:p>
        </p:txBody>
      </p:sp>
      <p:sp>
        <p:nvSpPr>
          <p:cNvPr id="16457" name="Text Box 73">
            <a:extLst>
              <a:ext uri="{FF2B5EF4-FFF2-40B4-BE49-F238E27FC236}">
                <a16:creationId xmlns:a16="http://schemas.microsoft.com/office/drawing/2014/main" id="{6B5CE064-5DE8-4733-8B76-AB3536A6F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5650" y="24860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+ 1</a:t>
            </a:r>
          </a:p>
        </p:txBody>
      </p:sp>
      <p:sp>
        <p:nvSpPr>
          <p:cNvPr id="16458" name="Text Box 74">
            <a:extLst>
              <a:ext uri="{FF2B5EF4-FFF2-40B4-BE49-F238E27FC236}">
                <a16:creationId xmlns:a16="http://schemas.microsoft.com/office/drawing/2014/main" id="{5784DB2F-F65E-4121-989A-9F406C21B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938" y="24860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+ 0</a:t>
            </a:r>
          </a:p>
        </p:txBody>
      </p:sp>
      <p:sp>
        <p:nvSpPr>
          <p:cNvPr id="16459" name="Text Box 75">
            <a:extLst>
              <a:ext uri="{FF2B5EF4-FFF2-40B4-BE49-F238E27FC236}">
                <a16:creationId xmlns:a16="http://schemas.microsoft.com/office/drawing/2014/main" id="{B5D1DE4D-4985-400A-B7EA-02D06A22D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1300" y="24860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+ 0</a:t>
            </a:r>
          </a:p>
        </p:txBody>
      </p:sp>
      <p:sp>
        <p:nvSpPr>
          <p:cNvPr id="16460" name="Text Box 76">
            <a:extLst>
              <a:ext uri="{FF2B5EF4-FFF2-40B4-BE49-F238E27FC236}">
                <a16:creationId xmlns:a16="http://schemas.microsoft.com/office/drawing/2014/main" id="{03D1C48D-D230-41F1-941A-8595EBC8E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663" y="24860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+ 0</a:t>
            </a:r>
          </a:p>
        </p:txBody>
      </p:sp>
      <p:sp>
        <p:nvSpPr>
          <p:cNvPr id="16461" name="Text Box 77">
            <a:extLst>
              <a:ext uri="{FF2B5EF4-FFF2-40B4-BE49-F238E27FC236}">
                <a16:creationId xmlns:a16="http://schemas.microsoft.com/office/drawing/2014/main" id="{EC6F2F88-833B-4AA7-B5B4-619F31265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2025" y="24860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+ 0</a:t>
            </a:r>
          </a:p>
        </p:txBody>
      </p:sp>
      <p:sp>
        <p:nvSpPr>
          <p:cNvPr id="16462" name="Text Box 78">
            <a:extLst>
              <a:ext uri="{FF2B5EF4-FFF2-40B4-BE49-F238E27FC236}">
                <a16:creationId xmlns:a16="http://schemas.microsoft.com/office/drawing/2014/main" id="{4C9E5FED-05FC-47AA-AE00-B431D74C0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2388" y="24860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+ 4</a:t>
            </a:r>
          </a:p>
        </p:txBody>
      </p:sp>
      <p:sp>
        <p:nvSpPr>
          <p:cNvPr id="16463" name="Text Box 79">
            <a:extLst>
              <a:ext uri="{FF2B5EF4-FFF2-40B4-BE49-F238E27FC236}">
                <a16:creationId xmlns:a16="http://schemas.microsoft.com/office/drawing/2014/main" id="{13AA91D7-07BF-431A-92BF-48C535509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3575" y="2486025"/>
            <a:ext cx="530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=  9</a:t>
            </a:r>
          </a:p>
        </p:txBody>
      </p:sp>
      <p:sp>
        <p:nvSpPr>
          <p:cNvPr id="16464" name="Text Box 80">
            <a:extLst>
              <a:ext uri="{FF2B5EF4-FFF2-40B4-BE49-F238E27FC236}">
                <a16:creationId xmlns:a16="http://schemas.microsoft.com/office/drawing/2014/main" id="{9D4BB3C7-DE15-4E7A-B88D-68FC2E9E2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924175"/>
            <a:ext cx="3421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Значения функции на подстроках:</a:t>
            </a:r>
          </a:p>
        </p:txBody>
      </p:sp>
      <p:sp>
        <p:nvSpPr>
          <p:cNvPr id="16465" name="Text Box 81">
            <a:extLst>
              <a:ext uri="{FF2B5EF4-FFF2-40B4-BE49-F238E27FC236}">
                <a16:creationId xmlns:a16="http://schemas.microsoft.com/office/drawing/2014/main" id="{4F6FFCE4-8F72-43DA-84B2-D473004BF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248025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10</a:t>
            </a:r>
          </a:p>
        </p:txBody>
      </p:sp>
      <p:sp>
        <p:nvSpPr>
          <p:cNvPr id="16466" name="Text Box 82">
            <a:extLst>
              <a:ext uri="{FF2B5EF4-FFF2-40B4-BE49-F238E27FC236}">
                <a16:creationId xmlns:a16="http://schemas.microsoft.com/office/drawing/2014/main" id="{934EDCD6-8407-4654-A43A-04C486744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248025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11</a:t>
            </a:r>
          </a:p>
        </p:txBody>
      </p:sp>
      <p:sp>
        <p:nvSpPr>
          <p:cNvPr id="16467" name="Text Box 83">
            <a:extLst>
              <a:ext uri="{FF2B5EF4-FFF2-40B4-BE49-F238E27FC236}">
                <a16:creationId xmlns:a16="http://schemas.microsoft.com/office/drawing/2014/main" id="{3079A99D-8946-4E9D-8A90-27828B0DD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3248025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10</a:t>
            </a:r>
          </a:p>
        </p:txBody>
      </p:sp>
      <p:sp>
        <p:nvSpPr>
          <p:cNvPr id="16468" name="Text Box 84">
            <a:extLst>
              <a:ext uri="{FF2B5EF4-FFF2-40B4-BE49-F238E27FC236}">
                <a16:creationId xmlns:a16="http://schemas.microsoft.com/office/drawing/2014/main" id="{5A368F2F-C0C1-4CDE-AF5E-BA9897CC6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6225" y="3248025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12</a:t>
            </a:r>
          </a:p>
        </p:txBody>
      </p:sp>
      <p:sp>
        <p:nvSpPr>
          <p:cNvPr id="16469" name="Text Box 85">
            <a:extLst>
              <a:ext uri="{FF2B5EF4-FFF2-40B4-BE49-F238E27FC236}">
                <a16:creationId xmlns:a16="http://schemas.microsoft.com/office/drawing/2014/main" id="{5EFE0939-99AD-443E-9670-BB2169DC3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588" y="3248025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12</a:t>
            </a:r>
          </a:p>
        </p:txBody>
      </p:sp>
      <p:sp>
        <p:nvSpPr>
          <p:cNvPr id="16470" name="Text Box 86">
            <a:extLst>
              <a:ext uri="{FF2B5EF4-FFF2-40B4-BE49-F238E27FC236}">
                <a16:creationId xmlns:a16="http://schemas.microsoft.com/office/drawing/2014/main" id="{85A1AF9D-B00D-49B0-AAE1-97B639D68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75" y="3248025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11</a:t>
            </a:r>
          </a:p>
        </p:txBody>
      </p:sp>
      <p:sp>
        <p:nvSpPr>
          <p:cNvPr id="16471" name="Text Box 87">
            <a:extLst>
              <a:ext uri="{FF2B5EF4-FFF2-40B4-BE49-F238E27FC236}">
                <a16:creationId xmlns:a16="http://schemas.microsoft.com/office/drawing/2014/main" id="{CA93A5B5-4C99-49B6-B9EC-1F3F1509D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2238" y="3248025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12</a:t>
            </a:r>
          </a:p>
        </p:txBody>
      </p:sp>
      <p:sp>
        <p:nvSpPr>
          <p:cNvPr id="16472" name="Text Box 88">
            <a:extLst>
              <a:ext uri="{FF2B5EF4-FFF2-40B4-BE49-F238E27FC236}">
                <a16:creationId xmlns:a16="http://schemas.microsoft.com/office/drawing/2014/main" id="{5FDD8DF7-686B-4B36-8E1C-67B3F814E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324802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9</a:t>
            </a:r>
          </a:p>
        </p:txBody>
      </p:sp>
      <p:sp>
        <p:nvSpPr>
          <p:cNvPr id="16473" name="Text Box 89">
            <a:extLst>
              <a:ext uri="{FF2B5EF4-FFF2-40B4-BE49-F238E27FC236}">
                <a16:creationId xmlns:a16="http://schemas.microsoft.com/office/drawing/2014/main" id="{8592A7D5-9865-4FD7-A722-BDDC33223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3248025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11</a:t>
            </a:r>
          </a:p>
        </p:txBody>
      </p:sp>
      <p:sp>
        <p:nvSpPr>
          <p:cNvPr id="16474" name="Text Box 90">
            <a:extLst>
              <a:ext uri="{FF2B5EF4-FFF2-40B4-BE49-F238E27FC236}">
                <a16:creationId xmlns:a16="http://schemas.microsoft.com/office/drawing/2014/main" id="{10BB3146-0321-4857-B973-5F6A86BFA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3248025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12</a:t>
            </a:r>
          </a:p>
        </p:txBody>
      </p:sp>
      <p:sp>
        <p:nvSpPr>
          <p:cNvPr id="16475" name="Text Box 91">
            <a:extLst>
              <a:ext uri="{FF2B5EF4-FFF2-40B4-BE49-F238E27FC236}">
                <a16:creationId xmlns:a16="http://schemas.microsoft.com/office/drawing/2014/main" id="{12BF0B03-98F2-4601-90E8-9459756D5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613" y="3248025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12</a:t>
            </a:r>
          </a:p>
        </p:txBody>
      </p:sp>
      <p:sp>
        <p:nvSpPr>
          <p:cNvPr id="16476" name="Text Box 92">
            <a:extLst>
              <a:ext uri="{FF2B5EF4-FFF2-40B4-BE49-F238E27FC236}">
                <a16:creationId xmlns:a16="http://schemas.microsoft.com/office/drawing/2014/main" id="{331E295C-107A-4ECE-BA62-2130E0AFA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975" y="3248025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13</a:t>
            </a:r>
          </a:p>
        </p:txBody>
      </p:sp>
      <p:sp>
        <p:nvSpPr>
          <p:cNvPr id="16477" name="Text Box 93">
            <a:extLst>
              <a:ext uri="{FF2B5EF4-FFF2-40B4-BE49-F238E27FC236}">
                <a16:creationId xmlns:a16="http://schemas.microsoft.com/office/drawing/2014/main" id="{E768362F-B257-4442-94CA-7D6F47EF9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3248025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12</a:t>
            </a:r>
          </a:p>
        </p:txBody>
      </p:sp>
      <p:sp>
        <p:nvSpPr>
          <p:cNvPr id="16478" name="Text Box 94">
            <a:extLst>
              <a:ext uri="{FF2B5EF4-FFF2-40B4-BE49-F238E27FC236}">
                <a16:creationId xmlns:a16="http://schemas.microsoft.com/office/drawing/2014/main" id="{BEF707B5-D5B5-4897-965E-4F4E0B07D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3248025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11</a:t>
            </a:r>
          </a:p>
        </p:txBody>
      </p:sp>
      <p:sp>
        <p:nvSpPr>
          <p:cNvPr id="65" name="Text Box 190">
            <a:extLst>
              <a:ext uri="{FF2B5EF4-FFF2-40B4-BE49-F238E27FC236}">
                <a16:creationId xmlns:a16="http://schemas.microsoft.com/office/drawing/2014/main" id="{EB2F17C0-3010-4A0A-A4C3-C1B9DD88E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932" y="4220900"/>
            <a:ext cx="56325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000" dirty="0"/>
              <a:t>Сложность по времени в наихудшем случае:  </a:t>
            </a:r>
            <a:r>
              <a:rPr lang="ru-RU" altLang="ru-RU" sz="2000" b="1" dirty="0">
                <a:solidFill>
                  <a:srgbClr val="FF0000"/>
                </a:solidFill>
              </a:rPr>
              <a:t>О(</a:t>
            </a:r>
            <a:r>
              <a:rPr lang="en-US" altLang="ru-RU" sz="2000" b="1" dirty="0">
                <a:solidFill>
                  <a:srgbClr val="FF0000"/>
                </a:solidFill>
              </a:rPr>
              <a:t>n)</a:t>
            </a:r>
            <a:endParaRPr lang="ru-RU" altLang="ru-RU" sz="2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9A2B6DBB-F457-4906-A3B1-BFFA4A41BAAF}"/>
              </a:ext>
            </a:extLst>
          </p:cNvPr>
          <p:cNvSpPr/>
          <p:nvPr/>
        </p:nvSpPr>
        <p:spPr>
          <a:xfrm>
            <a:off x="184206" y="222890"/>
            <a:ext cx="100756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Алгоритмы</a:t>
            </a:r>
            <a:r>
              <a:rPr lang="en-US" sz="1600" b="1" dirty="0"/>
              <a:t> </a:t>
            </a:r>
            <a:r>
              <a:rPr lang="ru-RU" sz="1600" b="1" dirty="0"/>
              <a:t>поиска подстроки. Алгоритм Рабина – Карпа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98496E-6 L 0.03958 4.98496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6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58 4.98496E-6 L 0.07899 4.98496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6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6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99 4.98496E-6 L 0.11823 4.98496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6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23 4.98496E-6 L 0.15764 4.98496E-6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6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6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64 4.98496E-6 L 0.19705 4.98496E-6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16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6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705 4.98496E-6 L 0.23646 4.98496E-6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16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6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46 4.98496E-6 L 0.27587 4.98496E-6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16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6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87 4.98496E-6 L 0.31527 4.98496E-6 " pathEditMode="relative" rAng="0" ptsTypes="AA">
                                      <p:cBhvr>
                                        <p:cTn id="104" dur="1000" fill="hold"/>
                                        <p:tgtEl>
                                          <p:spTgt spid="16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6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6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527 4.98496E-6 L 0.35468 4.98496E-6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16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6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68 4.98496E-6 L 0.39409 4.98496E-6 " pathEditMode="relative" rAng="0" ptsTypes="AA">
                                      <p:cBhvr>
                                        <p:cTn id="124" dur="1000" fill="hold"/>
                                        <p:tgtEl>
                                          <p:spTgt spid="16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6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409 4.98496E-6 L 0.4335 4.98496E-6 " pathEditMode="relative" rAng="0" ptsTypes="AA">
                                      <p:cBhvr>
                                        <p:cTn id="134" dur="1000" fill="hold"/>
                                        <p:tgtEl>
                                          <p:spTgt spid="16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6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6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35 4.98496E-6 L 0.47291 4.98496E-6 " pathEditMode="relative" rAng="0" ptsTypes="AA">
                                      <p:cBhvr>
                                        <p:cTn id="144" dur="1000" fill="hold"/>
                                        <p:tgtEl>
                                          <p:spTgt spid="16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6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6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92 4.98496E-6 L 0.51233 4.98496E-6 " pathEditMode="relative" rAng="0" ptsTypes="AA">
                                      <p:cBhvr>
                                        <p:cTn id="154" dur="1000" fill="hold"/>
                                        <p:tgtEl>
                                          <p:spTgt spid="16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6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6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6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4" grpId="0"/>
      <p:bldP spid="16447" grpId="0"/>
      <p:bldP spid="16448" grpId="0"/>
      <p:bldP spid="16449" grpId="0"/>
      <p:bldP spid="16450" grpId="0"/>
      <p:bldP spid="16451" grpId="0"/>
      <p:bldP spid="16452" grpId="0"/>
      <p:bldP spid="16453" grpId="0"/>
      <p:bldP spid="16454" grpId="0"/>
      <p:bldP spid="16455" grpId="0"/>
      <p:bldP spid="16456" grpId="0"/>
      <p:bldP spid="16457" grpId="0"/>
      <p:bldP spid="16458" grpId="0"/>
      <p:bldP spid="16459" grpId="0"/>
      <p:bldP spid="16460" grpId="0"/>
      <p:bldP spid="16461" grpId="0"/>
      <p:bldP spid="16462" grpId="0"/>
      <p:bldP spid="16463" grpId="0"/>
      <p:bldP spid="16464" grpId="0"/>
      <p:bldP spid="16465" grpId="0"/>
      <p:bldP spid="16466" grpId="0"/>
      <p:bldP spid="16467" grpId="0"/>
      <p:bldP spid="16468" grpId="0"/>
      <p:bldP spid="16469" grpId="0"/>
      <p:bldP spid="16470" grpId="0"/>
      <p:bldP spid="16471" grpId="0"/>
      <p:bldP spid="16472" grpId="0"/>
      <p:bldP spid="16473" grpId="0"/>
      <p:bldP spid="16474" grpId="0"/>
      <p:bldP spid="16475" grpId="0"/>
      <p:bldP spid="16476" grpId="0"/>
      <p:bldP spid="16477" grpId="0"/>
      <p:bldP spid="16478" grpId="0"/>
      <p:bldP spid="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EEF4165-FA2C-42DC-96EF-9C85A82CCE82}"/>
              </a:ext>
            </a:extLst>
          </p:cNvPr>
          <p:cNvSpPr/>
          <p:nvPr/>
        </p:nvSpPr>
        <p:spPr>
          <a:xfrm>
            <a:off x="210046" y="2767280"/>
            <a:ext cx="87239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Алгоритмы поиска подстроки. Алгоритм </a:t>
            </a:r>
            <a:r>
              <a:rPr lang="ru-RU" altLang="ru-RU" sz="4000" b="1" dirty="0" err="1"/>
              <a:t>Бойера</a:t>
            </a:r>
            <a:r>
              <a:rPr lang="ru-RU" altLang="ru-RU" sz="4000" b="1" dirty="0"/>
              <a:t> - Мура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1477262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4E7A5A20-66A3-468D-A29C-58AF317C6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5" y="1071563"/>
            <a:ext cx="8540750" cy="5027612"/>
          </a:xfrm>
        </p:spPr>
        <p:txBody>
          <a:bodyPr/>
          <a:lstStyle/>
          <a:p>
            <a:pPr algn="ctr">
              <a:buFont typeface="Arial" charset="0"/>
              <a:buNone/>
              <a:defRPr/>
            </a:pPr>
            <a:r>
              <a:rPr lang="ru-RU" u="sng" dirty="0"/>
              <a:t>Особенности </a:t>
            </a:r>
          </a:p>
          <a:p>
            <a:pPr marL="514350" indent="-514350">
              <a:buFont typeface="Arial" panose="020B0604020202020204" pitchFamily="34" charset="0"/>
              <a:buNone/>
              <a:defRPr/>
            </a:pPr>
            <a:r>
              <a:rPr lang="ru-RU" dirty="0"/>
              <a:t>1. сканирование слева направо, сравнение справа налево</a:t>
            </a:r>
          </a:p>
          <a:p>
            <a:pPr marL="514350" indent="-514350" algn="ctr">
              <a:buFont typeface="Arial" panose="020B0604020202020204" pitchFamily="34" charset="0"/>
              <a:buNone/>
              <a:defRPr/>
            </a:pPr>
            <a:r>
              <a:rPr lang="ru-RU" dirty="0"/>
              <a:t>усовершенствования</a:t>
            </a:r>
            <a:r>
              <a:rPr lang="en-US" dirty="0"/>
              <a:t>: </a:t>
            </a:r>
          </a:p>
          <a:p>
            <a:pPr>
              <a:buFont typeface="Arial" charset="0"/>
              <a:buNone/>
              <a:defRPr/>
            </a:pPr>
            <a:r>
              <a:rPr lang="en-US" dirty="0"/>
              <a:t> </a:t>
            </a:r>
            <a:r>
              <a:rPr lang="ru-RU" dirty="0"/>
              <a:t>2. эвристика совпавшего (безопасного) суффикса  (хорошего суффикса)</a:t>
            </a:r>
          </a:p>
          <a:p>
            <a:pPr>
              <a:buFont typeface="Arial" charset="0"/>
              <a:buNone/>
              <a:defRPr/>
            </a:pPr>
            <a:endParaRPr lang="ru-RU" dirty="0"/>
          </a:p>
          <a:p>
            <a:pPr>
              <a:buFont typeface="Arial" charset="0"/>
              <a:buNone/>
              <a:defRPr/>
            </a:pPr>
            <a:r>
              <a:rPr lang="ru-RU" dirty="0"/>
              <a:t>3. эвристика </a:t>
            </a:r>
            <a:r>
              <a:rPr lang="ru-RU" dirty="0" err="1"/>
              <a:t>стоп-символа</a:t>
            </a:r>
            <a:r>
              <a:rPr lang="en-US" dirty="0"/>
              <a:t> (</a:t>
            </a:r>
            <a:r>
              <a:rPr lang="ru-RU" dirty="0"/>
              <a:t>плохого  символа или не совпавший)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CDE63C0-872B-4864-8BBC-9A32A6F2036E}"/>
              </a:ext>
            </a:extLst>
          </p:cNvPr>
          <p:cNvSpPr/>
          <p:nvPr/>
        </p:nvSpPr>
        <p:spPr>
          <a:xfrm>
            <a:off x="5286375" y="2143125"/>
            <a:ext cx="3000375" cy="35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6DCE116-C02A-4842-8EE6-281FBE6FC18E}"/>
              </a:ext>
            </a:extLst>
          </p:cNvPr>
          <p:cNvSpPr/>
          <p:nvPr/>
        </p:nvSpPr>
        <p:spPr>
          <a:xfrm>
            <a:off x="6383220" y="2571750"/>
            <a:ext cx="1357312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A79F4D66-BC96-4B97-8007-349237DA17A2}"/>
              </a:ext>
            </a:extLst>
          </p:cNvPr>
          <p:cNvCxnSpPr/>
          <p:nvPr/>
        </p:nvCxnSpPr>
        <p:spPr>
          <a:xfrm>
            <a:off x="5286375" y="2286000"/>
            <a:ext cx="1143000" cy="1588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89FD0B6B-040E-4AA6-9AE4-E96239CD575F}"/>
              </a:ext>
            </a:extLst>
          </p:cNvPr>
          <p:cNvCxnSpPr/>
          <p:nvPr/>
        </p:nvCxnSpPr>
        <p:spPr>
          <a:xfrm rot="10800000" flipV="1">
            <a:off x="6541687" y="2700504"/>
            <a:ext cx="847725" cy="952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4AE2CB1-B711-44FC-8AF6-2B6E92812A3D}"/>
              </a:ext>
            </a:extLst>
          </p:cNvPr>
          <p:cNvSpPr/>
          <p:nvPr/>
        </p:nvSpPr>
        <p:spPr>
          <a:xfrm>
            <a:off x="5643563" y="6143625"/>
            <a:ext cx="3000375" cy="35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5D0BFDC-86D1-4A00-B246-214875B41581}"/>
              </a:ext>
            </a:extLst>
          </p:cNvPr>
          <p:cNvSpPr/>
          <p:nvPr/>
        </p:nvSpPr>
        <p:spPr>
          <a:xfrm>
            <a:off x="5715000" y="6572250"/>
            <a:ext cx="1357313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4FB82406-95A2-40D3-B086-8B560D2817AA}"/>
              </a:ext>
            </a:extLst>
          </p:cNvPr>
          <p:cNvCxnSpPr/>
          <p:nvPr/>
        </p:nvCxnSpPr>
        <p:spPr>
          <a:xfrm rot="10800000" flipV="1">
            <a:off x="6286500" y="6643688"/>
            <a:ext cx="776288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Скругленный прямоугольник 17">
            <a:extLst>
              <a:ext uri="{FF2B5EF4-FFF2-40B4-BE49-F238E27FC236}">
                <a16:creationId xmlns:a16="http://schemas.microsoft.com/office/drawing/2014/main" id="{6B54C49C-F263-461B-A1FB-8E001B6389BA}"/>
              </a:ext>
            </a:extLst>
          </p:cNvPr>
          <p:cNvSpPr/>
          <p:nvPr/>
        </p:nvSpPr>
        <p:spPr>
          <a:xfrm>
            <a:off x="6000750" y="6143625"/>
            <a:ext cx="428625" cy="714375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B4F66A2-5EF3-41AB-AAD7-F0CD1AF0594D}"/>
              </a:ext>
            </a:extLst>
          </p:cNvPr>
          <p:cNvSpPr/>
          <p:nvPr/>
        </p:nvSpPr>
        <p:spPr>
          <a:xfrm>
            <a:off x="184206" y="222890"/>
            <a:ext cx="100756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Алгоритмы</a:t>
            </a:r>
            <a:r>
              <a:rPr lang="en-US" sz="1600" b="1" dirty="0"/>
              <a:t> </a:t>
            </a:r>
            <a:r>
              <a:rPr lang="ru-RU" sz="1600" b="1" dirty="0"/>
              <a:t>поиска подстроки. Алгоритм </a:t>
            </a:r>
            <a:r>
              <a:rPr lang="ru-RU" altLang="ru-RU" sz="1600" b="1" dirty="0" err="1"/>
              <a:t>Бойера</a:t>
            </a:r>
            <a:r>
              <a:rPr lang="ru-RU" altLang="ru-RU" sz="1600" b="1" dirty="0"/>
              <a:t> - Мура</a:t>
            </a:r>
            <a:endParaRPr lang="ru-RU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747E1B8-5D79-43FD-AC4F-3D5F6F7FDBFA}"/>
              </a:ext>
            </a:extLst>
          </p:cNvPr>
          <p:cNvSpPr/>
          <p:nvPr/>
        </p:nvSpPr>
        <p:spPr>
          <a:xfrm>
            <a:off x="143123" y="455287"/>
            <a:ext cx="878619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rgbClr val="FF0000"/>
                </a:solidFill>
              </a:rPr>
              <a:t>Текст</a:t>
            </a:r>
            <a:r>
              <a:rPr lang="ru-RU" sz="2200" dirty="0"/>
              <a:t> — строка состоящая из n символов алфавита (обозначим как Т). </a:t>
            </a:r>
            <a:endParaRPr lang="en-US" sz="2200" dirty="0"/>
          </a:p>
          <a:p>
            <a:r>
              <a:rPr lang="ru-RU" sz="2200" b="1" dirty="0">
                <a:solidFill>
                  <a:srgbClr val="FF0000"/>
                </a:solidFill>
              </a:rPr>
              <a:t>Подстрока (образец) </a:t>
            </a:r>
            <a:r>
              <a:rPr lang="ru-RU" sz="2200" dirty="0"/>
              <a:t>— строка состоящая из m символов </a:t>
            </a:r>
            <a:r>
              <a:rPr lang="ru-RU" sz="2200" dirty="0" err="1"/>
              <a:t>m≤n</a:t>
            </a:r>
            <a:r>
              <a:rPr lang="ru-RU" sz="2200" dirty="0"/>
              <a:t> (обозначим как P). </a:t>
            </a:r>
            <a:endParaRPr lang="en-US" sz="2200" dirty="0"/>
          </a:p>
          <a:p>
            <a:endParaRPr lang="en-US" sz="2200" dirty="0"/>
          </a:p>
          <a:p>
            <a:r>
              <a:rPr lang="ru-RU" sz="2200" dirty="0"/>
              <a:t>Подстрока находится в тексте со сдвигом s, если  1 ≤ s ≤ (n-m+1)  и  T[s….s+m-1]  =  P[1...m].  Если  P  встречается  в  Т  со  сдвигом  s,  то  s  называется </a:t>
            </a:r>
            <a:r>
              <a:rPr lang="ru-RU" sz="2200" dirty="0">
                <a:solidFill>
                  <a:srgbClr val="FF0000"/>
                </a:solidFill>
              </a:rPr>
              <a:t>корректным  сдвигом</a:t>
            </a:r>
            <a:r>
              <a:rPr lang="ru-RU" sz="2200" dirty="0"/>
              <a:t>,  в  противном  случае  некорректным  сдвигом.  </a:t>
            </a:r>
            <a:endParaRPr lang="en-US" sz="2200" dirty="0"/>
          </a:p>
          <a:p>
            <a:endParaRPr lang="en-US" sz="2200" dirty="0">
              <a:solidFill>
                <a:srgbClr val="FF0000"/>
              </a:solidFill>
            </a:endParaRPr>
          </a:p>
          <a:p>
            <a:r>
              <a:rPr lang="ru-RU" sz="2200" dirty="0">
                <a:solidFill>
                  <a:srgbClr val="FF0000"/>
                </a:solidFill>
              </a:rPr>
              <a:t>Задача  поиска  подстроки  </a:t>
            </a:r>
            <a:r>
              <a:rPr lang="ru-RU" sz="2200" dirty="0"/>
              <a:t>— задача поиска всех корректных сдвигов, с которыми образец встречается в тексте.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7E5054F-8B97-4D58-80BF-323389BAC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43" y="4675847"/>
            <a:ext cx="8669572" cy="172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74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A0D94C-C87B-4134-848F-E5F38E18F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85750"/>
            <a:ext cx="8540750" cy="6286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Эвристика </a:t>
            </a:r>
            <a:r>
              <a:rPr lang="ru-RU" dirty="0" err="1"/>
              <a:t>стоп-символа</a:t>
            </a:r>
            <a:r>
              <a:rPr lang="ru-RU" dirty="0"/>
              <a:t> 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31011B91-C3E6-4DD9-A82C-721E493D6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5" y="571500"/>
            <a:ext cx="8540750" cy="552767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ru-RU" dirty="0"/>
              <a:t>Указывает на самое последнее вхождение данного символа в образец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ru-RU" dirty="0"/>
              <a:t>1. С.С. обнаружен сразу</a:t>
            </a:r>
            <a:r>
              <a:rPr lang="en-US" dirty="0"/>
              <a:t> - </a:t>
            </a:r>
            <a:r>
              <a:rPr lang="ru-RU" dirty="0"/>
              <a:t>сдвинуть образец вправо до крайне правого с.с.</a:t>
            </a:r>
            <a:endParaRPr lang="en-US" dirty="0"/>
          </a:p>
          <a:p>
            <a:pPr>
              <a:buFont typeface="Arial" panose="020B0604020202020204" pitchFamily="34" charset="0"/>
              <a:buNone/>
              <a:defRPr/>
            </a:pPr>
            <a:endParaRPr lang="ru-RU" dirty="0"/>
          </a:p>
          <a:p>
            <a:pPr>
              <a:buFont typeface="Arial" panose="020B0604020202020204" pitchFamily="34" charset="0"/>
              <a:buNone/>
              <a:defRPr/>
            </a:pPr>
            <a:endParaRPr lang="ru-RU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ru-RU" dirty="0"/>
              <a:t>						</a:t>
            </a:r>
            <a:r>
              <a:rPr lang="en-US" dirty="0"/>
              <a:t>k&lt;j  - &gt;j-k</a:t>
            </a:r>
            <a:endParaRPr lang="ru-RU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ru-RU" dirty="0"/>
              <a:t> 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dirty="0"/>
              <a:t>2. </a:t>
            </a:r>
            <a:r>
              <a:rPr lang="ru-RU" dirty="0"/>
              <a:t>Если </a:t>
            </a:r>
            <a:r>
              <a:rPr lang="en-US" dirty="0"/>
              <a:t>c.c. </a:t>
            </a:r>
            <a:r>
              <a:rPr lang="ru-RU" dirty="0"/>
              <a:t>в образце нет, то сдвигаем на всю длину образца.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5B0BBED-CA86-407A-B4A3-AA7F6A575CC0}"/>
              </a:ext>
            </a:extLst>
          </p:cNvPr>
          <p:cNvSpPr/>
          <p:nvPr/>
        </p:nvSpPr>
        <p:spPr>
          <a:xfrm>
            <a:off x="1357313" y="2857500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A01DA90-6257-4160-BB51-1F8F4FC2D201}"/>
              </a:ext>
            </a:extLst>
          </p:cNvPr>
          <p:cNvSpPr/>
          <p:nvPr/>
        </p:nvSpPr>
        <p:spPr>
          <a:xfrm>
            <a:off x="1928813" y="2857500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d</a:t>
            </a:r>
            <a:endParaRPr lang="ru-RU" sz="40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EA03489-6C97-4E23-BA91-B0B1D5C326EF}"/>
              </a:ext>
            </a:extLst>
          </p:cNvPr>
          <p:cNvSpPr/>
          <p:nvPr/>
        </p:nvSpPr>
        <p:spPr>
          <a:xfrm>
            <a:off x="2500313" y="2857500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4000" dirty="0"/>
              <a:t>с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8690F94-315C-45A0-A1D1-C52DC815906B}"/>
              </a:ext>
            </a:extLst>
          </p:cNvPr>
          <p:cNvSpPr/>
          <p:nvPr/>
        </p:nvSpPr>
        <p:spPr>
          <a:xfrm>
            <a:off x="4214813" y="2857500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210D075-B203-45C7-A2FF-8A1AF7453B58}"/>
              </a:ext>
            </a:extLst>
          </p:cNvPr>
          <p:cNvSpPr/>
          <p:nvPr/>
        </p:nvSpPr>
        <p:spPr>
          <a:xfrm>
            <a:off x="3643313" y="2857500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E458C99-589A-40A8-8D32-70ABA80D809C}"/>
              </a:ext>
            </a:extLst>
          </p:cNvPr>
          <p:cNvSpPr/>
          <p:nvPr/>
        </p:nvSpPr>
        <p:spPr>
          <a:xfrm>
            <a:off x="3071813" y="2857500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b</a:t>
            </a:r>
            <a:endParaRPr lang="ru-RU" sz="40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08C8A42-6CC6-4FD0-BEAC-CBB94E137E5A}"/>
              </a:ext>
            </a:extLst>
          </p:cNvPr>
          <p:cNvSpPr/>
          <p:nvPr/>
        </p:nvSpPr>
        <p:spPr>
          <a:xfrm>
            <a:off x="4786313" y="2857500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f</a:t>
            </a:r>
            <a:endParaRPr lang="ru-RU" sz="4000" dirty="0"/>
          </a:p>
        </p:txBody>
      </p:sp>
      <p:grpSp>
        <p:nvGrpSpPr>
          <p:cNvPr id="11" name="Группа 36">
            <a:extLst>
              <a:ext uri="{FF2B5EF4-FFF2-40B4-BE49-F238E27FC236}">
                <a16:creationId xmlns:a16="http://schemas.microsoft.com/office/drawing/2014/main" id="{FB3CA537-EB46-4F19-B063-4CEEC3067668}"/>
              </a:ext>
            </a:extLst>
          </p:cNvPr>
          <p:cNvGrpSpPr>
            <a:grpSpLocks/>
          </p:cNvGrpSpPr>
          <p:nvPr/>
        </p:nvGrpSpPr>
        <p:grpSpPr bwMode="auto">
          <a:xfrm>
            <a:off x="1357313" y="3571875"/>
            <a:ext cx="2286000" cy="715963"/>
            <a:chOff x="3714744" y="2571744"/>
            <a:chExt cx="2286016" cy="715968"/>
          </a:xfrm>
        </p:grpSpPr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FC15A2CF-B915-46E6-A00C-BFA311536CF7}"/>
                </a:ext>
              </a:extLst>
            </p:cNvPr>
            <p:cNvCxnSpPr/>
            <p:nvPr/>
          </p:nvCxnSpPr>
          <p:spPr>
            <a:xfrm rot="10800000">
              <a:off x="5000628" y="3286124"/>
              <a:ext cx="928693" cy="1588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EA6742F5-CA51-415D-AE1C-2062C1277BE1}"/>
                </a:ext>
              </a:extLst>
            </p:cNvPr>
            <p:cNvSpPr/>
            <p:nvPr/>
          </p:nvSpPr>
          <p:spPr>
            <a:xfrm>
              <a:off x="3714744" y="2571744"/>
              <a:ext cx="571504" cy="57150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000" dirty="0"/>
                <a:t>a</a:t>
              </a:r>
              <a:endParaRPr lang="ru-RU" sz="4000" dirty="0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E11FA96-2DEF-4365-B023-56BF06828083}"/>
                </a:ext>
              </a:extLst>
            </p:cNvPr>
            <p:cNvSpPr/>
            <p:nvPr/>
          </p:nvSpPr>
          <p:spPr>
            <a:xfrm>
              <a:off x="4286248" y="2571744"/>
              <a:ext cx="571504" cy="57150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000" dirty="0"/>
                <a:t>b</a:t>
              </a:r>
              <a:endParaRPr lang="ru-RU" sz="4000" dirty="0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AEB03E2-028D-41D2-B4AA-5290C1EBBAEA}"/>
                </a:ext>
              </a:extLst>
            </p:cNvPr>
            <p:cNvSpPr/>
            <p:nvPr/>
          </p:nvSpPr>
          <p:spPr>
            <a:xfrm>
              <a:off x="4857752" y="2571744"/>
              <a:ext cx="571504" cy="57150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000" dirty="0"/>
                <a:t>q</a:t>
              </a:r>
              <a:endParaRPr lang="ru-RU" sz="4000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933D1B39-D3B4-48D8-93D3-3416AE92C2AD}"/>
                </a:ext>
              </a:extLst>
            </p:cNvPr>
            <p:cNvSpPr/>
            <p:nvPr/>
          </p:nvSpPr>
          <p:spPr>
            <a:xfrm>
              <a:off x="5429256" y="2571744"/>
              <a:ext cx="571504" cy="57150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000" dirty="0"/>
                <a:t>s</a:t>
              </a:r>
              <a:endParaRPr lang="ru-RU" sz="4000" dirty="0"/>
            </a:p>
          </p:txBody>
        </p:sp>
      </p:grpSp>
      <p:sp>
        <p:nvSpPr>
          <p:cNvPr id="17" name="Скругленный прямоугольник 16">
            <a:extLst>
              <a:ext uri="{FF2B5EF4-FFF2-40B4-BE49-F238E27FC236}">
                <a16:creationId xmlns:a16="http://schemas.microsoft.com/office/drawing/2014/main" id="{2F575D0A-A48C-46B0-A291-6BAB1CF3ABED}"/>
              </a:ext>
            </a:extLst>
          </p:cNvPr>
          <p:cNvSpPr/>
          <p:nvPr/>
        </p:nvSpPr>
        <p:spPr>
          <a:xfrm>
            <a:off x="3071813" y="2857500"/>
            <a:ext cx="500062" cy="1357313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Скругленный прямоугольник 17">
            <a:extLst>
              <a:ext uri="{FF2B5EF4-FFF2-40B4-BE49-F238E27FC236}">
                <a16:creationId xmlns:a16="http://schemas.microsoft.com/office/drawing/2014/main" id="{5D364C56-14DF-40B2-966C-2005F2478458}"/>
              </a:ext>
            </a:extLst>
          </p:cNvPr>
          <p:cNvSpPr/>
          <p:nvPr/>
        </p:nvSpPr>
        <p:spPr>
          <a:xfrm>
            <a:off x="3071813" y="2857500"/>
            <a:ext cx="571500" cy="1357313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E707C7A-44AC-46A3-A5D3-01CBD1F45CD8}"/>
              </a:ext>
            </a:extLst>
          </p:cNvPr>
          <p:cNvSpPr/>
          <p:nvPr/>
        </p:nvSpPr>
        <p:spPr>
          <a:xfrm>
            <a:off x="5357813" y="2857500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f</a:t>
            </a:r>
            <a:endParaRPr lang="ru-RU" sz="40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392E94A-68E9-4AAC-93A2-17FB8836D813}"/>
              </a:ext>
            </a:extLst>
          </p:cNvPr>
          <p:cNvSpPr/>
          <p:nvPr/>
        </p:nvSpPr>
        <p:spPr>
          <a:xfrm>
            <a:off x="1214438" y="543083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ABD0829-A9C1-46BB-BEA0-10C4E67F4745}"/>
              </a:ext>
            </a:extLst>
          </p:cNvPr>
          <p:cNvSpPr/>
          <p:nvPr/>
        </p:nvSpPr>
        <p:spPr>
          <a:xfrm>
            <a:off x="1785938" y="543083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d</a:t>
            </a:r>
            <a:endParaRPr lang="ru-RU" sz="40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1749C00E-ECA7-4B8E-8562-A673A9359028}"/>
              </a:ext>
            </a:extLst>
          </p:cNvPr>
          <p:cNvSpPr/>
          <p:nvPr/>
        </p:nvSpPr>
        <p:spPr>
          <a:xfrm>
            <a:off x="2357438" y="543083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4000" dirty="0"/>
              <a:t>с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D5E5900B-FFAD-4512-BE7E-82DD48AECDB3}"/>
              </a:ext>
            </a:extLst>
          </p:cNvPr>
          <p:cNvSpPr/>
          <p:nvPr/>
        </p:nvSpPr>
        <p:spPr>
          <a:xfrm>
            <a:off x="4071938" y="543083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95966BB-B555-4696-AEE7-E5C50D6E13A8}"/>
              </a:ext>
            </a:extLst>
          </p:cNvPr>
          <p:cNvSpPr/>
          <p:nvPr/>
        </p:nvSpPr>
        <p:spPr>
          <a:xfrm>
            <a:off x="3500438" y="543083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EAE85358-A0E9-4230-9F7B-320A994263BE}"/>
              </a:ext>
            </a:extLst>
          </p:cNvPr>
          <p:cNvSpPr/>
          <p:nvPr/>
        </p:nvSpPr>
        <p:spPr>
          <a:xfrm>
            <a:off x="2928938" y="543083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j</a:t>
            </a:r>
            <a:endParaRPr lang="ru-RU" sz="40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7909A265-425F-4E65-B631-1E33976B2FC9}"/>
              </a:ext>
            </a:extLst>
          </p:cNvPr>
          <p:cNvSpPr/>
          <p:nvPr/>
        </p:nvSpPr>
        <p:spPr>
          <a:xfrm>
            <a:off x="4643438" y="543083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f</a:t>
            </a:r>
            <a:endParaRPr lang="ru-RU" sz="4000" dirty="0"/>
          </a:p>
        </p:txBody>
      </p:sp>
      <p:grpSp>
        <p:nvGrpSpPr>
          <p:cNvPr id="27" name="Группа 36">
            <a:extLst>
              <a:ext uri="{FF2B5EF4-FFF2-40B4-BE49-F238E27FC236}">
                <a16:creationId xmlns:a16="http://schemas.microsoft.com/office/drawing/2014/main" id="{6CACF20D-7BFC-4CD6-A1D5-27A1127EE7BD}"/>
              </a:ext>
            </a:extLst>
          </p:cNvPr>
          <p:cNvGrpSpPr>
            <a:grpSpLocks/>
          </p:cNvGrpSpPr>
          <p:nvPr/>
        </p:nvGrpSpPr>
        <p:grpSpPr bwMode="auto">
          <a:xfrm>
            <a:off x="1214438" y="6145213"/>
            <a:ext cx="2286000" cy="715962"/>
            <a:chOff x="3714744" y="2571744"/>
            <a:chExt cx="2286016" cy="715968"/>
          </a:xfrm>
        </p:grpSpPr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EA4B495C-3A1E-4C20-B1EE-56CD4DE0933C}"/>
                </a:ext>
              </a:extLst>
            </p:cNvPr>
            <p:cNvCxnSpPr/>
            <p:nvPr/>
          </p:nvCxnSpPr>
          <p:spPr>
            <a:xfrm rot="10800000">
              <a:off x="5000628" y="3286125"/>
              <a:ext cx="928693" cy="158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50F742F8-0D26-4D76-9660-9E0D93E6F019}"/>
                </a:ext>
              </a:extLst>
            </p:cNvPr>
            <p:cNvSpPr/>
            <p:nvPr/>
          </p:nvSpPr>
          <p:spPr>
            <a:xfrm>
              <a:off x="3714744" y="2571744"/>
              <a:ext cx="571504" cy="5715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000" dirty="0"/>
                <a:t>a</a:t>
              </a:r>
              <a:endParaRPr lang="ru-RU" sz="4000" dirty="0"/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0F1C8CE8-57FE-460D-AAF0-1607882AC17F}"/>
                </a:ext>
              </a:extLst>
            </p:cNvPr>
            <p:cNvSpPr/>
            <p:nvPr/>
          </p:nvSpPr>
          <p:spPr>
            <a:xfrm>
              <a:off x="4286248" y="2571744"/>
              <a:ext cx="571504" cy="5715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000" dirty="0"/>
                <a:t>b</a:t>
              </a:r>
              <a:endParaRPr lang="ru-RU" sz="4000" dirty="0"/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4F76DDAF-D4BE-44CF-B2C6-89698605B065}"/>
                </a:ext>
              </a:extLst>
            </p:cNvPr>
            <p:cNvSpPr/>
            <p:nvPr/>
          </p:nvSpPr>
          <p:spPr>
            <a:xfrm>
              <a:off x="4857752" y="2571744"/>
              <a:ext cx="571504" cy="5715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000" dirty="0"/>
                <a:t>q</a:t>
              </a:r>
              <a:endParaRPr lang="ru-RU" sz="4000" dirty="0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AE45B9AC-F16F-45B9-A676-AD111844EBC3}"/>
                </a:ext>
              </a:extLst>
            </p:cNvPr>
            <p:cNvSpPr/>
            <p:nvPr/>
          </p:nvSpPr>
          <p:spPr>
            <a:xfrm>
              <a:off x="5429256" y="2571744"/>
              <a:ext cx="571504" cy="5715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000" dirty="0"/>
                <a:t>s</a:t>
              </a:r>
              <a:endParaRPr lang="ru-RU" sz="4000" dirty="0"/>
            </a:p>
          </p:txBody>
        </p:sp>
      </p:grpSp>
      <p:sp>
        <p:nvSpPr>
          <p:cNvPr id="33" name="Скругленный прямоугольник 32">
            <a:extLst>
              <a:ext uri="{FF2B5EF4-FFF2-40B4-BE49-F238E27FC236}">
                <a16:creationId xmlns:a16="http://schemas.microsoft.com/office/drawing/2014/main" id="{1CD434CD-1B95-451C-93CA-C4AB5FF6D55B}"/>
              </a:ext>
            </a:extLst>
          </p:cNvPr>
          <p:cNvSpPr/>
          <p:nvPr/>
        </p:nvSpPr>
        <p:spPr>
          <a:xfrm>
            <a:off x="2928938" y="5359400"/>
            <a:ext cx="500062" cy="1357313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3771D6F-7810-4F8D-BC93-C7331557C89C}"/>
              </a:ext>
            </a:extLst>
          </p:cNvPr>
          <p:cNvSpPr/>
          <p:nvPr/>
        </p:nvSpPr>
        <p:spPr>
          <a:xfrm>
            <a:off x="5214938" y="543083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f</a:t>
            </a:r>
            <a:endParaRPr lang="ru-RU" sz="4000" dirty="0"/>
          </a:p>
        </p:txBody>
      </p: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4C864253-4746-4206-BC47-678194FC7FAC}"/>
              </a:ext>
            </a:extLst>
          </p:cNvPr>
          <p:cNvCxnSpPr/>
          <p:nvPr/>
        </p:nvCxnSpPr>
        <p:spPr>
          <a:xfrm>
            <a:off x="1285875" y="4429125"/>
            <a:ext cx="1214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02" name="TextBox 37">
            <a:extLst>
              <a:ext uri="{FF2B5EF4-FFF2-40B4-BE49-F238E27FC236}">
                <a16:creationId xmlns:a16="http://schemas.microsoft.com/office/drawing/2014/main" id="{1B26B18F-B876-47F6-8467-9208F88DD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3" y="4071938"/>
            <a:ext cx="1071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ru-RU"/>
              <a:t>K=2</a:t>
            </a:r>
            <a:endParaRPr lang="ru-RU" altLang="ru-RU"/>
          </a:p>
        </p:txBody>
      </p:sp>
      <p:sp>
        <p:nvSpPr>
          <p:cNvPr id="24603" name="TextBox 38">
            <a:extLst>
              <a:ext uri="{FF2B5EF4-FFF2-40B4-BE49-F238E27FC236}">
                <a16:creationId xmlns:a16="http://schemas.microsoft.com/office/drawing/2014/main" id="{C0142845-DEF4-422E-ABC4-517A1C232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572125"/>
            <a:ext cx="1071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ru-RU"/>
              <a:t>K=0</a:t>
            </a:r>
            <a:endParaRPr lang="ru-RU" altLang="ru-RU"/>
          </a:p>
        </p:txBody>
      </p:sp>
      <p:sp>
        <p:nvSpPr>
          <p:cNvPr id="24604" name="TextBox 39">
            <a:extLst>
              <a:ext uri="{FF2B5EF4-FFF2-40B4-BE49-F238E27FC236}">
                <a16:creationId xmlns:a16="http://schemas.microsoft.com/office/drawing/2014/main" id="{81ACA133-C532-41E9-883B-6487DC993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938" y="2487613"/>
            <a:ext cx="1071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ru-RU"/>
              <a:t>j=4</a:t>
            </a:r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5.55112E-17 L 0.13212 -0.0004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9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0.24219 -0.0071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01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33" grpId="0" animBg="1"/>
      <p:bldP spid="3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B3300A7F-5051-4AEB-962A-F5DE9EC62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959" y="1766497"/>
            <a:ext cx="8540750" cy="4498975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3</a:t>
            </a:r>
            <a:r>
              <a:rPr lang="ru-RU" dirty="0"/>
              <a:t>. Эвристика </a:t>
            </a:r>
            <a:r>
              <a:rPr lang="ru-RU" dirty="0" err="1"/>
              <a:t>стоп-символа</a:t>
            </a:r>
            <a:r>
              <a:rPr lang="ru-RU" dirty="0"/>
              <a:t> не работает</a:t>
            </a:r>
            <a:r>
              <a:rPr lang="en-US" dirty="0"/>
              <a:t> -?????</a:t>
            </a:r>
            <a:endParaRPr lang="ru-RU" dirty="0"/>
          </a:p>
          <a:p>
            <a:pPr>
              <a:buFont typeface="Arial" charset="0"/>
              <a:buNone/>
              <a:defRPr/>
            </a:pPr>
            <a:r>
              <a:rPr lang="en-US" dirty="0"/>
              <a:t> 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r>
              <a:rPr lang="en-US" dirty="0"/>
              <a:t>k&gt;j   - &gt; j-k    2-4=-2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r>
              <a:rPr lang="ru-RU" dirty="0"/>
              <a:t>эвристика совпавшего суффикса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80259F7-60FB-4073-A1FF-E7A794800FE3}"/>
              </a:ext>
            </a:extLst>
          </p:cNvPr>
          <p:cNvSpPr/>
          <p:nvPr/>
        </p:nvSpPr>
        <p:spPr>
          <a:xfrm>
            <a:off x="1357313" y="2857500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99DEB75-7C26-4DB0-A4B3-1982619F2C52}"/>
              </a:ext>
            </a:extLst>
          </p:cNvPr>
          <p:cNvSpPr/>
          <p:nvPr/>
        </p:nvSpPr>
        <p:spPr>
          <a:xfrm>
            <a:off x="1928813" y="2857500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b</a:t>
            </a:r>
            <a:endParaRPr lang="ru-RU" sz="40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6992553-184F-4B85-BFB7-CC5D8F98401A}"/>
              </a:ext>
            </a:extLst>
          </p:cNvPr>
          <p:cNvSpPr/>
          <p:nvPr/>
        </p:nvSpPr>
        <p:spPr>
          <a:xfrm>
            <a:off x="2500313" y="2857500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4000" dirty="0"/>
              <a:t>с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A87BC9-BC14-43D3-99CC-F8BDA334965C}"/>
              </a:ext>
            </a:extLst>
          </p:cNvPr>
          <p:cNvSpPr/>
          <p:nvPr/>
        </p:nvSpPr>
        <p:spPr>
          <a:xfrm>
            <a:off x="4214813" y="2857500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AFC55F5-8EF9-4ACC-98AC-EE085E53B935}"/>
              </a:ext>
            </a:extLst>
          </p:cNvPr>
          <p:cNvSpPr/>
          <p:nvPr/>
        </p:nvSpPr>
        <p:spPr>
          <a:xfrm>
            <a:off x="3643313" y="2857500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C95F363-E9C1-4842-BA90-74DD7ECE3F9B}"/>
              </a:ext>
            </a:extLst>
          </p:cNvPr>
          <p:cNvSpPr/>
          <p:nvPr/>
        </p:nvSpPr>
        <p:spPr>
          <a:xfrm>
            <a:off x="3071813" y="2857500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b</a:t>
            </a:r>
            <a:endParaRPr lang="ru-RU" sz="40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EAC16B2-08FD-49F5-A597-6F5ADB77AC5A}"/>
              </a:ext>
            </a:extLst>
          </p:cNvPr>
          <p:cNvSpPr/>
          <p:nvPr/>
        </p:nvSpPr>
        <p:spPr>
          <a:xfrm>
            <a:off x="4786313" y="2857500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f</a:t>
            </a:r>
            <a:endParaRPr lang="ru-RU" sz="4000" dirty="0"/>
          </a:p>
        </p:txBody>
      </p:sp>
      <p:grpSp>
        <p:nvGrpSpPr>
          <p:cNvPr id="25611" name="Группа 36">
            <a:extLst>
              <a:ext uri="{FF2B5EF4-FFF2-40B4-BE49-F238E27FC236}">
                <a16:creationId xmlns:a16="http://schemas.microsoft.com/office/drawing/2014/main" id="{84F4370E-A2A2-43FD-BAAC-C7D60FC5E2F1}"/>
              </a:ext>
            </a:extLst>
          </p:cNvPr>
          <p:cNvGrpSpPr>
            <a:grpSpLocks/>
          </p:cNvGrpSpPr>
          <p:nvPr/>
        </p:nvGrpSpPr>
        <p:grpSpPr bwMode="auto">
          <a:xfrm>
            <a:off x="1357313" y="3571875"/>
            <a:ext cx="2286000" cy="715963"/>
            <a:chOff x="3714744" y="2571744"/>
            <a:chExt cx="2286016" cy="715968"/>
          </a:xfrm>
        </p:grpSpPr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95BA31BD-7C75-4058-A838-0D3DE10470C3}"/>
                </a:ext>
              </a:extLst>
            </p:cNvPr>
            <p:cNvCxnSpPr/>
            <p:nvPr/>
          </p:nvCxnSpPr>
          <p:spPr>
            <a:xfrm rot="10800000">
              <a:off x="5000628" y="3286124"/>
              <a:ext cx="928693" cy="1588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2B85F12B-BA16-4A6F-A308-EA0CFB928845}"/>
                </a:ext>
              </a:extLst>
            </p:cNvPr>
            <p:cNvSpPr/>
            <p:nvPr/>
          </p:nvSpPr>
          <p:spPr>
            <a:xfrm>
              <a:off x="3714744" y="2571744"/>
              <a:ext cx="571504" cy="57150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000" dirty="0"/>
                <a:t>b</a:t>
              </a:r>
              <a:endParaRPr lang="ru-RU" sz="4000" dirty="0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4B811EC7-BCA6-4F8B-B2D5-7BE6ABE32DF6}"/>
                </a:ext>
              </a:extLst>
            </p:cNvPr>
            <p:cNvSpPr/>
            <p:nvPr/>
          </p:nvSpPr>
          <p:spPr>
            <a:xfrm>
              <a:off x="4286248" y="2571744"/>
              <a:ext cx="571504" cy="57150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000" dirty="0"/>
                <a:t>z</a:t>
              </a:r>
              <a:endParaRPr lang="ru-RU" sz="4000" dirty="0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B8EEE84A-693F-4359-AE6D-FDB995F926D4}"/>
                </a:ext>
              </a:extLst>
            </p:cNvPr>
            <p:cNvSpPr/>
            <p:nvPr/>
          </p:nvSpPr>
          <p:spPr>
            <a:xfrm>
              <a:off x="4857752" y="2571744"/>
              <a:ext cx="571504" cy="57150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000" dirty="0"/>
                <a:t>c</a:t>
              </a:r>
              <a:endParaRPr lang="ru-RU" sz="4000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FCC09F23-0CC0-47CE-B558-8D3DA4954DE2}"/>
                </a:ext>
              </a:extLst>
            </p:cNvPr>
            <p:cNvSpPr/>
            <p:nvPr/>
          </p:nvSpPr>
          <p:spPr>
            <a:xfrm>
              <a:off x="5429256" y="2571744"/>
              <a:ext cx="571504" cy="57150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000" dirty="0"/>
                <a:t>b</a:t>
              </a:r>
              <a:endParaRPr lang="ru-RU" sz="4000" dirty="0"/>
            </a:p>
          </p:txBody>
        </p:sp>
      </p:grpSp>
      <p:sp>
        <p:nvSpPr>
          <p:cNvPr id="17" name="Скругленный прямоугольник 16">
            <a:extLst>
              <a:ext uri="{FF2B5EF4-FFF2-40B4-BE49-F238E27FC236}">
                <a16:creationId xmlns:a16="http://schemas.microsoft.com/office/drawing/2014/main" id="{67CFF5DF-6456-42A2-885A-EA4CE4FA5F8A}"/>
              </a:ext>
            </a:extLst>
          </p:cNvPr>
          <p:cNvSpPr/>
          <p:nvPr/>
        </p:nvSpPr>
        <p:spPr>
          <a:xfrm>
            <a:off x="3143250" y="2786063"/>
            <a:ext cx="500063" cy="1357312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Скругленный прямоугольник 17">
            <a:extLst>
              <a:ext uri="{FF2B5EF4-FFF2-40B4-BE49-F238E27FC236}">
                <a16:creationId xmlns:a16="http://schemas.microsoft.com/office/drawing/2014/main" id="{867B53F7-4660-4252-BE7F-455C58F9F4C2}"/>
              </a:ext>
            </a:extLst>
          </p:cNvPr>
          <p:cNvSpPr/>
          <p:nvPr/>
        </p:nvSpPr>
        <p:spPr>
          <a:xfrm>
            <a:off x="2571750" y="2786063"/>
            <a:ext cx="571500" cy="1357312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D4E953B-B242-41DA-86BB-FD3D06CFAF47}"/>
              </a:ext>
            </a:extLst>
          </p:cNvPr>
          <p:cNvSpPr/>
          <p:nvPr/>
        </p:nvSpPr>
        <p:spPr>
          <a:xfrm>
            <a:off x="5357813" y="2857500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f</a:t>
            </a:r>
            <a:endParaRPr lang="ru-RU" sz="4000" dirty="0"/>
          </a:p>
        </p:txBody>
      </p:sp>
      <p:sp>
        <p:nvSpPr>
          <p:cNvPr id="20" name="Скругленный прямоугольник 19">
            <a:extLst>
              <a:ext uri="{FF2B5EF4-FFF2-40B4-BE49-F238E27FC236}">
                <a16:creationId xmlns:a16="http://schemas.microsoft.com/office/drawing/2014/main" id="{4875508D-98EE-4407-AB38-BC2AC27A0D7C}"/>
              </a:ext>
            </a:extLst>
          </p:cNvPr>
          <p:cNvSpPr/>
          <p:nvPr/>
        </p:nvSpPr>
        <p:spPr>
          <a:xfrm>
            <a:off x="1928813" y="2928938"/>
            <a:ext cx="500062" cy="500062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5616" name="TextBox 20">
            <a:extLst>
              <a:ext uri="{FF2B5EF4-FFF2-40B4-BE49-F238E27FC236}">
                <a16:creationId xmlns:a16="http://schemas.microsoft.com/office/drawing/2014/main" id="{D2017184-CD2E-4E74-AC4E-54DD2801B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75" y="2357438"/>
            <a:ext cx="1071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ru-RU" dirty="0"/>
              <a:t>J=2</a:t>
            </a:r>
            <a:endParaRPr lang="ru-RU" altLang="ru-RU" dirty="0"/>
          </a:p>
        </p:txBody>
      </p:sp>
      <p:sp>
        <p:nvSpPr>
          <p:cNvPr id="25617" name="TextBox 21">
            <a:extLst>
              <a:ext uri="{FF2B5EF4-FFF2-40B4-BE49-F238E27FC236}">
                <a16:creationId xmlns:a16="http://schemas.microsoft.com/office/drawing/2014/main" id="{D6704AAA-F651-44D9-BD5E-89C91142E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2" y="4834536"/>
            <a:ext cx="1071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ru-RU" dirty="0"/>
              <a:t>K=4</a:t>
            </a:r>
            <a:endParaRPr lang="ru-RU" alt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C0E672E-3171-48F0-86F1-A452AEB44CD2}"/>
              </a:ext>
            </a:extLst>
          </p:cNvPr>
          <p:cNvSpPr/>
          <p:nvPr/>
        </p:nvSpPr>
        <p:spPr>
          <a:xfrm>
            <a:off x="184206" y="222890"/>
            <a:ext cx="100756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Алгоритмы</a:t>
            </a:r>
            <a:r>
              <a:rPr lang="en-US" sz="1600" b="1" dirty="0"/>
              <a:t> </a:t>
            </a:r>
            <a:r>
              <a:rPr lang="ru-RU" sz="1600" b="1" dirty="0"/>
              <a:t>поиска подстроки. Алгоритм </a:t>
            </a:r>
            <a:r>
              <a:rPr lang="ru-RU" altLang="ru-RU" sz="1600" b="1" dirty="0" err="1"/>
              <a:t>Бойера</a:t>
            </a:r>
            <a:r>
              <a:rPr lang="ru-RU" altLang="ru-RU" sz="1600" b="1" dirty="0"/>
              <a:t> - Мура</a:t>
            </a:r>
            <a:endParaRPr lang="ru-RU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20" grpId="0" animBg="1"/>
      <p:bldP spid="20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08A8ED-1B7F-433E-B97C-0FA06A0C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4000" dirty="0"/>
              <a:t>эвристика совпавшего суффикса</a:t>
            </a:r>
            <a:endParaRPr lang="ru-RU" dirty="0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E2BA8631-2B01-495C-822A-74E4A385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85875"/>
            <a:ext cx="8540750" cy="5719224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US" dirty="0"/>
              <a:t>4.  </a:t>
            </a:r>
            <a:r>
              <a:rPr lang="ru-RU" dirty="0"/>
              <a:t>Если при сравнении строки и образца совпало один или больше символов, шаблон сдвигается в зависимости от того, какой суффикс совпал.</a:t>
            </a:r>
            <a:endParaRPr lang="en-US" dirty="0"/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endParaRPr lang="ru-RU" dirty="0"/>
          </a:p>
          <a:p>
            <a:pPr>
              <a:buFont typeface="Arial" charset="0"/>
              <a:buNone/>
              <a:defRPr/>
            </a:pPr>
            <a:endParaRPr lang="ru-RU" dirty="0"/>
          </a:p>
          <a:p>
            <a:pPr>
              <a:buFont typeface="Arial" charset="0"/>
              <a:buNone/>
              <a:defRPr/>
            </a:pPr>
            <a:endParaRPr lang="ru-RU" dirty="0"/>
          </a:p>
          <a:p>
            <a:pPr>
              <a:buFont typeface="Arial" charset="0"/>
              <a:buNone/>
              <a:defRPr/>
            </a:pPr>
            <a:endParaRPr lang="ru-RU" dirty="0"/>
          </a:p>
          <a:p>
            <a:pPr>
              <a:buFont typeface="Arial" charset="0"/>
              <a:buNone/>
              <a:defRPr/>
            </a:pPr>
            <a:endParaRPr lang="ru-RU" dirty="0"/>
          </a:p>
          <a:p>
            <a:pPr>
              <a:buFont typeface="Arial" charset="0"/>
              <a:buNone/>
              <a:defRPr/>
            </a:pPr>
            <a:r>
              <a:rPr lang="en-US" dirty="0"/>
              <a:t>K&gt;j   </a:t>
            </a:r>
          </a:p>
          <a:p>
            <a:pPr>
              <a:buFont typeface="Arial" charset="0"/>
              <a:buNone/>
              <a:defRPr/>
            </a:pPr>
            <a:r>
              <a:rPr lang="ru-RU" dirty="0"/>
              <a:t>В префиксе ищем мак.  </a:t>
            </a:r>
            <a:r>
              <a:rPr lang="ru-RU" dirty="0" err="1"/>
              <a:t>суфикс</a:t>
            </a:r>
            <a:r>
              <a:rPr lang="ru-RU" dirty="0"/>
              <a:t> </a:t>
            </a:r>
            <a:endParaRPr lang="en-US" dirty="0"/>
          </a:p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8C6326A-D372-4DA7-8F2D-AF56C614E61A}"/>
              </a:ext>
            </a:extLst>
          </p:cNvPr>
          <p:cNvSpPr/>
          <p:nvPr/>
        </p:nvSpPr>
        <p:spPr>
          <a:xfrm>
            <a:off x="1357313" y="3857625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73D1BF4-BE02-4ED8-90DF-0E984A6DACF8}"/>
              </a:ext>
            </a:extLst>
          </p:cNvPr>
          <p:cNvSpPr/>
          <p:nvPr/>
        </p:nvSpPr>
        <p:spPr>
          <a:xfrm>
            <a:off x="1928813" y="3857625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b</a:t>
            </a:r>
            <a:endParaRPr lang="ru-RU" sz="40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D3C84F8-60B4-457B-AFC6-01F3E7E775A6}"/>
              </a:ext>
            </a:extLst>
          </p:cNvPr>
          <p:cNvSpPr/>
          <p:nvPr/>
        </p:nvSpPr>
        <p:spPr>
          <a:xfrm>
            <a:off x="2500313" y="3857625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4000" dirty="0"/>
              <a:t>с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B5E9ED-5EEA-4DF8-9EC3-785B03D145A2}"/>
              </a:ext>
            </a:extLst>
          </p:cNvPr>
          <p:cNvSpPr/>
          <p:nvPr/>
        </p:nvSpPr>
        <p:spPr>
          <a:xfrm>
            <a:off x="4214813" y="3857625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910132A-7AC8-408A-ACDD-E01DC942E34B}"/>
              </a:ext>
            </a:extLst>
          </p:cNvPr>
          <p:cNvSpPr/>
          <p:nvPr/>
        </p:nvSpPr>
        <p:spPr>
          <a:xfrm>
            <a:off x="3643313" y="3857625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3175C00-0FEA-45B2-ABCF-0A7C74CAD3C7}"/>
              </a:ext>
            </a:extLst>
          </p:cNvPr>
          <p:cNvSpPr/>
          <p:nvPr/>
        </p:nvSpPr>
        <p:spPr>
          <a:xfrm>
            <a:off x="3071813" y="3857625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b</a:t>
            </a:r>
            <a:endParaRPr lang="ru-RU" sz="40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5B6D9B0-072E-4AC7-9F76-15436F41ECAA}"/>
              </a:ext>
            </a:extLst>
          </p:cNvPr>
          <p:cNvSpPr/>
          <p:nvPr/>
        </p:nvSpPr>
        <p:spPr>
          <a:xfrm>
            <a:off x="4786313" y="3857625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f</a:t>
            </a:r>
            <a:endParaRPr lang="ru-RU" sz="400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00B1428-BAA9-436C-9F9D-1D15660734D3}"/>
              </a:ext>
            </a:extLst>
          </p:cNvPr>
          <p:cNvSpPr/>
          <p:nvPr/>
        </p:nvSpPr>
        <p:spPr>
          <a:xfrm>
            <a:off x="5357813" y="3857625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f</a:t>
            </a:r>
            <a:endParaRPr lang="ru-RU" sz="4000" dirty="0"/>
          </a:p>
        </p:txBody>
      </p:sp>
      <p:grpSp>
        <p:nvGrpSpPr>
          <p:cNvPr id="11" name="Группа 23">
            <a:extLst>
              <a:ext uri="{FF2B5EF4-FFF2-40B4-BE49-F238E27FC236}">
                <a16:creationId xmlns:a16="http://schemas.microsoft.com/office/drawing/2014/main" id="{248B1423-CC34-4539-A5E9-30B4957631ED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4572000"/>
            <a:ext cx="3429000" cy="715963"/>
            <a:chOff x="785786" y="4572008"/>
            <a:chExt cx="3429020" cy="715963"/>
          </a:xfrm>
        </p:grpSpPr>
        <p:grpSp>
          <p:nvGrpSpPr>
            <p:cNvPr id="26642" name="Группа 36">
              <a:extLst>
                <a:ext uri="{FF2B5EF4-FFF2-40B4-BE49-F238E27FC236}">
                  <a16:creationId xmlns:a16="http://schemas.microsoft.com/office/drawing/2014/main" id="{F86D8101-3CFD-4281-BC18-4861C5C096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7290" y="4572008"/>
              <a:ext cx="2286000" cy="715963"/>
              <a:chOff x="3714744" y="2571744"/>
              <a:chExt cx="2286016" cy="715968"/>
            </a:xfrm>
          </p:grpSpPr>
          <p:cxnSp>
            <p:nvCxnSpPr>
              <p:cNvPr id="12" name="Прямая со стрелкой 11">
                <a:extLst>
                  <a:ext uri="{FF2B5EF4-FFF2-40B4-BE49-F238E27FC236}">
                    <a16:creationId xmlns:a16="http://schemas.microsoft.com/office/drawing/2014/main" id="{EA735971-5580-4150-A987-F1CB42718ACB}"/>
                  </a:ext>
                </a:extLst>
              </p:cNvPr>
              <p:cNvCxnSpPr/>
              <p:nvPr/>
            </p:nvCxnSpPr>
            <p:spPr>
              <a:xfrm rot="10800000">
                <a:off x="5000634" y="3286124"/>
                <a:ext cx="928699" cy="1588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471F9FA2-8299-4020-94FE-2515F1AE71C5}"/>
                  </a:ext>
                </a:extLst>
              </p:cNvPr>
              <p:cNvSpPr/>
              <p:nvPr/>
            </p:nvSpPr>
            <p:spPr>
              <a:xfrm>
                <a:off x="3714743" y="2571744"/>
                <a:ext cx="571507" cy="571504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4000" dirty="0"/>
                  <a:t>a</a:t>
                </a:r>
                <a:endParaRPr lang="ru-RU" sz="4000" dirty="0"/>
              </a:p>
            </p:txBody>
          </p:sp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F8F834F0-438B-4D98-AECE-7D91F649379D}"/>
                  </a:ext>
                </a:extLst>
              </p:cNvPr>
              <p:cNvSpPr/>
              <p:nvPr/>
            </p:nvSpPr>
            <p:spPr>
              <a:xfrm>
                <a:off x="4286250" y="2571744"/>
                <a:ext cx="571507" cy="571504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4000" dirty="0"/>
                  <a:t>z</a:t>
                </a:r>
                <a:endParaRPr lang="ru-RU" sz="4000" dirty="0"/>
              </a:p>
            </p:txBody>
          </p:sp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C08815E5-DA45-4962-B464-0E99DD96B339}"/>
                  </a:ext>
                </a:extLst>
              </p:cNvPr>
              <p:cNvSpPr/>
              <p:nvPr/>
            </p:nvSpPr>
            <p:spPr>
              <a:xfrm>
                <a:off x="4857758" y="2571744"/>
                <a:ext cx="571507" cy="571504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4000" dirty="0"/>
                  <a:t>c</a:t>
                </a:r>
                <a:endParaRPr lang="ru-RU" sz="4000" dirty="0"/>
              </a:p>
            </p:txBody>
          </p:sp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CB3EFC97-9477-4361-A257-6FFD7F2BAF5C}"/>
                  </a:ext>
                </a:extLst>
              </p:cNvPr>
              <p:cNvSpPr/>
              <p:nvPr/>
            </p:nvSpPr>
            <p:spPr>
              <a:xfrm>
                <a:off x="5429265" y="2571744"/>
                <a:ext cx="571507" cy="571504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4000" dirty="0"/>
                  <a:t>b</a:t>
                </a:r>
                <a:endParaRPr lang="ru-RU" sz="4000" dirty="0"/>
              </a:p>
            </p:txBody>
          </p:sp>
        </p:grp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666E61F9-0508-4B83-8991-21A25B7AF8BF}"/>
                </a:ext>
              </a:extLst>
            </p:cNvPr>
            <p:cNvSpPr/>
            <p:nvPr/>
          </p:nvSpPr>
          <p:spPr bwMode="auto">
            <a:xfrm>
              <a:off x="3643303" y="4572008"/>
              <a:ext cx="571503" cy="5715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000" dirty="0"/>
                <a:t>a</a:t>
              </a:r>
              <a:endParaRPr lang="ru-RU" sz="4000" dirty="0"/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6B2B79D6-59AD-42A1-9E6A-1E3188A0CE75}"/>
                </a:ext>
              </a:extLst>
            </p:cNvPr>
            <p:cNvSpPr/>
            <p:nvPr/>
          </p:nvSpPr>
          <p:spPr bwMode="auto">
            <a:xfrm>
              <a:off x="785786" y="4572008"/>
              <a:ext cx="571503" cy="5715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000" dirty="0"/>
                <a:t>b</a:t>
              </a:r>
              <a:endParaRPr lang="ru-RU" sz="4000" dirty="0"/>
            </a:p>
          </p:txBody>
        </p:sp>
      </p:grp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EEDC14E8-74AE-4E06-83C0-12CE92AF86C0}"/>
              </a:ext>
            </a:extLst>
          </p:cNvPr>
          <p:cNvSpPr/>
          <p:nvPr/>
        </p:nvSpPr>
        <p:spPr>
          <a:xfrm>
            <a:off x="785813" y="3857625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f</a:t>
            </a:r>
            <a:endParaRPr lang="ru-RU" sz="4000" dirty="0"/>
          </a:p>
        </p:txBody>
      </p:sp>
      <p:sp>
        <p:nvSpPr>
          <p:cNvPr id="18" name="Скругленный прямоугольник 17">
            <a:extLst>
              <a:ext uri="{FF2B5EF4-FFF2-40B4-BE49-F238E27FC236}">
                <a16:creationId xmlns:a16="http://schemas.microsoft.com/office/drawing/2014/main" id="{7444FFF2-C179-4627-8876-F7B5F4EA742D}"/>
              </a:ext>
            </a:extLst>
          </p:cNvPr>
          <p:cNvSpPr/>
          <p:nvPr/>
        </p:nvSpPr>
        <p:spPr>
          <a:xfrm>
            <a:off x="857250" y="4643438"/>
            <a:ext cx="1000125" cy="500062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" name="Скругленный прямоугольник 16">
            <a:extLst>
              <a:ext uri="{FF2B5EF4-FFF2-40B4-BE49-F238E27FC236}">
                <a16:creationId xmlns:a16="http://schemas.microsoft.com/office/drawing/2014/main" id="{1A9812C1-C249-4960-8479-018A8D72EA70}"/>
              </a:ext>
            </a:extLst>
          </p:cNvPr>
          <p:cNvSpPr/>
          <p:nvPr/>
        </p:nvSpPr>
        <p:spPr>
          <a:xfrm>
            <a:off x="2500313" y="4000500"/>
            <a:ext cx="1643062" cy="1071563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640" name="TextBox 24">
            <a:extLst>
              <a:ext uri="{FF2B5EF4-FFF2-40B4-BE49-F238E27FC236}">
                <a16:creationId xmlns:a16="http://schemas.microsoft.com/office/drawing/2014/main" id="{B5C59FC3-E8CB-4175-BDF3-8440D554C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5286375"/>
            <a:ext cx="1071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ru-RU"/>
              <a:t>K=5</a:t>
            </a:r>
            <a:endParaRPr lang="ru-RU" altLang="ru-RU"/>
          </a:p>
        </p:txBody>
      </p:sp>
      <p:sp>
        <p:nvSpPr>
          <p:cNvPr id="26641" name="TextBox 25">
            <a:extLst>
              <a:ext uri="{FF2B5EF4-FFF2-40B4-BE49-F238E27FC236}">
                <a16:creationId xmlns:a16="http://schemas.microsoft.com/office/drawing/2014/main" id="{C28650BF-7C4E-4C5E-90BC-587B898F1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3" y="3429000"/>
            <a:ext cx="1071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ru-RU"/>
              <a:t>j=3</a:t>
            </a:r>
            <a:endParaRPr lang="ru-RU" alt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F7F77695-9189-47BB-89D9-4CA209F14159}"/>
              </a:ext>
            </a:extLst>
          </p:cNvPr>
          <p:cNvSpPr/>
          <p:nvPr/>
        </p:nvSpPr>
        <p:spPr>
          <a:xfrm>
            <a:off x="184206" y="222890"/>
            <a:ext cx="100756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Алгоритмы</a:t>
            </a:r>
            <a:r>
              <a:rPr lang="en-US" sz="1600" b="1" dirty="0"/>
              <a:t> </a:t>
            </a:r>
            <a:r>
              <a:rPr lang="ru-RU" sz="1600" b="1" dirty="0"/>
              <a:t>поиска подстроки. Алгоритм </a:t>
            </a:r>
            <a:r>
              <a:rPr lang="ru-RU" altLang="ru-RU" sz="1600" b="1" dirty="0" err="1"/>
              <a:t>Бойера</a:t>
            </a:r>
            <a:r>
              <a:rPr lang="ru-RU" altLang="ru-RU" sz="1600" b="1" dirty="0"/>
              <a:t> - Мура</a:t>
            </a:r>
            <a:endParaRPr lang="ru-RU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3 0.00185 L 0.24045 0.003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5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7" grpId="0" animBg="1"/>
      <p:bldP spid="1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23C094C0-4AEF-42BB-9B90-2CAD20C6EF94}"/>
              </a:ext>
            </a:extLst>
          </p:cNvPr>
          <p:cNvSpPr/>
          <p:nvPr/>
        </p:nvSpPr>
        <p:spPr>
          <a:xfrm>
            <a:off x="1093304" y="3348998"/>
            <a:ext cx="63093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sz="2800" dirty="0"/>
              <a:t>O(m+</a:t>
            </a:r>
            <a:r>
              <a:rPr lang="ru-RU" sz="2800" dirty="0"/>
              <a:t>|</a:t>
            </a:r>
            <a:r>
              <a:rPr lang="ru-RU" sz="2800" dirty="0">
                <a:sym typeface="Symbol"/>
              </a:rPr>
              <a:t>  </a:t>
            </a:r>
            <a:r>
              <a:rPr lang="ru-RU" sz="2800" dirty="0"/>
              <a:t>|</a:t>
            </a:r>
            <a:r>
              <a:rPr lang="en-US" sz="2800" dirty="0"/>
              <a:t>) – </a:t>
            </a:r>
            <a:r>
              <a:rPr lang="ru-RU" sz="2800" dirty="0" err="1"/>
              <a:t>препроцесс</a:t>
            </a:r>
            <a:r>
              <a:rPr lang="ru-RU" sz="2800" dirty="0"/>
              <a:t>.</a:t>
            </a:r>
            <a:endParaRPr lang="en-US" sz="2800" dirty="0"/>
          </a:p>
          <a:p>
            <a:pPr>
              <a:defRPr/>
            </a:pPr>
            <a:r>
              <a:rPr lang="ru-RU" sz="2800" dirty="0"/>
              <a:t>В худшем случае O((n-m+1)</a:t>
            </a:r>
            <a:r>
              <a:rPr lang="en-US" sz="2800" dirty="0"/>
              <a:t>m+</a:t>
            </a:r>
            <a:r>
              <a:rPr lang="ru-RU" sz="2800" dirty="0"/>
              <a:t> |</a:t>
            </a:r>
            <a:r>
              <a:rPr lang="ru-RU" sz="2800" dirty="0">
                <a:sym typeface="Symbol"/>
              </a:rPr>
              <a:t>  </a:t>
            </a:r>
            <a:r>
              <a:rPr lang="ru-RU" sz="2800" dirty="0"/>
              <a:t>| ) при поиске всех вхождений</a:t>
            </a:r>
            <a:endParaRPr lang="en-US" sz="28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27CCB9F-3629-41F1-91A7-6935A19A468D}"/>
              </a:ext>
            </a:extLst>
          </p:cNvPr>
          <p:cNvSpPr/>
          <p:nvPr/>
        </p:nvSpPr>
        <p:spPr>
          <a:xfrm>
            <a:off x="184206" y="222890"/>
            <a:ext cx="100756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Алгоритмы</a:t>
            </a:r>
            <a:r>
              <a:rPr lang="en-US" sz="1600" b="1" dirty="0"/>
              <a:t> </a:t>
            </a:r>
            <a:r>
              <a:rPr lang="ru-RU" sz="1600" b="1" dirty="0"/>
              <a:t>поиска подстроки. Алгоритм </a:t>
            </a:r>
            <a:r>
              <a:rPr lang="ru-RU" altLang="ru-RU" sz="1600" b="1" dirty="0" err="1"/>
              <a:t>Бойера</a:t>
            </a:r>
            <a:r>
              <a:rPr lang="ru-RU" altLang="ru-RU" sz="1600" b="1" dirty="0"/>
              <a:t> - Мура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3178945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759C355-2C25-468B-8513-0D51C3F47B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algn="l"/>
            <a:r>
              <a:rPr lang="ru-RU" altLang="ru-RU" sz="2400" dirty="0"/>
              <a:t>4. Алгоритм </a:t>
            </a:r>
            <a:r>
              <a:rPr lang="ru-RU" altLang="ru-RU" sz="2400" dirty="0" err="1"/>
              <a:t>Бойера</a:t>
            </a:r>
            <a:r>
              <a:rPr lang="ru-RU" altLang="ru-RU" sz="2400" dirty="0"/>
              <a:t> - Мура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ACC309A-216F-4A71-B7A4-2E43A0CD3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989138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о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9DE8A96F-4F62-4D4B-A257-7C76DE228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1989138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б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F321329A-01C0-4D68-9204-E49EA8F22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989138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а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838EAA89-3C25-4027-8F98-F75510D62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1989138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 </a:t>
            </a:r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E9C4C9B8-0A32-47B7-9135-9A5B365E4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1989138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о</a:t>
            </a:r>
          </a:p>
        </p:txBody>
      </p:sp>
      <p:sp>
        <p:nvSpPr>
          <p:cNvPr id="21512" name="Rectangle 8">
            <a:extLst>
              <a:ext uri="{FF2B5EF4-FFF2-40B4-BE49-F238E27FC236}">
                <a16:creationId xmlns:a16="http://schemas.microsoft.com/office/drawing/2014/main" id="{219F6A27-F279-4F9D-80DF-E9B72F15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1989138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д</a:t>
            </a:r>
          </a:p>
        </p:txBody>
      </p:sp>
      <p:sp>
        <p:nvSpPr>
          <p:cNvPr id="21513" name="Rectangle 9">
            <a:extLst>
              <a:ext uri="{FF2B5EF4-FFF2-40B4-BE49-F238E27FC236}">
                <a16:creationId xmlns:a16="http://schemas.microsoft.com/office/drawing/2014/main" id="{13FDFD03-C518-449B-873E-E2FBB1BA2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9138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о</a:t>
            </a:r>
          </a:p>
        </p:txBody>
      </p:sp>
      <p:sp>
        <p:nvSpPr>
          <p:cNvPr id="21514" name="Rectangle 10">
            <a:extLst>
              <a:ext uri="{FF2B5EF4-FFF2-40B4-BE49-F238E27FC236}">
                <a16:creationId xmlns:a16="http://schemas.microsoft.com/office/drawing/2014/main" id="{75C54EC4-ADFB-40D8-95CF-1EFEF137A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989138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б</a:t>
            </a:r>
          </a:p>
        </p:txBody>
      </p:sp>
      <p:sp>
        <p:nvSpPr>
          <p:cNvPr id="21515" name="Rectangle 11">
            <a:extLst>
              <a:ext uri="{FF2B5EF4-FFF2-40B4-BE49-F238E27FC236}">
                <a16:creationId xmlns:a16="http://schemas.microsoft.com/office/drawing/2014/main" id="{E48C218E-EBD0-4E4A-AF1C-6FF4F4381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5" y="1989138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р</a:t>
            </a:r>
          </a:p>
        </p:txBody>
      </p:sp>
      <p:sp>
        <p:nvSpPr>
          <p:cNvPr id="21516" name="Rectangle 12">
            <a:extLst>
              <a:ext uri="{FF2B5EF4-FFF2-40B4-BE49-F238E27FC236}">
                <a16:creationId xmlns:a16="http://schemas.microsoft.com/office/drawing/2014/main" id="{7E66C090-AE80-4BB5-B092-8F9B8E190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9988" y="1989138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и</a:t>
            </a:r>
          </a:p>
        </p:txBody>
      </p:sp>
      <p:sp>
        <p:nvSpPr>
          <p:cNvPr id="21517" name="Rectangle 13">
            <a:extLst>
              <a:ext uri="{FF2B5EF4-FFF2-40B4-BE49-F238E27FC236}">
                <a16:creationId xmlns:a16="http://schemas.microsoft.com/office/drawing/2014/main" id="{85EBC05F-CD14-4EC5-AD15-FC4BF9361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3" y="1989138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л</a:t>
            </a:r>
          </a:p>
        </p:txBody>
      </p:sp>
      <p:sp>
        <p:nvSpPr>
          <p:cNvPr id="21518" name="Rectangle 14">
            <a:extLst>
              <a:ext uri="{FF2B5EF4-FFF2-40B4-BE49-F238E27FC236}">
                <a16:creationId xmlns:a16="http://schemas.microsoft.com/office/drawing/2014/main" id="{C18EF396-D257-4455-BFF7-1B3C779F5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5" y="1989138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и</a:t>
            </a:r>
          </a:p>
        </p:txBody>
      </p:sp>
      <p:sp>
        <p:nvSpPr>
          <p:cNvPr id="21519" name="Rectangle 15">
            <a:extLst>
              <a:ext uri="{FF2B5EF4-FFF2-40B4-BE49-F238E27FC236}">
                <a16:creationId xmlns:a16="http://schemas.microsoft.com/office/drawing/2014/main" id="{2DEE7FFA-3A02-49C7-B1B2-EFE09FADC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9488" y="1989138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 </a:t>
            </a:r>
          </a:p>
        </p:txBody>
      </p:sp>
      <p:sp>
        <p:nvSpPr>
          <p:cNvPr id="21520" name="Rectangle 16">
            <a:extLst>
              <a:ext uri="{FF2B5EF4-FFF2-40B4-BE49-F238E27FC236}">
                <a16:creationId xmlns:a16="http://schemas.microsoft.com/office/drawing/2014/main" id="{4902EB1D-5E32-4FA7-8DAD-72F2D09A0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850" y="1989138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о</a:t>
            </a:r>
          </a:p>
        </p:txBody>
      </p:sp>
      <p:sp>
        <p:nvSpPr>
          <p:cNvPr id="21521" name="Rectangle 17">
            <a:extLst>
              <a:ext uri="{FF2B5EF4-FFF2-40B4-BE49-F238E27FC236}">
                <a16:creationId xmlns:a16="http://schemas.microsoft.com/office/drawing/2014/main" id="{4306F03A-32A6-4E38-989F-5228AE7D4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1989138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б</a:t>
            </a:r>
          </a:p>
        </p:txBody>
      </p:sp>
      <p:sp>
        <p:nvSpPr>
          <p:cNvPr id="21522" name="Rectangle 18">
            <a:extLst>
              <a:ext uri="{FF2B5EF4-FFF2-40B4-BE49-F238E27FC236}">
                <a16:creationId xmlns:a16="http://schemas.microsoft.com/office/drawing/2014/main" id="{3F017FF4-06CB-4426-98AA-09C7C40C6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1989138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о</a:t>
            </a:r>
          </a:p>
        </p:txBody>
      </p:sp>
      <p:sp>
        <p:nvSpPr>
          <p:cNvPr id="21523" name="Rectangle 19">
            <a:extLst>
              <a:ext uri="{FF2B5EF4-FFF2-40B4-BE49-F238E27FC236}">
                <a16:creationId xmlns:a16="http://schemas.microsoft.com/office/drawing/2014/main" id="{E9921D55-E934-4EA1-A4CA-AEC7ECFA0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1989138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и</a:t>
            </a:r>
          </a:p>
        </p:txBody>
      </p:sp>
      <p:sp>
        <p:nvSpPr>
          <p:cNvPr id="21524" name="Rectangle 20">
            <a:extLst>
              <a:ext uri="{FF2B5EF4-FFF2-40B4-BE49-F238E27FC236}">
                <a16:creationId xmlns:a16="http://schemas.microsoft.com/office/drawing/2014/main" id="{E7694B39-EFFF-49C2-A0A8-D87AFEE0D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1989138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 </a:t>
            </a:r>
          </a:p>
        </p:txBody>
      </p:sp>
      <p:sp>
        <p:nvSpPr>
          <p:cNvPr id="21525" name="Rectangle 21">
            <a:extLst>
              <a:ext uri="{FF2B5EF4-FFF2-40B4-BE49-F238E27FC236}">
                <a16:creationId xmlns:a16="http://schemas.microsoft.com/office/drawing/2014/main" id="{E3282BCD-46CF-4B67-84EF-58355D301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900" y="1989138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б</a:t>
            </a:r>
          </a:p>
        </p:txBody>
      </p:sp>
      <p:sp>
        <p:nvSpPr>
          <p:cNvPr id="21526" name="Rectangle 22">
            <a:extLst>
              <a:ext uri="{FF2B5EF4-FFF2-40B4-BE49-F238E27FC236}">
                <a16:creationId xmlns:a16="http://schemas.microsoft.com/office/drawing/2014/main" id="{8DF3AB34-6FDD-4802-8FC1-8B3D97CA2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5675" y="1989138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о</a:t>
            </a:r>
          </a:p>
        </p:txBody>
      </p:sp>
      <p:sp>
        <p:nvSpPr>
          <p:cNvPr id="21527" name="Rectangle 23">
            <a:extLst>
              <a:ext uri="{FF2B5EF4-FFF2-40B4-BE49-F238E27FC236}">
                <a16:creationId xmlns:a16="http://schemas.microsoft.com/office/drawing/2014/main" id="{23556402-0F0F-43DC-AE92-D33E667E0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6038" y="1989138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б</a:t>
            </a:r>
          </a:p>
        </p:txBody>
      </p:sp>
      <p:sp>
        <p:nvSpPr>
          <p:cNvPr id="21528" name="Rectangle 24">
            <a:extLst>
              <a:ext uri="{FF2B5EF4-FFF2-40B4-BE49-F238E27FC236}">
                <a16:creationId xmlns:a16="http://schemas.microsoft.com/office/drawing/2014/main" id="{C4D7ACB0-45FB-46F2-8AE6-0C93C4A99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988" y="1989138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р</a:t>
            </a:r>
          </a:p>
        </p:txBody>
      </p:sp>
      <p:sp>
        <p:nvSpPr>
          <p:cNvPr id="21529" name="Rectangle 25">
            <a:extLst>
              <a:ext uri="{FF2B5EF4-FFF2-40B4-BE49-F238E27FC236}">
                <a16:creationId xmlns:a16="http://schemas.microsoft.com/office/drawing/2014/main" id="{0332EC06-8607-45C7-804D-8ED9522C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350" y="1989138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а</a:t>
            </a:r>
          </a:p>
        </p:txBody>
      </p:sp>
      <p:grpSp>
        <p:nvGrpSpPr>
          <p:cNvPr id="21530" name="Group 26">
            <a:extLst>
              <a:ext uri="{FF2B5EF4-FFF2-40B4-BE49-F238E27FC236}">
                <a16:creationId xmlns:a16="http://schemas.microsoft.com/office/drawing/2014/main" id="{F2606ADE-0C6C-4F04-BAD5-0DEA9EB5592C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349500"/>
            <a:ext cx="1366837" cy="288925"/>
            <a:chOff x="340" y="1162"/>
            <a:chExt cx="861" cy="182"/>
          </a:xfrm>
        </p:grpSpPr>
        <p:sp>
          <p:nvSpPr>
            <p:cNvPr id="21531" name="Rectangle 27">
              <a:extLst>
                <a:ext uri="{FF2B5EF4-FFF2-40B4-BE49-F238E27FC236}">
                  <a16:creationId xmlns:a16="http://schemas.microsoft.com/office/drawing/2014/main" id="{596A17CF-FAE7-4643-ADDF-5848637E3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1162"/>
              <a:ext cx="181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о</a:t>
              </a:r>
            </a:p>
          </p:txBody>
        </p:sp>
        <p:sp>
          <p:nvSpPr>
            <p:cNvPr id="21532" name="Rectangle 28">
              <a:extLst>
                <a:ext uri="{FF2B5EF4-FFF2-40B4-BE49-F238E27FC236}">
                  <a16:creationId xmlns:a16="http://schemas.microsoft.com/office/drawing/2014/main" id="{C8E1BFF1-E701-44C3-9084-193794674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" y="1162"/>
              <a:ext cx="181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б</a:t>
              </a:r>
            </a:p>
          </p:txBody>
        </p:sp>
        <p:sp>
          <p:nvSpPr>
            <p:cNvPr id="21533" name="Rectangle 29">
              <a:extLst>
                <a:ext uri="{FF2B5EF4-FFF2-40B4-BE49-F238E27FC236}">
                  <a16:creationId xmlns:a16="http://schemas.microsoft.com/office/drawing/2014/main" id="{EDEFCB47-1DA3-4B42-A06A-CE46042BB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162"/>
              <a:ext cx="181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о</a:t>
              </a:r>
            </a:p>
          </p:txBody>
        </p:sp>
        <p:sp>
          <p:nvSpPr>
            <p:cNvPr id="21534" name="Rectangle 30">
              <a:extLst>
                <a:ext uri="{FF2B5EF4-FFF2-40B4-BE49-F238E27FC236}">
                  <a16:creationId xmlns:a16="http://schemas.microsoft.com/office/drawing/2014/main" id="{2619F23E-299A-4839-9ABA-3DE5112FD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1162"/>
              <a:ext cx="181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и</a:t>
              </a:r>
            </a:p>
          </p:txBody>
        </p:sp>
      </p:grpSp>
      <p:sp>
        <p:nvSpPr>
          <p:cNvPr id="21536" name="Rectangle 32">
            <a:extLst>
              <a:ext uri="{FF2B5EF4-FFF2-40B4-BE49-F238E27FC236}">
                <a16:creationId xmlns:a16="http://schemas.microsoft.com/office/drawing/2014/main" id="{8FBC25E7-B498-45D1-B9B4-17D7E6CF8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944563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 </a:t>
            </a:r>
          </a:p>
        </p:txBody>
      </p:sp>
      <p:sp>
        <p:nvSpPr>
          <p:cNvPr id="21537" name="Rectangle 33">
            <a:extLst>
              <a:ext uri="{FF2B5EF4-FFF2-40B4-BE49-F238E27FC236}">
                <a16:creationId xmlns:a16="http://schemas.microsoft.com/office/drawing/2014/main" id="{866D1F61-E532-43B3-80D6-6FD40472C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944563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а</a:t>
            </a:r>
          </a:p>
        </p:txBody>
      </p:sp>
      <p:sp>
        <p:nvSpPr>
          <p:cNvPr id="21538" name="Rectangle 34">
            <a:extLst>
              <a:ext uri="{FF2B5EF4-FFF2-40B4-BE49-F238E27FC236}">
                <a16:creationId xmlns:a16="http://schemas.microsoft.com/office/drawing/2014/main" id="{7AF92C26-4B79-4D98-9C16-0C668B3EE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944563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dirty="0"/>
              <a:t>б</a:t>
            </a:r>
          </a:p>
        </p:txBody>
      </p:sp>
      <p:sp>
        <p:nvSpPr>
          <p:cNvPr id="21539" name="Rectangle 35">
            <a:extLst>
              <a:ext uri="{FF2B5EF4-FFF2-40B4-BE49-F238E27FC236}">
                <a16:creationId xmlns:a16="http://schemas.microsoft.com/office/drawing/2014/main" id="{81F5E30F-4AF5-4960-A4E4-B7180EC57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944563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и</a:t>
            </a:r>
          </a:p>
        </p:txBody>
      </p:sp>
      <p:sp>
        <p:nvSpPr>
          <p:cNvPr id="21541" name="Rectangle 37">
            <a:extLst>
              <a:ext uri="{FF2B5EF4-FFF2-40B4-BE49-F238E27FC236}">
                <a16:creationId xmlns:a16="http://schemas.microsoft.com/office/drawing/2014/main" id="{0E26E52E-BDB6-4453-9401-FF83BD794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304925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4</a:t>
            </a:r>
          </a:p>
        </p:txBody>
      </p:sp>
      <p:sp>
        <p:nvSpPr>
          <p:cNvPr id="21542" name="Rectangle 38">
            <a:extLst>
              <a:ext uri="{FF2B5EF4-FFF2-40B4-BE49-F238E27FC236}">
                <a16:creationId xmlns:a16="http://schemas.microsoft.com/office/drawing/2014/main" id="{6698931F-0D4D-4F25-BDD9-2D1E967E0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304925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4</a:t>
            </a:r>
          </a:p>
        </p:txBody>
      </p:sp>
      <p:sp>
        <p:nvSpPr>
          <p:cNvPr id="21543" name="Rectangle 39">
            <a:extLst>
              <a:ext uri="{FF2B5EF4-FFF2-40B4-BE49-F238E27FC236}">
                <a16:creationId xmlns:a16="http://schemas.microsoft.com/office/drawing/2014/main" id="{9559EF34-9979-4BA3-8AD2-E9106AE3B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304925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2</a:t>
            </a:r>
          </a:p>
        </p:txBody>
      </p:sp>
      <p:sp>
        <p:nvSpPr>
          <p:cNvPr id="21544" name="Rectangle 40">
            <a:extLst>
              <a:ext uri="{FF2B5EF4-FFF2-40B4-BE49-F238E27FC236}">
                <a16:creationId xmlns:a16="http://schemas.microsoft.com/office/drawing/2014/main" id="{58554491-4FC1-4022-A6A8-609335806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1304925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4</a:t>
            </a:r>
          </a:p>
        </p:txBody>
      </p:sp>
      <p:sp>
        <p:nvSpPr>
          <p:cNvPr id="21568" name="Rectangle 64">
            <a:extLst>
              <a:ext uri="{FF2B5EF4-FFF2-40B4-BE49-F238E27FC236}">
                <a16:creationId xmlns:a16="http://schemas.microsoft.com/office/drawing/2014/main" id="{07D30685-258B-441D-A58A-5D232A9F4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944563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л</a:t>
            </a:r>
          </a:p>
        </p:txBody>
      </p:sp>
      <p:sp>
        <p:nvSpPr>
          <p:cNvPr id="21569" name="Rectangle 65">
            <a:extLst>
              <a:ext uri="{FF2B5EF4-FFF2-40B4-BE49-F238E27FC236}">
                <a16:creationId xmlns:a16="http://schemas.microsoft.com/office/drawing/2014/main" id="{F713D6F0-E163-4544-8E39-DEBDF109B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944563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о</a:t>
            </a:r>
          </a:p>
        </p:txBody>
      </p:sp>
      <p:sp>
        <p:nvSpPr>
          <p:cNvPr id="21570" name="Rectangle 66">
            <a:extLst>
              <a:ext uri="{FF2B5EF4-FFF2-40B4-BE49-F238E27FC236}">
                <a16:creationId xmlns:a16="http://schemas.microsoft.com/office/drawing/2014/main" id="{B3E7AEBA-4B87-4FA4-BABD-07D82007C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944563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dirty="0"/>
              <a:t>р</a:t>
            </a:r>
          </a:p>
        </p:txBody>
      </p:sp>
      <p:sp>
        <p:nvSpPr>
          <p:cNvPr id="21571" name="Rectangle 67">
            <a:extLst>
              <a:ext uri="{FF2B5EF4-FFF2-40B4-BE49-F238E27FC236}">
                <a16:creationId xmlns:a16="http://schemas.microsoft.com/office/drawing/2014/main" id="{431BAEB4-07F5-4695-A70E-BE42104A6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1304925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4</a:t>
            </a:r>
          </a:p>
        </p:txBody>
      </p:sp>
      <p:sp>
        <p:nvSpPr>
          <p:cNvPr id="21572" name="Rectangle 68">
            <a:extLst>
              <a:ext uri="{FF2B5EF4-FFF2-40B4-BE49-F238E27FC236}">
                <a16:creationId xmlns:a16="http://schemas.microsoft.com/office/drawing/2014/main" id="{0D4FB53E-F52B-4778-9416-7671DA777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1304925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1</a:t>
            </a:r>
          </a:p>
        </p:txBody>
      </p:sp>
      <p:sp>
        <p:nvSpPr>
          <p:cNvPr id="21573" name="Rectangle 69">
            <a:extLst>
              <a:ext uri="{FF2B5EF4-FFF2-40B4-BE49-F238E27FC236}">
                <a16:creationId xmlns:a16="http://schemas.microsoft.com/office/drawing/2014/main" id="{7C34E5BD-BD7E-4A06-AF41-782FEF77C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304925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4</a:t>
            </a:r>
          </a:p>
        </p:txBody>
      </p:sp>
      <p:sp>
        <p:nvSpPr>
          <p:cNvPr id="21574" name="Text Box 70">
            <a:extLst>
              <a:ext uri="{FF2B5EF4-FFF2-40B4-BE49-F238E27FC236}">
                <a16:creationId xmlns:a16="http://schemas.microsoft.com/office/drawing/2014/main" id="{45825437-BD99-4F36-97B4-53DA87561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2860675"/>
            <a:ext cx="2855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Число сравнений символов:</a:t>
            </a:r>
          </a:p>
        </p:txBody>
      </p:sp>
      <p:sp>
        <p:nvSpPr>
          <p:cNvPr id="21575" name="Text Box 71">
            <a:extLst>
              <a:ext uri="{FF2B5EF4-FFF2-40B4-BE49-F238E27FC236}">
                <a16:creationId xmlns:a16="http://schemas.microsoft.com/office/drawing/2014/main" id="{FD7265C6-37C7-41A2-919C-8AEEDD22E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32131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1</a:t>
            </a:r>
          </a:p>
        </p:txBody>
      </p:sp>
      <p:sp>
        <p:nvSpPr>
          <p:cNvPr id="21584" name="Text Box 80">
            <a:extLst>
              <a:ext uri="{FF2B5EF4-FFF2-40B4-BE49-F238E27FC236}">
                <a16:creationId xmlns:a16="http://schemas.microsoft.com/office/drawing/2014/main" id="{15AA87C6-065C-4035-A87D-58FF58D1E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3213100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+ 1</a:t>
            </a:r>
          </a:p>
        </p:txBody>
      </p:sp>
      <p:sp>
        <p:nvSpPr>
          <p:cNvPr id="21585" name="Text Box 81">
            <a:extLst>
              <a:ext uri="{FF2B5EF4-FFF2-40B4-BE49-F238E27FC236}">
                <a16:creationId xmlns:a16="http://schemas.microsoft.com/office/drawing/2014/main" id="{D9ECDB4C-98D5-449F-8101-B12AB674D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213100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+ 2</a:t>
            </a:r>
          </a:p>
        </p:txBody>
      </p:sp>
      <p:sp>
        <p:nvSpPr>
          <p:cNvPr id="21586" name="Text Box 82">
            <a:extLst>
              <a:ext uri="{FF2B5EF4-FFF2-40B4-BE49-F238E27FC236}">
                <a16:creationId xmlns:a16="http://schemas.microsoft.com/office/drawing/2014/main" id="{9ECDE444-B8FA-4882-9019-652A6086B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3213100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+ 1</a:t>
            </a:r>
          </a:p>
        </p:txBody>
      </p:sp>
      <p:sp>
        <p:nvSpPr>
          <p:cNvPr id="21587" name="Text Box 83">
            <a:extLst>
              <a:ext uri="{FF2B5EF4-FFF2-40B4-BE49-F238E27FC236}">
                <a16:creationId xmlns:a16="http://schemas.microsoft.com/office/drawing/2014/main" id="{9147F1C8-3EB3-42D9-9AB9-911D77B2B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3213100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+ 1</a:t>
            </a:r>
          </a:p>
        </p:txBody>
      </p:sp>
      <p:sp>
        <p:nvSpPr>
          <p:cNvPr id="21588" name="Text Box 84">
            <a:extLst>
              <a:ext uri="{FF2B5EF4-FFF2-40B4-BE49-F238E27FC236}">
                <a16:creationId xmlns:a16="http://schemas.microsoft.com/office/drawing/2014/main" id="{A17B8F75-2BE0-4CC3-8FE0-62CF46CEF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3213100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+ 4</a:t>
            </a:r>
          </a:p>
        </p:txBody>
      </p:sp>
      <p:sp>
        <p:nvSpPr>
          <p:cNvPr id="21589" name="Text Box 85">
            <a:extLst>
              <a:ext uri="{FF2B5EF4-FFF2-40B4-BE49-F238E27FC236}">
                <a16:creationId xmlns:a16="http://schemas.microsoft.com/office/drawing/2014/main" id="{EEE5182E-FF62-453C-B405-ED5609AB9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5263" y="3213100"/>
            <a:ext cx="6429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=  10</a:t>
            </a:r>
          </a:p>
        </p:txBody>
      </p:sp>
      <p:sp>
        <p:nvSpPr>
          <p:cNvPr id="53" name="Rectangle 66">
            <a:extLst>
              <a:ext uri="{FF2B5EF4-FFF2-40B4-BE49-F238E27FC236}">
                <a16:creationId xmlns:a16="http://schemas.microsoft.com/office/drawing/2014/main" id="{B661375D-048F-47AC-9D5F-69D3740A7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6" y="943769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dirty="0"/>
              <a:t>д</a:t>
            </a:r>
          </a:p>
        </p:txBody>
      </p:sp>
      <p:sp>
        <p:nvSpPr>
          <p:cNvPr id="54" name="Rectangle 69">
            <a:extLst>
              <a:ext uri="{FF2B5EF4-FFF2-40B4-BE49-F238E27FC236}">
                <a16:creationId xmlns:a16="http://schemas.microsoft.com/office/drawing/2014/main" id="{59B435B2-485E-473D-A2F0-28DED9F5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6" y="1304131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0047 L 0.15764 -3.72195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64 4.95721E-6 L 0.23628 -0.00024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-2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28 -0.00024 L 0.39375 -0.00024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409 4.98496E-6 L 0.4335 4.98496E-6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351 4.95721E-6 L 0.51198 -0.00024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-2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74" grpId="0"/>
      <p:bldP spid="21575" grpId="0"/>
      <p:bldP spid="21584" grpId="0"/>
      <p:bldP spid="21585" grpId="0"/>
      <p:bldP spid="21586" grpId="0"/>
      <p:bldP spid="21587" grpId="0"/>
      <p:bldP spid="21588" grpId="0"/>
      <p:bldP spid="2158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EEF4165-FA2C-42DC-96EF-9C85A82CCE82}"/>
              </a:ext>
            </a:extLst>
          </p:cNvPr>
          <p:cNvSpPr/>
          <p:nvPr/>
        </p:nvSpPr>
        <p:spPr>
          <a:xfrm>
            <a:off x="210046" y="2767280"/>
            <a:ext cx="87239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Алгоритмы поиска подстроки. Алгоритм </a:t>
            </a:r>
            <a:r>
              <a:rPr lang="ru-RU" sz="4000" b="1" dirty="0" err="1">
                <a:solidFill>
                  <a:schemeClr val="dk1"/>
                </a:solidFill>
              </a:rPr>
              <a:t>Хорспула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3515250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26B41120-9B1C-44A3-B7E3-3A4A16108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ru-RU" dirty="0"/>
              <a:t>1. Образец сравнивается с текстом начиная с конца образца </a:t>
            </a:r>
          </a:p>
          <a:p>
            <a:pPr>
              <a:buFont typeface="Arial" charset="0"/>
              <a:buNone/>
              <a:defRPr/>
            </a:pPr>
            <a:r>
              <a:rPr lang="ru-RU" dirty="0"/>
              <a:t>2. Если все символы совпадают  -  найден (ищем остальные вхождения)</a:t>
            </a:r>
          </a:p>
          <a:p>
            <a:pPr>
              <a:buFont typeface="Arial" charset="0"/>
              <a:buNone/>
              <a:defRPr/>
            </a:pPr>
            <a:r>
              <a:rPr lang="ru-RU" dirty="0"/>
              <a:t>3. Если  несоответствие  - сдвиг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D6D9560-ED23-445A-A6CF-C9E6B782043B}"/>
              </a:ext>
            </a:extLst>
          </p:cNvPr>
          <p:cNvSpPr/>
          <p:nvPr/>
        </p:nvSpPr>
        <p:spPr>
          <a:xfrm>
            <a:off x="184206" y="222890"/>
            <a:ext cx="100756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Алгоритмы</a:t>
            </a:r>
            <a:r>
              <a:rPr lang="en-US" sz="1600" b="1" dirty="0"/>
              <a:t> </a:t>
            </a:r>
            <a:r>
              <a:rPr lang="ru-RU" sz="1600" b="1" dirty="0"/>
              <a:t>поиска подстроки. Алгоритм </a:t>
            </a:r>
            <a:r>
              <a:rPr lang="ru-RU" sz="1600" b="1" dirty="0" err="1">
                <a:solidFill>
                  <a:schemeClr val="dk1"/>
                </a:solidFill>
              </a:rPr>
              <a:t>Хорспула</a:t>
            </a:r>
            <a:endParaRPr lang="ru-RU" sz="16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85B0B6B5-3982-40B3-9934-8B486C198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214313"/>
            <a:ext cx="8540750" cy="5570536"/>
          </a:xfrm>
        </p:spPr>
        <p:txBody>
          <a:bodyPr/>
          <a:lstStyle/>
          <a:p>
            <a:pPr>
              <a:defRPr/>
            </a:pPr>
            <a:r>
              <a:rPr lang="en-US" dirty="0"/>
              <a:t>3.1.  </a:t>
            </a:r>
            <a:r>
              <a:rPr lang="ru-RU" dirty="0"/>
              <a:t>Символа в образце нет – то сдвиг образца на всю длину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buFont typeface="Arial" panose="020B0604020202020204" pitchFamily="34" charset="0"/>
              <a:buNone/>
              <a:defRPr/>
            </a:pPr>
            <a:endParaRPr lang="ru-RU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dirty="0"/>
              <a:t>3.2. </a:t>
            </a:r>
            <a:r>
              <a:rPr lang="ru-RU" dirty="0"/>
              <a:t>Если символ есть в образце, но не последний – то сдвиг с выравниванием по первому вхождению символа в образец</a:t>
            </a:r>
            <a:endParaRPr lang="en-US" dirty="0"/>
          </a:p>
          <a:p>
            <a:pPr>
              <a:buFont typeface="Arial" panose="020B0604020202020204" pitchFamily="34" charset="0"/>
              <a:buNone/>
              <a:defRPr/>
            </a:pPr>
            <a:endParaRPr lang="ru-RU" dirty="0"/>
          </a:p>
          <a:p>
            <a:pPr>
              <a:buFont typeface="Arial" panose="020B0604020202020204" pitchFamily="34" charset="0"/>
              <a:buNone/>
              <a:defRPr/>
            </a:pP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67F6C35-625F-4D3C-A3DE-79586A3DEF22}"/>
              </a:ext>
            </a:extLst>
          </p:cNvPr>
          <p:cNvSpPr/>
          <p:nvPr/>
        </p:nvSpPr>
        <p:spPr>
          <a:xfrm>
            <a:off x="571500" y="1427163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C2CF1E-2B68-4150-8F7D-0E0338487CF9}"/>
              </a:ext>
            </a:extLst>
          </p:cNvPr>
          <p:cNvSpPr/>
          <p:nvPr/>
        </p:nvSpPr>
        <p:spPr>
          <a:xfrm>
            <a:off x="1143000" y="1427163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d</a:t>
            </a:r>
            <a:endParaRPr lang="ru-RU" sz="40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62FB386-A0F5-43A1-BD17-4F6C08275047}"/>
              </a:ext>
            </a:extLst>
          </p:cNvPr>
          <p:cNvSpPr/>
          <p:nvPr/>
        </p:nvSpPr>
        <p:spPr>
          <a:xfrm>
            <a:off x="1714500" y="1427163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4000" dirty="0"/>
              <a:t>с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F8E4B60-39FE-4C58-BB67-BEB65CA48DED}"/>
              </a:ext>
            </a:extLst>
          </p:cNvPr>
          <p:cNvSpPr/>
          <p:nvPr/>
        </p:nvSpPr>
        <p:spPr>
          <a:xfrm>
            <a:off x="3429000" y="1427163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DD6438-03E4-4A91-A474-AE899CFAE503}"/>
              </a:ext>
            </a:extLst>
          </p:cNvPr>
          <p:cNvSpPr/>
          <p:nvPr/>
        </p:nvSpPr>
        <p:spPr>
          <a:xfrm>
            <a:off x="2857500" y="1427163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3367E15-08E5-4D9A-B51B-40F15084B02D}"/>
              </a:ext>
            </a:extLst>
          </p:cNvPr>
          <p:cNvSpPr/>
          <p:nvPr/>
        </p:nvSpPr>
        <p:spPr>
          <a:xfrm>
            <a:off x="2286000" y="1427163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f</a:t>
            </a:r>
            <a:endParaRPr lang="ru-RU" sz="4000" dirty="0"/>
          </a:p>
        </p:txBody>
      </p:sp>
      <p:grpSp>
        <p:nvGrpSpPr>
          <p:cNvPr id="2" name="Группа 20">
            <a:extLst>
              <a:ext uri="{FF2B5EF4-FFF2-40B4-BE49-F238E27FC236}">
                <a16:creationId xmlns:a16="http://schemas.microsoft.com/office/drawing/2014/main" id="{50C878E1-B1C2-435D-8D46-DB34A6E5B8DE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2141538"/>
            <a:ext cx="1714500" cy="571500"/>
            <a:chOff x="642910" y="2141503"/>
            <a:chExt cx="1714512" cy="571504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2E14F6EB-F835-4C6D-8DA7-DDE5FA86C9F1}"/>
                </a:ext>
              </a:extLst>
            </p:cNvPr>
            <p:cNvSpPr/>
            <p:nvPr/>
          </p:nvSpPr>
          <p:spPr>
            <a:xfrm>
              <a:off x="642910" y="2141503"/>
              <a:ext cx="571504" cy="57150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000" dirty="0"/>
                <a:t>a</a:t>
              </a:r>
              <a:endParaRPr lang="ru-RU" sz="4000" dirty="0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2D8D710C-77EC-44DD-B027-BBA8B9B5EEC6}"/>
                </a:ext>
              </a:extLst>
            </p:cNvPr>
            <p:cNvSpPr/>
            <p:nvPr/>
          </p:nvSpPr>
          <p:spPr>
            <a:xfrm>
              <a:off x="1214414" y="2141503"/>
              <a:ext cx="571504" cy="57150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000" dirty="0"/>
                <a:t>a</a:t>
              </a:r>
              <a:endParaRPr lang="ru-RU" sz="4000" dirty="0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B249B7AB-9F88-4560-8D11-C69C67188B41}"/>
                </a:ext>
              </a:extLst>
            </p:cNvPr>
            <p:cNvSpPr/>
            <p:nvPr/>
          </p:nvSpPr>
          <p:spPr>
            <a:xfrm>
              <a:off x="1785918" y="2141503"/>
              <a:ext cx="571504" cy="57150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000" dirty="0"/>
                <a:t>f</a:t>
              </a:r>
              <a:endParaRPr lang="ru-RU" sz="4000" dirty="0"/>
            </a:p>
          </p:txBody>
        </p:sp>
      </p:grp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809B85D-3455-4778-829C-22DA839DE681}"/>
              </a:ext>
            </a:extLst>
          </p:cNvPr>
          <p:cNvSpPr/>
          <p:nvPr/>
        </p:nvSpPr>
        <p:spPr>
          <a:xfrm>
            <a:off x="4000500" y="1427163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f</a:t>
            </a:r>
            <a:endParaRPr lang="ru-RU" sz="4000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0AC00B9-78ED-4076-91E5-C483CFA884F6}"/>
              </a:ext>
            </a:extLst>
          </p:cNvPr>
          <p:cNvCxnSpPr/>
          <p:nvPr/>
        </p:nvCxnSpPr>
        <p:spPr>
          <a:xfrm rot="10800000">
            <a:off x="1500188" y="2855913"/>
            <a:ext cx="928687" cy="158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2FCBD4B-15A2-4206-8E90-4238041178D9}"/>
              </a:ext>
            </a:extLst>
          </p:cNvPr>
          <p:cNvSpPr/>
          <p:nvPr/>
        </p:nvSpPr>
        <p:spPr>
          <a:xfrm>
            <a:off x="714375" y="464343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9B525905-879E-43E1-84D2-26DBC0692D82}"/>
              </a:ext>
            </a:extLst>
          </p:cNvPr>
          <p:cNvSpPr/>
          <p:nvPr/>
        </p:nvSpPr>
        <p:spPr>
          <a:xfrm>
            <a:off x="1285875" y="464343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d</a:t>
            </a:r>
            <a:endParaRPr lang="ru-RU" sz="40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46ED40F2-00A4-4DA0-BC76-94181379308D}"/>
              </a:ext>
            </a:extLst>
          </p:cNvPr>
          <p:cNvSpPr/>
          <p:nvPr/>
        </p:nvSpPr>
        <p:spPr>
          <a:xfrm>
            <a:off x="1857375" y="464343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4000" dirty="0"/>
              <a:t>с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C74B456C-8BE9-4EDA-ACD0-1C7821FE4D51}"/>
              </a:ext>
            </a:extLst>
          </p:cNvPr>
          <p:cNvSpPr/>
          <p:nvPr/>
        </p:nvSpPr>
        <p:spPr>
          <a:xfrm>
            <a:off x="3571875" y="464343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DEC00842-06AA-43E6-9A1C-BDBDC18C2327}"/>
              </a:ext>
            </a:extLst>
          </p:cNvPr>
          <p:cNvSpPr/>
          <p:nvPr/>
        </p:nvSpPr>
        <p:spPr>
          <a:xfrm>
            <a:off x="3000375" y="464343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A55FB987-5450-4F4E-8711-5C00EBC5176F}"/>
              </a:ext>
            </a:extLst>
          </p:cNvPr>
          <p:cNvSpPr/>
          <p:nvPr/>
        </p:nvSpPr>
        <p:spPr>
          <a:xfrm>
            <a:off x="2428875" y="464343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b</a:t>
            </a:r>
            <a:endParaRPr lang="ru-RU" sz="4000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191A954B-3279-4CC3-8C5A-ED3F0B9BFF9F}"/>
              </a:ext>
            </a:extLst>
          </p:cNvPr>
          <p:cNvSpPr/>
          <p:nvPr/>
        </p:nvSpPr>
        <p:spPr>
          <a:xfrm>
            <a:off x="4143375" y="464343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f</a:t>
            </a:r>
            <a:endParaRPr lang="ru-RU" sz="4000" dirty="0"/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690936D6-EE0D-45A6-A81A-0B241960CF84}"/>
              </a:ext>
            </a:extLst>
          </p:cNvPr>
          <p:cNvCxnSpPr/>
          <p:nvPr/>
        </p:nvCxnSpPr>
        <p:spPr>
          <a:xfrm rot="10800000">
            <a:off x="2143125" y="5786438"/>
            <a:ext cx="928688" cy="158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27468CE3-4F1B-4E53-9656-81B2CC2A53D0}"/>
              </a:ext>
            </a:extLst>
          </p:cNvPr>
          <p:cNvSpPr/>
          <p:nvPr/>
        </p:nvSpPr>
        <p:spPr>
          <a:xfrm>
            <a:off x="714375" y="5357813"/>
            <a:ext cx="571500" cy="5715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18D806A6-5BDF-42ED-8BAE-A6729BDAD32E}"/>
              </a:ext>
            </a:extLst>
          </p:cNvPr>
          <p:cNvSpPr/>
          <p:nvPr/>
        </p:nvSpPr>
        <p:spPr>
          <a:xfrm>
            <a:off x="1285875" y="5357813"/>
            <a:ext cx="571500" cy="5715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b</a:t>
            </a:r>
            <a:endParaRPr lang="ru-RU" sz="4000" dirty="0"/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F03EDC0C-192D-476C-99B8-84D43CF76E96}"/>
              </a:ext>
            </a:extLst>
          </p:cNvPr>
          <p:cNvSpPr/>
          <p:nvPr/>
        </p:nvSpPr>
        <p:spPr>
          <a:xfrm>
            <a:off x="1857375" y="5357813"/>
            <a:ext cx="571500" cy="5715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q</a:t>
            </a:r>
            <a:endParaRPr lang="ru-RU" sz="4000" dirty="0"/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1DA13E8A-7D00-4B1C-AB52-0A833205DD5C}"/>
              </a:ext>
            </a:extLst>
          </p:cNvPr>
          <p:cNvSpPr/>
          <p:nvPr/>
        </p:nvSpPr>
        <p:spPr>
          <a:xfrm>
            <a:off x="2428875" y="5357813"/>
            <a:ext cx="571500" cy="5715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79B18805-75C6-4C73-96CD-4F7717691B70}"/>
              </a:ext>
            </a:extLst>
          </p:cNvPr>
          <p:cNvCxnSpPr/>
          <p:nvPr/>
        </p:nvCxnSpPr>
        <p:spPr>
          <a:xfrm rot="10800000">
            <a:off x="3286125" y="6000750"/>
            <a:ext cx="928688" cy="1588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8FB8ECFF-3C4C-47E5-AE3C-FCF3149B1324}"/>
              </a:ext>
            </a:extLst>
          </p:cNvPr>
          <p:cNvSpPr/>
          <p:nvPr/>
        </p:nvSpPr>
        <p:spPr>
          <a:xfrm>
            <a:off x="1857375" y="5286375"/>
            <a:ext cx="571500" cy="5715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8D3D487D-BCF5-4625-847C-8F8EC63AC681}"/>
              </a:ext>
            </a:extLst>
          </p:cNvPr>
          <p:cNvSpPr/>
          <p:nvPr/>
        </p:nvSpPr>
        <p:spPr>
          <a:xfrm>
            <a:off x="2428875" y="5286375"/>
            <a:ext cx="571500" cy="5715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b</a:t>
            </a:r>
            <a:endParaRPr lang="ru-RU" sz="4000" dirty="0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3F0443EC-C987-490E-BD8E-6CA1937F249E}"/>
              </a:ext>
            </a:extLst>
          </p:cNvPr>
          <p:cNvSpPr/>
          <p:nvPr/>
        </p:nvSpPr>
        <p:spPr>
          <a:xfrm>
            <a:off x="3000375" y="5286375"/>
            <a:ext cx="571500" cy="5715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q</a:t>
            </a:r>
            <a:endParaRPr lang="ru-RU" sz="4000" dirty="0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848E0141-C715-435E-B2CF-CE75F92A5411}"/>
              </a:ext>
            </a:extLst>
          </p:cNvPr>
          <p:cNvSpPr/>
          <p:nvPr/>
        </p:nvSpPr>
        <p:spPr>
          <a:xfrm>
            <a:off x="3571875" y="5286375"/>
            <a:ext cx="571500" cy="5715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57" name="Скругленный прямоугольник 56">
            <a:extLst>
              <a:ext uri="{FF2B5EF4-FFF2-40B4-BE49-F238E27FC236}">
                <a16:creationId xmlns:a16="http://schemas.microsoft.com/office/drawing/2014/main" id="{B909DA2C-7D34-4F7D-809A-E18B4021F625}"/>
              </a:ext>
            </a:extLst>
          </p:cNvPr>
          <p:cNvSpPr/>
          <p:nvPr/>
        </p:nvSpPr>
        <p:spPr>
          <a:xfrm>
            <a:off x="1714500" y="1428750"/>
            <a:ext cx="642938" cy="57150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8" name="Скругленный прямоугольник 57">
            <a:extLst>
              <a:ext uri="{FF2B5EF4-FFF2-40B4-BE49-F238E27FC236}">
                <a16:creationId xmlns:a16="http://schemas.microsoft.com/office/drawing/2014/main" id="{AA3CF36A-B04E-41BD-8F8B-296AE890EF0E}"/>
              </a:ext>
            </a:extLst>
          </p:cNvPr>
          <p:cNvSpPr/>
          <p:nvPr/>
        </p:nvSpPr>
        <p:spPr>
          <a:xfrm>
            <a:off x="2357438" y="4572000"/>
            <a:ext cx="642937" cy="57150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1" name="Скругленный прямоугольник 60">
            <a:extLst>
              <a:ext uri="{FF2B5EF4-FFF2-40B4-BE49-F238E27FC236}">
                <a16:creationId xmlns:a16="http://schemas.microsoft.com/office/drawing/2014/main" id="{069E9838-64BD-429F-AA38-9A3FDB6AD4AE}"/>
              </a:ext>
            </a:extLst>
          </p:cNvPr>
          <p:cNvSpPr/>
          <p:nvPr/>
        </p:nvSpPr>
        <p:spPr>
          <a:xfrm>
            <a:off x="2428875" y="4714875"/>
            <a:ext cx="500063" cy="1214438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0.18629 -0.0009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0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2" grpId="0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3" grpId="0" animBg="1"/>
      <p:bldP spid="54" grpId="0" animBg="1"/>
      <p:bldP spid="55" grpId="0" animBg="1"/>
      <p:bldP spid="56" grpId="0" animBg="1"/>
      <p:bldP spid="57" grpId="0" animBg="1"/>
      <p:bldP spid="57" grpId="1" animBg="1"/>
      <p:bldP spid="58" grpId="0" animBg="1"/>
      <p:bldP spid="58" grpId="1" animBg="1"/>
      <p:bldP spid="6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48449A81-0BB5-4E69-A555-61A10900A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285750"/>
            <a:ext cx="8540750" cy="6572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3.3. Если последний символ образца и среди остальных</a:t>
            </a:r>
            <a:r>
              <a:rPr lang="en-US" dirty="0"/>
              <a:t> m-1</a:t>
            </a:r>
            <a:r>
              <a:rPr lang="ru-RU" dirty="0"/>
              <a:t> такого символа больше нет, то сдвиг по случаю 3.1.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ru-RU" dirty="0"/>
          </a:p>
          <a:p>
            <a:pPr>
              <a:defRPr/>
            </a:pPr>
            <a:r>
              <a:rPr lang="en-US" dirty="0"/>
              <a:t>3.4. </a:t>
            </a:r>
            <a:r>
              <a:rPr lang="ru-RU" dirty="0"/>
              <a:t>Если последний символ образца входит в остальной образец, то сдвиг по случаю 3.2.</a:t>
            </a:r>
          </a:p>
          <a:p>
            <a:pPr>
              <a:defRPr/>
            </a:pPr>
            <a:endParaRPr lang="ru-RU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ru-RU" dirty="0"/>
              <a:t>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7E92BF6-BE64-44D2-8B70-9AD3C3C25E58}"/>
              </a:ext>
            </a:extLst>
          </p:cNvPr>
          <p:cNvSpPr/>
          <p:nvPr/>
        </p:nvSpPr>
        <p:spPr>
          <a:xfrm>
            <a:off x="3714750" y="1928813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29B4333-A9CA-4C66-B899-3218846E793E}"/>
              </a:ext>
            </a:extLst>
          </p:cNvPr>
          <p:cNvSpPr/>
          <p:nvPr/>
        </p:nvSpPr>
        <p:spPr>
          <a:xfrm>
            <a:off x="4286250" y="1928813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d</a:t>
            </a:r>
            <a:endParaRPr lang="ru-RU" sz="40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88959DF-77E0-4453-B4CE-79C496B698F0}"/>
              </a:ext>
            </a:extLst>
          </p:cNvPr>
          <p:cNvSpPr/>
          <p:nvPr/>
        </p:nvSpPr>
        <p:spPr>
          <a:xfrm>
            <a:off x="4857750" y="1928813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4000" dirty="0"/>
              <a:t>с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098D4D5-3DE8-4B4D-9586-0AA4FA555C8C}"/>
              </a:ext>
            </a:extLst>
          </p:cNvPr>
          <p:cNvSpPr/>
          <p:nvPr/>
        </p:nvSpPr>
        <p:spPr>
          <a:xfrm>
            <a:off x="6572250" y="1928813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D793772-0767-42E6-A82F-57CFD84B9171}"/>
              </a:ext>
            </a:extLst>
          </p:cNvPr>
          <p:cNvSpPr/>
          <p:nvPr/>
        </p:nvSpPr>
        <p:spPr>
          <a:xfrm>
            <a:off x="6000750" y="1928813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6AEC733-2BBC-48B8-96A3-79AE53F8F770}"/>
              </a:ext>
            </a:extLst>
          </p:cNvPr>
          <p:cNvSpPr/>
          <p:nvPr/>
        </p:nvSpPr>
        <p:spPr>
          <a:xfrm>
            <a:off x="5429250" y="1928813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b</a:t>
            </a:r>
            <a:endParaRPr lang="ru-RU" sz="40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242FE46-CC60-4E75-9405-4E692CC18F8E}"/>
              </a:ext>
            </a:extLst>
          </p:cNvPr>
          <p:cNvSpPr/>
          <p:nvPr/>
        </p:nvSpPr>
        <p:spPr>
          <a:xfrm>
            <a:off x="7143750" y="1928813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f</a:t>
            </a:r>
            <a:endParaRPr lang="ru-RU" sz="4000" dirty="0"/>
          </a:p>
        </p:txBody>
      </p:sp>
      <p:grpSp>
        <p:nvGrpSpPr>
          <p:cNvPr id="11" name="Группа 36">
            <a:extLst>
              <a:ext uri="{FF2B5EF4-FFF2-40B4-BE49-F238E27FC236}">
                <a16:creationId xmlns:a16="http://schemas.microsoft.com/office/drawing/2014/main" id="{F5567B6E-DA7D-4F23-BDDB-D9F9A4F5C8B3}"/>
              </a:ext>
            </a:extLst>
          </p:cNvPr>
          <p:cNvGrpSpPr>
            <a:grpSpLocks/>
          </p:cNvGrpSpPr>
          <p:nvPr/>
        </p:nvGrpSpPr>
        <p:grpSpPr bwMode="auto">
          <a:xfrm>
            <a:off x="3714750" y="2571750"/>
            <a:ext cx="2286000" cy="715963"/>
            <a:chOff x="3714744" y="2571744"/>
            <a:chExt cx="2286016" cy="715968"/>
          </a:xfrm>
        </p:grpSpPr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E2264A6A-7222-4531-90C2-B39C17441D84}"/>
                </a:ext>
              </a:extLst>
            </p:cNvPr>
            <p:cNvCxnSpPr/>
            <p:nvPr/>
          </p:nvCxnSpPr>
          <p:spPr>
            <a:xfrm rot="10800000">
              <a:off x="5000628" y="3286124"/>
              <a:ext cx="928695" cy="1588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57738EC7-2198-4FCF-9DDC-83A79317B5A5}"/>
                </a:ext>
              </a:extLst>
            </p:cNvPr>
            <p:cNvSpPr/>
            <p:nvPr/>
          </p:nvSpPr>
          <p:spPr>
            <a:xfrm>
              <a:off x="3714744" y="2571744"/>
              <a:ext cx="571504" cy="57150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000" dirty="0"/>
                <a:t>a</a:t>
              </a:r>
              <a:endParaRPr lang="ru-RU" sz="4000" dirty="0"/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7014C780-7954-4CE9-B009-E0395D2A33F5}"/>
                </a:ext>
              </a:extLst>
            </p:cNvPr>
            <p:cNvSpPr/>
            <p:nvPr/>
          </p:nvSpPr>
          <p:spPr>
            <a:xfrm>
              <a:off x="4286248" y="2571744"/>
              <a:ext cx="571504" cy="57150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000" dirty="0"/>
                <a:t>s</a:t>
              </a:r>
              <a:endParaRPr lang="ru-RU" sz="4000" dirty="0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0642846F-26A7-444A-B705-E8BEBB81332B}"/>
                </a:ext>
              </a:extLst>
            </p:cNvPr>
            <p:cNvSpPr/>
            <p:nvPr/>
          </p:nvSpPr>
          <p:spPr>
            <a:xfrm>
              <a:off x="4857752" y="2571744"/>
              <a:ext cx="571504" cy="57150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000" dirty="0"/>
                <a:t>q</a:t>
              </a:r>
              <a:endParaRPr lang="ru-RU" sz="4000" dirty="0"/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E1745354-FEDD-4343-8060-0D2F979AA445}"/>
                </a:ext>
              </a:extLst>
            </p:cNvPr>
            <p:cNvSpPr/>
            <p:nvPr/>
          </p:nvSpPr>
          <p:spPr>
            <a:xfrm>
              <a:off x="5429256" y="2571744"/>
              <a:ext cx="571504" cy="57150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000" dirty="0"/>
                <a:t>b</a:t>
              </a:r>
              <a:endParaRPr lang="ru-RU" sz="4000" dirty="0"/>
            </a:p>
          </p:txBody>
        </p:sp>
      </p:grpSp>
      <p:sp>
        <p:nvSpPr>
          <p:cNvPr id="21" name="Скругленный прямоугольник 20">
            <a:extLst>
              <a:ext uri="{FF2B5EF4-FFF2-40B4-BE49-F238E27FC236}">
                <a16:creationId xmlns:a16="http://schemas.microsoft.com/office/drawing/2014/main" id="{3E4871BE-ADBB-44DD-BD63-50789061E4C4}"/>
              </a:ext>
            </a:extLst>
          </p:cNvPr>
          <p:cNvSpPr/>
          <p:nvPr/>
        </p:nvSpPr>
        <p:spPr>
          <a:xfrm>
            <a:off x="5357813" y="1928813"/>
            <a:ext cx="642937" cy="57150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2" name="Скругленный прямоугольник 21">
            <a:extLst>
              <a:ext uri="{FF2B5EF4-FFF2-40B4-BE49-F238E27FC236}">
                <a16:creationId xmlns:a16="http://schemas.microsoft.com/office/drawing/2014/main" id="{0F4243C5-C996-4A99-844E-58F70DCAB0B1}"/>
              </a:ext>
            </a:extLst>
          </p:cNvPr>
          <p:cNvSpPr/>
          <p:nvPr/>
        </p:nvSpPr>
        <p:spPr>
          <a:xfrm>
            <a:off x="4857750" y="2000250"/>
            <a:ext cx="571500" cy="1204913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46EF9CB-1689-4B86-84FF-16976E000B5E}"/>
              </a:ext>
            </a:extLst>
          </p:cNvPr>
          <p:cNvSpPr/>
          <p:nvPr/>
        </p:nvSpPr>
        <p:spPr>
          <a:xfrm>
            <a:off x="3643313" y="5143500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6CF7E44-4199-476F-A497-A2093DBBA820}"/>
              </a:ext>
            </a:extLst>
          </p:cNvPr>
          <p:cNvSpPr/>
          <p:nvPr/>
        </p:nvSpPr>
        <p:spPr>
          <a:xfrm>
            <a:off x="4214813" y="5143500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d</a:t>
            </a:r>
            <a:endParaRPr lang="ru-RU" sz="40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731766F-0DE0-4B93-9C11-75C405D8AD8B}"/>
              </a:ext>
            </a:extLst>
          </p:cNvPr>
          <p:cNvSpPr/>
          <p:nvPr/>
        </p:nvSpPr>
        <p:spPr>
          <a:xfrm>
            <a:off x="4786313" y="5143500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4000" dirty="0"/>
              <a:t>с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0E9960EE-04DA-4401-A36E-0A63378702B1}"/>
              </a:ext>
            </a:extLst>
          </p:cNvPr>
          <p:cNvSpPr/>
          <p:nvPr/>
        </p:nvSpPr>
        <p:spPr>
          <a:xfrm>
            <a:off x="6500813" y="5143500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A7A123D-E25C-41E1-9392-CF53E302DC17}"/>
              </a:ext>
            </a:extLst>
          </p:cNvPr>
          <p:cNvSpPr/>
          <p:nvPr/>
        </p:nvSpPr>
        <p:spPr>
          <a:xfrm>
            <a:off x="5929313" y="5143500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6D13BCD7-E521-4DF2-BEFC-AD380B862BFF}"/>
              </a:ext>
            </a:extLst>
          </p:cNvPr>
          <p:cNvSpPr/>
          <p:nvPr/>
        </p:nvSpPr>
        <p:spPr>
          <a:xfrm>
            <a:off x="5357813" y="5143500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b</a:t>
            </a:r>
            <a:endParaRPr lang="ru-RU" sz="40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9958A31-1202-430A-93F7-E7CB7BC0263D}"/>
              </a:ext>
            </a:extLst>
          </p:cNvPr>
          <p:cNvSpPr/>
          <p:nvPr/>
        </p:nvSpPr>
        <p:spPr>
          <a:xfrm>
            <a:off x="7072313" y="5143500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f</a:t>
            </a:r>
            <a:endParaRPr lang="ru-RU" sz="4000" dirty="0"/>
          </a:p>
        </p:txBody>
      </p:sp>
      <p:grpSp>
        <p:nvGrpSpPr>
          <p:cNvPr id="12" name="Группа 38">
            <a:extLst>
              <a:ext uri="{FF2B5EF4-FFF2-40B4-BE49-F238E27FC236}">
                <a16:creationId xmlns:a16="http://schemas.microsoft.com/office/drawing/2014/main" id="{627F85C9-54E6-4483-9D6D-2E73206DEFC2}"/>
              </a:ext>
            </a:extLst>
          </p:cNvPr>
          <p:cNvGrpSpPr>
            <a:grpSpLocks/>
          </p:cNvGrpSpPr>
          <p:nvPr/>
        </p:nvGrpSpPr>
        <p:grpSpPr bwMode="auto">
          <a:xfrm>
            <a:off x="3643313" y="5786438"/>
            <a:ext cx="2286000" cy="715962"/>
            <a:chOff x="3643306" y="5786454"/>
            <a:chExt cx="2286016" cy="715968"/>
          </a:xfrm>
        </p:grpSpPr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21F94AE0-CEEE-432F-977F-FE018F0E4E90}"/>
                </a:ext>
              </a:extLst>
            </p:cNvPr>
            <p:cNvCxnSpPr/>
            <p:nvPr/>
          </p:nvCxnSpPr>
          <p:spPr>
            <a:xfrm rot="10800000">
              <a:off x="4929190" y="6500835"/>
              <a:ext cx="928693" cy="158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5D5AB2C9-6857-4486-BCBC-0DBD67EC6839}"/>
                </a:ext>
              </a:extLst>
            </p:cNvPr>
            <p:cNvSpPr/>
            <p:nvPr/>
          </p:nvSpPr>
          <p:spPr>
            <a:xfrm>
              <a:off x="3643306" y="5786454"/>
              <a:ext cx="571504" cy="5715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000" dirty="0"/>
                <a:t>a</a:t>
              </a:r>
              <a:endParaRPr lang="ru-RU" sz="4000" dirty="0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69F81AA2-D979-4803-8F75-45DC7EB11685}"/>
                </a:ext>
              </a:extLst>
            </p:cNvPr>
            <p:cNvSpPr/>
            <p:nvPr/>
          </p:nvSpPr>
          <p:spPr>
            <a:xfrm>
              <a:off x="4214810" y="5786454"/>
              <a:ext cx="571504" cy="5715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000" dirty="0"/>
                <a:t>b</a:t>
              </a:r>
              <a:endParaRPr lang="ru-RU" sz="4000" dirty="0"/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BED85537-D7DF-4077-9288-92A441A72F05}"/>
                </a:ext>
              </a:extLst>
            </p:cNvPr>
            <p:cNvSpPr/>
            <p:nvPr/>
          </p:nvSpPr>
          <p:spPr>
            <a:xfrm>
              <a:off x="4786314" y="5786454"/>
              <a:ext cx="571504" cy="5715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000" dirty="0"/>
                <a:t>q</a:t>
              </a:r>
              <a:endParaRPr lang="ru-RU" sz="4000" dirty="0"/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24C5DB7B-C0F2-4920-8675-23AABF50B9A2}"/>
                </a:ext>
              </a:extLst>
            </p:cNvPr>
            <p:cNvSpPr/>
            <p:nvPr/>
          </p:nvSpPr>
          <p:spPr>
            <a:xfrm>
              <a:off x="5357818" y="5786454"/>
              <a:ext cx="571504" cy="5715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000" dirty="0"/>
                <a:t>b</a:t>
              </a:r>
              <a:endParaRPr lang="ru-RU" sz="4000" dirty="0"/>
            </a:p>
          </p:txBody>
        </p:sp>
      </p:grpSp>
      <p:sp>
        <p:nvSpPr>
          <p:cNvPr id="35" name="Скругленный прямоугольник 34">
            <a:extLst>
              <a:ext uri="{FF2B5EF4-FFF2-40B4-BE49-F238E27FC236}">
                <a16:creationId xmlns:a16="http://schemas.microsoft.com/office/drawing/2014/main" id="{CFDEA746-D45B-40C6-9CDA-6E13140729DD}"/>
              </a:ext>
            </a:extLst>
          </p:cNvPr>
          <p:cNvSpPr/>
          <p:nvPr/>
        </p:nvSpPr>
        <p:spPr>
          <a:xfrm>
            <a:off x="5357813" y="5143500"/>
            <a:ext cx="500062" cy="1214438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6" name="Скругленный прямоугольник 35">
            <a:extLst>
              <a:ext uri="{FF2B5EF4-FFF2-40B4-BE49-F238E27FC236}">
                <a16:creationId xmlns:a16="http://schemas.microsoft.com/office/drawing/2014/main" id="{D17A4D6D-410E-47CF-96B3-004218B2EB90}"/>
              </a:ext>
            </a:extLst>
          </p:cNvPr>
          <p:cNvSpPr/>
          <p:nvPr/>
        </p:nvSpPr>
        <p:spPr>
          <a:xfrm>
            <a:off x="4286250" y="5143500"/>
            <a:ext cx="500063" cy="1214438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B19B0FD0-4912-4E71-87F0-8B7EE1DEAEDE}"/>
              </a:ext>
            </a:extLst>
          </p:cNvPr>
          <p:cNvSpPr/>
          <p:nvPr/>
        </p:nvSpPr>
        <p:spPr>
          <a:xfrm>
            <a:off x="7715250" y="1928813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f</a:t>
            </a:r>
            <a:endParaRPr lang="ru-RU" sz="4000" dirty="0"/>
          </a:p>
        </p:txBody>
      </p:sp>
      <p:sp>
        <p:nvSpPr>
          <p:cNvPr id="40" name="Скругленный прямоугольник 39">
            <a:extLst>
              <a:ext uri="{FF2B5EF4-FFF2-40B4-BE49-F238E27FC236}">
                <a16:creationId xmlns:a16="http://schemas.microsoft.com/office/drawing/2014/main" id="{8185D233-1C7A-4EA6-AE7D-0D02A5E2683E}"/>
              </a:ext>
            </a:extLst>
          </p:cNvPr>
          <p:cNvSpPr/>
          <p:nvPr/>
        </p:nvSpPr>
        <p:spPr>
          <a:xfrm>
            <a:off x="5357813" y="5214938"/>
            <a:ext cx="500062" cy="1214437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.25226 -0.0006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0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0.13403 -0.007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1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35" grpId="0" animBg="1"/>
      <p:bldP spid="35" grpId="1" animBg="1"/>
      <p:bldP spid="36" grpId="0" animBg="1"/>
      <p:bldP spid="36" grpId="1" animBg="1"/>
      <p:bldP spid="40" grpId="0" animBg="1"/>
      <p:bldP spid="40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3D412D81-4D6D-4F3E-8C07-D3C9A29F3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642938"/>
            <a:ext cx="8540750" cy="4498975"/>
          </a:xfrm>
        </p:spPr>
        <p:txBody>
          <a:bodyPr/>
          <a:lstStyle/>
          <a:p>
            <a:pPr algn="ctr">
              <a:buFont typeface="Arial" charset="0"/>
              <a:buNone/>
              <a:defRPr/>
            </a:pPr>
            <a:r>
              <a:rPr lang="ru-RU" u="sng" dirty="0"/>
              <a:t>Таблица величин сдвига в образце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dirty="0"/>
              <a:t>			1) </a:t>
            </a:r>
            <a:r>
              <a:rPr lang="en-US" sz="2800" dirty="0"/>
              <a:t>m</a:t>
            </a:r>
            <a:r>
              <a:rPr lang="ru-RU" sz="2800" dirty="0"/>
              <a:t>, если </a:t>
            </a:r>
            <a:r>
              <a:rPr lang="ru-RU" sz="4000" u="sng" dirty="0">
                <a:solidFill>
                  <a:schemeClr val="tx2"/>
                </a:solidFill>
              </a:rPr>
              <a:t>с </a:t>
            </a:r>
            <a:r>
              <a:rPr lang="ru-RU" sz="2800" dirty="0"/>
              <a:t>нет в первых </a:t>
            </a:r>
            <a:r>
              <a:rPr lang="en-US" sz="2800" dirty="0"/>
              <a:t>m-1</a:t>
            </a:r>
            <a:r>
              <a:rPr lang="ru-RU" sz="2800" dirty="0"/>
              <a:t> сим.</a:t>
            </a:r>
            <a:endParaRPr lang="en-US" sz="2800" dirty="0"/>
          </a:p>
          <a:p>
            <a:pPr>
              <a:buFont typeface="Arial" charset="0"/>
              <a:buNone/>
              <a:defRPr/>
            </a:pPr>
            <a:r>
              <a:rPr lang="en-US" sz="2800" dirty="0"/>
              <a:t>			 </a:t>
            </a:r>
            <a:r>
              <a:rPr lang="ru-RU" sz="2800" dirty="0"/>
              <a:t>обр.</a:t>
            </a:r>
            <a:endParaRPr lang="ru-RU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dirty="0"/>
              <a:t>t(</a:t>
            </a:r>
            <a:r>
              <a:rPr lang="en-US" sz="4000" u="sng" dirty="0"/>
              <a:t>c</a:t>
            </a:r>
            <a:r>
              <a:rPr lang="en-US" dirty="0"/>
              <a:t>)=	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dirty="0"/>
              <a:t>			2) </a:t>
            </a:r>
            <a:r>
              <a:rPr lang="ru-RU" dirty="0"/>
              <a:t>расстояние от крайне справа </a:t>
            </a:r>
            <a:endParaRPr lang="en-US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dirty="0"/>
              <a:t>			</a:t>
            </a:r>
            <a:r>
              <a:rPr lang="ru-RU" dirty="0"/>
              <a:t>сим. </a:t>
            </a:r>
            <a:r>
              <a:rPr lang="ru-RU" sz="4000" dirty="0">
                <a:solidFill>
                  <a:schemeClr val="tx2"/>
                </a:solidFill>
              </a:rPr>
              <a:t> </a:t>
            </a:r>
            <a:r>
              <a:rPr lang="ru-RU" sz="4000" u="sng" dirty="0">
                <a:solidFill>
                  <a:schemeClr val="tx2"/>
                </a:solidFill>
              </a:rPr>
              <a:t>с</a:t>
            </a:r>
            <a:r>
              <a:rPr lang="ru-RU" sz="4000" dirty="0">
                <a:solidFill>
                  <a:schemeClr val="tx2"/>
                </a:solidFill>
              </a:rPr>
              <a:t>  </a:t>
            </a:r>
            <a:r>
              <a:rPr lang="ru-RU" dirty="0"/>
              <a:t>образца  до последнего </a:t>
            </a:r>
            <a:endParaRPr lang="en-US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dirty="0"/>
              <a:t>			</a:t>
            </a:r>
            <a:r>
              <a:rPr lang="ru-RU" dirty="0"/>
              <a:t>сим. образца </a:t>
            </a:r>
          </a:p>
        </p:txBody>
      </p:sp>
      <p:sp>
        <p:nvSpPr>
          <p:cNvPr id="4" name="Левая фигурная скобка 3">
            <a:extLst>
              <a:ext uri="{FF2B5EF4-FFF2-40B4-BE49-F238E27FC236}">
                <a16:creationId xmlns:a16="http://schemas.microsoft.com/office/drawing/2014/main" id="{29043423-D899-4903-ADAF-CB6357B7F9FA}"/>
              </a:ext>
            </a:extLst>
          </p:cNvPr>
          <p:cNvSpPr/>
          <p:nvPr/>
        </p:nvSpPr>
        <p:spPr>
          <a:xfrm>
            <a:off x="1500188" y="1357313"/>
            <a:ext cx="714375" cy="3714750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8D2D82B-15D0-44CC-BE18-989C460E8F8B}"/>
              </a:ext>
            </a:extLst>
          </p:cNvPr>
          <p:cNvSpPr/>
          <p:nvPr/>
        </p:nvSpPr>
        <p:spPr>
          <a:xfrm>
            <a:off x="3286125" y="5572125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58EA043-887C-48D2-86D1-77A23BA18E14}"/>
              </a:ext>
            </a:extLst>
          </p:cNvPr>
          <p:cNvSpPr/>
          <p:nvPr/>
        </p:nvSpPr>
        <p:spPr>
          <a:xfrm>
            <a:off x="3857625" y="5572125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b</a:t>
            </a:r>
            <a:endParaRPr lang="ru-RU" sz="40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7EBA9F9-14F3-4387-A8B7-8305714CE55D}"/>
              </a:ext>
            </a:extLst>
          </p:cNvPr>
          <p:cNvSpPr/>
          <p:nvPr/>
        </p:nvSpPr>
        <p:spPr>
          <a:xfrm>
            <a:off x="4429125" y="5572125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4000" dirty="0"/>
              <a:t>с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191F03E-FAAC-48CA-BBCA-807709BF67E9}"/>
              </a:ext>
            </a:extLst>
          </p:cNvPr>
          <p:cNvSpPr/>
          <p:nvPr/>
        </p:nvSpPr>
        <p:spPr>
          <a:xfrm>
            <a:off x="6143625" y="5572125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C160418-7915-4488-8AFD-4C4626AACB87}"/>
              </a:ext>
            </a:extLst>
          </p:cNvPr>
          <p:cNvSpPr/>
          <p:nvPr/>
        </p:nvSpPr>
        <p:spPr>
          <a:xfrm>
            <a:off x="5572125" y="5572125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AD064E2-2201-40CB-8D21-0B32CE30AB29}"/>
              </a:ext>
            </a:extLst>
          </p:cNvPr>
          <p:cNvSpPr/>
          <p:nvPr/>
        </p:nvSpPr>
        <p:spPr>
          <a:xfrm>
            <a:off x="5000625" y="5572125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b</a:t>
            </a:r>
            <a:endParaRPr lang="ru-RU" sz="40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59CB5E3-F12E-4600-B3FD-7F795A5FF73D}"/>
              </a:ext>
            </a:extLst>
          </p:cNvPr>
          <p:cNvSpPr/>
          <p:nvPr/>
        </p:nvSpPr>
        <p:spPr>
          <a:xfrm>
            <a:off x="6715125" y="5572125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d</a:t>
            </a:r>
            <a:endParaRPr lang="ru-RU" sz="40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F455A47-5102-47E5-8A85-439442C78363}"/>
              </a:ext>
            </a:extLst>
          </p:cNvPr>
          <p:cNvSpPr/>
          <p:nvPr/>
        </p:nvSpPr>
        <p:spPr>
          <a:xfrm>
            <a:off x="7286625" y="5572125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f</a:t>
            </a:r>
            <a:endParaRPr lang="ru-RU" sz="4000" dirty="0"/>
          </a:p>
        </p:txBody>
      </p:sp>
      <p:sp>
        <p:nvSpPr>
          <p:cNvPr id="15" name="Скругленный прямоугольник 14">
            <a:extLst>
              <a:ext uri="{FF2B5EF4-FFF2-40B4-BE49-F238E27FC236}">
                <a16:creationId xmlns:a16="http://schemas.microsoft.com/office/drawing/2014/main" id="{09BD2FF1-2E60-4A9A-BD84-12159B3C20B1}"/>
              </a:ext>
            </a:extLst>
          </p:cNvPr>
          <p:cNvSpPr/>
          <p:nvPr/>
        </p:nvSpPr>
        <p:spPr>
          <a:xfrm>
            <a:off x="3286125" y="5572125"/>
            <a:ext cx="642938" cy="57150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43B2AB-547B-484D-8B9C-00ECD4D67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75" y="5286375"/>
            <a:ext cx="1000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ru-RU" sz="4800"/>
              <a:t>2</a:t>
            </a:r>
            <a:endParaRPr lang="ru-RU" altLang="ru-RU" sz="4800"/>
          </a:p>
        </p:txBody>
      </p:sp>
      <p:sp>
        <p:nvSpPr>
          <p:cNvPr id="17" name="Скругленный прямоугольник 16">
            <a:extLst>
              <a:ext uri="{FF2B5EF4-FFF2-40B4-BE49-F238E27FC236}">
                <a16:creationId xmlns:a16="http://schemas.microsoft.com/office/drawing/2014/main" id="{2A11BDBE-9099-4F08-BC22-1DCA1DEC3A03}"/>
              </a:ext>
            </a:extLst>
          </p:cNvPr>
          <p:cNvSpPr/>
          <p:nvPr/>
        </p:nvSpPr>
        <p:spPr>
          <a:xfrm>
            <a:off x="6143625" y="5572125"/>
            <a:ext cx="642938" cy="57150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0A0B5-D25D-4BB3-AEF2-780979161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143500"/>
            <a:ext cx="1000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ru-RU" sz="4800"/>
              <a:t>a</a:t>
            </a:r>
            <a:endParaRPr lang="ru-RU" altLang="ru-RU" sz="48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51D54C-1ADB-48BE-BC69-FBDACAC9C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5143500"/>
            <a:ext cx="1000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ru-RU" sz="4800"/>
              <a:t>b</a:t>
            </a:r>
            <a:endParaRPr lang="ru-RU" altLang="ru-RU" sz="4800"/>
          </a:p>
        </p:txBody>
      </p:sp>
      <p:sp>
        <p:nvSpPr>
          <p:cNvPr id="21" name="Скругленный прямоугольник 20">
            <a:extLst>
              <a:ext uri="{FF2B5EF4-FFF2-40B4-BE49-F238E27FC236}">
                <a16:creationId xmlns:a16="http://schemas.microsoft.com/office/drawing/2014/main" id="{5DF2CCFB-F53D-4C12-A483-80A3FE22E4D1}"/>
              </a:ext>
            </a:extLst>
          </p:cNvPr>
          <p:cNvSpPr/>
          <p:nvPr/>
        </p:nvSpPr>
        <p:spPr>
          <a:xfrm>
            <a:off x="4929188" y="5572125"/>
            <a:ext cx="642937" cy="57150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F61889-4C99-446C-9185-A1D8A4AE9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75" y="5357813"/>
            <a:ext cx="10001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ru-RU" sz="4800"/>
              <a:t>4</a:t>
            </a:r>
            <a:endParaRPr lang="ru-RU" altLang="ru-RU" sz="4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1DAD6B-1304-489A-8650-1F95DBCC0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5143500"/>
            <a:ext cx="1000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ru-RU" sz="4800"/>
              <a:t>c</a:t>
            </a:r>
            <a:endParaRPr lang="ru-RU" altLang="ru-RU" sz="48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72027A-F6DF-4736-8511-366E4ECB3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432" y="5384800"/>
            <a:ext cx="10001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4800" dirty="0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/>
      <p:bldP spid="16" grpId="1"/>
      <p:bldP spid="17" grpId="0" animBg="1"/>
      <p:bldP spid="17" grpId="1" animBg="1"/>
      <p:bldP spid="19" grpId="0"/>
      <p:bldP spid="19" grpId="1"/>
      <p:bldP spid="20" grpId="0"/>
      <p:bldP spid="20" grpId="1"/>
      <p:bldP spid="21" grpId="0" animBg="1"/>
      <p:bldP spid="21" grpId="1" animBg="1"/>
      <p:bldP spid="22" grpId="0"/>
      <p:bldP spid="22" grpId="1"/>
      <p:bldP spid="23" grpId="0"/>
      <p:bldP spid="23" grpId="1"/>
      <p:bldP spid="24" grpId="0"/>
      <p:bldP spid="2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F6B41A-D3A5-48C3-A58B-E3613B70C48E}"/>
              </a:ext>
            </a:extLst>
          </p:cNvPr>
          <p:cNvSpPr/>
          <p:nvPr/>
        </p:nvSpPr>
        <p:spPr>
          <a:xfrm>
            <a:off x="955485" y="2459508"/>
            <a:ext cx="72330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Алгоритмы. </a:t>
            </a:r>
            <a:r>
              <a:rPr lang="en-US" sz="4000" b="1" dirty="0"/>
              <a:t> </a:t>
            </a:r>
            <a:r>
              <a:rPr lang="ru-RU" sz="4000" b="1" dirty="0"/>
              <a:t>Поиск подстроки. Метод грубой силы</a:t>
            </a:r>
          </a:p>
        </p:txBody>
      </p:sp>
    </p:spTree>
    <p:extLst>
      <p:ext uri="{BB962C8B-B14F-4D97-AF65-F5344CB8AC3E}">
        <p14:creationId xmlns:p14="http://schemas.microsoft.com/office/powerpoint/2010/main" val="1462146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D267B-5BBC-4209-8B04-78F54FFD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.</a:t>
            </a:r>
            <a:endParaRPr lang="ru-RU" dirty="0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9247CE6A-B0B3-4601-8923-6DB07B408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214313"/>
            <a:ext cx="8929687" cy="664368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ru-RU" dirty="0"/>
              <a:t>образец   </a:t>
            </a:r>
            <a:r>
              <a:rPr lang="en-US" dirty="0" err="1"/>
              <a:t>abbd</a:t>
            </a:r>
            <a:endParaRPr lang="en-US" dirty="0"/>
          </a:p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dirty="0"/>
              <a:t>1) </a:t>
            </a:r>
            <a:r>
              <a:rPr lang="ru-RU" dirty="0"/>
              <a:t>инициализация  </a:t>
            </a:r>
            <a:r>
              <a:rPr lang="en-US" dirty="0"/>
              <a:t>2)</a:t>
            </a:r>
            <a:r>
              <a:rPr lang="ru-RU" dirty="0"/>
              <a:t> сканирование образца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dirty="0"/>
              <a:t>        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F894CED-37B2-402D-AF33-7357B247F231}"/>
              </a:ext>
            </a:extLst>
          </p:cNvPr>
          <p:cNvGraphicFramePr>
            <a:graphicFrameLocks noGrp="1"/>
          </p:cNvGraphicFramePr>
          <p:nvPr/>
        </p:nvGraphicFramePr>
        <p:xfrm>
          <a:off x="1428750" y="928688"/>
          <a:ext cx="6500814" cy="3627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0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205">
                <a:tc>
                  <a:txBody>
                    <a:bodyPr/>
                    <a:lstStyle/>
                    <a:p>
                      <a:r>
                        <a:rPr lang="ru-RU" sz="2800" b="1" dirty="0"/>
                        <a:t>символ</a:t>
                      </a: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ru-RU" sz="2800" b="1" dirty="0"/>
                        <a:t>смещение</a:t>
                      </a:r>
                    </a:p>
                  </a:txBody>
                  <a:tcPr marL="91439" marR="91439"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sz="2800" b="1" dirty="0"/>
                        <a:t>a</a:t>
                      </a:r>
                      <a:endParaRPr lang="ru-RU" sz="2800" b="1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3</a:t>
                      </a:r>
                      <a:endParaRPr lang="ru-RU" sz="2800" b="1" dirty="0"/>
                    </a:p>
                  </a:txBody>
                  <a:tcPr marL="91439" marR="91439" marT="45724" marB="457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sz="2800" b="1" dirty="0"/>
                        <a:t>b</a:t>
                      </a:r>
                      <a:endParaRPr lang="ru-RU" sz="2800" b="1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1</a:t>
                      </a:r>
                      <a:endParaRPr lang="ru-RU" sz="2800" b="1" dirty="0"/>
                    </a:p>
                  </a:txBody>
                  <a:tcPr marL="91439" marR="91439" marT="45724" marB="457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sz="2800" b="1" dirty="0"/>
                        <a:t>c</a:t>
                      </a:r>
                      <a:endParaRPr lang="ru-RU" sz="2800" b="1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4</a:t>
                      </a:r>
                      <a:endParaRPr lang="ru-RU" sz="2800" b="1" dirty="0"/>
                    </a:p>
                  </a:txBody>
                  <a:tcPr marL="91439" marR="91439" marT="45724" marB="457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sz="2800" b="1" dirty="0"/>
                        <a:t>d</a:t>
                      </a:r>
                      <a:endParaRPr lang="ru-RU" sz="2800" b="1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4</a:t>
                      </a:r>
                      <a:endParaRPr lang="ru-RU" sz="2800" b="1" dirty="0"/>
                    </a:p>
                  </a:txBody>
                  <a:tcPr marL="91439" marR="91439" marT="45724" marB="457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sz="2800" b="1" dirty="0"/>
                        <a:t>e</a:t>
                      </a:r>
                      <a:endParaRPr lang="ru-RU" sz="2800" b="1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4</a:t>
                      </a:r>
                      <a:endParaRPr lang="ru-RU" sz="2800" b="1" dirty="0"/>
                    </a:p>
                  </a:txBody>
                  <a:tcPr marL="91439" marR="91439" marT="45724" marB="4572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sz="2800" b="1" dirty="0"/>
                        <a:t>….</a:t>
                      </a:r>
                      <a:endParaRPr lang="ru-RU" sz="2800" b="1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4</a:t>
                      </a:r>
                      <a:endParaRPr lang="ru-RU" sz="2800" b="1" dirty="0"/>
                    </a:p>
                  </a:txBody>
                  <a:tcPr marL="91439" marR="91439" marT="45724" marB="4572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8A6618D8-CB9D-440A-8759-51B2C4467524}"/>
              </a:ext>
            </a:extLst>
          </p:cNvPr>
          <p:cNvSpPr/>
          <p:nvPr/>
        </p:nvSpPr>
        <p:spPr>
          <a:xfrm>
            <a:off x="1741460" y="170656"/>
            <a:ext cx="850665" cy="57150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DD6E3E4-9881-47D1-82AA-6E14B918AAA7}"/>
              </a:ext>
            </a:extLst>
          </p:cNvPr>
          <p:cNvSpPr/>
          <p:nvPr/>
        </p:nvSpPr>
        <p:spPr>
          <a:xfrm>
            <a:off x="1928813" y="550068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6F59EA1-1E4D-4469-AB40-E082882D8AA6}"/>
              </a:ext>
            </a:extLst>
          </p:cNvPr>
          <p:cNvSpPr/>
          <p:nvPr/>
        </p:nvSpPr>
        <p:spPr>
          <a:xfrm>
            <a:off x="2500313" y="550068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d</a:t>
            </a:r>
            <a:endParaRPr lang="ru-RU" sz="40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BC5D545-6EA0-447D-AB67-DCCCB2D7AC09}"/>
              </a:ext>
            </a:extLst>
          </p:cNvPr>
          <p:cNvSpPr/>
          <p:nvPr/>
        </p:nvSpPr>
        <p:spPr>
          <a:xfrm>
            <a:off x="3071813" y="550068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4000" dirty="0"/>
              <a:t>с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61F35A7-173B-49CF-A3AA-E5A0E120C160}"/>
              </a:ext>
            </a:extLst>
          </p:cNvPr>
          <p:cNvSpPr/>
          <p:nvPr/>
        </p:nvSpPr>
        <p:spPr>
          <a:xfrm>
            <a:off x="4786313" y="550068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3A921F2-6CB2-4D1F-B909-899FB5A9CF37}"/>
              </a:ext>
            </a:extLst>
          </p:cNvPr>
          <p:cNvSpPr/>
          <p:nvPr/>
        </p:nvSpPr>
        <p:spPr>
          <a:xfrm>
            <a:off x="4214813" y="550068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a</a:t>
            </a:r>
            <a:endParaRPr lang="ru-RU" sz="40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09A5230-D14D-45A4-83B1-78082E07ABC3}"/>
              </a:ext>
            </a:extLst>
          </p:cNvPr>
          <p:cNvSpPr/>
          <p:nvPr/>
        </p:nvSpPr>
        <p:spPr>
          <a:xfrm>
            <a:off x="3643313" y="550068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b</a:t>
            </a:r>
            <a:endParaRPr lang="ru-RU" sz="40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2AAF673-8631-4529-8986-A61106F4EEFF}"/>
              </a:ext>
            </a:extLst>
          </p:cNvPr>
          <p:cNvSpPr/>
          <p:nvPr/>
        </p:nvSpPr>
        <p:spPr>
          <a:xfrm>
            <a:off x="5357813" y="550068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f</a:t>
            </a:r>
            <a:endParaRPr lang="ru-RU" sz="40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AAFA9B6-9E8B-4A8A-AD11-5ABAD7C796EC}"/>
              </a:ext>
            </a:extLst>
          </p:cNvPr>
          <p:cNvSpPr/>
          <p:nvPr/>
        </p:nvSpPr>
        <p:spPr>
          <a:xfrm>
            <a:off x="5929313" y="5500688"/>
            <a:ext cx="5715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/>
              <a:t>f</a:t>
            </a:r>
            <a:endParaRPr lang="ru-RU" sz="4000" dirty="0"/>
          </a:p>
        </p:txBody>
      </p:sp>
      <p:grpSp>
        <p:nvGrpSpPr>
          <p:cNvPr id="13" name="Группа 14">
            <a:extLst>
              <a:ext uri="{FF2B5EF4-FFF2-40B4-BE49-F238E27FC236}">
                <a16:creationId xmlns:a16="http://schemas.microsoft.com/office/drawing/2014/main" id="{03D82FC3-7A45-4456-ACFF-ACD7A125D42E}"/>
              </a:ext>
            </a:extLst>
          </p:cNvPr>
          <p:cNvGrpSpPr>
            <a:grpSpLocks/>
          </p:cNvGrpSpPr>
          <p:nvPr/>
        </p:nvGrpSpPr>
        <p:grpSpPr bwMode="auto">
          <a:xfrm>
            <a:off x="1928813" y="6143625"/>
            <a:ext cx="2286000" cy="571500"/>
            <a:chOff x="3643306" y="5786454"/>
            <a:chExt cx="2286016" cy="571504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2DF406BE-5816-429F-A0B2-DE2B46536156}"/>
                </a:ext>
              </a:extLst>
            </p:cNvPr>
            <p:cNvSpPr/>
            <p:nvPr/>
          </p:nvSpPr>
          <p:spPr>
            <a:xfrm>
              <a:off x="3643306" y="5786454"/>
              <a:ext cx="571504" cy="57150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000" dirty="0"/>
                <a:t>a</a:t>
              </a:r>
              <a:endParaRPr lang="ru-RU" sz="4000" dirty="0"/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74B8CC54-A984-4DA7-B3D4-0610E280B8D6}"/>
                </a:ext>
              </a:extLst>
            </p:cNvPr>
            <p:cNvSpPr/>
            <p:nvPr/>
          </p:nvSpPr>
          <p:spPr>
            <a:xfrm>
              <a:off x="4214810" y="5786454"/>
              <a:ext cx="571504" cy="57150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000" dirty="0"/>
                <a:t>b</a:t>
              </a:r>
              <a:endParaRPr lang="ru-RU" sz="4000" dirty="0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F333BA7B-EDFF-41AF-8167-AEA3FDE01473}"/>
                </a:ext>
              </a:extLst>
            </p:cNvPr>
            <p:cNvSpPr/>
            <p:nvPr/>
          </p:nvSpPr>
          <p:spPr>
            <a:xfrm>
              <a:off x="4786314" y="5786454"/>
              <a:ext cx="571504" cy="57150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000" dirty="0"/>
                <a:t>b</a:t>
              </a:r>
              <a:endParaRPr lang="ru-RU" sz="4000" dirty="0"/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D5C664C3-76BD-4D71-BCEA-EA1E9AC35814}"/>
                </a:ext>
              </a:extLst>
            </p:cNvPr>
            <p:cNvSpPr/>
            <p:nvPr/>
          </p:nvSpPr>
          <p:spPr>
            <a:xfrm>
              <a:off x="5357818" y="5786454"/>
              <a:ext cx="571504" cy="57150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4000" dirty="0"/>
                <a:t>d</a:t>
              </a:r>
              <a:endParaRPr lang="ru-RU" sz="4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22222E-6 L 0.06163 0.0034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3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63 0.00347 L 0.25069 0.0034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69 0.00347 L 0.50069 0.0034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A78885B-9706-40BD-81EB-88C414E181E3}"/>
              </a:ext>
            </a:extLst>
          </p:cNvPr>
          <p:cNvSpPr/>
          <p:nvPr/>
        </p:nvSpPr>
        <p:spPr>
          <a:xfrm>
            <a:off x="1125109" y="283270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/>
              <a:t>Наихудший случай 	О</a:t>
            </a:r>
            <a:r>
              <a:rPr lang="en-US" sz="2800" dirty="0"/>
              <a:t>(</a:t>
            </a:r>
            <a:r>
              <a:rPr lang="en-US" sz="2800" dirty="0" err="1"/>
              <a:t>mn</a:t>
            </a:r>
            <a:r>
              <a:rPr lang="en-US" sz="2800" dirty="0"/>
              <a:t>)   </a:t>
            </a:r>
            <a:endParaRPr lang="ru-RU" sz="2800" dirty="0"/>
          </a:p>
          <a:p>
            <a:pPr>
              <a:defRPr/>
            </a:pPr>
            <a:r>
              <a:rPr lang="ru-RU" sz="2800" dirty="0"/>
              <a:t>Для случайных тестов 	О(</a:t>
            </a:r>
            <a:r>
              <a:rPr lang="en-US" sz="2800" dirty="0"/>
              <a:t>n)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FA914BD-AB9A-49F4-BB2B-4513DF175FA7}"/>
              </a:ext>
            </a:extLst>
          </p:cNvPr>
          <p:cNvSpPr/>
          <p:nvPr/>
        </p:nvSpPr>
        <p:spPr>
          <a:xfrm>
            <a:off x="184206" y="222890"/>
            <a:ext cx="100756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Алгоритмы</a:t>
            </a:r>
            <a:r>
              <a:rPr lang="en-US" sz="1600" b="1" dirty="0"/>
              <a:t> </a:t>
            </a:r>
            <a:r>
              <a:rPr lang="ru-RU" sz="1600" b="1" dirty="0"/>
              <a:t>поиска подстроки. Алгоритм </a:t>
            </a:r>
            <a:r>
              <a:rPr lang="ru-RU" sz="1600" b="1" dirty="0" err="1">
                <a:solidFill>
                  <a:schemeClr val="dk1"/>
                </a:solidFill>
              </a:rPr>
              <a:t>Хорспула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787802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10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C45B3E8-D23A-4432-911C-46AFDD93EDDA}"/>
              </a:ext>
            </a:extLst>
          </p:cNvPr>
          <p:cNvSpPr/>
          <p:nvPr/>
        </p:nvSpPr>
        <p:spPr>
          <a:xfrm>
            <a:off x="510146" y="769694"/>
            <a:ext cx="2923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u="sng" dirty="0"/>
              <a:t>Принцип работы алгоритма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44F800A-441E-4C9E-A429-27F9A006B8FC}"/>
              </a:ext>
            </a:extLst>
          </p:cNvPr>
          <p:cNvSpPr/>
          <p:nvPr/>
        </p:nvSpPr>
        <p:spPr>
          <a:xfrm>
            <a:off x="200110" y="183133"/>
            <a:ext cx="88007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Алгоритмы</a:t>
            </a:r>
            <a:r>
              <a:rPr lang="en-US" sz="1600" b="1" dirty="0"/>
              <a:t> </a:t>
            </a:r>
            <a:r>
              <a:rPr lang="ru-RU" sz="1600" b="1" dirty="0"/>
              <a:t>поиска подстроки. Метод грубой силы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6B7DD75-BAB8-4FB0-82F0-26A2A1E09616}"/>
              </a:ext>
            </a:extLst>
          </p:cNvPr>
          <p:cNvSpPr/>
          <p:nvPr/>
        </p:nvSpPr>
        <p:spPr>
          <a:xfrm>
            <a:off x="278296" y="1756365"/>
            <a:ext cx="857150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1)</a:t>
            </a:r>
            <a:r>
              <a:rPr lang="en-US" sz="2400" dirty="0"/>
              <a:t> </a:t>
            </a:r>
            <a:r>
              <a:rPr lang="ru-RU" sz="2400" dirty="0"/>
              <a:t>Установить  начальное  значения  индекса  (обозначим  его  i)  равным  индексу  первого элемента в строке текста. Перейти к пункту </a:t>
            </a:r>
            <a:r>
              <a:rPr lang="ru-RU" sz="2400" b="1" dirty="0">
                <a:solidFill>
                  <a:srgbClr val="FF0000"/>
                </a:solidFill>
              </a:rPr>
              <a:t>2</a:t>
            </a:r>
            <a:r>
              <a:rPr lang="ru-RU" sz="2400" dirty="0"/>
              <a:t>.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2)</a:t>
            </a:r>
            <a:r>
              <a:rPr lang="en-US" sz="2400" dirty="0"/>
              <a:t> </a:t>
            </a:r>
            <a:r>
              <a:rPr lang="ru-RU" sz="2400" dirty="0"/>
              <a:t>Сравнить  символы  T[i..i+m-1]  с  символами  P[1..m].  В  случае  посимвольной идентичности вернуть значение i в качестве корректного сдвига. Перейти в пункту </a:t>
            </a:r>
            <a:r>
              <a:rPr lang="ru-RU" sz="2400" b="1" dirty="0">
                <a:solidFill>
                  <a:srgbClr val="FF0000"/>
                </a:solidFill>
              </a:rPr>
              <a:t>3</a:t>
            </a:r>
            <a:r>
              <a:rPr lang="ru-RU" sz="2400" dirty="0"/>
              <a:t>.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3)</a:t>
            </a:r>
            <a:r>
              <a:rPr lang="en-US" sz="2400" dirty="0"/>
              <a:t> </a:t>
            </a:r>
            <a:r>
              <a:rPr lang="ru-RU" sz="2400" dirty="0"/>
              <a:t>Увеличить  значение  i  на  единицу.  В  случае  если  i&gt;n-m+1  </a:t>
            </a:r>
            <a:r>
              <a:rPr lang="ru-RU" sz="2400" b="1" dirty="0">
                <a:solidFill>
                  <a:srgbClr val="FF0000"/>
                </a:solidFill>
              </a:rPr>
              <a:t>закончить  алгоритм</a:t>
            </a:r>
            <a:r>
              <a:rPr lang="ru-RU" sz="2400" dirty="0"/>
              <a:t>.  В противном случае перейти к пункту </a:t>
            </a:r>
            <a:r>
              <a:rPr lang="ru-RU" sz="2400" b="1" dirty="0">
                <a:solidFill>
                  <a:srgbClr val="FF0000"/>
                </a:solidFill>
              </a:rPr>
              <a:t>2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898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Rectangle 145">
            <a:extLst>
              <a:ext uri="{FF2B5EF4-FFF2-40B4-BE49-F238E27FC236}">
                <a16:creationId xmlns:a16="http://schemas.microsoft.com/office/drawing/2014/main" id="{8BDFFD52-3FE4-4ACD-A120-0C05A2E63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484313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о</a:t>
            </a:r>
          </a:p>
        </p:txBody>
      </p:sp>
      <p:sp>
        <p:nvSpPr>
          <p:cNvPr id="2194" name="Rectangle 146">
            <a:extLst>
              <a:ext uri="{FF2B5EF4-FFF2-40B4-BE49-F238E27FC236}">
                <a16:creationId xmlns:a16="http://schemas.microsoft.com/office/drawing/2014/main" id="{234F7975-516B-413F-9A38-1E7E3C278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484313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б</a:t>
            </a:r>
          </a:p>
        </p:txBody>
      </p:sp>
      <p:sp>
        <p:nvSpPr>
          <p:cNvPr id="2195" name="Rectangle 147">
            <a:extLst>
              <a:ext uri="{FF2B5EF4-FFF2-40B4-BE49-F238E27FC236}">
                <a16:creationId xmlns:a16="http://schemas.microsoft.com/office/drawing/2014/main" id="{C8DAC64E-300B-4501-9E5A-8687E7A97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1484313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а</a:t>
            </a:r>
          </a:p>
        </p:txBody>
      </p:sp>
      <p:sp>
        <p:nvSpPr>
          <p:cNvPr id="2196" name="Rectangle 148">
            <a:extLst>
              <a:ext uri="{FF2B5EF4-FFF2-40B4-BE49-F238E27FC236}">
                <a16:creationId xmlns:a16="http://schemas.microsoft.com/office/drawing/2014/main" id="{8392BB09-69BB-4EB4-8345-A20632364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484313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 </a:t>
            </a:r>
          </a:p>
        </p:txBody>
      </p:sp>
      <p:sp>
        <p:nvSpPr>
          <p:cNvPr id="2197" name="Rectangle 149">
            <a:extLst>
              <a:ext uri="{FF2B5EF4-FFF2-40B4-BE49-F238E27FC236}">
                <a16:creationId xmlns:a16="http://schemas.microsoft.com/office/drawing/2014/main" id="{F3A58193-A94B-43D2-9E6B-86DD2829F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1484313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о</a:t>
            </a:r>
          </a:p>
        </p:txBody>
      </p:sp>
      <p:sp>
        <p:nvSpPr>
          <p:cNvPr id="2198" name="Rectangle 150">
            <a:extLst>
              <a:ext uri="{FF2B5EF4-FFF2-40B4-BE49-F238E27FC236}">
                <a16:creationId xmlns:a16="http://schemas.microsoft.com/office/drawing/2014/main" id="{3B958FC3-F01A-44AD-9EA0-1FF4EF91E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1484313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б</a:t>
            </a:r>
          </a:p>
        </p:txBody>
      </p:sp>
      <p:sp>
        <p:nvSpPr>
          <p:cNvPr id="2199" name="Rectangle 151">
            <a:extLst>
              <a:ext uri="{FF2B5EF4-FFF2-40B4-BE49-F238E27FC236}">
                <a16:creationId xmlns:a16="http://schemas.microsoft.com/office/drawing/2014/main" id="{C2FEA5E5-0EA8-4417-A546-E5B3192E6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0" y="1484313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о</a:t>
            </a:r>
          </a:p>
        </p:txBody>
      </p:sp>
      <p:sp>
        <p:nvSpPr>
          <p:cNvPr id="2200" name="Rectangle 152">
            <a:extLst>
              <a:ext uri="{FF2B5EF4-FFF2-40B4-BE49-F238E27FC236}">
                <a16:creationId xmlns:a16="http://schemas.microsoft.com/office/drawing/2014/main" id="{DFDFDCD0-6481-489B-BE7D-B55E4A1B4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1484313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б</a:t>
            </a:r>
          </a:p>
        </p:txBody>
      </p:sp>
      <p:sp>
        <p:nvSpPr>
          <p:cNvPr id="2201" name="Rectangle 153">
            <a:extLst>
              <a:ext uri="{FF2B5EF4-FFF2-40B4-BE49-F238E27FC236}">
                <a16:creationId xmlns:a16="http://schemas.microsoft.com/office/drawing/2014/main" id="{64933CC5-C401-4DFC-9728-7F98934DD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063" y="1484313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р</a:t>
            </a:r>
          </a:p>
        </p:txBody>
      </p:sp>
      <p:sp>
        <p:nvSpPr>
          <p:cNvPr id="2202" name="Rectangle 154">
            <a:extLst>
              <a:ext uri="{FF2B5EF4-FFF2-40B4-BE49-F238E27FC236}">
                <a16:creationId xmlns:a16="http://schemas.microsoft.com/office/drawing/2014/main" id="{7A0F3B8D-86A1-4972-8DAF-3244E3C68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1425" y="1484313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а</a:t>
            </a:r>
          </a:p>
        </p:txBody>
      </p:sp>
      <p:sp>
        <p:nvSpPr>
          <p:cNvPr id="2203" name="Rectangle 155">
            <a:extLst>
              <a:ext uri="{FF2B5EF4-FFF2-40B4-BE49-F238E27FC236}">
                <a16:creationId xmlns:a16="http://schemas.microsoft.com/office/drawing/2014/main" id="{0FFAAE64-A2A2-4A5B-B554-F2B43DA76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1484313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л</a:t>
            </a:r>
          </a:p>
        </p:txBody>
      </p:sp>
      <p:sp>
        <p:nvSpPr>
          <p:cNvPr id="2204" name="Rectangle 156">
            <a:extLst>
              <a:ext uri="{FF2B5EF4-FFF2-40B4-BE49-F238E27FC236}">
                <a16:creationId xmlns:a16="http://schemas.microsoft.com/office/drawing/2014/main" id="{DFF8BC5F-7292-40B2-A777-554B3F9CF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484313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и</a:t>
            </a:r>
          </a:p>
        </p:txBody>
      </p:sp>
      <p:sp>
        <p:nvSpPr>
          <p:cNvPr id="2205" name="Rectangle 157">
            <a:extLst>
              <a:ext uri="{FF2B5EF4-FFF2-40B4-BE49-F238E27FC236}">
                <a16:creationId xmlns:a16="http://schemas.microsoft.com/office/drawing/2014/main" id="{221970DE-98FD-4BBA-BD6E-70BAC999F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1484313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 </a:t>
            </a:r>
          </a:p>
        </p:txBody>
      </p:sp>
      <p:sp>
        <p:nvSpPr>
          <p:cNvPr id="2206" name="Rectangle 158">
            <a:extLst>
              <a:ext uri="{FF2B5EF4-FFF2-40B4-BE49-F238E27FC236}">
                <a16:creationId xmlns:a16="http://schemas.microsoft.com/office/drawing/2014/main" id="{75197A56-2E14-4BF6-BA73-CE2674005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1484313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о</a:t>
            </a:r>
          </a:p>
        </p:txBody>
      </p:sp>
      <p:sp>
        <p:nvSpPr>
          <p:cNvPr id="2207" name="Rectangle 159">
            <a:extLst>
              <a:ext uri="{FF2B5EF4-FFF2-40B4-BE49-F238E27FC236}">
                <a16:creationId xmlns:a16="http://schemas.microsoft.com/office/drawing/2014/main" id="{A37789D4-B345-49FF-BDC7-EE042923C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1484313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б</a:t>
            </a:r>
          </a:p>
        </p:txBody>
      </p:sp>
      <p:sp>
        <p:nvSpPr>
          <p:cNvPr id="2208" name="Rectangle 160">
            <a:extLst>
              <a:ext uri="{FF2B5EF4-FFF2-40B4-BE49-F238E27FC236}">
                <a16:creationId xmlns:a16="http://schemas.microsoft.com/office/drawing/2014/main" id="{22C7CE7A-19A0-4E6C-85CD-992D550D2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1484313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о</a:t>
            </a:r>
          </a:p>
        </p:txBody>
      </p:sp>
      <p:sp>
        <p:nvSpPr>
          <p:cNvPr id="2209" name="Rectangle 161">
            <a:extLst>
              <a:ext uri="{FF2B5EF4-FFF2-40B4-BE49-F238E27FC236}">
                <a16:creationId xmlns:a16="http://schemas.microsoft.com/office/drawing/2014/main" id="{438812B6-7DDF-47F7-872F-F141CAD28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1484313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и</a:t>
            </a:r>
          </a:p>
        </p:txBody>
      </p:sp>
      <p:sp>
        <p:nvSpPr>
          <p:cNvPr id="2210" name="Rectangle 162">
            <a:extLst>
              <a:ext uri="{FF2B5EF4-FFF2-40B4-BE49-F238E27FC236}">
                <a16:creationId xmlns:a16="http://schemas.microsoft.com/office/drawing/2014/main" id="{45D72E6D-3566-4D30-88A6-EA12C0481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1484313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 </a:t>
            </a:r>
          </a:p>
        </p:txBody>
      </p:sp>
      <p:sp>
        <p:nvSpPr>
          <p:cNvPr id="2211" name="Rectangle 163">
            <a:extLst>
              <a:ext uri="{FF2B5EF4-FFF2-40B4-BE49-F238E27FC236}">
                <a16:creationId xmlns:a16="http://schemas.microsoft.com/office/drawing/2014/main" id="{E057B493-42BC-4A90-B513-BB3DEA113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8338" y="1484313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б</a:t>
            </a:r>
          </a:p>
        </p:txBody>
      </p:sp>
      <p:sp>
        <p:nvSpPr>
          <p:cNvPr id="2212" name="Rectangle 164">
            <a:extLst>
              <a:ext uri="{FF2B5EF4-FFF2-40B4-BE49-F238E27FC236}">
                <a16:creationId xmlns:a16="http://schemas.microsoft.com/office/drawing/2014/main" id="{A37AA27F-0505-4D44-A349-5F78094AE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7113" y="1484313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о</a:t>
            </a:r>
          </a:p>
        </p:txBody>
      </p:sp>
      <p:sp>
        <p:nvSpPr>
          <p:cNvPr id="2213" name="Rectangle 165">
            <a:extLst>
              <a:ext uri="{FF2B5EF4-FFF2-40B4-BE49-F238E27FC236}">
                <a16:creationId xmlns:a16="http://schemas.microsoft.com/office/drawing/2014/main" id="{824BE9FE-4262-4515-A7D8-276166CA4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7475" y="1484313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б</a:t>
            </a:r>
          </a:p>
        </p:txBody>
      </p:sp>
      <p:sp>
        <p:nvSpPr>
          <p:cNvPr id="2214" name="Rectangle 166">
            <a:extLst>
              <a:ext uri="{FF2B5EF4-FFF2-40B4-BE49-F238E27FC236}">
                <a16:creationId xmlns:a16="http://schemas.microsoft.com/office/drawing/2014/main" id="{BEAB514A-067F-41D2-ACCA-A7456884F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9425" y="1484313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р</a:t>
            </a:r>
          </a:p>
        </p:txBody>
      </p:sp>
      <p:sp>
        <p:nvSpPr>
          <p:cNvPr id="2215" name="Rectangle 167">
            <a:extLst>
              <a:ext uri="{FF2B5EF4-FFF2-40B4-BE49-F238E27FC236}">
                <a16:creationId xmlns:a16="http://schemas.microsoft.com/office/drawing/2014/main" id="{DD5909CE-3F04-4DC3-9105-7CD76BE89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9788" y="1484313"/>
            <a:ext cx="28733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а</a:t>
            </a:r>
          </a:p>
        </p:txBody>
      </p:sp>
      <p:grpSp>
        <p:nvGrpSpPr>
          <p:cNvPr id="2220" name="Group 172">
            <a:extLst>
              <a:ext uri="{FF2B5EF4-FFF2-40B4-BE49-F238E27FC236}">
                <a16:creationId xmlns:a16="http://schemas.microsoft.com/office/drawing/2014/main" id="{F7A43F26-C62E-4B8D-AFB1-8D993EB6B094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844675"/>
            <a:ext cx="1366838" cy="288925"/>
            <a:chOff x="340" y="1162"/>
            <a:chExt cx="861" cy="182"/>
          </a:xfrm>
        </p:grpSpPr>
        <p:sp>
          <p:nvSpPr>
            <p:cNvPr id="2216" name="Rectangle 168">
              <a:extLst>
                <a:ext uri="{FF2B5EF4-FFF2-40B4-BE49-F238E27FC236}">
                  <a16:creationId xmlns:a16="http://schemas.microsoft.com/office/drawing/2014/main" id="{E5674FC1-FAD3-44CF-A64D-BD9812EA7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1162"/>
              <a:ext cx="181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 dirty="0"/>
                <a:t>о</a:t>
              </a:r>
            </a:p>
          </p:txBody>
        </p:sp>
        <p:sp>
          <p:nvSpPr>
            <p:cNvPr id="2217" name="Rectangle 169">
              <a:extLst>
                <a:ext uri="{FF2B5EF4-FFF2-40B4-BE49-F238E27FC236}">
                  <a16:creationId xmlns:a16="http://schemas.microsoft.com/office/drawing/2014/main" id="{48D6C945-92F2-4502-BAF4-C29B14E19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" y="1162"/>
              <a:ext cx="181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б</a:t>
              </a:r>
            </a:p>
          </p:txBody>
        </p:sp>
        <p:sp>
          <p:nvSpPr>
            <p:cNvPr id="2218" name="Rectangle 170">
              <a:extLst>
                <a:ext uri="{FF2B5EF4-FFF2-40B4-BE49-F238E27FC236}">
                  <a16:creationId xmlns:a16="http://schemas.microsoft.com/office/drawing/2014/main" id="{595BA64E-947A-4404-B833-882B24A11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162"/>
              <a:ext cx="181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о</a:t>
              </a:r>
            </a:p>
          </p:txBody>
        </p:sp>
        <p:sp>
          <p:nvSpPr>
            <p:cNvPr id="2219" name="Rectangle 171">
              <a:extLst>
                <a:ext uri="{FF2B5EF4-FFF2-40B4-BE49-F238E27FC236}">
                  <a16:creationId xmlns:a16="http://schemas.microsoft.com/office/drawing/2014/main" id="{C8E7E192-D9E6-4CC9-BD5F-D23D1C42F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1162"/>
              <a:ext cx="181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и</a:t>
              </a:r>
            </a:p>
          </p:txBody>
        </p:sp>
      </p:grpSp>
      <p:sp>
        <p:nvSpPr>
          <p:cNvPr id="2221" name="Text Box 173">
            <a:extLst>
              <a:ext uri="{FF2B5EF4-FFF2-40B4-BE49-F238E27FC236}">
                <a16:creationId xmlns:a16="http://schemas.microsoft.com/office/drawing/2014/main" id="{E1035D25-C29B-41DE-9AC7-F90514360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2247900"/>
            <a:ext cx="2855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 dirty="0"/>
              <a:t>Число сравнений символов:</a:t>
            </a:r>
          </a:p>
        </p:txBody>
      </p:sp>
      <p:sp>
        <p:nvSpPr>
          <p:cNvPr id="2222" name="Text Box 174">
            <a:extLst>
              <a:ext uri="{FF2B5EF4-FFF2-40B4-BE49-F238E27FC236}">
                <a16:creationId xmlns:a16="http://schemas.microsoft.com/office/drawing/2014/main" id="{D60976BC-EEAF-432F-88E5-580FA5A62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032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3</a:t>
            </a:r>
          </a:p>
        </p:txBody>
      </p:sp>
      <p:sp>
        <p:nvSpPr>
          <p:cNvPr id="2223" name="Text Box 175">
            <a:extLst>
              <a:ext uri="{FF2B5EF4-FFF2-40B4-BE49-F238E27FC236}">
                <a16:creationId xmlns:a16="http://schemas.microsoft.com/office/drawing/2014/main" id="{D21DCCFC-8BCF-42BE-901C-77CA584A8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26003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+ 1</a:t>
            </a:r>
          </a:p>
        </p:txBody>
      </p:sp>
      <p:sp>
        <p:nvSpPr>
          <p:cNvPr id="2224" name="Text Box 176">
            <a:extLst>
              <a:ext uri="{FF2B5EF4-FFF2-40B4-BE49-F238E27FC236}">
                <a16:creationId xmlns:a16="http://schemas.microsoft.com/office/drawing/2014/main" id="{0CCDDE63-A83F-4466-87AB-A17EED823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6003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+ 1</a:t>
            </a:r>
          </a:p>
        </p:txBody>
      </p:sp>
      <p:sp>
        <p:nvSpPr>
          <p:cNvPr id="2225" name="Text Box 177">
            <a:extLst>
              <a:ext uri="{FF2B5EF4-FFF2-40B4-BE49-F238E27FC236}">
                <a16:creationId xmlns:a16="http://schemas.microsoft.com/office/drawing/2014/main" id="{57DE241F-A26B-458A-917E-4A26D8040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300" y="26003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+ 1</a:t>
            </a:r>
          </a:p>
        </p:txBody>
      </p:sp>
      <p:sp>
        <p:nvSpPr>
          <p:cNvPr id="2226" name="Text Box 178">
            <a:extLst>
              <a:ext uri="{FF2B5EF4-FFF2-40B4-BE49-F238E27FC236}">
                <a16:creationId xmlns:a16="http://schemas.microsoft.com/office/drawing/2014/main" id="{B9C492F1-A893-4DAA-B5CB-5ACC69015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663" y="26003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 dirty="0"/>
              <a:t>+ 4</a:t>
            </a:r>
          </a:p>
        </p:txBody>
      </p:sp>
      <p:sp>
        <p:nvSpPr>
          <p:cNvPr id="2227" name="Text Box 179">
            <a:extLst>
              <a:ext uri="{FF2B5EF4-FFF2-40B4-BE49-F238E27FC236}">
                <a16:creationId xmlns:a16="http://schemas.microsoft.com/office/drawing/2014/main" id="{9456DCD8-B99F-4A49-9169-DB1FBC8D0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950" y="26003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+ 1</a:t>
            </a:r>
          </a:p>
        </p:txBody>
      </p:sp>
      <p:sp>
        <p:nvSpPr>
          <p:cNvPr id="2228" name="Text Box 180">
            <a:extLst>
              <a:ext uri="{FF2B5EF4-FFF2-40B4-BE49-F238E27FC236}">
                <a16:creationId xmlns:a16="http://schemas.microsoft.com/office/drawing/2014/main" id="{56770A8C-1953-41D9-9584-64CE62B9B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26003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+ 3</a:t>
            </a:r>
          </a:p>
        </p:txBody>
      </p:sp>
      <p:sp>
        <p:nvSpPr>
          <p:cNvPr id="2229" name="Text Box 181">
            <a:extLst>
              <a:ext uri="{FF2B5EF4-FFF2-40B4-BE49-F238E27FC236}">
                <a16:creationId xmlns:a16="http://schemas.microsoft.com/office/drawing/2014/main" id="{0D281553-079A-477F-AFEE-7F2581F44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26003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+ 1</a:t>
            </a:r>
          </a:p>
        </p:txBody>
      </p:sp>
      <p:sp>
        <p:nvSpPr>
          <p:cNvPr id="2230" name="Text Box 182">
            <a:extLst>
              <a:ext uri="{FF2B5EF4-FFF2-40B4-BE49-F238E27FC236}">
                <a16:creationId xmlns:a16="http://schemas.microsoft.com/office/drawing/2014/main" id="{3715EB8D-55DC-4C7E-B49E-5BC7B5F57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26003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+ 1</a:t>
            </a:r>
          </a:p>
        </p:txBody>
      </p:sp>
      <p:sp>
        <p:nvSpPr>
          <p:cNvPr id="2231" name="Text Box 183">
            <a:extLst>
              <a:ext uri="{FF2B5EF4-FFF2-40B4-BE49-F238E27FC236}">
                <a16:creationId xmlns:a16="http://schemas.microsoft.com/office/drawing/2014/main" id="{DE0B67A0-EF93-4480-9875-B474B1527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3325" y="26003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+ 1</a:t>
            </a:r>
          </a:p>
        </p:txBody>
      </p:sp>
      <p:sp>
        <p:nvSpPr>
          <p:cNvPr id="2232" name="Text Box 184">
            <a:extLst>
              <a:ext uri="{FF2B5EF4-FFF2-40B4-BE49-F238E27FC236}">
                <a16:creationId xmlns:a16="http://schemas.microsoft.com/office/drawing/2014/main" id="{34C8C270-0EB6-43C3-9975-03C7AF626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8" y="26003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+ 1</a:t>
            </a:r>
          </a:p>
        </p:txBody>
      </p:sp>
      <p:sp>
        <p:nvSpPr>
          <p:cNvPr id="2233" name="Text Box 185">
            <a:extLst>
              <a:ext uri="{FF2B5EF4-FFF2-40B4-BE49-F238E27FC236}">
                <a16:creationId xmlns:a16="http://schemas.microsoft.com/office/drawing/2014/main" id="{5C8B5303-EAA6-4FCF-B060-4C5B62AA7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050" y="26003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+ 1</a:t>
            </a:r>
          </a:p>
        </p:txBody>
      </p:sp>
      <p:sp>
        <p:nvSpPr>
          <p:cNvPr id="2234" name="Text Box 186">
            <a:extLst>
              <a:ext uri="{FF2B5EF4-FFF2-40B4-BE49-F238E27FC236}">
                <a16:creationId xmlns:a16="http://schemas.microsoft.com/office/drawing/2014/main" id="{FA84A3C3-FFD8-4F42-8D33-4E104BEC0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413" y="26003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+ 1</a:t>
            </a:r>
          </a:p>
        </p:txBody>
      </p:sp>
      <p:sp>
        <p:nvSpPr>
          <p:cNvPr id="2235" name="Text Box 187">
            <a:extLst>
              <a:ext uri="{FF2B5EF4-FFF2-40B4-BE49-F238E27FC236}">
                <a16:creationId xmlns:a16="http://schemas.microsoft.com/office/drawing/2014/main" id="{03C45645-0E81-4D12-8FFB-F58FC2592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26003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+ 4</a:t>
            </a:r>
          </a:p>
        </p:txBody>
      </p:sp>
      <p:sp>
        <p:nvSpPr>
          <p:cNvPr id="2236" name="Text Box 188">
            <a:extLst>
              <a:ext uri="{FF2B5EF4-FFF2-40B4-BE49-F238E27FC236}">
                <a16:creationId xmlns:a16="http://schemas.microsoft.com/office/drawing/2014/main" id="{481DCC4F-1FDC-4840-A4C7-CA7DB25EE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2600325"/>
            <a:ext cx="6429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=  24</a:t>
            </a:r>
          </a:p>
        </p:txBody>
      </p:sp>
      <p:sp>
        <p:nvSpPr>
          <p:cNvPr id="2238" name="Text Box 190">
            <a:extLst>
              <a:ext uri="{FF2B5EF4-FFF2-40B4-BE49-F238E27FC236}">
                <a16:creationId xmlns:a16="http://schemas.microsoft.com/office/drawing/2014/main" id="{8659F47B-4413-4467-BDC6-853125811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4133436"/>
            <a:ext cx="59563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000" dirty="0"/>
              <a:t>Сложность по времени в наихудшем случае:  </a:t>
            </a:r>
            <a:r>
              <a:rPr lang="ru-RU" altLang="ru-RU" sz="2000" b="1" dirty="0">
                <a:solidFill>
                  <a:srgbClr val="FF0000"/>
                </a:solidFill>
              </a:rPr>
              <a:t>О(</a:t>
            </a:r>
            <a:r>
              <a:rPr lang="en-US" altLang="ru-RU" sz="2000" b="1" dirty="0">
                <a:solidFill>
                  <a:srgbClr val="FF0000"/>
                </a:solidFill>
              </a:rPr>
              <a:t>n*m)</a:t>
            </a:r>
            <a:endParaRPr lang="ru-RU" altLang="ru-RU" sz="2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7DCEEADE-4A59-45A0-914F-CB9483906E11}"/>
              </a:ext>
            </a:extLst>
          </p:cNvPr>
          <p:cNvSpPr/>
          <p:nvPr/>
        </p:nvSpPr>
        <p:spPr>
          <a:xfrm>
            <a:off x="611877" y="589379"/>
            <a:ext cx="347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u="sng" dirty="0"/>
              <a:t>Демонстрация работы алгоритма</a:t>
            </a: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04E6F739-B1F8-49BE-9641-1CAE3870E57E}"/>
              </a:ext>
            </a:extLst>
          </p:cNvPr>
          <p:cNvSpPr/>
          <p:nvPr/>
        </p:nvSpPr>
        <p:spPr>
          <a:xfrm>
            <a:off x="231914" y="173140"/>
            <a:ext cx="100756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Алгоритмы</a:t>
            </a:r>
            <a:r>
              <a:rPr lang="en-US" sz="1600" b="1" dirty="0"/>
              <a:t> </a:t>
            </a:r>
            <a:r>
              <a:rPr lang="ru-RU" sz="1600" b="1" dirty="0"/>
              <a:t>поиска подстроки. Метод грубой силы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98496E-6 L 0.03958 4.98496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58 4.98496E-6 L 0.07899 4.98496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99 4.98496E-6 L 0.11823 4.98496E-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2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23 4.98496E-6 L 0.15764 4.98496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2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64 4.98496E-6 L 0.19705 4.98496E-6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2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705 4.98496E-6 L 0.23646 4.98496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2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46 4.98496E-6 L 0.27587 4.98496E-6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2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87 4.98496E-6 L 0.31527 4.98496E-6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2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527 4.98496E-6 L 0.35468 4.98496E-6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2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68 4.98496E-6 L 0.39409 4.98496E-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2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409 4.98496E-6 L 0.4335 4.98496E-6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2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35 4.98496E-6 L 0.47291 4.98496E-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2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92 4.98496E-6 L 0.51233 4.98496E-6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2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1" grpId="0"/>
      <p:bldP spid="2222" grpId="0"/>
      <p:bldP spid="2223" grpId="0"/>
      <p:bldP spid="2224" grpId="0"/>
      <p:bldP spid="2225" grpId="0"/>
      <p:bldP spid="2226" grpId="0"/>
      <p:bldP spid="2227" grpId="0"/>
      <p:bldP spid="2228" grpId="0"/>
      <p:bldP spid="2229" grpId="0"/>
      <p:bldP spid="2230" grpId="0"/>
      <p:bldP spid="2231" grpId="0"/>
      <p:bldP spid="2232" grpId="0"/>
      <p:bldP spid="2233" grpId="0"/>
      <p:bldP spid="2234" grpId="0"/>
      <p:bldP spid="2235" grpId="0"/>
      <p:bldP spid="2236" grpId="0"/>
      <p:bldP spid="22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EEF4165-FA2C-42DC-96EF-9C85A82CCE82}"/>
              </a:ext>
            </a:extLst>
          </p:cNvPr>
          <p:cNvSpPr/>
          <p:nvPr/>
        </p:nvSpPr>
        <p:spPr>
          <a:xfrm>
            <a:off x="210046" y="2767280"/>
            <a:ext cx="87239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Алгоритмы поиска подстроки. Алгоритм Кнута — Морриса — </a:t>
            </a:r>
            <a:r>
              <a:rPr lang="ru-RU" sz="4000" b="1" dirty="0" err="1"/>
              <a:t>Пратта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253818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FE5987-02FD-4BC6-8552-63AEC85250D4}"/>
              </a:ext>
            </a:extLst>
          </p:cNvPr>
          <p:cNvSpPr/>
          <p:nvPr/>
        </p:nvSpPr>
        <p:spPr>
          <a:xfrm>
            <a:off x="160353" y="119523"/>
            <a:ext cx="100756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Алгоритмы</a:t>
            </a:r>
            <a:r>
              <a:rPr lang="en-US" sz="1600" b="1" dirty="0"/>
              <a:t> </a:t>
            </a:r>
            <a:r>
              <a:rPr lang="ru-RU" sz="1600" b="1" dirty="0"/>
              <a:t>поиска подстроки. Алгоритм Кнута — Морриса — </a:t>
            </a:r>
            <a:r>
              <a:rPr lang="ru-RU" sz="1600" b="1" dirty="0" err="1"/>
              <a:t>Пратта</a:t>
            </a:r>
            <a:endParaRPr lang="ru-RU" sz="1600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36C0115-D5E5-45A7-85F9-B9CD5141ACF9}"/>
              </a:ext>
            </a:extLst>
          </p:cNvPr>
          <p:cNvSpPr/>
          <p:nvPr/>
        </p:nvSpPr>
        <p:spPr>
          <a:xfrm>
            <a:off x="160353" y="864131"/>
            <a:ext cx="87928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	Алгоритм Кнута — Морриса — </a:t>
            </a:r>
            <a:r>
              <a:rPr lang="ru-RU" sz="2000" dirty="0" err="1"/>
              <a:t>Пратта</a:t>
            </a:r>
            <a:r>
              <a:rPr lang="ru-RU" sz="2000" dirty="0"/>
              <a:t> (КМП-алгоритм) эффективный алгоритм, осуществляющий поиск  подстроки  в  строке.  Время  работы  алгоритма  линейно  зависит  от  объёма  входных  данных, таким образом разработать асимптотически более эффективный алгоритм крайне проблематично (не возможно). </a:t>
            </a:r>
          </a:p>
          <a:p>
            <a:r>
              <a:rPr lang="ru-RU" sz="2000" dirty="0"/>
              <a:t>	Алгоритм был разработан </a:t>
            </a:r>
            <a:r>
              <a:rPr lang="ru-RU" sz="2000" dirty="0" err="1"/>
              <a:t>Д.Кнутом</a:t>
            </a:r>
            <a:r>
              <a:rPr lang="ru-RU" sz="2000" dirty="0"/>
              <a:t> и </a:t>
            </a:r>
            <a:r>
              <a:rPr lang="ru-RU" sz="2000" dirty="0" err="1"/>
              <a:t>В.Праттом</a:t>
            </a:r>
            <a:r>
              <a:rPr lang="ru-RU" sz="2000" dirty="0"/>
              <a:t> и независимо от них Д. Моррисом в 1977 г.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0A9EA-263D-4DF4-90A9-C8337D3FA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21" y="3429000"/>
            <a:ext cx="2051801" cy="296156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175576-5382-4266-B0CA-CF53608BE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965" y="3428999"/>
            <a:ext cx="1877592" cy="29615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384343-0CE2-426F-8E84-6BF8B2FCC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580" y="3409643"/>
            <a:ext cx="2206655" cy="298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7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7437798-DC57-4524-AA00-8BCA69C8C038}"/>
              </a:ext>
            </a:extLst>
          </p:cNvPr>
          <p:cNvSpPr/>
          <p:nvPr/>
        </p:nvSpPr>
        <p:spPr>
          <a:xfrm>
            <a:off x="422682" y="572757"/>
            <a:ext cx="2923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u="sng" dirty="0"/>
              <a:t>Принцип работы алгоритма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BEF7577-FE72-4C6A-A717-7A9AB4103C2B}"/>
              </a:ext>
            </a:extLst>
          </p:cNvPr>
          <p:cNvSpPr/>
          <p:nvPr/>
        </p:nvSpPr>
        <p:spPr>
          <a:xfrm>
            <a:off x="120596" y="146332"/>
            <a:ext cx="100756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Алгоритмы</a:t>
            </a:r>
            <a:r>
              <a:rPr lang="en-US" sz="1600" b="1" dirty="0"/>
              <a:t> </a:t>
            </a:r>
            <a:r>
              <a:rPr lang="ru-RU" sz="1600" b="1" dirty="0"/>
              <a:t>поиска подстроки. Алгоритм Кнута — Морриса — </a:t>
            </a:r>
            <a:r>
              <a:rPr lang="ru-RU" sz="1600" b="1" dirty="0" err="1"/>
              <a:t>Пратта</a:t>
            </a:r>
            <a:endParaRPr lang="ru-RU" sz="1600" b="1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56FFC5A-23C7-4C77-8F93-1AAC82745EE9}"/>
              </a:ext>
            </a:extLst>
          </p:cNvPr>
          <p:cNvSpPr/>
          <p:nvPr/>
        </p:nvSpPr>
        <p:spPr>
          <a:xfrm>
            <a:off x="120596" y="1120997"/>
            <a:ext cx="884847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1) Вычислить префикс-функцию для образца (в дальнейшем последовательность </a:t>
            </a:r>
            <a:r>
              <a:rPr lang="ru-RU" dirty="0" err="1"/>
              <a:t>pi</a:t>
            </a:r>
            <a:r>
              <a:rPr lang="ru-RU" dirty="0"/>
              <a:t>). Объявить две дополнительные  переменные  для  хранения  индексов  позиции  в  строке  и  подстроке соответственно (в дальнейшем i и j). Присвоить j значение индекса первого элемента. </a:t>
            </a:r>
            <a:r>
              <a:rPr lang="ru-RU" b="1" dirty="0">
                <a:solidFill>
                  <a:srgbClr val="FF0000"/>
                </a:solidFill>
              </a:rPr>
              <a:t>Перейти к пункту 2</a:t>
            </a:r>
            <a:r>
              <a:rPr lang="ru-RU" dirty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2) Проверяем совпадение символов на i позиции в строке и на j позиции в подстроке. </a:t>
            </a:r>
          </a:p>
          <a:p>
            <a:pPr algn="just"/>
            <a:r>
              <a:rPr lang="ru-RU" dirty="0"/>
              <a:t>	● Символы совпадают. </a:t>
            </a:r>
            <a:r>
              <a:rPr lang="ru-RU" b="1" dirty="0">
                <a:solidFill>
                  <a:srgbClr val="FF0000"/>
                </a:solidFill>
              </a:rPr>
              <a:t>Перейти к пункту 3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	● Символы не совпадают. </a:t>
            </a:r>
            <a:r>
              <a:rPr lang="ru-RU" b="1" dirty="0">
                <a:solidFill>
                  <a:srgbClr val="FF0000"/>
                </a:solidFill>
              </a:rPr>
              <a:t>Перейти к пункту 4</a:t>
            </a:r>
            <a:r>
              <a:rPr lang="ru-RU" dirty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3) Если j равен индексу последнего символа подстроки заканчиваем алгоритм (поиск успешен). В противном случае увеличить i и j на единицу и </a:t>
            </a:r>
            <a:r>
              <a:rPr lang="ru-RU" b="1" dirty="0">
                <a:solidFill>
                  <a:srgbClr val="FF0000"/>
                </a:solidFill>
              </a:rPr>
              <a:t>перейти к пункту 2</a:t>
            </a:r>
            <a:r>
              <a:rPr lang="ru-RU" dirty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4) Выполняем проверку индексов i и j.</a:t>
            </a:r>
          </a:p>
          <a:p>
            <a:pPr algn="just"/>
            <a:r>
              <a:rPr lang="ru-RU" dirty="0"/>
              <a:t>	● Индекс  i  равен  или  больше  индекса  последнего  символа  строки  </a:t>
            </a:r>
            <a:r>
              <a:rPr lang="ru-RU" b="1" dirty="0">
                <a:solidFill>
                  <a:srgbClr val="FF0000"/>
                </a:solidFill>
              </a:rPr>
              <a:t>закончить  алгоритм  (поиск неудачен)</a:t>
            </a:r>
            <a:r>
              <a:rPr lang="ru-RU" dirty="0"/>
              <a:t>. </a:t>
            </a:r>
          </a:p>
          <a:p>
            <a:pPr algn="just"/>
            <a:r>
              <a:rPr lang="ru-RU" dirty="0"/>
              <a:t>	● Индекс j равен индексу первого символа в подстроке, то увеличить значение i на единицу и </a:t>
            </a:r>
            <a:r>
              <a:rPr lang="ru-RU" b="1" dirty="0">
                <a:solidFill>
                  <a:srgbClr val="FF0000"/>
                </a:solidFill>
              </a:rPr>
              <a:t>перейти к пункту 2</a:t>
            </a:r>
            <a:r>
              <a:rPr lang="ru-RU" dirty="0"/>
              <a:t>. </a:t>
            </a:r>
          </a:p>
          <a:p>
            <a:pPr algn="just"/>
            <a:r>
              <a:rPr lang="ru-RU" dirty="0"/>
              <a:t>	● Индекс j не равен индексу первого символа в подстроке. В таком случае установить значение j = </a:t>
            </a:r>
            <a:r>
              <a:rPr lang="ru-RU" dirty="0" err="1"/>
              <a:t>pi</a:t>
            </a:r>
            <a:r>
              <a:rPr lang="ru-RU" dirty="0"/>
              <a:t>[j-1] </a:t>
            </a:r>
            <a:r>
              <a:rPr lang="ru-RU" b="1" dirty="0">
                <a:solidFill>
                  <a:srgbClr val="FF0000"/>
                </a:solidFill>
              </a:rPr>
              <a:t>перейти к пункту 2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1292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3510EB5-FC89-41E9-9EE9-BDEDCA9E8472}"/>
              </a:ext>
            </a:extLst>
          </p:cNvPr>
          <p:cNvSpPr/>
          <p:nvPr/>
        </p:nvSpPr>
        <p:spPr>
          <a:xfrm>
            <a:off x="176255" y="138658"/>
            <a:ext cx="100756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Алгоритмы</a:t>
            </a:r>
            <a:r>
              <a:rPr lang="en-US" sz="1600" b="1" dirty="0"/>
              <a:t> </a:t>
            </a:r>
            <a:r>
              <a:rPr lang="ru-RU" sz="1600" b="1" dirty="0"/>
              <a:t>поиска подстроки. Алгоритм Кнута — Морриса — </a:t>
            </a:r>
            <a:r>
              <a:rPr lang="ru-RU" sz="1600" b="1" dirty="0" err="1"/>
              <a:t>Пратта</a:t>
            </a:r>
            <a:endParaRPr lang="ru-RU" sz="1600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D7279B0-ED1D-42CC-BBE4-4314832B99B1}"/>
              </a:ext>
            </a:extLst>
          </p:cNvPr>
          <p:cNvSpPr/>
          <p:nvPr/>
        </p:nvSpPr>
        <p:spPr>
          <a:xfrm>
            <a:off x="476705" y="569543"/>
            <a:ext cx="347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u="sng" dirty="0"/>
              <a:t>Демонстрация работы алгоритма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AAC444-EA56-46A9-A45A-40D6647B4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0"/>
          <a:stretch/>
        </p:blipFill>
        <p:spPr>
          <a:xfrm>
            <a:off x="176255" y="1031206"/>
            <a:ext cx="6900699" cy="419112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B4AE7D3-5413-4249-B064-898EF33F9BCD}"/>
              </a:ext>
            </a:extLst>
          </p:cNvPr>
          <p:cNvSpPr/>
          <p:nvPr/>
        </p:nvSpPr>
        <p:spPr>
          <a:xfrm>
            <a:off x="87464" y="5157608"/>
            <a:ext cx="88802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На подготовительном этапе вычисляем префикс-функцию для искомой подстроки. Создаем два индекса i и j. Будем выполнять поиск с начала строки (i=0). Сравниваем символы по индексам, они равны увеличиваем оба индекса на единицу. </a:t>
            </a:r>
          </a:p>
        </p:txBody>
      </p:sp>
    </p:spTree>
    <p:extLst>
      <p:ext uri="{BB962C8B-B14F-4D97-AF65-F5344CB8AC3E}">
        <p14:creationId xmlns:p14="http://schemas.microsoft.com/office/powerpoint/2010/main" val="16100711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2295</TotalTime>
  <Words>1803</Words>
  <Application>Microsoft Office PowerPoint</Application>
  <PresentationFormat>Экран (4:3)</PresentationFormat>
  <Paragraphs>469</Paragraphs>
  <Slides>32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Tahoma</vt:lpstr>
      <vt:lpstr>Тема Office</vt:lpstr>
      <vt:lpstr>Формула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Эвристика стоп-символа  </vt:lpstr>
      <vt:lpstr>Презентация PowerPoint</vt:lpstr>
      <vt:lpstr>эвристика совпавшего суффикса</vt:lpstr>
      <vt:lpstr>Презентация PowerPoint</vt:lpstr>
      <vt:lpstr>4. Алгоритм Бойера - Мура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.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graph?</dc:title>
  <dc:creator>Levonog</dc:creator>
  <cp:lastModifiedBy>Дмитрий Васильевич Шиман</cp:lastModifiedBy>
  <cp:revision>118</cp:revision>
  <dcterms:created xsi:type="dcterms:W3CDTF">2021-07-10T19:33:53Z</dcterms:created>
  <dcterms:modified xsi:type="dcterms:W3CDTF">2024-12-02T11:25:41Z</dcterms:modified>
</cp:coreProperties>
</file>