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</p:sldIdLst>
  <p:sldSz cy="6858000" cx="9144000"/>
  <p:notesSz cx="6858000" cy="9144000"/>
  <p:embeddedFontLst>
    <p:embeddedFont>
      <p:font typeface="Inconsolata"/>
      <p:regular r:id="rId102"/>
      <p:bold r:id="rId103"/>
    </p:embeddedFont>
    <p:embeddedFont>
      <p:font typeface="Tahoma"/>
      <p:regular r:id="rId104"/>
      <p:bold r:id="rId105"/>
    </p:embeddedFont>
    <p:embeddedFont>
      <p:font typeface="Quattrocento Sans"/>
      <p:regular r:id="rId106"/>
      <p:bold r:id="rId107"/>
      <p:italic r:id="rId108"/>
      <p:boldItalic r:id="rId10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10" roundtripDataSignature="AMtx7miCAqLKqv02tlz8iROarlIZXcOC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776B260-5C60-4EDA-AD49-833802EBCB8F}">
  <a:tblStyle styleId="{7776B260-5C60-4EDA-AD49-833802EBCB8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font" Target="fonts/QuattrocentoSans-bold.fntdata"/><Relationship Id="rId106" Type="http://schemas.openxmlformats.org/officeDocument/2006/relationships/font" Target="fonts/QuattrocentoSans-regular.fntdata"/><Relationship Id="rId105" Type="http://schemas.openxmlformats.org/officeDocument/2006/relationships/font" Target="fonts/Tahoma-bold.fntdata"/><Relationship Id="rId104" Type="http://schemas.openxmlformats.org/officeDocument/2006/relationships/font" Target="fonts/Tahoma-regular.fntdata"/><Relationship Id="rId109" Type="http://schemas.openxmlformats.org/officeDocument/2006/relationships/font" Target="fonts/QuattrocentoSans-boldItalic.fntdata"/><Relationship Id="rId108" Type="http://schemas.openxmlformats.org/officeDocument/2006/relationships/font" Target="fonts/QuattrocentoSans-italic.fntdata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font" Target="fonts/Inconsolata-bold.fntdata"/><Relationship Id="rId102" Type="http://schemas.openxmlformats.org/officeDocument/2006/relationships/font" Target="fonts/Inconsolata-regular.fntdata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5" Type="http://schemas.openxmlformats.org/officeDocument/2006/relationships/slide" Target="slides/slide8.xml"/><Relationship Id="rId110" Type="http://customschemas.google.com/relationships/presentationmetadata" Target="metadata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7aa637c816f7b13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7aa637c816f7b1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17aa637c816f7b13_4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7aa637c816f7b13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7aa637c816f7b1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g17aa637c816f7b13_5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7aa637c816f7b13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7aa637c816f7b1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g17aa637c816f7b13_5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7aa637c816f7b13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7aa637c816f7b1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g17aa637c816f7b13_6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54" name="Google Shape;5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GB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7aa637c816f7b13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7aa637c816f7b13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g17aa637c816f7b13_8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7aa637c816f7b13_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7aa637c816f7b1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g17aa637c816f7b13_9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7aa637c816f7b13_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7aa637c816f7b13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g17aa637c816f7b13_9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7aa637c816f7b13_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7aa637c816f7b13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g17aa637c816f7b13_10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7aa637c816f7b13_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7aa637c816f7b13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g17aa637c816f7b13_11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2d5acbdb345b9b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12d5acbdb345b9b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g12d5acbdb345b9b1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2d5acbdb345b9b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g12d5acbdb345b9b1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2d5acbdb345b9b1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2d5acbdb345b9b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g12d5acbdb345b9b1_5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2d5acbdb345b9b1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2d5acbdb345b9b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g12d5acbdb345b9b1_6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7aa637c816f7b13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7aa637c816f7b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17aa637c816f7b13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2d5acbdb345b9b1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12d5acbdb345b9b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g12d5acbdb345b9b1_6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2d5acbdb345b9b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g12d5acbdb345b9b1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2d5acbdb345b9b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g12d5acbdb345b9b1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12d5acbdb345b9b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g12d5acbdb345b9b1_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2d5acbdb345b9b1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2d5acbdb345b9b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g12d5acbdb345b9b1_8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2d5acbdb345b9b1_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2d5acbdb345b9b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g12d5acbdb345b9b1_9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12d5acbdb345b9b1_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12d5acbdb345b9b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g12d5acbdb345b9b1_9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7aa637c816f7b13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7aa637c816f7b1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17aa637c816f7b13_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12d5acbdb345b9b1_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12d5acbdb345b9b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g12d5acbdb345b9b1_10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12d5acbdb345b9b1_1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12d5acbdb345b9b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g12d5acbdb345b9b1_12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d5acbdb345b9b1_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2d5acbdb345b9b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g12d5acbdb345b9b1_11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7aa637c816f7b13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7aa637c816f7b1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g17aa637c816f7b13_2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2a3ff6ca57144193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2a3ff6ca5714419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g2a3ff6ca57144193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2a3ff6ca57144193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2a3ff6ca5714419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g2a3ff6ca57144193_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41" name="Google Shape;94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GB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2a3ff6ca57144193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48" name="Google Shape;948;g2a3ff6ca5714419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g2a3ff6ca57144193_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GB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2a3ff6ca57144193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2a3ff6ca5714419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g2a3ff6ca57144193_2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2a3ff6ca5714419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g2a3ff6ca57144193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12" name="Google Shape;101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Создать перечислитель можно при помощи итератора. Итератор (iterator) – это операторный блок, который порождает упорядоченную последовательность значений. Итератор отличает присутствие одного или нескольких операторов yield. Оператор yield return выражение возвращает следующее значение последовательности, а оператор yield break прекращает генерацию последовательности. Итераторы могут использоваться в качестве тела метода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Как видим, код заметно упростился. Элементы коллекции перебираются в цикле, и для каждого вызывается yield return s. Но достоинства итераторов этим не ограничиваются. </a:t>
            </a:r>
            <a:endParaRPr/>
          </a:p>
        </p:txBody>
      </p:sp>
      <p:sp>
        <p:nvSpPr>
          <p:cNvPr id="1013" name="Google Shape;1013;p4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GB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7e835cc83291ac36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19" name="Google Shape;1019;g7e835cc83291ac3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Создать перечислитель можно при помощи итератора. Итератор (iterator) – это операторный блок, который порождает упорядоченную последовательность значений. Итератор отличает присутствие одного или нескольких операторов yield. Оператор yield return выражение возвращает следующее значение последовательности, а оператор yield break прекращает генерацию последовательности. Итераторы могут использоваться в качестве тела метода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Как видим, код заметно упростился. Элементы коллекции перебираются в цикле, и для каждого вызывается yield return s. Но достоинства итераторов этим не ограничиваются. </a:t>
            </a:r>
            <a:endParaRPr/>
          </a:p>
        </p:txBody>
      </p:sp>
      <p:sp>
        <p:nvSpPr>
          <p:cNvPr id="1020" name="Google Shape;1020;g7e835cc83291ac36_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GB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7e835cc83291ac36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7e835cc83291ac36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g7e835cc83291ac36_1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7e835cc83291ac36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7e835cc83291ac36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g7e835cc83291ac36_2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47" name="Google Shape;104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4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GB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59" name="Google Shape;105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Итераторы реализуют концепцию отложенных вычислений. Каждое выполнение оператора yield return ведёт к выходу из метода и возврату значения. Но состояние метода, его внутренние переменные и позиция yield return запоминаются, чтобы быть восстановленными при следующем вызове. </a:t>
            </a:r>
            <a:endParaRPr/>
          </a:p>
        </p:txBody>
      </p:sp>
      <p:sp>
        <p:nvSpPr>
          <p:cNvPr id="1060" name="Google Shape;1060;p4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GB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75" name="Google Shape;1075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4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GB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84" name="Google Shape;1084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4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GB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01" name="Google Shape;1101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5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GB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32" name="Google Shape;1132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5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GB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7aa637c816f7b13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7aa637c816f7b1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17aa637c816f7b13_4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70" name="Google Shape;1170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6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GB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2"/>
          <p:cNvSpPr txBox="1"/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6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56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69" name="Google Shape;169;p62"/>
          <p:cNvSpPr txBox="1"/>
          <p:nvPr>
            <p:ph idx="10" type="dt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6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62"/>
          <p:cNvSpPr txBox="1"/>
          <p:nvPr>
            <p:ph idx="12" type="sldNum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7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78" name="Google Shape;378;p7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/>
        </p:txBody>
      </p:sp>
      <p:sp>
        <p:nvSpPr>
          <p:cNvPr id="379" name="Google Shape;379;p7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80" name="Google Shape;380;p7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/>
        </p:txBody>
      </p:sp>
      <p:sp>
        <p:nvSpPr>
          <p:cNvPr id="381" name="Google Shape;381;p72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7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72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3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73"/>
          <p:cNvSpPr txBox="1"/>
          <p:nvPr>
            <p:ph idx="1" type="body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/>
        </p:txBody>
      </p:sp>
      <p:sp>
        <p:nvSpPr>
          <p:cNvPr id="387" name="Google Shape;387;p73"/>
          <p:cNvSpPr txBox="1"/>
          <p:nvPr>
            <p:ph idx="2" type="body"/>
          </p:nvPr>
        </p:nvSpPr>
        <p:spPr>
          <a:xfrm>
            <a:off x="4648200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/>
        </p:txBody>
      </p:sp>
      <p:sp>
        <p:nvSpPr>
          <p:cNvPr id="388" name="Google Shape;388;p73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7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73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7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7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/>
        </p:txBody>
      </p:sp>
      <p:sp>
        <p:nvSpPr>
          <p:cNvPr id="394" name="Google Shape;394;p74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7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74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4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64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32" name="Google Shape;332;p64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6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64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" type="objOnly">
  <p:cSld name="OBJECT_ONLY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5"/>
          <p:cNvSpPr txBox="1"/>
          <p:nvPr>
            <p:ph idx="1" type="body"/>
          </p:nvPr>
        </p:nvSpPr>
        <p:spPr>
          <a:xfrm>
            <a:off x="301625" y="228600"/>
            <a:ext cx="8540750" cy="5870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37" name="Google Shape;337;p65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6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65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6"/>
          <p:cNvSpPr txBox="1"/>
          <p:nvPr>
            <p:ph type="title"/>
          </p:nvPr>
        </p:nvSpPr>
        <p:spPr>
          <a:xfrm rot="5400000">
            <a:off x="4839494" y="2096294"/>
            <a:ext cx="5870575" cy="2135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66"/>
          <p:cNvSpPr txBox="1"/>
          <p:nvPr>
            <p:ph idx="1" type="body"/>
          </p:nvPr>
        </p:nvSpPr>
        <p:spPr>
          <a:xfrm rot="5400000">
            <a:off x="492919" y="37306"/>
            <a:ext cx="5870575" cy="625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43" name="Google Shape;343;p66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6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66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7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67"/>
          <p:cNvSpPr txBox="1"/>
          <p:nvPr>
            <p:ph idx="1" type="body"/>
          </p:nvPr>
        </p:nvSpPr>
        <p:spPr>
          <a:xfrm rot="5400000">
            <a:off x="2322513" y="-420687"/>
            <a:ext cx="4498975" cy="854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49" name="Google Shape;349;p67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6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67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6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6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56" name="Google Shape;356;p68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6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68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6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spcBef>
                <a:spcPts val="640"/>
              </a:spcBef>
              <a:spcAft>
                <a:spcPts val="0"/>
              </a:spcAft>
              <a:buSzPts val="2560"/>
              <a:buChar char="►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50519" lvl="2" marL="13716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9pPr>
          </a:lstStyle>
          <a:p/>
        </p:txBody>
      </p:sp>
      <p:sp>
        <p:nvSpPr>
          <p:cNvPr id="362" name="Google Shape;362;p6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63" name="Google Shape;363;p69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6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69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70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7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70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1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71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7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71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61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1" name="Google Shape;11;p61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2" name="Google Shape;12;p61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rect b="b" l="l" r="r" t="t"/>
                <a:pathLst>
                  <a:path extrusionOk="0" h="2110" w="2815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61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rect b="b" l="l" r="r" t="t"/>
                <a:pathLst>
                  <a:path extrusionOk="0" h="2366" w="39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" name="Google Shape;14;p61"/>
              <p:cNvSpPr/>
              <p:nvPr/>
            </p:nvSpPr>
            <p:spPr>
              <a:xfrm>
                <a:off x="20" y="1069"/>
                <a:ext cx="5732" cy="3107"/>
              </a:xfrm>
              <a:custGeom>
                <a:rect b="b" l="l" r="r" t="t"/>
                <a:pathLst>
                  <a:path extrusionOk="0" h="3107" w="5732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" name="Google Shape;15;p61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rect b="b" l="l" r="r" t="t"/>
                <a:pathLst>
                  <a:path extrusionOk="0" h="2760" w="5512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61"/>
              <p:cNvSpPr/>
              <p:nvPr/>
            </p:nvSpPr>
            <p:spPr>
              <a:xfrm>
                <a:off x="4840" y="984"/>
                <a:ext cx="790" cy="1189"/>
              </a:xfrm>
              <a:custGeom>
                <a:rect b="b" l="l" r="r" t="t"/>
                <a:pathLst>
                  <a:path extrusionOk="0" h="1189" w="79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" name="Google Shape;17;p61"/>
              <p:cNvSpPr/>
              <p:nvPr/>
            </p:nvSpPr>
            <p:spPr>
              <a:xfrm>
                <a:off x="5173" y="896"/>
                <a:ext cx="579" cy="1117"/>
              </a:xfrm>
              <a:custGeom>
                <a:rect b="b" l="l" r="r" t="t"/>
                <a:pathLst>
                  <a:path extrusionOk="0" h="1117" w="579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" name="Google Shape;18;p61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rect b="b" l="l" r="r" t="t"/>
                <a:pathLst>
                  <a:path extrusionOk="0" h="2396" w="2471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" name="Google Shape;19;p61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rect b="b" l="l" r="r" t="t"/>
                <a:pathLst>
                  <a:path extrusionOk="0" h="1349" w="139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" name="Google Shape;20;p61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rect b="b" l="l" r="r" t="t"/>
                <a:pathLst>
                  <a:path extrusionOk="0" h="810" w="1256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" name="Google Shape;21;p61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rect b="b" l="l" r="r" t="t"/>
                <a:pathLst>
                  <a:path extrusionOk="0" h="788" w="284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" name="Google Shape;22;p61"/>
              <p:cNvSpPr/>
              <p:nvPr/>
            </p:nvSpPr>
            <p:spPr>
              <a:xfrm>
                <a:off x="5443" y="922"/>
                <a:ext cx="319" cy="854"/>
              </a:xfrm>
              <a:custGeom>
                <a:rect b="b" l="l" r="r" t="t"/>
                <a:pathLst>
                  <a:path extrusionOk="0" h="854" w="319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" name="Google Shape;23;p61"/>
              <p:cNvSpPr/>
              <p:nvPr/>
            </p:nvSpPr>
            <p:spPr>
              <a:xfrm>
                <a:off x="4954" y="3568"/>
                <a:ext cx="646" cy="392"/>
              </a:xfrm>
              <a:custGeom>
                <a:rect b="b" l="l" r="r" t="t"/>
                <a:pathLst>
                  <a:path extrusionOk="0" h="392" w="646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" name="Google Shape;24;p61"/>
              <p:cNvSpPr/>
              <p:nvPr/>
            </p:nvSpPr>
            <p:spPr>
              <a:xfrm>
                <a:off x="50" y="2400"/>
                <a:ext cx="2736" cy="1920"/>
              </a:xfrm>
              <a:custGeom>
                <a:rect b="b" l="l" r="r" t="t"/>
                <a:pathLst>
                  <a:path extrusionOk="0" h="1920" w="2736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5" name="Google Shape;25;p61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26" name="Google Shape;26;p61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" name="Google Shape;27;p61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" name="Google Shape;28;p61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" name="Google Shape;29;p61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" name="Google Shape;30;p61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" name="Google Shape;31;p61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" name="Google Shape;32;p61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" name="Google Shape;33;p61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" name="Google Shape;34;p61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" name="Google Shape;35;p61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" name="Google Shape;36;p61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" name="Google Shape;37;p61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" name="Google Shape;38;p61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" name="Google Shape;39;p61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" name="Google Shape;40;p61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" name="Google Shape;41;p61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" name="Google Shape;42;p61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" name="Google Shape;43;p61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" name="Google Shape;44;p61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" name="Google Shape;45;p61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" name="Google Shape;46;p61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" name="Google Shape;47;p61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" name="Google Shape;48;p61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" name="Google Shape;49;p61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" name="Google Shape;50;p61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" name="Google Shape;51;p61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" name="Google Shape;52;p61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" name="Google Shape;53;p61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" name="Google Shape;54;p61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" name="Google Shape;55;p61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" name="Google Shape;56;p61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" name="Google Shape;57;p61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8" name="Google Shape;58;p61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9" name="Google Shape;59;p61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0" name="Google Shape;60;p61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1" name="Google Shape;61;p61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2" name="Google Shape;62;p61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3" name="Google Shape;63;p61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4" name="Google Shape;64;p61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5" name="Google Shape;65;p61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6" name="Google Shape;66;p61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7" name="Google Shape;67;p61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8" name="Google Shape;68;p61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" name="Google Shape;69;p61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0" name="Google Shape;70;p61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1" name="Google Shape;71;p61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2" name="Google Shape;72;p61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3" name="Google Shape;73;p61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4" name="Google Shape;74;p61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5" name="Google Shape;75;p61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6" name="Google Shape;76;p61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7" name="Google Shape;77;p61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8" name="Google Shape;78;p61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" name="Google Shape;79;p61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" name="Google Shape;80;p61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" name="Google Shape;81;p61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" name="Google Shape;82;p61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" name="Google Shape;83;p61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4" name="Google Shape;84;p61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5" name="Google Shape;85;p61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6" name="Google Shape;86;p61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7" name="Google Shape;87;p61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8" name="Google Shape;88;p61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9" name="Google Shape;89;p61"/>
              <p:cNvSpPr/>
              <p:nvPr/>
            </p:nvSpPr>
            <p:spPr>
              <a:xfrm>
                <a:off x="486" y="2563"/>
                <a:ext cx="180" cy="151"/>
              </a:xfrm>
              <a:custGeom>
                <a:rect b="b" l="l" r="r" t="t"/>
                <a:pathLst>
                  <a:path extrusionOk="0" h="151" w="18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0" name="Google Shape;90;p61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" name="Google Shape;91;p61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2" name="Google Shape;92;p61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3" name="Google Shape;93;p61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4" name="Google Shape;94;p61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5" name="Google Shape;95;p61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6" name="Google Shape;96;p61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7" name="Google Shape;97;p61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8" name="Google Shape;98;p61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9" name="Google Shape;99;p61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0" name="Google Shape;100;p61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1" name="Google Shape;101;p61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2" name="Google Shape;102;p61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3" name="Google Shape;103;p61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4" name="Google Shape;104;p61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5" name="Google Shape;105;p61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6" name="Google Shape;106;p61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7" name="Google Shape;107;p61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8" name="Google Shape;108;p61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9" name="Google Shape;109;p61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0" name="Google Shape;110;p61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" name="Google Shape;111;p61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2" name="Google Shape;112;p61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3" name="Google Shape;113;p61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4" name="Google Shape;114;p61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5" name="Google Shape;115;p61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6" name="Google Shape;116;p61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7" name="Google Shape;117;p61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8" name="Google Shape;118;p61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" name="Google Shape;119;p61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" name="Google Shape;120;p61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" name="Google Shape;121;p61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" name="Google Shape;122;p61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" name="Google Shape;123;p61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" name="Google Shape;124;p61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" name="Google Shape;125;p61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" name="Google Shape;126;p61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" name="Google Shape;127;p61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" name="Google Shape;128;p61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" name="Google Shape;129;p61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" name="Google Shape;130;p61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" name="Google Shape;131;p61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" name="Google Shape;132;p61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" name="Google Shape;133;p61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" name="Google Shape;134;p61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" name="Google Shape;135;p61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" name="Google Shape;136;p61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" name="Google Shape;137;p61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" name="Google Shape;138;p61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9" name="Google Shape;139;p61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0" name="Google Shape;140;p61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1" name="Google Shape;141;p61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2" name="Google Shape;142;p61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3" name="Google Shape;143;p61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4" name="Google Shape;144;p61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5" name="Google Shape;145;p61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6" name="Google Shape;146;p61"/>
              <p:cNvSpPr/>
              <p:nvPr/>
            </p:nvSpPr>
            <p:spPr>
              <a:xfrm>
                <a:off x="850" y="3136"/>
                <a:ext cx="204" cy="120"/>
              </a:xfrm>
              <a:custGeom>
                <a:rect b="b" l="l" r="r" t="t"/>
                <a:pathLst>
                  <a:path extrusionOk="0" h="120" w="204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7" name="Google Shape;147;p61"/>
              <p:cNvSpPr/>
              <p:nvPr/>
            </p:nvSpPr>
            <p:spPr>
              <a:xfrm>
                <a:off x="19" y="2722"/>
                <a:ext cx="90" cy="78"/>
              </a:xfrm>
              <a:custGeom>
                <a:rect b="b" l="l" r="r" t="t"/>
                <a:pathLst>
                  <a:path extrusionOk="0" h="78" w="9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8" name="Google Shape;148;p61"/>
              <p:cNvSpPr/>
              <p:nvPr/>
            </p:nvSpPr>
            <p:spPr>
              <a:xfrm>
                <a:off x="97" y="2651"/>
                <a:ext cx="101" cy="89"/>
              </a:xfrm>
              <a:custGeom>
                <a:rect b="b" l="l" r="r" t="t"/>
                <a:pathLst>
                  <a:path extrusionOk="0" h="89" w="101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" name="Google Shape;149;p61"/>
              <p:cNvSpPr/>
              <p:nvPr/>
            </p:nvSpPr>
            <p:spPr>
              <a:xfrm>
                <a:off x="677" y="3502"/>
                <a:ext cx="83" cy="78"/>
              </a:xfrm>
              <a:custGeom>
                <a:rect b="b" l="l" r="r" t="t"/>
                <a:pathLst>
                  <a:path extrusionOk="0" h="78" w="83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" name="Google Shape;150;p61"/>
              <p:cNvSpPr/>
              <p:nvPr/>
            </p:nvSpPr>
            <p:spPr>
              <a:xfrm>
                <a:off x="940" y="2782"/>
                <a:ext cx="90" cy="72"/>
              </a:xfrm>
              <a:custGeom>
                <a:rect b="b" l="l" r="r" t="t"/>
                <a:pathLst>
                  <a:path extrusionOk="0" h="72" w="9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1" name="Google Shape;151;p61"/>
              <p:cNvSpPr/>
              <p:nvPr/>
            </p:nvSpPr>
            <p:spPr>
              <a:xfrm>
                <a:off x="898" y="2716"/>
                <a:ext cx="90" cy="84"/>
              </a:xfrm>
              <a:custGeom>
                <a:rect b="b" l="l" r="r" t="t"/>
                <a:pathLst>
                  <a:path extrusionOk="0" h="84" w="9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2" name="Google Shape;152;p61"/>
              <p:cNvSpPr/>
              <p:nvPr/>
            </p:nvSpPr>
            <p:spPr>
              <a:xfrm>
                <a:off x="7" y="3837"/>
                <a:ext cx="6" cy="12"/>
              </a:xfrm>
              <a:custGeom>
                <a:rect b="b" l="l" r="r" t="t"/>
                <a:pathLst>
                  <a:path extrusionOk="0" h="12" w="6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3" name="Google Shape;153;p61"/>
              <p:cNvSpPr/>
              <p:nvPr/>
            </p:nvSpPr>
            <p:spPr>
              <a:xfrm>
                <a:off x="7" y="2555"/>
                <a:ext cx="30" cy="48"/>
              </a:xfrm>
              <a:custGeom>
                <a:rect b="b" l="l" r="r" t="t"/>
                <a:pathLst>
                  <a:path extrusionOk="0" h="48" w="3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4" name="Google Shape;154;p61"/>
              <p:cNvSpPr/>
              <p:nvPr/>
            </p:nvSpPr>
            <p:spPr>
              <a:xfrm>
                <a:off x="7" y="3843"/>
                <a:ext cx="36" cy="66"/>
              </a:xfrm>
              <a:custGeom>
                <a:rect b="b" l="l" r="r" t="t"/>
                <a:pathLst>
                  <a:path extrusionOk="0" h="66" w="3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5" name="Google Shape;155;p61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6" name="Google Shape;156;p61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7" name="Google Shape;157;p61"/>
              <p:cNvSpPr/>
              <p:nvPr/>
            </p:nvSpPr>
            <p:spPr>
              <a:xfrm>
                <a:off x="139" y="3573"/>
                <a:ext cx="144" cy="154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8" name="Google Shape;158;p61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" name="Google Shape;159;p61"/>
              <p:cNvSpPr/>
              <p:nvPr/>
            </p:nvSpPr>
            <p:spPr>
              <a:xfrm>
                <a:off x="235" y="2503"/>
                <a:ext cx="348" cy="1272"/>
              </a:xfrm>
              <a:custGeom>
                <a:rect b="b" l="l" r="r" t="t"/>
                <a:pathLst>
                  <a:path extrusionOk="0" h="1272" w="348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0" name="Google Shape;160;p61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61" name="Google Shape;161;p61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2" name="Google Shape;162;p61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051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3" name="Google Shape;163;p61"/>
          <p:cNvSpPr txBox="1"/>
          <p:nvPr>
            <p:ph idx="10" type="dt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4" name="Google Shape;164;p6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5" name="Google Shape;165;p61"/>
          <p:cNvSpPr txBox="1"/>
          <p:nvPr>
            <p:ph idx="12" type="sldNum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63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74" name="Google Shape;174;p63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75" name="Google Shape;175;p63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rect b="b" l="l" r="r" t="t"/>
                <a:pathLst>
                  <a:path extrusionOk="0" h="2110" w="2815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6" name="Google Shape;176;p63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rect b="b" l="l" r="r" t="t"/>
                <a:pathLst>
                  <a:path extrusionOk="0" h="2366" w="39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7" name="Google Shape;177;p63"/>
              <p:cNvSpPr/>
              <p:nvPr/>
            </p:nvSpPr>
            <p:spPr>
              <a:xfrm>
                <a:off x="20" y="1069"/>
                <a:ext cx="5732" cy="3107"/>
              </a:xfrm>
              <a:custGeom>
                <a:rect b="b" l="l" r="r" t="t"/>
                <a:pathLst>
                  <a:path extrusionOk="0" h="3107" w="5732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8" name="Google Shape;178;p63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rect b="b" l="l" r="r" t="t"/>
                <a:pathLst>
                  <a:path extrusionOk="0" h="2760" w="5512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9" name="Google Shape;179;p63"/>
              <p:cNvSpPr/>
              <p:nvPr/>
            </p:nvSpPr>
            <p:spPr>
              <a:xfrm>
                <a:off x="4840" y="984"/>
                <a:ext cx="790" cy="1189"/>
              </a:xfrm>
              <a:custGeom>
                <a:rect b="b" l="l" r="r" t="t"/>
                <a:pathLst>
                  <a:path extrusionOk="0" h="1189" w="79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0" name="Google Shape;180;p63"/>
              <p:cNvSpPr/>
              <p:nvPr/>
            </p:nvSpPr>
            <p:spPr>
              <a:xfrm>
                <a:off x="5173" y="896"/>
                <a:ext cx="579" cy="1117"/>
              </a:xfrm>
              <a:custGeom>
                <a:rect b="b" l="l" r="r" t="t"/>
                <a:pathLst>
                  <a:path extrusionOk="0" h="1117" w="579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1" name="Google Shape;181;p63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rect b="b" l="l" r="r" t="t"/>
                <a:pathLst>
                  <a:path extrusionOk="0" h="2396" w="2471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2" name="Google Shape;182;p63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rect b="b" l="l" r="r" t="t"/>
                <a:pathLst>
                  <a:path extrusionOk="0" h="1349" w="139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3" name="Google Shape;183;p63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rect b="b" l="l" r="r" t="t"/>
                <a:pathLst>
                  <a:path extrusionOk="0" h="810" w="1256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4" name="Google Shape;184;p63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rect b="b" l="l" r="r" t="t"/>
                <a:pathLst>
                  <a:path extrusionOk="0" h="788" w="284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5" name="Google Shape;185;p63"/>
              <p:cNvSpPr/>
              <p:nvPr/>
            </p:nvSpPr>
            <p:spPr>
              <a:xfrm>
                <a:off x="5443" y="922"/>
                <a:ext cx="319" cy="854"/>
              </a:xfrm>
              <a:custGeom>
                <a:rect b="b" l="l" r="r" t="t"/>
                <a:pathLst>
                  <a:path extrusionOk="0" h="854" w="319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6" name="Google Shape;186;p63"/>
              <p:cNvSpPr/>
              <p:nvPr/>
            </p:nvSpPr>
            <p:spPr>
              <a:xfrm>
                <a:off x="4954" y="3568"/>
                <a:ext cx="646" cy="392"/>
              </a:xfrm>
              <a:custGeom>
                <a:rect b="b" l="l" r="r" t="t"/>
                <a:pathLst>
                  <a:path extrusionOk="0" h="392" w="646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7" name="Google Shape;187;p63"/>
              <p:cNvSpPr/>
              <p:nvPr/>
            </p:nvSpPr>
            <p:spPr>
              <a:xfrm>
                <a:off x="50" y="2400"/>
                <a:ext cx="2736" cy="1920"/>
              </a:xfrm>
              <a:custGeom>
                <a:rect b="b" l="l" r="r" t="t"/>
                <a:pathLst>
                  <a:path extrusionOk="0" h="1920" w="2736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88" name="Google Shape;188;p63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189" name="Google Shape;189;p63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0" name="Google Shape;190;p63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1" name="Google Shape;191;p63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2" name="Google Shape;192;p63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3" name="Google Shape;193;p63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4" name="Google Shape;194;p63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5" name="Google Shape;195;p63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6" name="Google Shape;196;p63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7" name="Google Shape;197;p63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8" name="Google Shape;198;p63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9" name="Google Shape;199;p63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0" name="Google Shape;200;p63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1" name="Google Shape;201;p63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2" name="Google Shape;202;p63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3" name="Google Shape;203;p63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4" name="Google Shape;204;p63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5" name="Google Shape;205;p63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6" name="Google Shape;206;p63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7" name="Google Shape;207;p63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8" name="Google Shape;208;p63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9" name="Google Shape;209;p63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0" name="Google Shape;210;p63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1" name="Google Shape;211;p63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2" name="Google Shape;212;p63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3" name="Google Shape;213;p63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4" name="Google Shape;214;p63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5" name="Google Shape;215;p63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6" name="Google Shape;216;p63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7" name="Google Shape;217;p63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8" name="Google Shape;218;p63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9" name="Google Shape;219;p63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0" name="Google Shape;220;p63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1" name="Google Shape;221;p63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2" name="Google Shape;222;p63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3" name="Google Shape;223;p63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4" name="Google Shape;224;p63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5" name="Google Shape;225;p63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6" name="Google Shape;226;p63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7" name="Google Shape;227;p63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8" name="Google Shape;228;p63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9" name="Google Shape;229;p63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0" name="Google Shape;230;p63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1" name="Google Shape;231;p63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2" name="Google Shape;232;p63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3" name="Google Shape;233;p63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4" name="Google Shape;234;p63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5" name="Google Shape;235;p63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6" name="Google Shape;236;p63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7" name="Google Shape;237;p63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8" name="Google Shape;238;p63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9" name="Google Shape;239;p63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0" name="Google Shape;240;p63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1" name="Google Shape;241;p63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2" name="Google Shape;242;p63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3" name="Google Shape;243;p63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4" name="Google Shape;244;p63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5" name="Google Shape;245;p63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6" name="Google Shape;246;p63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7" name="Google Shape;247;p63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" name="Google Shape;248;p63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" name="Google Shape;249;p63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0" name="Google Shape;250;p63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1" name="Google Shape;251;p63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" name="Google Shape;252;p63"/>
              <p:cNvSpPr/>
              <p:nvPr/>
            </p:nvSpPr>
            <p:spPr>
              <a:xfrm>
                <a:off x="486" y="2563"/>
                <a:ext cx="180" cy="151"/>
              </a:xfrm>
              <a:custGeom>
                <a:rect b="b" l="l" r="r" t="t"/>
                <a:pathLst>
                  <a:path extrusionOk="0" h="151" w="18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" name="Google Shape;253;p63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4" name="Google Shape;254;p63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" name="Google Shape;255;p63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" name="Google Shape;256;p63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7" name="Google Shape;257;p63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8" name="Google Shape;258;p63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" name="Google Shape;259;p63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" name="Google Shape;260;p63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1" name="Google Shape;261;p63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2" name="Google Shape;262;p63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3" name="Google Shape;263;p63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" name="Google Shape;264;p63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5" name="Google Shape;265;p63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6" name="Google Shape;266;p63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7" name="Google Shape;267;p63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" name="Google Shape;268;p63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9" name="Google Shape;269;p63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0" name="Google Shape;270;p63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1" name="Google Shape;271;p63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" name="Google Shape;272;p63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" name="Google Shape;273;p63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4" name="Google Shape;274;p63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" name="Google Shape;275;p63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6" name="Google Shape;276;p63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7" name="Google Shape;277;p63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8" name="Google Shape;278;p63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9" name="Google Shape;279;p63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0" name="Google Shape;280;p63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1" name="Google Shape;281;p63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" name="Google Shape;282;p63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" name="Google Shape;283;p63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" name="Google Shape;284;p63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5" name="Google Shape;285;p63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6" name="Google Shape;286;p63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7" name="Google Shape;287;p63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" name="Google Shape;288;p63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9" name="Google Shape;289;p63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0" name="Google Shape;290;p63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1" name="Google Shape;291;p63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" name="Google Shape;292;p63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" name="Google Shape;293;p63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4" name="Google Shape;294;p63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" name="Google Shape;295;p63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6" name="Google Shape;296;p63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7" name="Google Shape;297;p63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8" name="Google Shape;298;p63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" name="Google Shape;299;p63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" name="Google Shape;300;p63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1" name="Google Shape;301;p63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2" name="Google Shape;302;p63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3" name="Google Shape;303;p63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" name="Google Shape;304;p63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5" name="Google Shape;305;p63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6" name="Google Shape;306;p63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7" name="Google Shape;307;p63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" name="Google Shape;308;p63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9" name="Google Shape;309;p63"/>
              <p:cNvSpPr/>
              <p:nvPr/>
            </p:nvSpPr>
            <p:spPr>
              <a:xfrm>
                <a:off x="850" y="3136"/>
                <a:ext cx="204" cy="120"/>
              </a:xfrm>
              <a:custGeom>
                <a:rect b="b" l="l" r="r" t="t"/>
                <a:pathLst>
                  <a:path extrusionOk="0" h="120" w="204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0" name="Google Shape;310;p63"/>
              <p:cNvSpPr/>
              <p:nvPr/>
            </p:nvSpPr>
            <p:spPr>
              <a:xfrm>
                <a:off x="19" y="2722"/>
                <a:ext cx="90" cy="78"/>
              </a:xfrm>
              <a:custGeom>
                <a:rect b="b" l="l" r="r" t="t"/>
                <a:pathLst>
                  <a:path extrusionOk="0" h="78" w="9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1" name="Google Shape;311;p63"/>
              <p:cNvSpPr/>
              <p:nvPr/>
            </p:nvSpPr>
            <p:spPr>
              <a:xfrm>
                <a:off x="97" y="2651"/>
                <a:ext cx="101" cy="89"/>
              </a:xfrm>
              <a:custGeom>
                <a:rect b="b" l="l" r="r" t="t"/>
                <a:pathLst>
                  <a:path extrusionOk="0" h="89" w="101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" name="Google Shape;312;p63"/>
              <p:cNvSpPr/>
              <p:nvPr/>
            </p:nvSpPr>
            <p:spPr>
              <a:xfrm>
                <a:off x="677" y="3502"/>
                <a:ext cx="83" cy="78"/>
              </a:xfrm>
              <a:custGeom>
                <a:rect b="b" l="l" r="r" t="t"/>
                <a:pathLst>
                  <a:path extrusionOk="0" h="78" w="83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3" name="Google Shape;313;p63"/>
              <p:cNvSpPr/>
              <p:nvPr/>
            </p:nvSpPr>
            <p:spPr>
              <a:xfrm>
                <a:off x="940" y="2782"/>
                <a:ext cx="90" cy="72"/>
              </a:xfrm>
              <a:custGeom>
                <a:rect b="b" l="l" r="r" t="t"/>
                <a:pathLst>
                  <a:path extrusionOk="0" h="72" w="9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4" name="Google Shape;314;p63"/>
              <p:cNvSpPr/>
              <p:nvPr/>
            </p:nvSpPr>
            <p:spPr>
              <a:xfrm>
                <a:off x="898" y="2716"/>
                <a:ext cx="90" cy="84"/>
              </a:xfrm>
              <a:custGeom>
                <a:rect b="b" l="l" r="r" t="t"/>
                <a:pathLst>
                  <a:path extrusionOk="0" h="84" w="9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5" name="Google Shape;315;p63"/>
              <p:cNvSpPr/>
              <p:nvPr/>
            </p:nvSpPr>
            <p:spPr>
              <a:xfrm>
                <a:off x="7" y="3837"/>
                <a:ext cx="6" cy="12"/>
              </a:xfrm>
              <a:custGeom>
                <a:rect b="b" l="l" r="r" t="t"/>
                <a:pathLst>
                  <a:path extrusionOk="0" h="12" w="6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6" name="Google Shape;316;p63"/>
              <p:cNvSpPr/>
              <p:nvPr/>
            </p:nvSpPr>
            <p:spPr>
              <a:xfrm>
                <a:off x="7" y="2555"/>
                <a:ext cx="30" cy="48"/>
              </a:xfrm>
              <a:custGeom>
                <a:rect b="b" l="l" r="r" t="t"/>
                <a:pathLst>
                  <a:path extrusionOk="0" h="48" w="3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" name="Google Shape;317;p63"/>
              <p:cNvSpPr/>
              <p:nvPr/>
            </p:nvSpPr>
            <p:spPr>
              <a:xfrm>
                <a:off x="7" y="3843"/>
                <a:ext cx="36" cy="66"/>
              </a:xfrm>
              <a:custGeom>
                <a:rect b="b" l="l" r="r" t="t"/>
                <a:pathLst>
                  <a:path extrusionOk="0" h="66" w="3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8" name="Google Shape;318;p63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9" name="Google Shape;319;p63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0" name="Google Shape;320;p63"/>
              <p:cNvSpPr/>
              <p:nvPr/>
            </p:nvSpPr>
            <p:spPr>
              <a:xfrm>
                <a:off x="139" y="3573"/>
                <a:ext cx="144" cy="154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" name="Google Shape;321;p63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" name="Google Shape;322;p63"/>
              <p:cNvSpPr/>
              <p:nvPr/>
            </p:nvSpPr>
            <p:spPr>
              <a:xfrm>
                <a:off x="235" y="2503"/>
                <a:ext cx="348" cy="1272"/>
              </a:xfrm>
              <a:custGeom>
                <a:rect b="b" l="l" r="r" t="t"/>
                <a:pathLst>
                  <a:path extrusionOk="0" h="1272" w="348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" name="Google Shape;323;p63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324" name="Google Shape;324;p63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5" name="Google Shape;325;p63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6" name="Google Shape;326;p6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7" name="Google Shape;327;p63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28" name="Google Shape;328;p63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051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1.jpg"/><Relationship Id="rId4" Type="http://schemas.openxmlformats.org/officeDocument/2006/relationships/image" Target="../media/image15.jpg"/><Relationship Id="rId5" Type="http://schemas.openxmlformats.org/officeDocument/2006/relationships/image" Target="../media/image3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jpg"/><Relationship Id="rId4" Type="http://schemas.openxmlformats.org/officeDocument/2006/relationships/image" Target="../media/image1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jpg"/><Relationship Id="rId4" Type="http://schemas.openxmlformats.org/officeDocument/2006/relationships/image" Target="../media/image1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jpg"/><Relationship Id="rId4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jpg"/><Relationship Id="rId4" Type="http://schemas.openxmlformats.org/officeDocument/2006/relationships/image" Target="../media/image19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3.jpg"/><Relationship Id="rId4" Type="http://schemas.openxmlformats.org/officeDocument/2006/relationships/image" Target="../media/image2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9.jpg"/><Relationship Id="rId4" Type="http://schemas.openxmlformats.org/officeDocument/2006/relationships/image" Target="../media/image23.jpg"/><Relationship Id="rId5" Type="http://schemas.openxmlformats.org/officeDocument/2006/relationships/image" Target="../media/image24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4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7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9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3.jpg"/><Relationship Id="rId4" Type="http://schemas.openxmlformats.org/officeDocument/2006/relationships/image" Target="../media/image36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8.jpg"/><Relationship Id="rId4" Type="http://schemas.openxmlformats.org/officeDocument/2006/relationships/image" Target="../media/image3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4.jpg"/><Relationship Id="rId4" Type="http://schemas.openxmlformats.org/officeDocument/2006/relationships/image" Target="../media/image44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0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6.jpg"/><Relationship Id="rId4" Type="http://schemas.openxmlformats.org/officeDocument/2006/relationships/image" Target="../media/image42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7.jpg"/><Relationship Id="rId4" Type="http://schemas.openxmlformats.org/officeDocument/2006/relationships/image" Target="../media/image45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8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0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1.png"/><Relationship Id="rId4" Type="http://schemas.openxmlformats.org/officeDocument/2006/relationships/image" Target="../media/image53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77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55.jpg"/><Relationship Id="rId4" Type="http://schemas.openxmlformats.org/officeDocument/2006/relationships/image" Target="../media/image60.jpg"/><Relationship Id="rId5" Type="http://schemas.openxmlformats.org/officeDocument/2006/relationships/image" Target="../media/image6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65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7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76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69.jpg"/><Relationship Id="rId4" Type="http://schemas.openxmlformats.org/officeDocument/2006/relationships/image" Target="../media/image62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80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78.jpg"/><Relationship Id="rId4" Type="http://schemas.openxmlformats.org/officeDocument/2006/relationships/image" Target="../media/image74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7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66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71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70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68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81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72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73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"/>
          <p:cNvSpPr txBox="1"/>
          <p:nvPr>
            <p:ph type="ctrTitle"/>
          </p:nvPr>
        </p:nvSpPr>
        <p:spPr>
          <a:xfrm>
            <a:off x="685800" y="2420937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Tahoma"/>
              <a:buNone/>
            </a:pPr>
            <a:br>
              <a:rPr b="0" i="0" lang="en-GB" sz="5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GB" sz="5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Language Integrated Query – LINQ</a:t>
            </a:r>
            <a:br>
              <a:rPr b="0" i="0" lang="en-GB" sz="5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402" name="Google Shape;402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56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7aa637c816f7b13_46"/>
          <p:cNvSpPr txBox="1"/>
          <p:nvPr>
            <p:ph idx="1" type="body"/>
          </p:nvPr>
        </p:nvSpPr>
        <p:spPr>
          <a:xfrm>
            <a:off x="301625" y="0"/>
            <a:ext cx="8540700" cy="609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Contains</a:t>
            </a:r>
            <a:r>
              <a:rPr lang="en-GB" sz="2400"/>
              <a:t>: определяет, содержит ли коллекция определенный элемент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Distinct</a:t>
            </a:r>
            <a:r>
              <a:rPr lang="en-GB" sz="2400"/>
              <a:t>: удаляет дублирующиеся элементы из коллекции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Except</a:t>
            </a:r>
            <a:r>
              <a:rPr lang="en-GB" sz="2400"/>
              <a:t>: возвращает разность двух коллекцию, то есть те элементы, которые создаются только в одной коллекции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Union</a:t>
            </a:r>
            <a:r>
              <a:rPr lang="en-GB" sz="2400"/>
              <a:t>: объединяет две однородные коллекции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Intersect</a:t>
            </a:r>
            <a:r>
              <a:rPr lang="en-GB" sz="2400"/>
              <a:t>: возвращает пересечение двух коллекций, то есть те элементы, которые встречаются в обоих коллекциях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Count</a:t>
            </a:r>
            <a:r>
              <a:rPr lang="en-GB" sz="2400"/>
              <a:t>: подсчитывает количество элементов коллекции, которые удовлетворяют определенному условию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Sum</a:t>
            </a:r>
            <a:r>
              <a:rPr lang="en-GB" sz="2400"/>
              <a:t>: подсчитывает сумму числовых значений в коллекции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Average</a:t>
            </a:r>
            <a:r>
              <a:rPr lang="en-GB" sz="2400"/>
              <a:t>: подсчитывает cреднее значение числовых значений в коллекци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Min:</a:t>
            </a:r>
            <a:r>
              <a:rPr lang="en-GB" sz="2400"/>
              <a:t> находит минимальное значение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Max</a:t>
            </a:r>
            <a:r>
              <a:rPr lang="en-GB" sz="2400"/>
              <a:t>: находит максимальное значение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7aa637c816f7b13_51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Take</a:t>
            </a:r>
            <a:r>
              <a:rPr lang="en-GB" sz="2400"/>
              <a:t>: выбирает определенное количество элементов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Skip</a:t>
            </a:r>
            <a:r>
              <a:rPr lang="en-GB" sz="2400"/>
              <a:t>: пропускает определенное количество элементов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TakeWhile</a:t>
            </a:r>
            <a:r>
              <a:rPr lang="en-GB" sz="2400"/>
              <a:t>: возвращает цепочку элементов последовательности, до тех пор, пока условие истинно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SkipWhile</a:t>
            </a:r>
            <a:r>
              <a:rPr lang="en-GB" sz="2400"/>
              <a:t>: пропускает элементы в последовательности, пока они удовлетворяют заданному условию, и затем возвращает оставшиеся элементы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Concat</a:t>
            </a:r>
            <a:r>
              <a:rPr lang="en-GB" sz="2400"/>
              <a:t>: объединяет две коллекции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Last</a:t>
            </a:r>
            <a:r>
              <a:rPr lang="en-GB" sz="2400"/>
              <a:t>: выбирает последний элемент коллекции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LastOrDefault</a:t>
            </a:r>
            <a:r>
              <a:rPr lang="en-GB" sz="2400"/>
              <a:t>: выбирает последний элемент коллекции или возвращает значение по умолчанию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1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Грамматика выражений запросов</a:t>
            </a:r>
            <a:endParaRPr/>
          </a:p>
        </p:txBody>
      </p:sp>
      <p:sp>
        <p:nvSpPr>
          <p:cNvPr id="484" name="Google Shape;484;p6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Начало - from</a:t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0..*  from, let или where.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orderby, </a:t>
            </a:r>
            <a:r>
              <a:rPr b="0" i="1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ascending </a:t>
            </a: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или </a:t>
            </a:r>
            <a:r>
              <a:rPr b="0" i="1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descending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1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4) </a:t>
            </a: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select или group.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5) конструкции into, join, или повторение с п.2. </a:t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Выражение  🡪 в  методы расширения</a:t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7aa637c816f7b13_56"/>
          <p:cNvSpPr txBox="1"/>
          <p:nvPr>
            <p:ph type="title"/>
          </p:nvPr>
        </p:nvSpPr>
        <p:spPr>
          <a:xfrm>
            <a:off x="301625" y="228600"/>
            <a:ext cx="8540700" cy="63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/>
              <a:t>Отложенные операции</a:t>
            </a:r>
            <a:endParaRPr/>
          </a:p>
        </p:txBody>
      </p:sp>
      <p:sp>
        <p:nvSpPr>
          <p:cNvPr id="491" name="Google Shape;491;g17aa637c816f7b13_56"/>
          <p:cNvSpPr txBox="1"/>
          <p:nvPr>
            <p:ph idx="1" type="body"/>
          </p:nvPr>
        </p:nvSpPr>
        <p:spPr>
          <a:xfrm>
            <a:off x="301625" y="1052125"/>
            <a:ext cx="8842500" cy="124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/>
              <a:t>LINQ-выражение не выполняется, пока не будет произведена итерация или перебор по выборке, например, в цикле foreach</a:t>
            </a:r>
            <a:endParaRPr sz="2400"/>
          </a:p>
        </p:txBody>
      </p:sp>
      <p:sp>
        <p:nvSpPr>
          <p:cNvPr id="492" name="Google Shape;492;g17aa637c816f7b13_56"/>
          <p:cNvSpPr txBox="1"/>
          <p:nvPr/>
        </p:nvSpPr>
        <p:spPr>
          <a:xfrm>
            <a:off x="137225" y="2491840"/>
            <a:ext cx="87051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AsEnumerable, </a:t>
            </a:r>
            <a:r>
              <a:rPr b="1" lang="en-GB" sz="1800">
                <a:solidFill>
                  <a:schemeClr val="lt2"/>
                </a:solidFill>
              </a:rPr>
              <a:t>Cast</a:t>
            </a:r>
            <a:r>
              <a:rPr lang="en-GB" sz="1800">
                <a:solidFill>
                  <a:schemeClr val="lt2"/>
                </a:solidFill>
              </a:rPr>
              <a:t>, </a:t>
            </a:r>
            <a:r>
              <a:rPr b="1" lang="en-GB" sz="1800">
                <a:solidFill>
                  <a:schemeClr val="lt2"/>
                </a:solidFill>
              </a:rPr>
              <a:t>Concat</a:t>
            </a:r>
            <a:r>
              <a:rPr lang="en-GB" sz="1800">
                <a:solidFill>
                  <a:schemeClr val="lt2"/>
                </a:solidFill>
              </a:rPr>
              <a:t>,</a:t>
            </a:r>
            <a:r>
              <a:rPr lang="en-GB" sz="1800">
                <a:solidFill>
                  <a:srgbClr val="FFFFFF"/>
                </a:solidFill>
              </a:rPr>
              <a:t> DefaultIfEmpty, </a:t>
            </a:r>
            <a:r>
              <a:rPr lang="en-GB" sz="1800">
                <a:solidFill>
                  <a:schemeClr val="lt2"/>
                </a:solidFill>
              </a:rPr>
              <a:t>Distinct</a:t>
            </a:r>
            <a:r>
              <a:rPr lang="en-GB" sz="1800">
                <a:solidFill>
                  <a:srgbClr val="FFFFFF"/>
                </a:solidFill>
              </a:rPr>
              <a:t>, </a:t>
            </a:r>
            <a:r>
              <a:rPr lang="en-GB" sz="1800">
                <a:solidFill>
                  <a:schemeClr val="lt2"/>
                </a:solidFill>
              </a:rPr>
              <a:t>Except</a:t>
            </a:r>
            <a:r>
              <a:rPr lang="en-GB" sz="1800">
                <a:solidFill>
                  <a:srgbClr val="FFFFFF"/>
                </a:solidFill>
              </a:rPr>
              <a:t>, </a:t>
            </a:r>
            <a:r>
              <a:rPr b="1" lang="en-GB" sz="1800">
                <a:solidFill>
                  <a:schemeClr val="lt2"/>
                </a:solidFill>
              </a:rPr>
              <a:t>GroupBy</a:t>
            </a:r>
            <a:r>
              <a:rPr lang="en-GB" sz="1800">
                <a:solidFill>
                  <a:srgbClr val="FFFFFF"/>
                </a:solidFill>
              </a:rPr>
              <a:t>, GroupJoin, </a:t>
            </a:r>
            <a:r>
              <a:rPr lang="en-GB" sz="1800">
                <a:solidFill>
                  <a:schemeClr val="lt2"/>
                </a:solidFill>
              </a:rPr>
              <a:t>Intersect</a:t>
            </a:r>
            <a:r>
              <a:rPr lang="en-GB" sz="1800">
                <a:solidFill>
                  <a:srgbClr val="FFFFFF"/>
                </a:solidFill>
              </a:rPr>
              <a:t>, </a:t>
            </a:r>
            <a:r>
              <a:rPr b="1" lang="en-GB" sz="1800">
                <a:solidFill>
                  <a:schemeClr val="lt2"/>
                </a:solidFill>
              </a:rPr>
              <a:t>Join</a:t>
            </a:r>
            <a:r>
              <a:rPr lang="en-GB" sz="1800">
                <a:solidFill>
                  <a:srgbClr val="FFFFFF"/>
                </a:solidFill>
              </a:rPr>
              <a:t>, OfType, </a:t>
            </a:r>
            <a:r>
              <a:rPr lang="en-GB" sz="1800">
                <a:solidFill>
                  <a:schemeClr val="lt2"/>
                </a:solidFill>
              </a:rPr>
              <a:t>OrderBy</a:t>
            </a:r>
            <a:r>
              <a:rPr lang="en-GB" sz="1800">
                <a:solidFill>
                  <a:srgbClr val="FFFFFF"/>
                </a:solidFill>
              </a:rPr>
              <a:t>, OrderByDescending, Range,Repeat, Reverse, </a:t>
            </a:r>
            <a:r>
              <a:rPr b="1" lang="en-GB" sz="1800">
                <a:solidFill>
                  <a:schemeClr val="lt2"/>
                </a:solidFill>
              </a:rPr>
              <a:t>Select</a:t>
            </a:r>
            <a:r>
              <a:rPr lang="en-GB" sz="1800">
                <a:solidFill>
                  <a:srgbClr val="FFFFFF"/>
                </a:solidFill>
              </a:rPr>
              <a:t>, SelectMany, Skip, SkipWhile, </a:t>
            </a:r>
            <a:r>
              <a:rPr b="1" lang="en-GB" sz="1800">
                <a:solidFill>
                  <a:schemeClr val="lt2"/>
                </a:solidFill>
              </a:rPr>
              <a:t>Take</a:t>
            </a:r>
            <a:r>
              <a:rPr lang="en-GB" sz="1800">
                <a:solidFill>
                  <a:srgbClr val="FFFFFF"/>
                </a:solidFill>
              </a:rPr>
              <a:t>, TakeWhile, ThenBy, ThenByDescending</a:t>
            </a:r>
            <a:r>
              <a:rPr lang="en-GB" sz="1800">
                <a:solidFill>
                  <a:srgbClr val="FFFFFF"/>
                </a:solidFill>
              </a:rPr>
              <a:t>, </a:t>
            </a:r>
            <a:r>
              <a:rPr b="1" lang="en-GB" sz="1800">
                <a:solidFill>
                  <a:schemeClr val="lt2"/>
                </a:solidFill>
              </a:rPr>
              <a:t>Union, Where</a:t>
            </a:r>
            <a:endParaRPr b="1" sz="1800">
              <a:solidFill>
                <a:schemeClr val="lt2"/>
              </a:solidFill>
            </a:endParaRPr>
          </a:p>
        </p:txBody>
      </p:sp>
      <p:sp>
        <p:nvSpPr>
          <p:cNvPr id="493" name="Google Shape;493;g17aa637c816f7b13_56"/>
          <p:cNvSpPr txBox="1"/>
          <p:nvPr/>
        </p:nvSpPr>
        <p:spPr>
          <a:xfrm>
            <a:off x="492446" y="4347815"/>
            <a:ext cx="8159100" cy="20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LINQ-запрос разбивается на три этапа: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-GB" sz="2400">
                <a:solidFill>
                  <a:srgbClr val="FFFFFF"/>
                </a:solidFill>
              </a:rPr>
              <a:t>Получение источника данных;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-GB" sz="2400">
                <a:solidFill>
                  <a:srgbClr val="FFFFFF"/>
                </a:solidFill>
              </a:rPr>
              <a:t>Создание запроса;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-GB" sz="2400">
                <a:solidFill>
                  <a:srgbClr val="FFFFFF"/>
                </a:solidFill>
              </a:rPr>
              <a:t>Выполнение запроса и получение его результатов.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7aa637c816f7b13_66"/>
          <p:cNvSpPr txBox="1"/>
          <p:nvPr>
            <p:ph idx="1" type="body"/>
          </p:nvPr>
        </p:nvSpPr>
        <p:spPr>
          <a:xfrm>
            <a:off x="-50" y="3065500"/>
            <a:ext cx="9144000" cy="168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GB" sz="2400"/>
              <a:t>После определения запроса он может выполняться множество раз.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GB" sz="2400"/>
              <a:t>До выполнения запроса источник данных может изменяться.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b="1" lang="en-GB" sz="2400"/>
              <a:t>переменная запроса</a:t>
            </a:r>
            <a:r>
              <a:rPr lang="en-GB" sz="2400"/>
              <a:t> сама по себе не выполняет никаких действий и не возвращает никаких данных. Она только </a:t>
            </a:r>
            <a:r>
              <a:rPr b="1" lang="en-GB" sz="2400"/>
              <a:t>хранит набор команд</a:t>
            </a:r>
            <a:r>
              <a:rPr lang="en-GB" sz="2400"/>
              <a:t>, которые необходимы для получения результатов. То есть выполнение запроса после его создания </a:t>
            </a:r>
            <a:r>
              <a:rPr b="1" lang="en-GB" sz="2400"/>
              <a:t>откладывается</a:t>
            </a:r>
            <a:r>
              <a:rPr lang="en-GB" sz="2400"/>
              <a:t>. Само получение результатов производится при переборе в цикле foreach.</a:t>
            </a:r>
            <a:endParaRPr sz="2400"/>
          </a:p>
        </p:txBody>
      </p:sp>
      <p:pic>
        <p:nvPicPr>
          <p:cNvPr id="500" name="Google Shape;500;g17aa637c816f7b13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88" y="309789"/>
            <a:ext cx="8842324" cy="2293597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g17aa637c816f7b13_66"/>
          <p:cNvSpPr txBox="1"/>
          <p:nvPr/>
        </p:nvSpPr>
        <p:spPr>
          <a:xfrm>
            <a:off x="5122800" y="2053220"/>
            <a:ext cx="41406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highlight>
                  <a:srgbClr val="000000"/>
                </a:highlight>
              </a:rPr>
              <a:t>выполнение запроса происходит не в строке определения: var selectedPeople = people.Where..., а при переборе в цикле foreach.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502" name="Google Shape;502;g17aa637c816f7b13_66"/>
          <p:cNvSpPr txBox="1"/>
          <p:nvPr/>
        </p:nvSpPr>
        <p:spPr>
          <a:xfrm>
            <a:off x="150848" y="-8"/>
            <a:ext cx="63369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highlight>
                  <a:srgbClr val="000000"/>
                </a:highlight>
              </a:rPr>
              <a:t>Получение источника данных - определение массива teams:</a:t>
            </a:r>
            <a:endParaRPr sz="17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503" name="Google Shape;503;g17aa637c816f7b13_66"/>
          <p:cNvSpPr txBox="1"/>
          <p:nvPr/>
        </p:nvSpPr>
        <p:spPr>
          <a:xfrm>
            <a:off x="279350" y="686799"/>
            <a:ext cx="7418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highlight>
                  <a:srgbClr val="000000"/>
                </a:highlight>
              </a:rPr>
              <a:t>Создание запроса - определение переменной selectedTeams:</a:t>
            </a:r>
            <a:endParaRPr sz="17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504" name="Google Shape;504;g17aa637c816f7b13_66"/>
          <p:cNvSpPr txBox="1"/>
          <p:nvPr/>
        </p:nvSpPr>
        <p:spPr>
          <a:xfrm>
            <a:off x="279348" y="1532747"/>
            <a:ext cx="63369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highlight>
                  <a:srgbClr val="000000"/>
                </a:highlight>
              </a:rPr>
              <a:t>Выполнение запроса и получение его результатов</a:t>
            </a:r>
            <a:endParaRPr sz="17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"/>
          <p:cNvSpPr txBox="1"/>
          <p:nvPr>
            <p:ph type="title"/>
          </p:nvPr>
        </p:nvSpPr>
        <p:spPr>
          <a:xfrm>
            <a:off x="-367207" y="102576"/>
            <a:ext cx="9806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30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Отложенные операции</a:t>
            </a:r>
            <a:br>
              <a:rPr b="0" i="0" lang="en-GB" sz="30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GB" sz="30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Операция Where </a:t>
            </a:r>
            <a:endParaRPr sz="3000"/>
          </a:p>
        </p:txBody>
      </p:sp>
      <p:sp>
        <p:nvSpPr>
          <p:cNvPr id="510" name="Google Shape;510;p7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Фильтрация элементов в последовательность</a:t>
            </a:r>
            <a:endParaRPr/>
          </a:p>
        </p:txBody>
      </p:sp>
      <p:sp>
        <p:nvSpPr>
          <p:cNvPr id="511" name="Google Shape;511;p7"/>
          <p:cNvSpPr/>
          <p:nvPr/>
        </p:nvSpPr>
        <p:spPr>
          <a:xfrm>
            <a:off x="395536" y="2204864"/>
            <a:ext cx="828092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Where&lt;</a:t>
            </a: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source,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predicate);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2" name="Google Shape;512;p7"/>
          <p:cNvSpPr/>
          <p:nvPr/>
        </p:nvSpPr>
        <p:spPr>
          <a:xfrm>
            <a:off x="539552" y="4612626"/>
            <a:ext cx="8064896" cy="19389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{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"Анна"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"Станислав"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"Сева"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qwe =</a:t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names.Where(p =&gt; p.StartsWith(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3" name="Google Shape;513;p7"/>
          <p:cNvSpPr txBox="1"/>
          <p:nvPr/>
        </p:nvSpPr>
        <p:spPr>
          <a:xfrm>
            <a:off x="7466012" y="1989137"/>
            <a:ext cx="1677987" cy="23082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 расширения класса Enumerable, находится в пространстве имен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 Linq</a:t>
            </a:r>
            <a:endParaRPr/>
          </a:p>
        </p:txBody>
      </p:sp>
      <p:cxnSp>
        <p:nvCxnSpPr>
          <p:cNvPr id="514" name="Google Shape;514;p7"/>
          <p:cNvCxnSpPr/>
          <p:nvPr/>
        </p:nvCxnSpPr>
        <p:spPr>
          <a:xfrm rot="10800000">
            <a:off x="6443662" y="2805112"/>
            <a:ext cx="1008062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15" name="Google Shape;515;p7"/>
          <p:cNvSpPr txBox="1"/>
          <p:nvPr/>
        </p:nvSpPr>
        <p:spPr>
          <a:xfrm>
            <a:off x="4124325" y="3660775"/>
            <a:ext cx="3311525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ссылается на тип, подвергшийся расширению</a:t>
            </a:r>
            <a:endParaRPr/>
          </a:p>
        </p:txBody>
      </p:sp>
      <p:cxnSp>
        <p:nvCxnSpPr>
          <p:cNvPr id="516" name="Google Shape;516;p7"/>
          <p:cNvCxnSpPr/>
          <p:nvPr/>
        </p:nvCxnSpPr>
        <p:spPr>
          <a:xfrm flipH="1" rot="10800000">
            <a:off x="6227762" y="2994025"/>
            <a:ext cx="23812" cy="627062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17" name="Google Shape;517;p7"/>
          <p:cNvSpPr txBox="1"/>
          <p:nvPr/>
        </p:nvSpPr>
        <p:spPr>
          <a:xfrm>
            <a:off x="366712" y="3522662"/>
            <a:ext cx="3641725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указывает на метод-обобщение, идентифицирующий извлекаемые поля </a:t>
            </a:r>
            <a:endParaRPr/>
          </a:p>
        </p:txBody>
      </p:sp>
      <p:cxnSp>
        <p:nvCxnSpPr>
          <p:cNvPr id="518" name="Google Shape;518;p7"/>
          <p:cNvCxnSpPr/>
          <p:nvPr/>
        </p:nvCxnSpPr>
        <p:spPr>
          <a:xfrm flipH="1" rot="10800000">
            <a:off x="3700462" y="3265487"/>
            <a:ext cx="461962" cy="20002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19" name="Google Shape;519;p7"/>
          <p:cNvSpPr txBox="1"/>
          <p:nvPr/>
        </p:nvSpPr>
        <p:spPr>
          <a:xfrm>
            <a:off x="5141912" y="5207000"/>
            <a:ext cx="4022725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псевдонимом для строки в массиве</a:t>
            </a:r>
            <a:endParaRPr/>
          </a:p>
        </p:txBody>
      </p:sp>
      <p:cxnSp>
        <p:nvCxnSpPr>
          <p:cNvPr id="520" name="Google Shape;520;p7"/>
          <p:cNvCxnSpPr/>
          <p:nvPr/>
        </p:nvCxnSpPr>
        <p:spPr>
          <a:xfrm flipH="1">
            <a:off x="4572000" y="5581650"/>
            <a:ext cx="863600" cy="633412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8"/>
          <p:cNvSpPr txBox="1"/>
          <p:nvPr>
            <p:ph type="title"/>
          </p:nvPr>
        </p:nvSpPr>
        <p:spPr>
          <a:xfrm>
            <a:off x="301625" y="228600"/>
            <a:ext cx="854075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Как написаны операции?</a:t>
            </a:r>
            <a:endParaRPr/>
          </a:p>
        </p:txBody>
      </p:sp>
      <p:sp>
        <p:nvSpPr>
          <p:cNvPr id="526" name="Google Shape;526;p8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7" name="Google Shape;527;p8"/>
          <p:cNvSpPr/>
          <p:nvPr/>
        </p:nvSpPr>
        <p:spPr>
          <a:xfrm>
            <a:off x="179512" y="908720"/>
            <a:ext cx="8452032" cy="35394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Some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b="0"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FindL(</a:t>
            </a:r>
            <a:r>
              <a:rPr b="0" i="0" lang="en-GB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b="0"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values,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	 </a:t>
            </a:r>
            <a:r>
              <a:rPr b="0" i="0" lang="en-GB" sz="1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b="0"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test)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resut = </a:t>
            </a:r>
            <a:r>
              <a:rPr b="0" i="0" lang="en-GB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str </a:t>
            </a:r>
            <a:r>
              <a:rPr b="0" i="0" lang="en-GB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values)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nsolas"/>
              <a:buNone/>
            </a:pPr>
            <a:r>
              <a:rPr b="0" i="0" lang="en-GB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if</a:t>
            </a:r>
            <a:r>
              <a:rPr b="0"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(test(str))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resut.Add(str);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resut;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8" name="Google Shape;528;p8"/>
          <p:cNvSpPr/>
          <p:nvPr/>
        </p:nvSpPr>
        <p:spPr>
          <a:xfrm>
            <a:off x="301625" y="4539465"/>
            <a:ext cx="8388424" cy="14773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{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"Станислав"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"Сева"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rez = names.FindL(n=&gt;n.StartsWith(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9"/>
          <p:cNvSpPr txBox="1"/>
          <p:nvPr>
            <p:ph type="title"/>
          </p:nvPr>
        </p:nvSpPr>
        <p:spPr>
          <a:xfrm>
            <a:off x="301625" y="108100"/>
            <a:ext cx="85407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1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Операция Select - проекция</a:t>
            </a:r>
            <a:endParaRPr/>
          </a:p>
        </p:txBody>
      </p:sp>
      <p:sp>
        <p:nvSpPr>
          <p:cNvPr id="534" name="Google Shape;534;p9"/>
          <p:cNvSpPr txBox="1"/>
          <p:nvPr>
            <p:ph idx="1" type="body"/>
          </p:nvPr>
        </p:nvSpPr>
        <p:spPr>
          <a:xfrm>
            <a:off x="125412" y="692150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0" i="0" lang="en-GB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 создания выходной последовательности одного типа из входной последовательности элементов другого типа</a:t>
            </a:r>
            <a:endParaRPr/>
          </a:p>
        </p:txBody>
      </p:sp>
      <p:sp>
        <p:nvSpPr>
          <p:cNvPr id="535" name="Google Shape;535;p9"/>
          <p:cNvSpPr/>
          <p:nvPr/>
        </p:nvSpPr>
        <p:spPr>
          <a:xfrm>
            <a:off x="2497926" y="1531472"/>
            <a:ext cx="6344400" cy="101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Select&lt;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source,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selector);</a:t>
            </a:r>
            <a:endParaRPr b="0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6" name="Google Shape;536;p9"/>
          <p:cNvSpPr/>
          <p:nvPr/>
        </p:nvSpPr>
        <p:spPr>
          <a:xfrm>
            <a:off x="140850" y="2708920"/>
            <a:ext cx="9036600" cy="156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{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"Анна"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"Станислав"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"Сева"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nameLen = </a:t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names.Select(p =&gt; p.Length); // 9,5,4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7" name="Google Shape;537;p9"/>
          <p:cNvSpPr/>
          <p:nvPr/>
        </p:nvSpPr>
        <p:spPr>
          <a:xfrm>
            <a:off x="53752" y="5690711"/>
            <a:ext cx="9036496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obj = names.Select(p =&gt;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p, p.Length });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8" name="Google Shape;538;p9"/>
          <p:cNvSpPr/>
          <p:nvPr/>
        </p:nvSpPr>
        <p:spPr>
          <a:xfrm>
            <a:off x="140850" y="4569147"/>
            <a:ext cx="9649072" cy="830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nameLen2 =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select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p.Length;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0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4" name="Google Shape;544;p10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5" name="Google Shape;545;p10"/>
          <p:cNvSpPr/>
          <p:nvPr/>
        </p:nvSpPr>
        <p:spPr>
          <a:xfrm>
            <a:off x="40368" y="402104"/>
            <a:ext cx="7757104" cy="19389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NewType</a:t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Name{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Leng {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6" name="Google Shape;546;p10"/>
          <p:cNvSpPr/>
          <p:nvPr/>
        </p:nvSpPr>
        <p:spPr>
          <a:xfrm>
            <a:off x="-27302" y="2492752"/>
            <a:ext cx="9171302" cy="26776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{ 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"Анна"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"Станислав"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"Сева"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NewType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nameLen =               										names.Select(p =&gt;</a:t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NewType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Name = p, Leng =p.Length });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7" name="Google Shape;547;p10"/>
          <p:cNvSpPr txBox="1"/>
          <p:nvPr/>
        </p:nvSpPr>
        <p:spPr>
          <a:xfrm>
            <a:off x="4500562" y="301625"/>
            <a:ext cx="4692650" cy="4619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0" i="0" lang="en-GB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Создание нового типа</a:t>
            </a:r>
            <a:endParaRPr/>
          </a:p>
        </p:txBody>
      </p:sp>
      <p:cxnSp>
        <p:nvCxnSpPr>
          <p:cNvPr id="548" name="Google Shape;548;p10"/>
          <p:cNvCxnSpPr/>
          <p:nvPr/>
        </p:nvCxnSpPr>
        <p:spPr>
          <a:xfrm flipH="1">
            <a:off x="2700337" y="620712"/>
            <a:ext cx="1655762" cy="215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49" name="Google Shape;549;p10"/>
          <p:cNvSpPr txBox="1"/>
          <p:nvPr/>
        </p:nvSpPr>
        <p:spPr>
          <a:xfrm>
            <a:off x="3203575" y="5562600"/>
            <a:ext cx="4694237" cy="4619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0" i="0" lang="en-GB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Выборка данных</a:t>
            </a:r>
            <a:endParaRPr/>
          </a:p>
        </p:txBody>
      </p:sp>
      <p:cxnSp>
        <p:nvCxnSpPr>
          <p:cNvPr id="550" name="Google Shape;550;p10"/>
          <p:cNvCxnSpPr/>
          <p:nvPr/>
        </p:nvCxnSpPr>
        <p:spPr>
          <a:xfrm rot="10800000">
            <a:off x="3779837" y="5170487"/>
            <a:ext cx="0" cy="419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551" name="Google Shape;55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54" y="4919000"/>
            <a:ext cx="2644091" cy="19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1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8" name="Google Shape;558;p11"/>
          <p:cNvSpPr/>
          <p:nvPr/>
        </p:nvSpPr>
        <p:spPr>
          <a:xfrm>
            <a:off x="107500" y="0"/>
            <a:ext cx="9036600" cy="362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{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"Станислав"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"Сева"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,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aNames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names.Where(n =&gt;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.Equals(n,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.Select(n =&gt; n);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aNames)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.WriteLine(name);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59" name="Google Shape;5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25" y="5006100"/>
            <a:ext cx="4568742" cy="18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11"/>
          <p:cNvSpPr txBox="1"/>
          <p:nvPr/>
        </p:nvSpPr>
        <p:spPr>
          <a:xfrm>
            <a:off x="5867400" y="2036762"/>
            <a:ext cx="3095625" cy="101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GB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фильтрует данные в соответствии с указанным критерием</a:t>
            </a:r>
            <a:endParaRPr/>
          </a:p>
        </p:txBody>
      </p:sp>
      <p:cxnSp>
        <p:nvCxnSpPr>
          <p:cNvPr id="561" name="Google Shape;561;p11"/>
          <p:cNvCxnSpPr/>
          <p:nvPr/>
        </p:nvCxnSpPr>
        <p:spPr>
          <a:xfrm rot="10800000">
            <a:off x="6127687" y="1501149"/>
            <a:ext cx="820800" cy="58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62" name="Google Shape;562;p11"/>
          <p:cNvSpPr/>
          <p:nvPr/>
        </p:nvSpPr>
        <p:spPr>
          <a:xfrm>
            <a:off x="2753876" y="3285723"/>
            <a:ext cx="6088500" cy="148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aNames3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.Equals(n,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n;</a:t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"/>
          <p:cNvSpPr txBox="1"/>
          <p:nvPr>
            <p:ph type="title"/>
          </p:nvPr>
        </p:nvSpPr>
        <p:spPr>
          <a:xfrm>
            <a:off x="301625" y="228600"/>
            <a:ext cx="8540750" cy="32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LINQ</a:t>
            </a:r>
            <a:endParaRPr/>
          </a:p>
        </p:txBody>
      </p:sp>
      <p:sp>
        <p:nvSpPr>
          <p:cNvPr id="408" name="Google Shape;408;p2"/>
          <p:cNvSpPr txBox="1"/>
          <p:nvPr>
            <p:ph idx="1" type="body"/>
          </p:nvPr>
        </p:nvSpPr>
        <p:spPr>
          <a:xfrm>
            <a:off x="323850" y="5826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Language Integrated Query – LINQ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Набор языковых и платформенных средств для написания структурированных и безопасных в отношении типов запросов к локальным коллекциям объектов и удаленным источником данным (базы данных, документы XML и т.д.)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b="0" i="1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 типу обра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b="0" i="1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LINQ to Objects – библиотеки для обработки коллекций объектов в памяти,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b="0" i="1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LINQ to SQL – библиотеки для работы с базами данных, LINQ to XML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b="0" i="1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LINQ to Entity</a:t>
            </a:r>
            <a:endParaRPr/>
          </a:p>
        </p:txBody>
      </p:sp>
      <p:sp>
        <p:nvSpPr>
          <p:cNvPr id="409" name="Google Shape;409;p2"/>
          <p:cNvSpPr txBox="1"/>
          <p:nvPr/>
        </p:nvSpPr>
        <p:spPr>
          <a:xfrm>
            <a:off x="323850" y="5483225"/>
            <a:ext cx="8213725" cy="13239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GB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LINQ-запрос похож на SQL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GB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гибче и способен управлять широким диапазоном логических структур данных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GB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может обрабатывать данные с иерархической организацией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2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8" name="Google Shape;568;p12"/>
          <p:cNvSpPr/>
          <p:nvPr/>
        </p:nvSpPr>
        <p:spPr>
          <a:xfrm>
            <a:off x="107504" y="548680"/>
            <a:ext cx="9145016" cy="36933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students =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studentID = 1, FirstName =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"Anna"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Country =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"Belarus"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Spec =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"Poit"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studentID = 2, FirstName =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"Helena"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Country  =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"Bulgaria"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Spec =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"Poit"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studentID = 3, FirstName =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"Aex"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Country  =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"Germany"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Spec =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"Isit"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aStud =  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students.Where(s =&gt; s.Country.StartsWith(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.Where(c=&gt;c.Spec.Equals(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"Poit"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.Select(n =&gt; n.FirstName);</a:t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9" name="Google Shape;569;p12"/>
          <p:cNvSpPr txBox="1"/>
          <p:nvPr/>
        </p:nvSpPr>
        <p:spPr>
          <a:xfrm>
            <a:off x="539750" y="4662487"/>
            <a:ext cx="4572000" cy="101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GB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передает из этой перечисляемой коллекции только одно поле FirstName</a:t>
            </a:r>
            <a:endParaRPr/>
          </a:p>
        </p:txBody>
      </p:sp>
      <p:cxnSp>
        <p:nvCxnSpPr>
          <p:cNvPr id="570" name="Google Shape;570;p12"/>
          <p:cNvCxnSpPr/>
          <p:nvPr/>
        </p:nvCxnSpPr>
        <p:spPr>
          <a:xfrm flipH="1" rot="10800000">
            <a:off x="1692275" y="4241800"/>
            <a:ext cx="431800" cy="42068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571" name="Google Shape;5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1350" y="3944138"/>
            <a:ext cx="2491175" cy="10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" name="Google Shape;577;g17aa637c816f7b13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6" y="744272"/>
            <a:ext cx="9144001" cy="1008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g17aa637c816f7b13_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5" y="1911376"/>
            <a:ext cx="9144001" cy="1080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g17aa637c816f7b13_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9298" y="3262995"/>
            <a:ext cx="5715093" cy="32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" name="Google Shape;585;g17aa637c816f7b13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375"/>
            <a:ext cx="8883249" cy="134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g17aa637c816f7b13_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8000" y="1607362"/>
            <a:ext cx="3112050" cy="50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3"/>
          <p:cNvSpPr txBox="1"/>
          <p:nvPr>
            <p:ph idx="1" type="body"/>
          </p:nvPr>
        </p:nvSpPr>
        <p:spPr>
          <a:xfrm>
            <a:off x="31750" y="1889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Отложенные вычисления</a:t>
            </a:r>
            <a:endParaRPr/>
          </a:p>
        </p:txBody>
      </p:sp>
      <p:sp>
        <p:nvSpPr>
          <p:cNvPr id="592" name="Google Shape;592;p13"/>
          <p:cNvSpPr txBox="1"/>
          <p:nvPr/>
        </p:nvSpPr>
        <p:spPr>
          <a:xfrm>
            <a:off x="395287" y="981075"/>
            <a:ext cx="8893175" cy="12001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0" i="0" lang="en-GB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приложение не создает коллекцию в ходе выполнения метода расширения LINQ — коллекция перечисляется,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0" i="0" lang="en-GB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только когда выполняется ее обход</a:t>
            </a:r>
            <a:endParaRPr/>
          </a:p>
        </p:txBody>
      </p:sp>
      <p:sp>
        <p:nvSpPr>
          <p:cNvPr id="593" name="Google Shape;593;p13"/>
          <p:cNvSpPr/>
          <p:nvPr/>
        </p:nvSpPr>
        <p:spPr>
          <a:xfrm>
            <a:off x="251520" y="2438127"/>
            <a:ext cx="8892480" cy="34163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{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"Станислав"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"Сева"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nameLen2 =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p.Length;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names[2] =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nameLen2)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.WriteLine(name);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4" name="Google Shape;594;p13"/>
          <p:cNvSpPr txBox="1"/>
          <p:nvPr/>
        </p:nvSpPr>
        <p:spPr>
          <a:xfrm>
            <a:off x="5764212" y="4114800"/>
            <a:ext cx="3348037" cy="14779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Данные из массива names не извлекаются, не вычисляются, пока не будет выполняться сквозной обход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элементов коллекции </a:t>
            </a:r>
            <a:endParaRPr/>
          </a:p>
        </p:txBody>
      </p:sp>
      <p:sp>
        <p:nvSpPr>
          <p:cNvPr id="595" name="Google Shape;595;p13"/>
          <p:cNvSpPr txBox="1"/>
          <p:nvPr/>
        </p:nvSpPr>
        <p:spPr>
          <a:xfrm>
            <a:off x="363537" y="6042025"/>
            <a:ext cx="8748712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Inconsolata"/>
              <a:buNone/>
            </a:pPr>
            <a:r>
              <a:rPr b="1" i="0" lang="en-GB" sz="180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отложенные операции</a:t>
            </a:r>
            <a:r>
              <a:rPr b="0" i="0" lang="en-GB" sz="180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 (выполняются не во время инициализации, а только при их вызове) и </a:t>
            </a:r>
            <a:r>
              <a:rPr b="1" i="0" lang="en-GB" sz="180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не отложенные операции</a:t>
            </a:r>
            <a:r>
              <a:rPr b="0" i="0" lang="en-GB" sz="180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 (выполняются сразу).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4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Операция SelectMany </a:t>
            </a:r>
            <a:endParaRPr/>
          </a:p>
        </p:txBody>
      </p:sp>
      <p:sp>
        <p:nvSpPr>
          <p:cNvPr id="601" name="Google Shape;601;p14"/>
          <p:cNvSpPr txBox="1"/>
          <p:nvPr>
            <p:ph idx="1" type="body"/>
          </p:nvPr>
        </p:nvSpPr>
        <p:spPr>
          <a:xfrm>
            <a:off x="301625" y="1086925"/>
            <a:ext cx="8540700" cy="47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0" i="0" lang="en-GB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Создание выходной последовательности с проекцией "один ко многим"</a:t>
            </a:r>
            <a:endParaRPr b="0" i="0" sz="24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7338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GB" sz="2400"/>
              <a:t>при перечислении проходит по входной последовательности, получая каждый элемент индивидуально из входной последовательности и</a:t>
            </a:r>
            <a:endParaRPr sz="2400"/>
          </a:p>
        </p:txBody>
      </p:sp>
      <p:sp>
        <p:nvSpPr>
          <p:cNvPr id="602" name="Google Shape;602;p14"/>
          <p:cNvSpPr/>
          <p:nvPr/>
        </p:nvSpPr>
        <p:spPr>
          <a:xfrm>
            <a:off x="301625" y="2634242"/>
            <a:ext cx="8540700" cy="101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SelectMany&lt;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source,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 selector);</a:t>
            </a:r>
            <a:endParaRPr b="0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3" name="Google Shape;603;p14"/>
          <p:cNvSpPr/>
          <p:nvPr/>
        </p:nvSpPr>
        <p:spPr>
          <a:xfrm>
            <a:off x="301625" y="3649888"/>
            <a:ext cx="8540750" cy="19389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{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"Анна"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"Станислав"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"Сева"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letters = </a:t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names.SelectMany(p =&gt; p.ToArray());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04" name="Google Shape;60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912" y="5919787"/>
            <a:ext cx="6037262" cy="6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5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Операция Take </a:t>
            </a:r>
            <a:endParaRPr/>
          </a:p>
        </p:txBody>
      </p:sp>
      <p:sp>
        <p:nvSpPr>
          <p:cNvPr id="610" name="Google Shape;610;p15"/>
          <p:cNvSpPr txBox="1"/>
          <p:nvPr>
            <p:ph idx="1" type="body"/>
          </p:nvPr>
        </p:nvSpPr>
        <p:spPr>
          <a:xfrm>
            <a:off x="301625" y="12684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Возвращает указанное количество элементов из входной последовательности, начиная с ее начала</a:t>
            </a:r>
            <a:endParaRPr/>
          </a:p>
        </p:txBody>
      </p:sp>
      <p:sp>
        <p:nvSpPr>
          <p:cNvPr id="611" name="Google Shape;611;p15"/>
          <p:cNvSpPr/>
          <p:nvPr/>
        </p:nvSpPr>
        <p:spPr>
          <a:xfrm>
            <a:off x="539552" y="2646337"/>
            <a:ext cx="7542584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Take&lt;</a:t>
            </a: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source,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count);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2" name="Google Shape;612;p15"/>
          <p:cNvSpPr/>
          <p:nvPr/>
        </p:nvSpPr>
        <p:spPr>
          <a:xfrm>
            <a:off x="107504" y="4177338"/>
            <a:ext cx="8856984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{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"Анна"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"Станислав"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"Сева"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group = names.Take(2);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13" name="Google Shape;61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4799" y="3055600"/>
            <a:ext cx="2186175" cy="10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16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Операция TakeWhile</a:t>
            </a:r>
            <a:endParaRPr/>
          </a:p>
        </p:txBody>
      </p:sp>
      <p:sp>
        <p:nvSpPr>
          <p:cNvPr id="619" name="Google Shape;619;p16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0" i="0" lang="en-GB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Возвращает элементы из входной последовательности, пока истинно некоторое условие, начиная с начала последовательности</a:t>
            </a:r>
            <a:endParaRPr/>
          </a:p>
        </p:txBody>
      </p:sp>
      <p:sp>
        <p:nvSpPr>
          <p:cNvPr id="620" name="Google Shape;620;p16"/>
          <p:cNvSpPr/>
          <p:nvPr/>
        </p:nvSpPr>
        <p:spPr>
          <a:xfrm>
            <a:off x="301625" y="3006075"/>
            <a:ext cx="8540700" cy="200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{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"Анна"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"Станислав"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"Сева"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shortNames = </a:t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names.TakeWhile(p =&gt; p.Length &lt; 5); // Анна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7aa637c816f7b13_99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7" name="Google Shape;627;g17aa637c816f7b13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8027"/>
            <a:ext cx="9143999" cy="2213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g17aa637c816f7b13_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4100" y="2523172"/>
            <a:ext cx="2998225" cy="25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7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Операция Skip </a:t>
            </a:r>
            <a:endParaRPr/>
          </a:p>
        </p:txBody>
      </p:sp>
      <p:sp>
        <p:nvSpPr>
          <p:cNvPr id="634" name="Google Shape;634;p17"/>
          <p:cNvSpPr txBox="1"/>
          <p:nvPr>
            <p:ph idx="1" type="body"/>
          </p:nvPr>
        </p:nvSpPr>
        <p:spPr>
          <a:xfrm>
            <a:off x="301625" y="13716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0" i="0" lang="en-GB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Пропускает указанное количество элементов из входной  последовательности, начиная с ее начала, и выводит остальные</a:t>
            </a:r>
            <a:endParaRPr/>
          </a:p>
        </p:txBody>
      </p:sp>
      <p:sp>
        <p:nvSpPr>
          <p:cNvPr id="635" name="Google Shape;635;p17"/>
          <p:cNvSpPr/>
          <p:nvPr/>
        </p:nvSpPr>
        <p:spPr>
          <a:xfrm>
            <a:off x="646675" y="2644200"/>
            <a:ext cx="8195700" cy="156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{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"Анна"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"Станислав"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"Сева"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names2 = names.Skip(2);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36" name="Google Shape;636;p17"/>
          <p:cNvPicPr preferRelativeResize="0"/>
          <p:nvPr/>
        </p:nvPicPr>
        <p:blipFill rotWithShape="1">
          <a:blip r:embed="rId3">
            <a:alphaModFix/>
          </a:blip>
          <a:srcRect b="43585" l="0" r="0" t="0"/>
          <a:stretch/>
        </p:blipFill>
        <p:spPr>
          <a:xfrm>
            <a:off x="5725101" y="4334886"/>
            <a:ext cx="3117274" cy="14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7aa637c816f7b13_106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3" name="Google Shape;643;g17aa637c816f7b13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8836"/>
            <a:ext cx="9144000" cy="2207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g17aa637c816f7b13_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1301" y="2362614"/>
            <a:ext cx="2771025" cy="40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1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LINQ to Objects</a:t>
            </a:r>
            <a:endParaRPr/>
          </a:p>
        </p:txBody>
      </p:sp>
      <p:sp>
        <p:nvSpPr>
          <p:cNvPr id="415" name="Google Shape;415;p3"/>
          <p:cNvSpPr txBox="1"/>
          <p:nvPr>
            <p:ph idx="1" type="body"/>
          </p:nvPr>
        </p:nvSpPr>
        <p:spPr>
          <a:xfrm>
            <a:off x="301625" y="10525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Операции запросов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отложенные операции  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отложенные операции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Возврат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IEnumerable&lt;T&gt; или var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Код 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именованные методы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	анонимные методы 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лямбда-выражения 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Форма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Выражения запросов (Операторы запросов LINQ)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Стандартная точечная нотации C# с вызовом методов на объектах и классах (Методы расширений LINQ)</a:t>
            </a:r>
            <a:endParaRPr/>
          </a:p>
        </p:txBody>
      </p:sp>
      <p:sp>
        <p:nvSpPr>
          <p:cNvPr id="416" name="Google Shape;416;p3"/>
          <p:cNvSpPr txBox="1"/>
          <p:nvPr/>
        </p:nvSpPr>
        <p:spPr>
          <a:xfrm>
            <a:off x="5292725" y="1277937"/>
            <a:ext cx="3240087" cy="923925"/>
          </a:xfrm>
          <a:prstGeom prst="rect">
            <a:avLst/>
          </a:prstGeom>
          <a:solidFill>
            <a:srgbClr val="0B002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набор классов, содержащих типичные методы обработки коллекций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8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Операция Concat </a:t>
            </a:r>
            <a:endParaRPr/>
          </a:p>
        </p:txBody>
      </p:sp>
      <p:sp>
        <p:nvSpPr>
          <p:cNvPr id="650" name="Google Shape;650;p18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0" i="0" lang="en-GB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Соединяет две входные последовательности и выдает одну выходную последовательность</a:t>
            </a:r>
            <a:endParaRPr/>
          </a:p>
        </p:txBody>
      </p:sp>
      <p:sp>
        <p:nvSpPr>
          <p:cNvPr id="651" name="Google Shape;651;p18"/>
          <p:cNvSpPr/>
          <p:nvPr/>
        </p:nvSpPr>
        <p:spPr>
          <a:xfrm>
            <a:off x="272250" y="2634750"/>
            <a:ext cx="8349000" cy="20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{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"Анна"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"Станислав"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"Сева"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names4 = names.Take(1).Concat(names.Skip(3));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52" name="Google Shape;65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4699975"/>
            <a:ext cx="4357156" cy="193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7aa637c816f7b13_113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9" name="Google Shape;659;g17aa637c816f7b13_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3742"/>
            <a:ext cx="9143999" cy="2242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g17aa637c816f7b13_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4625" y="2146125"/>
            <a:ext cx="2497700" cy="47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9"/>
          <p:cNvSpPr txBox="1"/>
          <p:nvPr>
            <p:ph type="title"/>
          </p:nvPr>
        </p:nvSpPr>
        <p:spPr>
          <a:xfrm>
            <a:off x="301625" y="228600"/>
            <a:ext cx="9036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1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OrderBy и OrderByDescending</a:t>
            </a:r>
            <a:endParaRPr b="1" i="0" sz="440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1" lang="en-GB" sz="2400"/>
              <a:t>                                   (упорядочивает по убыванию)</a:t>
            </a:r>
            <a:endParaRPr b="1"/>
          </a:p>
        </p:txBody>
      </p:sp>
      <p:sp>
        <p:nvSpPr>
          <p:cNvPr id="666" name="Google Shape;666;p19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Позволяют выстраивать входные последовательности в определенном порядке</a:t>
            </a:r>
            <a:endParaRPr/>
          </a:p>
        </p:txBody>
      </p:sp>
      <p:sp>
        <p:nvSpPr>
          <p:cNvPr id="667" name="Google Shape;667;p19"/>
          <p:cNvSpPr/>
          <p:nvPr/>
        </p:nvSpPr>
        <p:spPr>
          <a:xfrm>
            <a:off x="301625" y="2636912"/>
            <a:ext cx="8734871" cy="13234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IOrderedEnumerable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OrderBy&lt;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source,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keySelector)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		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К :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IComparable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&gt;;</a:t>
            </a:r>
            <a:endParaRPr b="0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8" name="Google Shape;668;p19"/>
          <p:cNvSpPr/>
          <p:nvPr/>
        </p:nvSpPr>
        <p:spPr>
          <a:xfrm>
            <a:off x="0" y="4291099"/>
            <a:ext cx="9036496" cy="10156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{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"Анна"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"Станислав"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"Сева"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names5 = names.OrderBy(s =&gt; s.Length);</a:t>
            </a:r>
            <a:endParaRPr b="0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9" name="Google Shape;669;p19"/>
          <p:cNvSpPr txBox="1"/>
          <p:nvPr/>
        </p:nvSpPr>
        <p:spPr>
          <a:xfrm>
            <a:off x="3665537" y="5626100"/>
            <a:ext cx="4572000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определяет выражения, которые нужно использовать для сортировки данных</a:t>
            </a:r>
            <a:endParaRPr/>
          </a:p>
        </p:txBody>
      </p:sp>
      <p:cxnSp>
        <p:nvCxnSpPr>
          <p:cNvPr id="670" name="Google Shape;670;p19"/>
          <p:cNvCxnSpPr/>
          <p:nvPr/>
        </p:nvCxnSpPr>
        <p:spPr>
          <a:xfrm rot="10800000">
            <a:off x="6516687" y="5226050"/>
            <a:ext cx="136525" cy="411162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671" name="Google Shape;6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21" y="5306751"/>
            <a:ext cx="1853909" cy="149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0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7" name="Google Shape;677;p20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8" name="Google Shape;678;p20"/>
          <p:cNvSpPr/>
          <p:nvPr/>
        </p:nvSpPr>
        <p:spPr>
          <a:xfrm>
            <a:off x="0" y="404664"/>
            <a:ext cx="9144000" cy="36933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students =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studentID = 1, FirstName =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"Anna"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Country =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"Belarus"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Spec =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"Poit"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studentID = 2, FirstName =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"Melena"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Country  =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"Bulgaria"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Spec =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"Poit"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studentID = 3, FirstName =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"Lena"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Country  =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"Germany"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Spec =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"Isit"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aSpecStud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students.OrderBy(s =&gt; s.Spec)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.OrderBy(s=&gt;s.FirstName)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.Select(n =&gt; n.Spec +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 n.FirstName);</a:t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9" name="Google Shape;679;p20"/>
          <p:cNvSpPr/>
          <p:nvPr/>
        </p:nvSpPr>
        <p:spPr>
          <a:xfrm>
            <a:off x="2555776" y="4570842"/>
            <a:ext cx="6858000" cy="14773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aSpecStud2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students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orderby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s.Spec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orderby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s.FirstName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select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s.Spec +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s.FirstName;</a:t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80" name="Google Shape;68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25" y="4940300"/>
            <a:ext cx="2235200" cy="115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2d5acbdb345b9b1_0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7" name="Google Shape;687;g12d5acbdb345b9b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5277"/>
            <a:ext cx="9143999" cy="2166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g12d5acbdb345b9b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2344" y="2203427"/>
            <a:ext cx="2203475" cy="44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1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ТhenBy и ThenByDescending </a:t>
            </a:r>
            <a:endParaRPr/>
          </a:p>
        </p:txBody>
      </p:sp>
      <p:sp>
        <p:nvSpPr>
          <p:cNvPr id="694" name="Google Shape;694;p21"/>
          <p:cNvSpPr txBox="1"/>
          <p:nvPr>
            <p:ph idx="1" type="body"/>
          </p:nvPr>
        </p:nvSpPr>
        <p:spPr>
          <a:xfrm>
            <a:off x="210363" y="1025450"/>
            <a:ext cx="8540700" cy="3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Позволяет упорядочивать последовательно по нескольким критериям, вызывается после  OrderBy</a:t>
            </a:r>
            <a:endParaRPr b="0" i="0" sz="2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 </a:t>
            </a:r>
            <a:r>
              <a:rPr lang="en-GB" sz="2400">
                <a:solidFill>
                  <a:schemeClr val="lt2"/>
                </a:solidFill>
              </a:rPr>
              <a:t>inputSequence.</a:t>
            </a:r>
            <a:r>
              <a:rPr b="1" lang="en-GB" sz="2400">
                <a:solidFill>
                  <a:schemeClr val="lt2"/>
                </a:solidFill>
              </a:rPr>
              <a:t>OrderBy</a:t>
            </a:r>
            <a:r>
              <a:rPr lang="en-GB" sz="2400">
                <a:solidFill>
                  <a:schemeClr val="lt2"/>
                </a:solidFill>
              </a:rPr>
              <a:t>(s =&gt; s.LastName).</a:t>
            </a:r>
            <a:r>
              <a:rPr b="1" lang="en-GB" sz="2400">
                <a:solidFill>
                  <a:schemeClr val="lt2"/>
                </a:solidFill>
              </a:rPr>
              <a:t>OrderBy</a:t>
            </a:r>
            <a:r>
              <a:rPr lang="en-GB" sz="2400">
                <a:solidFill>
                  <a:schemeClr val="lt2"/>
                </a:solidFill>
              </a:rPr>
              <a:t>(s =&gt; s.FirstName)...</a:t>
            </a:r>
            <a:endParaRPr sz="24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inputSequence.</a:t>
            </a:r>
            <a:r>
              <a:rPr b="1" lang="en-GB" sz="2400">
                <a:solidFill>
                  <a:schemeClr val="lt2"/>
                </a:solidFill>
              </a:rPr>
              <a:t>OrderBy(s</a:t>
            </a:r>
            <a:r>
              <a:rPr lang="en-GB" sz="2400">
                <a:solidFill>
                  <a:schemeClr val="lt2"/>
                </a:solidFill>
              </a:rPr>
              <a:t> =&gt; s.LastName).</a:t>
            </a:r>
            <a:r>
              <a:rPr b="1" lang="en-GB" sz="2400">
                <a:solidFill>
                  <a:schemeClr val="lt2"/>
                </a:solidFill>
              </a:rPr>
              <a:t>ThenBy(s</a:t>
            </a:r>
            <a:r>
              <a:rPr lang="en-GB" sz="2400">
                <a:solidFill>
                  <a:schemeClr val="lt2"/>
                </a:solidFill>
              </a:rPr>
              <a:t> =&gt; s.FirstName)...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695" name="Google Shape;695;p21"/>
          <p:cNvSpPr txBox="1"/>
          <p:nvPr/>
        </p:nvSpPr>
        <p:spPr>
          <a:xfrm>
            <a:off x="2062306" y="2427650"/>
            <a:ext cx="69267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highlight>
                  <a:srgbClr val="000000"/>
                </a:highlight>
              </a:rPr>
              <a:t>последовательность вызовов не разрешена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696" name="Google Shape;696;p21"/>
          <p:cNvSpPr txBox="1"/>
          <p:nvPr/>
        </p:nvSpPr>
        <p:spPr>
          <a:xfrm>
            <a:off x="778949" y="4033900"/>
            <a:ext cx="76026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highlight>
                  <a:srgbClr val="000000"/>
                </a:highlight>
              </a:rPr>
              <a:t>Вместо нее должна использоваться такая цепочка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2d5acbdb345b9b1_7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ТhenBy и ThenByDescending </a:t>
            </a:r>
            <a:endParaRPr/>
          </a:p>
        </p:txBody>
      </p:sp>
      <p:sp>
        <p:nvSpPr>
          <p:cNvPr id="702" name="Google Shape;702;g12d5acbdb345b9b1_7"/>
          <p:cNvSpPr/>
          <p:nvPr/>
        </p:nvSpPr>
        <p:spPr>
          <a:xfrm>
            <a:off x="89700" y="1283338"/>
            <a:ext cx="8964600" cy="341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{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"Анна"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"Станислав"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"Сева"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names6 =</a:t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		names.OrderBy(s =&gt; s.Length).</a:t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ThenBy(s =&gt; 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names7 = </a:t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names.OrderBy(s =&gt; s.Length).</a:t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 ThenByDescending(s =&gt; s);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03" name="Google Shape;703;g12d5acbdb345b9b1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7598" y="2445497"/>
            <a:ext cx="2526700" cy="2879546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g12d5acbdb345b9b1_7"/>
          <p:cNvSpPr txBox="1"/>
          <p:nvPr/>
        </p:nvSpPr>
        <p:spPr>
          <a:xfrm>
            <a:off x="89700" y="4875923"/>
            <a:ext cx="54588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highlight>
                  <a:srgbClr val="000000"/>
                </a:highlight>
              </a:rPr>
              <a:t>сначала упорядочивает элементы по их длине, затем упорядочивает по самому элемент</a:t>
            </a:r>
            <a:r>
              <a:rPr lang="en-GB">
                <a:solidFill>
                  <a:srgbClr val="FFFFFF"/>
                </a:solidFill>
                <a:highlight>
                  <a:srgbClr val="000000"/>
                </a:highlight>
              </a:rPr>
              <a:t>у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22"/>
          <p:cNvSpPr txBox="1"/>
          <p:nvPr>
            <p:ph type="title"/>
          </p:nvPr>
        </p:nvSpPr>
        <p:spPr>
          <a:xfrm>
            <a:off x="301625" y="-306504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Операция Join </a:t>
            </a:r>
            <a:endParaRPr/>
          </a:p>
        </p:txBody>
      </p:sp>
      <p:sp>
        <p:nvSpPr>
          <p:cNvPr id="710" name="Google Shape;710;p22"/>
          <p:cNvSpPr txBox="1"/>
          <p:nvPr>
            <p:ph idx="1" type="body"/>
          </p:nvPr>
        </p:nvSpPr>
        <p:spPr>
          <a:xfrm>
            <a:off x="200975" y="585925"/>
            <a:ext cx="8943000" cy="24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0" i="0" lang="en-GB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выполняет внутреннее соединение по эквивалентности двух последовательностей на основе ключей</a:t>
            </a:r>
            <a:endParaRPr b="0" i="0" sz="24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from</a:t>
            </a:r>
            <a:r>
              <a:rPr lang="en-GB" sz="2400"/>
              <a:t> объект1 </a:t>
            </a:r>
            <a:r>
              <a:rPr lang="en-GB" sz="2400">
                <a:solidFill>
                  <a:schemeClr val="lt2"/>
                </a:solidFill>
              </a:rPr>
              <a:t>in</a:t>
            </a:r>
            <a:r>
              <a:rPr lang="en-GB" sz="2400"/>
              <a:t> набор1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join</a:t>
            </a:r>
            <a:r>
              <a:rPr lang="en-GB" sz="2400"/>
              <a:t> объект2 </a:t>
            </a:r>
            <a:r>
              <a:rPr lang="en-GB" sz="2400">
                <a:solidFill>
                  <a:schemeClr val="lt2"/>
                </a:solidFill>
              </a:rPr>
              <a:t>in</a:t>
            </a:r>
            <a:r>
              <a:rPr lang="en-GB" sz="2400"/>
              <a:t> набор2 on объект2.свойство2 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equals</a:t>
            </a:r>
            <a:r>
              <a:rPr lang="en-GB" sz="2400"/>
              <a:t> объект1.свойство1</a:t>
            </a:r>
            <a:endParaRPr sz="2400"/>
          </a:p>
        </p:txBody>
      </p:sp>
      <p:sp>
        <p:nvSpPr>
          <p:cNvPr id="711" name="Google Shape;711;p22"/>
          <p:cNvSpPr txBox="1"/>
          <p:nvPr/>
        </p:nvSpPr>
        <p:spPr>
          <a:xfrm>
            <a:off x="6738052" y="2050032"/>
            <a:ext cx="22437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highlight>
                  <a:srgbClr val="000000"/>
                </a:highlight>
              </a:rPr>
              <a:t>идет выборка объектов из второй коллекции</a:t>
            </a:r>
            <a:endParaRPr sz="17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712" name="Google Shape;712;p22"/>
          <p:cNvSpPr txBox="1"/>
          <p:nvPr/>
        </p:nvSpPr>
        <p:spPr>
          <a:xfrm>
            <a:off x="301626" y="3019825"/>
            <a:ext cx="63075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highlight>
                  <a:srgbClr val="000000"/>
                </a:highlight>
              </a:rPr>
              <a:t>свойство объекта из первой выборки, которому должно быть равно свойство объекта из второй выборки. Если эти свойства равны, то оба объекта попадают в финальный результат.</a:t>
            </a:r>
            <a:endParaRPr sz="18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2d5acbdb345b9b1_51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9" name="Google Shape;719;g12d5acbdb345b9b1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" y="1381375"/>
            <a:ext cx="9144000" cy="54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g12d5acbdb345b9b1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625" y="474176"/>
            <a:ext cx="8372500" cy="798750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g12d5acbdb345b9b1_51"/>
          <p:cNvSpPr txBox="1"/>
          <p:nvPr/>
        </p:nvSpPr>
        <p:spPr>
          <a:xfrm>
            <a:off x="4059075" y="4141300"/>
            <a:ext cx="47832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highlight>
                  <a:srgbClr val="000000"/>
                </a:highlight>
              </a:rPr>
              <a:t>если значение свойства p.Company совпадает со значением свойства c.Title.</a:t>
            </a:r>
            <a:endParaRPr sz="18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pic>
        <p:nvPicPr>
          <p:cNvPr id="722" name="Google Shape;722;g12d5acbdb345b9b1_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2326" y="2665613"/>
            <a:ext cx="2791800" cy="152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2d5acbdb345b9b1_61"/>
          <p:cNvSpPr txBox="1"/>
          <p:nvPr>
            <p:ph type="title"/>
          </p:nvPr>
        </p:nvSpPr>
        <p:spPr>
          <a:xfrm>
            <a:off x="301650" y="0"/>
            <a:ext cx="8540700" cy="67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Метод Join</a:t>
            </a:r>
            <a:endParaRPr/>
          </a:p>
        </p:txBody>
      </p:sp>
      <p:sp>
        <p:nvSpPr>
          <p:cNvPr id="729" name="Google Shape;729;g12d5acbdb345b9b1_61"/>
          <p:cNvSpPr txBox="1"/>
          <p:nvPr>
            <p:ph idx="1" type="body"/>
          </p:nvPr>
        </p:nvSpPr>
        <p:spPr>
          <a:xfrm>
            <a:off x="301650" y="2488923"/>
            <a:ext cx="8540700" cy="216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000"/>
              <a:t>второй список, который соединяем с текущим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000"/>
              <a:t>делегат, который определяет свойство объекта из текущего списка, по которому идет соединение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000"/>
              <a:t>делегат, который определяет свойство объекта из второго списка, по которому идет соединение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000"/>
              <a:t>делегат, который определяет новый объект в результате соединения</a:t>
            </a:r>
            <a:endParaRPr sz="2000"/>
          </a:p>
        </p:txBody>
      </p:sp>
      <p:pic>
        <p:nvPicPr>
          <p:cNvPr id="730" name="Google Shape;730;g12d5acbdb345b9b1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632" y="676789"/>
            <a:ext cx="7027250" cy="14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7aa637c816f7b13_0"/>
          <p:cNvSpPr txBox="1"/>
          <p:nvPr>
            <p:ph idx="1" type="body"/>
          </p:nvPr>
        </p:nvSpPr>
        <p:spPr>
          <a:xfrm>
            <a:off x="471650" y="5197523"/>
            <a:ext cx="8540700" cy="91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/>
              <a:t>LINQ позволлит значительно сократить код с помощью интуитивно понятного и краткого синтаксиса.</a:t>
            </a:r>
            <a:endParaRPr sz="2400"/>
          </a:p>
        </p:txBody>
      </p:sp>
      <p:pic>
        <p:nvPicPr>
          <p:cNvPr id="423" name="Google Shape;423;g17aa637c816f7b1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49" y="167102"/>
            <a:ext cx="8540700" cy="503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2d5acbdb345b9b1_68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7" name="Google Shape;737;g12d5acbdb345b9b1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8441"/>
            <a:ext cx="9144001" cy="5361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2d5acbdb345b9b1_31"/>
          <p:cNvSpPr txBox="1"/>
          <p:nvPr>
            <p:ph type="title"/>
          </p:nvPr>
        </p:nvSpPr>
        <p:spPr>
          <a:xfrm>
            <a:off x="301625" y="-306504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Операция Join </a:t>
            </a:r>
            <a:endParaRPr/>
          </a:p>
        </p:txBody>
      </p:sp>
      <p:sp>
        <p:nvSpPr>
          <p:cNvPr id="743" name="Google Shape;743;g12d5acbdb345b9b1_31"/>
          <p:cNvSpPr/>
          <p:nvPr/>
        </p:nvSpPr>
        <p:spPr>
          <a:xfrm>
            <a:off x="107529" y="1728929"/>
            <a:ext cx="8928900" cy="501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{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"Анна"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"Станислав"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"Сева"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int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key = { 1, 4, 5, 7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sometype = names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.Join(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key,          </a:t>
            </a:r>
            <a:r>
              <a:rPr b="0" i="0" lang="en-GB" sz="2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внутренняя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w =&gt; w.Length,  </a:t>
            </a:r>
            <a:r>
              <a:rPr b="0" i="0" lang="en-GB" sz="2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внешний ключ выбора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q =&gt; q,   </a:t>
            </a:r>
            <a:r>
              <a:rPr b="0" i="0" lang="en-GB" sz="2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внутренний ключ выбора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(w, q) =&gt;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GB" sz="2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результат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id = w,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name =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"{0} 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q),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});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item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sometype)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.WriteLine(item);</a:t>
            </a:r>
            <a:endParaRPr b="0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44" name="Google Shape;744;g12d5acbdb345b9b1_31"/>
          <p:cNvPicPr preferRelativeResize="0"/>
          <p:nvPr/>
        </p:nvPicPr>
        <p:blipFill rotWithShape="1">
          <a:blip r:embed="rId3">
            <a:alphaModFix/>
          </a:blip>
          <a:srcRect b="33150" l="0" r="32437" t="0"/>
          <a:stretch/>
        </p:blipFill>
        <p:spPr>
          <a:xfrm>
            <a:off x="0" y="5199278"/>
            <a:ext cx="2889050" cy="7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3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0" name="Google Shape;750;p23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1" name="Google Shape;751;p23"/>
          <p:cNvSpPr/>
          <p:nvPr/>
        </p:nvSpPr>
        <p:spPr>
          <a:xfrm>
            <a:off x="107504" y="228600"/>
            <a:ext cx="8928992" cy="50167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{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"А"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"Станислав"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"Сева"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int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key = { 1, 4, 5, 7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sometype = names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.Join(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key,          </a:t>
            </a:r>
            <a:r>
              <a:rPr b="0" i="0" lang="en-GB" sz="2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внутренняя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w =&gt; w.Length,  </a:t>
            </a:r>
            <a:r>
              <a:rPr b="0" i="0" lang="en-GB" sz="2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внешний ключ выбора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q =&gt; q,   </a:t>
            </a:r>
            <a:r>
              <a:rPr b="0" i="0" lang="en-GB" sz="2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внутренний ключ выбора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(w, q) =&gt;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GB" sz="2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результат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id = w,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name =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"{0} 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q),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});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item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sometype)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.WriteLine(item);</a:t>
            </a:r>
            <a:endParaRPr b="0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52" name="Google Shape;7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02" y="5245352"/>
            <a:ext cx="5458039" cy="13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2d5acbdb345b9b1_23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8" name="Google Shape;758;g12d5acbdb345b9b1_23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9" name="Google Shape;759;g12d5acbdb345b9b1_23"/>
          <p:cNvSpPr/>
          <p:nvPr/>
        </p:nvSpPr>
        <p:spPr>
          <a:xfrm>
            <a:off x="107554" y="0"/>
            <a:ext cx="8928900" cy="501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{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"А"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"Станислав"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"Сева"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int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key = { 1, 4, 5, </a:t>
            </a:r>
            <a:r>
              <a:rPr lang="en-GB" sz="2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sometype = names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.Join(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key,          </a:t>
            </a:r>
            <a:r>
              <a:rPr b="0" i="0" lang="en-GB" sz="2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внутренняя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w =&gt; w.Length,  </a:t>
            </a:r>
            <a:r>
              <a:rPr b="0" i="0" lang="en-GB" sz="2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внешний ключ выбора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q =&gt; q,   </a:t>
            </a:r>
            <a:r>
              <a:rPr b="0" i="0" lang="en-GB" sz="2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внутренний ключ выбора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(w, q) =&gt;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GB" sz="2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результат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id = w,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name =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"{0} 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q),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});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item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sometype)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.WriteLine(item);</a:t>
            </a:r>
            <a:endParaRPr b="0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60" name="Google Shape;760;g12d5acbdb345b9b1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50" y="5016898"/>
            <a:ext cx="6698210" cy="18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12d5acbdb345b9b1_74"/>
          <p:cNvSpPr txBox="1"/>
          <p:nvPr>
            <p:ph type="title"/>
          </p:nvPr>
        </p:nvSpPr>
        <p:spPr>
          <a:xfrm>
            <a:off x="301625" y="228600"/>
            <a:ext cx="85407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Операция GroupBy </a:t>
            </a:r>
            <a:endParaRPr/>
          </a:p>
        </p:txBody>
      </p:sp>
      <p:sp>
        <p:nvSpPr>
          <p:cNvPr id="766" name="Google Shape;766;g12d5acbdb345b9b1_74"/>
          <p:cNvSpPr txBox="1"/>
          <p:nvPr>
            <p:ph idx="1" type="body"/>
          </p:nvPr>
        </p:nvSpPr>
        <p:spPr>
          <a:xfrm>
            <a:off x="265112" y="836612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Используется для группирования элементов входной последовательности</a:t>
            </a: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  <p:sp>
        <p:nvSpPr>
          <p:cNvPr id="767" name="Google Shape;767;g12d5acbdb345b9b1_74"/>
          <p:cNvSpPr/>
          <p:nvPr/>
        </p:nvSpPr>
        <p:spPr>
          <a:xfrm>
            <a:off x="150812" y="3150331"/>
            <a:ext cx="8842500" cy="286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{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"Анна"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"Станислав"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"Сева"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IGrouping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 outerSequence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names.GroupBy(o =&gt;o.Length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item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outerSequence)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{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.WriteLine(item.Key);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element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item)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.WriteLine(element);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68" name="Google Shape;768;g12d5acbdb345b9b1_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6775" y="3516312"/>
            <a:ext cx="1589087" cy="2109787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g12d5acbdb345b9b1_74"/>
          <p:cNvSpPr txBox="1"/>
          <p:nvPr/>
        </p:nvSpPr>
        <p:spPr>
          <a:xfrm>
            <a:off x="2528887" y="5805487"/>
            <a:ext cx="6313500" cy="92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результатом работы метода GroupBy является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перечисляемый набор групп, каждая из которых представляет собой перечисляемый набор строк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2d5acbdb345b9b1_83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6" name="Google Shape;776;g12d5acbdb345b9b1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" y="166688"/>
            <a:ext cx="8648700" cy="652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g12d5acbdb345b9b1_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6200" y="1928100"/>
            <a:ext cx="1767800" cy="45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12d5acbdb345b9b1_90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4" name="Google Shape;784;g12d5acbdb345b9b1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51" y="739149"/>
            <a:ext cx="8251300" cy="505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25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0" name="Google Shape;790;p25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1" name="Google Shape;791;p25"/>
          <p:cNvSpPr/>
          <p:nvPr/>
        </p:nvSpPr>
        <p:spPr>
          <a:xfrm>
            <a:off x="-1016" y="259310"/>
            <a:ext cx="9145016" cy="5355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students =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studentID = 1, FirstName =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"Anna"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Country =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"Belarus"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Spec =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"Poit"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studentID = 2, FirstName =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"Helena"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Country  =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"Bulgaria"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Spec =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"Poit"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studentID = 3, FirstName =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"Aex"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Country  =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"Germany"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Spec =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"Isit"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GroupedBySpec = students.GroupBy(s =&gt; s.Spec);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GroupedBySpec)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.WriteLine(name.Key +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name.Count());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.WriteLine(m.FirstName);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92" name="Google Shape;79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125" y="5016500"/>
            <a:ext cx="7993062" cy="1706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26"/>
          <p:cNvSpPr txBox="1"/>
          <p:nvPr>
            <p:ph type="title"/>
          </p:nvPr>
        </p:nvSpPr>
        <p:spPr>
          <a:xfrm>
            <a:off x="63700" y="0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Операция Distinct </a:t>
            </a:r>
            <a:endParaRPr/>
          </a:p>
        </p:txBody>
      </p:sp>
      <p:sp>
        <p:nvSpPr>
          <p:cNvPr id="798" name="Google Shape;798;p26"/>
          <p:cNvSpPr txBox="1"/>
          <p:nvPr>
            <p:ph idx="1" type="body"/>
          </p:nvPr>
        </p:nvSpPr>
        <p:spPr>
          <a:xfrm>
            <a:off x="301625" y="1179525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Удаляет дублированные элементы из входной последовательности</a:t>
            </a:r>
            <a:endParaRPr/>
          </a:p>
        </p:txBody>
      </p:sp>
      <p:sp>
        <p:nvSpPr>
          <p:cNvPr id="799" name="Google Shape;799;p26"/>
          <p:cNvSpPr/>
          <p:nvPr/>
        </p:nvSpPr>
        <p:spPr>
          <a:xfrm>
            <a:off x="301600" y="2274894"/>
            <a:ext cx="8064900" cy="230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key = { 1, 4, 5, 5,5,7,7,7,7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nums = key.Distinct();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item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.WriteLine(item);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00" name="Google Shape;80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751" y="4279600"/>
            <a:ext cx="1486361" cy="25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6" name="Google Shape;806;g12d5acbdb345b9b1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" y="1556708"/>
            <a:ext cx="904875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Google Shape;807;g12d5acbdb345b9b1_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7943" y="2435147"/>
            <a:ext cx="2245650" cy="198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g12d5acbdb345b9b1_96"/>
          <p:cNvSpPr txBox="1"/>
          <p:nvPr>
            <p:ph idx="4294967295" type="title"/>
          </p:nvPr>
        </p:nvSpPr>
        <p:spPr>
          <a:xfrm>
            <a:off x="63700" y="0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Операция Distinct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7aa637c816f7b13_6"/>
          <p:cNvSpPr txBox="1"/>
          <p:nvPr>
            <p:ph type="title"/>
          </p:nvPr>
        </p:nvSpPr>
        <p:spPr>
          <a:xfrm>
            <a:off x="301625" y="228600"/>
            <a:ext cx="8540700" cy="42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определение запроса LINQ</a:t>
            </a:r>
            <a:endParaRPr sz="3000"/>
          </a:p>
        </p:txBody>
      </p:sp>
      <p:sp>
        <p:nvSpPr>
          <p:cNvPr id="430" name="Google Shape;430;g17aa637c816f7b13_6"/>
          <p:cNvSpPr txBox="1"/>
          <p:nvPr>
            <p:ph idx="1" type="body"/>
          </p:nvPr>
        </p:nvSpPr>
        <p:spPr>
          <a:xfrm>
            <a:off x="301625" y="732593"/>
            <a:ext cx="8540700" cy="63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lt2"/>
                </a:solidFill>
              </a:rPr>
              <a:t>from</a:t>
            </a:r>
            <a:r>
              <a:rPr lang="en-GB" sz="2500"/>
              <a:t> переменная </a:t>
            </a:r>
            <a:r>
              <a:rPr lang="en-GB" sz="2500">
                <a:solidFill>
                  <a:schemeClr val="lt2"/>
                </a:solidFill>
              </a:rPr>
              <a:t>in</a:t>
            </a:r>
            <a:r>
              <a:rPr lang="en-GB" sz="2500"/>
              <a:t> набор_объектов </a:t>
            </a:r>
            <a:r>
              <a:rPr lang="en-GB" sz="2500">
                <a:solidFill>
                  <a:schemeClr val="lt2"/>
                </a:solidFill>
              </a:rPr>
              <a:t>select</a:t>
            </a:r>
            <a:r>
              <a:rPr lang="en-GB" sz="2500"/>
              <a:t> переменная;</a:t>
            </a:r>
            <a:endParaRPr sz="2500"/>
          </a:p>
        </p:txBody>
      </p:sp>
      <p:sp>
        <p:nvSpPr>
          <p:cNvPr id="431" name="Google Shape;431;g17aa637c816f7b13_6"/>
          <p:cNvSpPr txBox="1"/>
          <p:nvPr/>
        </p:nvSpPr>
        <p:spPr>
          <a:xfrm>
            <a:off x="301625" y="1364100"/>
            <a:ext cx="45543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highlight>
                  <a:srgbClr val="000000"/>
                </a:highlight>
              </a:rPr>
              <a:t>проходит по всем элементам массива</a:t>
            </a:r>
            <a:endParaRPr sz="18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432" name="Google Shape;432;g17aa637c816f7b13_6"/>
          <p:cNvSpPr txBox="1"/>
          <p:nvPr/>
        </p:nvSpPr>
        <p:spPr>
          <a:xfrm>
            <a:off x="5526835" y="1353738"/>
            <a:ext cx="34854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highlight>
                  <a:srgbClr val="000000"/>
                </a:highlight>
              </a:rPr>
              <a:t>передает выбранные значения в результирующую выборку, которая возвращается LINQ-выражением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pic>
        <p:nvPicPr>
          <p:cNvPr id="433" name="Google Shape;433;g17aa637c816f7b13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675521"/>
            <a:ext cx="8991600" cy="2528379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g17aa637c816f7b13_6"/>
          <p:cNvSpPr txBox="1"/>
          <p:nvPr/>
        </p:nvSpPr>
        <p:spPr>
          <a:xfrm>
            <a:off x="4112750" y="4964075"/>
            <a:ext cx="4899600" cy="16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highlight>
                  <a:srgbClr val="000000"/>
                </a:highlight>
              </a:rPr>
              <a:t>мы не указываем тип переменной p, выражения LINQ являются строго типизированными. То есть среда автоматически распознает, что набор people состоит из объектов string, поэтому переменная p будет рассматриваться в качестве строки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7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Операция Union</a:t>
            </a:r>
            <a:endParaRPr/>
          </a:p>
        </p:txBody>
      </p:sp>
      <p:sp>
        <p:nvSpPr>
          <p:cNvPr id="814" name="Google Shape;814;p27"/>
          <p:cNvSpPr txBox="1"/>
          <p:nvPr>
            <p:ph idx="1" type="body"/>
          </p:nvPr>
        </p:nvSpPr>
        <p:spPr>
          <a:xfrm>
            <a:off x="301625" y="1179513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Возвращает объединение множеств из двух исходных последовательностей. Повторяющиеся элементы добавляются в результат только один раз</a:t>
            </a:r>
            <a:endParaRPr/>
          </a:p>
        </p:txBody>
      </p:sp>
      <p:sp>
        <p:nvSpPr>
          <p:cNvPr id="815" name="Google Shape;815;p27"/>
          <p:cNvSpPr/>
          <p:nvPr/>
        </p:nvSpPr>
        <p:spPr>
          <a:xfrm>
            <a:off x="269554" y="3429010"/>
            <a:ext cx="8604900" cy="22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{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"Анна"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"Станислав"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"Сева"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names9 = names.Take(1);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names10 = names.Skip(3);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union = 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names9.Union&lt;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&gt;(names10);</a:t>
            </a:r>
            <a:endParaRPr b="0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16" name="Google Shape;81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2100" y="5187201"/>
            <a:ext cx="1720350" cy="146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2" name="Google Shape;822;g12d5acbdb345b9b1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50" y="1138275"/>
            <a:ext cx="8674275" cy="3420450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g12d5acbdb345b9b1_104"/>
          <p:cNvSpPr txBox="1"/>
          <p:nvPr>
            <p:ph idx="4294967295" type="title"/>
          </p:nvPr>
        </p:nvSpPr>
        <p:spPr>
          <a:xfrm>
            <a:off x="152400" y="-189946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Union</a:t>
            </a:r>
            <a:endParaRPr/>
          </a:p>
        </p:txBody>
      </p:sp>
      <p:pic>
        <p:nvPicPr>
          <p:cNvPr id="824" name="Google Shape;824;g12d5acbdb345b9b1_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3675" y="3412875"/>
            <a:ext cx="1885203" cy="31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2d5acbdb345b9b1_123"/>
          <p:cNvSpPr txBox="1"/>
          <p:nvPr>
            <p:ph type="title"/>
          </p:nvPr>
        </p:nvSpPr>
        <p:spPr>
          <a:xfrm>
            <a:off x="301650" y="-103251"/>
            <a:ext cx="8540700" cy="72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Concat</a:t>
            </a:r>
            <a:endParaRPr/>
          </a:p>
        </p:txBody>
      </p:sp>
      <p:sp>
        <p:nvSpPr>
          <p:cNvPr id="831" name="Google Shape;831;g12d5acbdb345b9b1_123"/>
          <p:cNvSpPr txBox="1"/>
          <p:nvPr>
            <p:ph idx="1" type="body"/>
          </p:nvPr>
        </p:nvSpPr>
        <p:spPr>
          <a:xfrm>
            <a:off x="150750" y="621546"/>
            <a:ext cx="8842500" cy="94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800"/>
              <a:t>Если нужно простое объединение двух наборов. те элементы, которые встречаются в обоих наборах, дублируются в резутирующей последовательности.</a:t>
            </a:r>
            <a:endParaRPr sz="28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800"/>
              <a:t>Последовательное применение методов </a:t>
            </a:r>
            <a:r>
              <a:rPr lang="en-GB" sz="2800">
                <a:solidFill>
                  <a:schemeClr val="lt2"/>
                </a:solidFill>
              </a:rPr>
              <a:t>Concat</a:t>
            </a:r>
            <a:r>
              <a:rPr lang="en-GB" sz="2800"/>
              <a:t> и </a:t>
            </a:r>
            <a:r>
              <a:rPr lang="en-GB" sz="2800">
                <a:solidFill>
                  <a:schemeClr val="lt2"/>
                </a:solidFill>
              </a:rPr>
              <a:t>Distinct</a:t>
            </a:r>
            <a:r>
              <a:rPr lang="en-GB" sz="2800"/>
              <a:t> будет подобно действию метода </a:t>
            </a:r>
            <a:r>
              <a:rPr lang="en-GB" sz="2800">
                <a:solidFill>
                  <a:schemeClr val="lt2"/>
                </a:solidFill>
              </a:rPr>
              <a:t>Union</a:t>
            </a:r>
            <a:r>
              <a:rPr lang="en-GB" sz="2800"/>
              <a:t>.</a:t>
            </a:r>
            <a:endParaRPr sz="2800"/>
          </a:p>
        </p:txBody>
      </p:sp>
      <p:pic>
        <p:nvPicPr>
          <p:cNvPr id="832" name="Google Shape;832;g12d5acbdb345b9b1_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038" y="3066602"/>
            <a:ext cx="5435928" cy="7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28"/>
          <p:cNvSpPr txBox="1"/>
          <p:nvPr>
            <p:ph type="title"/>
          </p:nvPr>
        </p:nvSpPr>
        <p:spPr>
          <a:xfrm>
            <a:off x="301600" y="-63350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Операция Intersect </a:t>
            </a:r>
            <a:endParaRPr/>
          </a:p>
        </p:txBody>
      </p:sp>
      <p:sp>
        <p:nvSpPr>
          <p:cNvPr id="838" name="Google Shape;838;p28"/>
          <p:cNvSpPr txBox="1"/>
          <p:nvPr>
            <p:ph idx="1" type="body"/>
          </p:nvPr>
        </p:nvSpPr>
        <p:spPr>
          <a:xfrm>
            <a:off x="301625" y="771024"/>
            <a:ext cx="8540700" cy="49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Возвращает пересечение множеств (общих для обоих наборов элементов) из двух исходных последовательностей</a:t>
            </a:r>
            <a:endParaRPr/>
          </a:p>
        </p:txBody>
      </p:sp>
      <p:sp>
        <p:nvSpPr>
          <p:cNvPr id="839" name="Google Shape;839;p28"/>
          <p:cNvSpPr/>
          <p:nvPr/>
        </p:nvSpPr>
        <p:spPr>
          <a:xfrm>
            <a:off x="320850" y="2413475"/>
            <a:ext cx="7782000" cy="312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{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"Анна"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"Станислав"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"Сева"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names9 = names.Take(2);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names10 = names.Skip(1);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IEnumerable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inter = 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names9.Intersect&lt;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&gt;(names10);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item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inter)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.WriteLine(item);</a:t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40" name="Google Shape;84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7297" y="5541300"/>
            <a:ext cx="4205500" cy="11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2d5acbdb345b9b1_112"/>
          <p:cNvSpPr txBox="1"/>
          <p:nvPr>
            <p:ph idx="1" type="body"/>
          </p:nvPr>
        </p:nvSpPr>
        <p:spPr>
          <a:xfrm>
            <a:off x="301625" y="228600"/>
            <a:ext cx="8540700" cy="3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7" name="Google Shape;847;g12d5acbdb345b9b1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25" y="228600"/>
            <a:ext cx="8842374" cy="3405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g12d5acbdb345b9b1_112"/>
          <p:cNvPicPr preferRelativeResize="0"/>
          <p:nvPr/>
        </p:nvPicPr>
        <p:blipFill rotWithShape="1">
          <a:blip r:embed="rId4">
            <a:alphaModFix/>
          </a:blip>
          <a:srcRect b="0" l="0" r="19478" t="0"/>
          <a:stretch/>
        </p:blipFill>
        <p:spPr>
          <a:xfrm>
            <a:off x="5642400" y="3178950"/>
            <a:ext cx="2140475" cy="114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29"/>
          <p:cNvSpPr txBox="1"/>
          <p:nvPr>
            <p:ph type="title"/>
          </p:nvPr>
        </p:nvSpPr>
        <p:spPr>
          <a:xfrm>
            <a:off x="301600" y="-244840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Операция Except</a:t>
            </a:r>
            <a:endParaRPr/>
          </a:p>
        </p:txBody>
      </p:sp>
      <p:sp>
        <p:nvSpPr>
          <p:cNvPr id="854" name="Google Shape;854;p29"/>
          <p:cNvSpPr txBox="1"/>
          <p:nvPr>
            <p:ph idx="1" type="body"/>
          </p:nvPr>
        </p:nvSpPr>
        <p:spPr>
          <a:xfrm>
            <a:off x="188350" y="610850"/>
            <a:ext cx="8021400" cy="21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/>
              <a:t>разность двух последовательностей.</a:t>
            </a:r>
            <a:endParaRPr/>
          </a:p>
          <a:p>
            <a:pPr indent="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Возвращает последовательность, содержащую все элементы первой последовательности, которых нет во второй последовательности</a:t>
            </a:r>
            <a:endParaRPr/>
          </a:p>
        </p:txBody>
      </p:sp>
      <p:pic>
        <p:nvPicPr>
          <p:cNvPr id="855" name="Google Shape;8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00" y="3151189"/>
            <a:ext cx="8021400" cy="3271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6" name="Google Shape;85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9425" y="5684550"/>
            <a:ext cx="1912875" cy="926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7" name="Google Shape;857;p29"/>
          <p:cNvSpPr txBox="1"/>
          <p:nvPr/>
        </p:nvSpPr>
        <p:spPr>
          <a:xfrm>
            <a:off x="5454700" y="4689349"/>
            <a:ext cx="33876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highlight>
                  <a:srgbClr val="000000"/>
                </a:highlight>
              </a:rPr>
              <a:t>из массива soft убираются все элементы, которые есть в массиве hard</a:t>
            </a:r>
            <a:endParaRPr sz="17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30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Операция Cast </a:t>
            </a:r>
            <a:endParaRPr/>
          </a:p>
        </p:txBody>
      </p:sp>
      <p:sp>
        <p:nvSpPr>
          <p:cNvPr id="863" name="Google Shape;863;p30"/>
          <p:cNvSpPr txBox="1"/>
          <p:nvPr>
            <p:ph idx="1" type="body"/>
          </p:nvPr>
        </p:nvSpPr>
        <p:spPr>
          <a:xfrm>
            <a:off x="279400" y="12684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Используется для приведения каждого элемента входной последовательности в выходную последовательность указанного типа</a:t>
            </a:r>
            <a:endParaRPr/>
          </a:p>
        </p:txBody>
      </p:sp>
      <p:sp>
        <p:nvSpPr>
          <p:cNvPr id="864" name="Google Shape;864;p30"/>
          <p:cNvSpPr/>
          <p:nvPr/>
        </p:nvSpPr>
        <p:spPr>
          <a:xfrm>
            <a:off x="356588" y="3429012"/>
            <a:ext cx="82308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{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"Анна"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"Станислав"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"Сева"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seq = names.Cast&lt;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"Тип данных seq: 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seq.GetType());</a:t>
            </a:r>
            <a:endParaRPr b="0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65" name="Google Shape;86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25" y="5367337"/>
            <a:ext cx="8340725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31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Операция OfType </a:t>
            </a:r>
            <a:endParaRPr/>
          </a:p>
        </p:txBody>
      </p:sp>
      <p:sp>
        <p:nvSpPr>
          <p:cNvPr id="871" name="Google Shape;871;p31"/>
          <p:cNvSpPr txBox="1"/>
          <p:nvPr>
            <p:ph idx="1" type="body"/>
          </p:nvPr>
        </p:nvSpPr>
        <p:spPr>
          <a:xfrm>
            <a:off x="179387" y="11255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Используется для построения выходной последовательности, содержащей только те элементы, которые могут быть успешно преобразованы к указанному типу.</a:t>
            </a:r>
            <a:endParaRPr/>
          </a:p>
        </p:txBody>
      </p:sp>
      <p:sp>
        <p:nvSpPr>
          <p:cNvPr id="872" name="Google Shape;872;p31"/>
          <p:cNvSpPr/>
          <p:nvPr/>
        </p:nvSpPr>
        <p:spPr>
          <a:xfrm>
            <a:off x="387974" y="3068960"/>
            <a:ext cx="8329699" cy="29757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ala =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ala.Add(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SByte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ala.Add(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Decimal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(23));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ala.Add(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'0'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,8));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seq = ala.OfType&lt;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Decimal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item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seq)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.WriteLine(item);</a:t>
            </a:r>
            <a:endParaRPr b="0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73" name="Google Shape;87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762" y="5062537"/>
            <a:ext cx="2159000" cy="1122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2"/>
          <p:cNvSpPr txBox="1"/>
          <p:nvPr>
            <p:ph idx="1" type="body"/>
          </p:nvPr>
        </p:nvSpPr>
        <p:spPr>
          <a:xfrm>
            <a:off x="295275" y="476250"/>
            <a:ext cx="8540700" cy="3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Операция </a:t>
            </a:r>
            <a:r>
              <a:rPr b="0" i="0" lang="en-GB" sz="3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DefaultIfEmpty</a:t>
            </a: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возвращает последовательность, содержащую элемент по умолчанию, если входная последовательность пуста.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Операция </a:t>
            </a:r>
            <a:r>
              <a:rPr b="0" i="0" lang="en-GB" sz="3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Range</a:t>
            </a: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генерирует последовательность целых чисел. </a:t>
            </a:r>
            <a:endParaRPr/>
          </a:p>
        </p:txBody>
      </p:sp>
      <p:sp>
        <p:nvSpPr>
          <p:cNvPr id="879" name="Google Shape;879;p32"/>
          <p:cNvSpPr/>
          <p:nvPr/>
        </p:nvSpPr>
        <p:spPr>
          <a:xfrm>
            <a:off x="827575" y="3789051"/>
            <a:ext cx="7038600" cy="129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Range(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start,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count);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0" name="Google Shape;880;p32"/>
          <p:cNvSpPr/>
          <p:nvPr/>
        </p:nvSpPr>
        <p:spPr>
          <a:xfrm>
            <a:off x="5467" y="5085184"/>
            <a:ext cx="9252520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numberss = </a:t>
            </a: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Enumerable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.Range(34, 15);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numberss)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.Write(i + 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 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81" name="Google Shape;88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862" y="5473700"/>
            <a:ext cx="7696200" cy="396875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Google Shape;882;p32"/>
          <p:cNvSpPr txBox="1"/>
          <p:nvPr/>
        </p:nvSpPr>
        <p:spPr>
          <a:xfrm>
            <a:off x="4021988" y="4191013"/>
            <a:ext cx="30000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FFFF"/>
                </a:solidFill>
                <a:highlight>
                  <a:srgbClr val="000000"/>
                </a:highlight>
              </a:rPr>
              <a:t>начиная со значения</a:t>
            </a:r>
            <a:endParaRPr sz="19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883" name="Google Shape;883;p32"/>
          <p:cNvSpPr txBox="1"/>
          <p:nvPr/>
        </p:nvSpPr>
        <p:spPr>
          <a:xfrm>
            <a:off x="4022000" y="4664425"/>
            <a:ext cx="30000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FFFF"/>
                </a:solidFill>
                <a:highlight>
                  <a:srgbClr val="000000"/>
                </a:highlight>
              </a:rPr>
              <a:t>протяженностью до</a:t>
            </a:r>
            <a:endParaRPr sz="19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33"/>
          <p:cNvSpPr txBox="1"/>
          <p:nvPr>
            <p:ph idx="1" type="body"/>
          </p:nvPr>
        </p:nvSpPr>
        <p:spPr>
          <a:xfrm>
            <a:off x="269875" y="3333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Операция </a:t>
            </a:r>
            <a:r>
              <a:rPr b="0" i="0" lang="en-GB" sz="3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Repeat</a:t>
            </a: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генерирует последовательность, повторяя указанный элемент заданное количество раз. </a:t>
            </a:r>
            <a:endParaRPr/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Операция </a:t>
            </a:r>
            <a:r>
              <a:rPr b="0" i="0" lang="en-GB" sz="3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Empty</a:t>
            </a: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генерирует пустую последовательность заданного типа. </a:t>
            </a:r>
            <a:endParaRPr/>
          </a:p>
        </p:txBody>
      </p:sp>
      <p:sp>
        <p:nvSpPr>
          <p:cNvPr id="889" name="Google Shape;889;p33"/>
          <p:cNvSpPr/>
          <p:nvPr/>
        </p:nvSpPr>
        <p:spPr>
          <a:xfrm>
            <a:off x="216958" y="1988840"/>
            <a:ext cx="8593124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nqq = </a:t>
            </a: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Enumerable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.Repeat(10, 5);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7aa637c816f7b13_25"/>
          <p:cNvSpPr txBox="1"/>
          <p:nvPr>
            <p:ph type="title"/>
          </p:nvPr>
        </p:nvSpPr>
        <p:spPr>
          <a:xfrm>
            <a:off x="301625" y="228600"/>
            <a:ext cx="8540700" cy="501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Методы расширения LINQ</a:t>
            </a:r>
            <a:endParaRPr sz="3200"/>
          </a:p>
        </p:txBody>
      </p:sp>
      <p:sp>
        <p:nvSpPr>
          <p:cNvPr id="441" name="Google Shape;441;g17aa637c816f7b13_25"/>
          <p:cNvSpPr txBox="1"/>
          <p:nvPr>
            <p:ph idx="1" type="body"/>
          </p:nvPr>
        </p:nvSpPr>
        <p:spPr>
          <a:xfrm>
            <a:off x="301625" y="878976"/>
            <a:ext cx="8540700" cy="123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200"/>
              <a:t>определены для интерфейса IEnumerable</a:t>
            </a:r>
            <a:endParaRPr sz="22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200"/>
              <a:t>реализуют ту же функциональность, что и операторы LINQ типа where или orderby.</a:t>
            </a:r>
            <a:endParaRPr sz="2200"/>
          </a:p>
        </p:txBody>
      </p:sp>
      <p:pic>
        <p:nvPicPr>
          <p:cNvPr id="442" name="Google Shape;442;g17aa637c816f7b13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62876"/>
            <a:ext cx="8839201" cy="1648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g17aa637c816f7b13_25"/>
          <p:cNvSpPr txBox="1"/>
          <p:nvPr/>
        </p:nvSpPr>
        <p:spPr>
          <a:xfrm>
            <a:off x="4728980" y="3261875"/>
            <a:ext cx="4262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000000"/>
                </a:highlight>
              </a:rPr>
              <a:t>В качестве аргумента эти методы принимают делегат или лямбда-выражение.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cxnSp>
        <p:nvCxnSpPr>
          <p:cNvPr id="444" name="Google Shape;444;g17aa637c816f7b13_25"/>
          <p:cNvCxnSpPr/>
          <p:nvPr/>
        </p:nvCxnSpPr>
        <p:spPr>
          <a:xfrm>
            <a:off x="3406583" y="2999298"/>
            <a:ext cx="1812300" cy="36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45" name="Google Shape;445;g17aa637c816f7b13_25"/>
          <p:cNvCxnSpPr>
            <a:endCxn id="443" idx="0"/>
          </p:cNvCxnSpPr>
          <p:nvPr/>
        </p:nvCxnSpPr>
        <p:spPr>
          <a:xfrm flipH="1">
            <a:off x="6860330" y="2996675"/>
            <a:ext cx="824700" cy="26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46" name="Google Shape;446;g17aa637c816f7b13_25"/>
          <p:cNvSpPr txBox="1"/>
          <p:nvPr/>
        </p:nvSpPr>
        <p:spPr>
          <a:xfrm>
            <a:off x="301625" y="4063400"/>
            <a:ext cx="8540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FFFF"/>
                </a:solidFill>
              </a:rPr>
              <a:t>не каждый метод расширения имеет аналог среди операторов LINQ. И в этом случае можно сочетать оба подхода</a:t>
            </a:r>
            <a:endParaRPr sz="1900">
              <a:solidFill>
                <a:srgbClr val="FFFFFF"/>
              </a:solidFill>
            </a:endParaRPr>
          </a:p>
        </p:txBody>
      </p:sp>
      <p:pic>
        <p:nvPicPr>
          <p:cNvPr id="447" name="Google Shape;447;g17aa637c816f7b13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825400"/>
            <a:ext cx="8839201" cy="9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2a3ff6ca57144193_0"/>
          <p:cNvSpPr txBox="1"/>
          <p:nvPr>
            <p:ph type="title"/>
          </p:nvPr>
        </p:nvSpPr>
        <p:spPr>
          <a:xfrm>
            <a:off x="301625" y="228600"/>
            <a:ext cx="8540700" cy="65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Немедленное выполнение запроса</a:t>
            </a:r>
            <a:endParaRPr sz="4000"/>
          </a:p>
        </p:txBody>
      </p:sp>
      <p:sp>
        <p:nvSpPr>
          <p:cNvPr id="896" name="Google Shape;896;g2a3ff6ca57144193_0"/>
          <p:cNvSpPr txBox="1"/>
          <p:nvPr>
            <p:ph idx="1" type="body"/>
          </p:nvPr>
        </p:nvSpPr>
        <p:spPr>
          <a:xfrm>
            <a:off x="438786" y="1141825"/>
            <a:ext cx="8540700" cy="503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/>
              <a:t>методы, которые возвращают одно атомарное значение или один элемент или данные типов Array, List и Dictionary</a:t>
            </a:r>
            <a:r>
              <a:rPr lang="en-GB" sz="1400"/>
              <a:t>.</a:t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1800"/>
              <a:t>Aggregate，All，Any，Average，Contains，Count，ElementAt，ElementAtOrDefault，Empty，First，irstOrDefault，Last，LastOrDefault，LongCount，Max，Min，SequenceEqual，Single，SingleOrDefault，Sum，ToArray，ToDictionary，ToList，ToLookup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2a3ff6ca57144193_6"/>
          <p:cNvSpPr txBox="1"/>
          <p:nvPr>
            <p:ph type="title"/>
          </p:nvPr>
        </p:nvSpPr>
        <p:spPr>
          <a:xfrm>
            <a:off x="301625" y="228600"/>
            <a:ext cx="8540700" cy="75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Count()</a:t>
            </a:r>
            <a:endParaRPr/>
          </a:p>
        </p:txBody>
      </p:sp>
      <p:pic>
        <p:nvPicPr>
          <p:cNvPr id="903" name="Google Shape;903;g2a3ff6ca57144193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99" y="2717474"/>
            <a:ext cx="8842376" cy="2630528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g2a3ff6ca57144193_6"/>
          <p:cNvSpPr txBox="1"/>
          <p:nvPr/>
        </p:nvSpPr>
        <p:spPr>
          <a:xfrm>
            <a:off x="4110975" y="1332950"/>
            <a:ext cx="48822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highlight>
                  <a:srgbClr val="000000"/>
                </a:highlight>
              </a:rPr>
              <a:t>который выполняет запрос, неявно выполняет перебор по последовательности элементов, генерируемой этим запросом, и возвращает число элементов в этой последовательности.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905" name="Google Shape;905;g2a3ff6ca57144193_6"/>
          <p:cNvSpPr txBox="1"/>
          <p:nvPr/>
        </p:nvSpPr>
        <p:spPr>
          <a:xfrm>
            <a:off x="150800" y="1544600"/>
            <a:ext cx="39603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FFFF"/>
                </a:solidFill>
              </a:rPr>
              <a:t>возвращает число элементов последовательности: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906" name="Google Shape;906;g2a3ff6ca57144193_6"/>
          <p:cNvCxnSpPr>
            <a:endCxn id="904" idx="2"/>
          </p:cNvCxnSpPr>
          <p:nvPr/>
        </p:nvCxnSpPr>
        <p:spPr>
          <a:xfrm rot="10800000">
            <a:off x="6552075" y="2518250"/>
            <a:ext cx="1611000" cy="841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34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Не отложенные операции</a:t>
            </a:r>
            <a:b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Операция ToArray </a:t>
            </a:r>
            <a:endParaRPr/>
          </a:p>
        </p:txBody>
      </p:sp>
      <p:sp>
        <p:nvSpPr>
          <p:cNvPr id="912" name="Google Shape;912;p34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создает массив типа T из входной последовательности типа T</a:t>
            </a:r>
            <a:endParaRPr/>
          </a:p>
        </p:txBody>
      </p:sp>
      <p:sp>
        <p:nvSpPr>
          <p:cNvPr id="913" name="Google Shape;913;p34"/>
          <p:cNvSpPr/>
          <p:nvPr/>
        </p:nvSpPr>
        <p:spPr>
          <a:xfrm>
            <a:off x="467544" y="2852936"/>
            <a:ext cx="7686600" cy="9541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b="0" i="0" lang="en-GB" sz="2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key = { 1, 4, 5, 5,5,7,7,7,7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2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arr = key.ToArray();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4" name="Google Shape;914;p34"/>
          <p:cNvSpPr txBox="1"/>
          <p:nvPr/>
        </p:nvSpPr>
        <p:spPr>
          <a:xfrm>
            <a:off x="287337" y="4441825"/>
            <a:ext cx="4500562" cy="7080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GB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Сохранятся  кэшированную коллекцию в массиве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5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Операция ToList </a:t>
            </a:r>
            <a:endParaRPr/>
          </a:p>
        </p:txBody>
      </p:sp>
      <p:sp>
        <p:nvSpPr>
          <p:cNvPr id="920" name="Google Shape;920;p35"/>
          <p:cNvSpPr txBox="1"/>
          <p:nvPr>
            <p:ph idx="1" type="body"/>
          </p:nvPr>
        </p:nvSpPr>
        <p:spPr>
          <a:xfrm>
            <a:off x="309562" y="13716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Создает List типа T из входной последовательности типа Т. </a:t>
            </a:r>
            <a:endParaRPr/>
          </a:p>
        </p:txBody>
      </p:sp>
      <p:sp>
        <p:nvSpPr>
          <p:cNvPr id="921" name="Google Shape;921;p35"/>
          <p:cNvSpPr/>
          <p:nvPr/>
        </p:nvSpPr>
        <p:spPr>
          <a:xfrm>
            <a:off x="179512" y="2420888"/>
            <a:ext cx="9144000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{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"Анна"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"Станислав"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"Сева"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auto = names.ToList();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6"/>
          <p:cNvSpPr txBox="1"/>
          <p:nvPr>
            <p:ph idx="1" type="body"/>
          </p:nvPr>
        </p:nvSpPr>
        <p:spPr>
          <a:xfrm>
            <a:off x="301625" y="6207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Операция ToDictionary создает Dictionary </a:t>
            </a:r>
            <a:endParaRPr/>
          </a:p>
        </p:txBody>
      </p:sp>
      <p:sp>
        <p:nvSpPr>
          <p:cNvPr id="927" name="Google Shape;927;p36"/>
          <p:cNvSpPr/>
          <p:nvPr/>
        </p:nvSpPr>
        <p:spPr>
          <a:xfrm>
            <a:off x="179512" y="1592902"/>
            <a:ext cx="9144000" cy="19389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namer = { 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"Анна"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"Станислав"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Dictionary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eDictionary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namer.ToDictionary(k =&gt; k.Length);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eDictionary)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.Write(i.Key + 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 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+i.Value);</a:t>
            </a:r>
            <a:endParaRPr b="0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28" name="Google Shape;92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5716" y="3828450"/>
            <a:ext cx="6436650" cy="628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7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Операция ToLookup </a:t>
            </a:r>
            <a:endParaRPr/>
          </a:p>
        </p:txBody>
      </p:sp>
      <p:sp>
        <p:nvSpPr>
          <p:cNvPr id="934" name="Google Shape;934;p37"/>
          <p:cNvSpPr txBox="1"/>
          <p:nvPr>
            <p:ph idx="1" type="body"/>
          </p:nvPr>
        </p:nvSpPr>
        <p:spPr>
          <a:xfrm>
            <a:off x="179387" y="12684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0" i="0" lang="en-GB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Создает объект Lookup типа &lt;К, Т&gt; или, возможно, &lt;К, Е&gt; из входной последовательности типа T, где К — тип ключа, a T — тип хранимых значений. </a:t>
            </a:r>
            <a:endParaRPr/>
          </a:p>
        </p:txBody>
      </p:sp>
      <p:sp>
        <p:nvSpPr>
          <p:cNvPr id="935" name="Google Shape;935;p37"/>
          <p:cNvSpPr/>
          <p:nvPr/>
        </p:nvSpPr>
        <p:spPr>
          <a:xfrm>
            <a:off x="179388" y="2411413"/>
            <a:ext cx="8406680" cy="31700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actor = { 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"Анна"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"Станислав"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"Сева"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"Николай"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ILookup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lookup = 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actor.ToLookup(y =&gt; y.Length);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actors = lookup[4];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actors)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 u);</a:t>
            </a:r>
            <a:endParaRPr b="0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36" name="Google Shape;93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687" y="4283075"/>
            <a:ext cx="1630362" cy="12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Google Shape;937;p37"/>
          <p:cNvSpPr txBox="1"/>
          <p:nvPr/>
        </p:nvSpPr>
        <p:spPr>
          <a:xfrm>
            <a:off x="2051050" y="5581650"/>
            <a:ext cx="6669087" cy="1477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lookup)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{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.WriteLine(u.Key);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.WriteLine(y);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</p:txBody>
      </p:sp>
      <p:pic>
        <p:nvPicPr>
          <p:cNvPr id="938" name="Google Shape;93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88125" y="2938462"/>
            <a:ext cx="2706687" cy="256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38"/>
          <p:cNvSpPr txBox="1"/>
          <p:nvPr>
            <p:ph idx="1" type="body"/>
          </p:nvPr>
        </p:nvSpPr>
        <p:spPr>
          <a:xfrm>
            <a:off x="301662" y="483463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Операция </a:t>
            </a:r>
            <a:r>
              <a:rPr b="0" i="0" lang="en-GB" sz="3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SequenceEqual</a:t>
            </a: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определяет, эквивалентны ли две входные последовательности. </a:t>
            </a:r>
            <a:endParaRPr/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45" name="Google Shape;94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70577"/>
            <a:ext cx="9144000" cy="1916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2a3ff6ca57144193_18"/>
          <p:cNvSpPr txBox="1"/>
          <p:nvPr>
            <p:ph idx="1" type="body"/>
          </p:nvPr>
        </p:nvSpPr>
        <p:spPr>
          <a:xfrm>
            <a:off x="301650" y="131149"/>
            <a:ext cx="8540700" cy="23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Операция </a:t>
            </a:r>
            <a:r>
              <a:rPr b="0" i="0" lang="en-GB" sz="3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First</a:t>
            </a: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возвращает первый элемент последовательности или первый элемент последовательности, соответствующий предикату </a:t>
            </a:r>
            <a:endParaRPr/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2" name="Google Shape;952;g2a3ff6ca57144193_18"/>
          <p:cNvSpPr/>
          <p:nvPr/>
        </p:nvSpPr>
        <p:spPr>
          <a:xfrm>
            <a:off x="221094" y="2228705"/>
            <a:ext cx="8701800" cy="120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{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"Анна"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"Станислав"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"Сева"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fnam = names.First(p =&gt; p.StartsWith(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53" name="Google Shape;953;g2a3ff6ca57144193_18"/>
          <p:cNvPicPr preferRelativeResize="0"/>
          <p:nvPr/>
        </p:nvPicPr>
        <p:blipFill rotWithShape="1">
          <a:blip r:embed="rId3">
            <a:alphaModFix/>
          </a:blip>
          <a:srcRect b="0" l="0" r="0" t="32322"/>
          <a:stretch/>
        </p:blipFill>
        <p:spPr>
          <a:xfrm>
            <a:off x="6689350" y="1551425"/>
            <a:ext cx="2153000" cy="67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4" name="Google Shape;954;g2a3ff6ca57144193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0630" y="3533723"/>
            <a:ext cx="601027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g2a3ff6ca57144193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100" y="5133868"/>
            <a:ext cx="8701799" cy="1627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2a3ff6ca57144193_29"/>
          <p:cNvSpPr txBox="1"/>
          <p:nvPr>
            <p:ph idx="1" type="body"/>
          </p:nvPr>
        </p:nvSpPr>
        <p:spPr>
          <a:xfrm>
            <a:off x="301650" y="763703"/>
            <a:ext cx="8540700" cy="156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3000"/>
              <a:t>если коллекция пуста или в коллекции нет элементов, который соответствуют условию, то будет сгенерировано исключение.</a:t>
            </a:r>
            <a:endParaRPr sz="3000"/>
          </a:p>
        </p:txBody>
      </p:sp>
      <p:pic>
        <p:nvPicPr>
          <p:cNvPr id="962" name="Google Shape;962;g2a3ff6ca57144193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38691"/>
            <a:ext cx="8839200" cy="2399482"/>
          </a:xfrm>
          <a:prstGeom prst="rect">
            <a:avLst/>
          </a:prstGeom>
          <a:noFill/>
          <a:ln>
            <a:noFill/>
          </a:ln>
        </p:spPr>
      </p:pic>
      <p:sp>
        <p:nvSpPr>
          <p:cNvPr id="963" name="Google Shape;963;g2a3ff6ca57144193_29"/>
          <p:cNvSpPr txBox="1"/>
          <p:nvPr/>
        </p:nvSpPr>
        <p:spPr>
          <a:xfrm>
            <a:off x="3471889" y="0"/>
            <a:ext cx="3000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8940" lvl="0" marL="34290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600"/>
              <a:buChar char="►"/>
            </a:pPr>
            <a:r>
              <a:rPr lang="en-GB" sz="36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First</a:t>
            </a:r>
            <a:endParaRPr sz="36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39"/>
          <p:cNvSpPr txBox="1"/>
          <p:nvPr>
            <p:ph idx="1" type="body"/>
          </p:nvPr>
        </p:nvSpPr>
        <p:spPr>
          <a:xfrm>
            <a:off x="73050" y="166475"/>
            <a:ext cx="89979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084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Arial"/>
              <a:buChar char="►"/>
            </a:pPr>
            <a:r>
              <a:rPr b="0" i="0" lang="en-GB" sz="3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Операция </a:t>
            </a:r>
            <a:r>
              <a:rPr b="0" i="0" lang="en-GB" sz="30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FirstOrDefault</a:t>
            </a:r>
            <a:r>
              <a:rPr b="0" i="0" lang="en-GB" sz="3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подобна First во всем, кроме </a:t>
            </a:r>
            <a:endParaRPr sz="3000"/>
          </a:p>
          <a:p>
            <a:pPr indent="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если коллекция пуста или в коллекции не окажется элементов, которые соответствуют условию, то метод возвращает значение по умолчанию</a:t>
            </a:r>
            <a:endParaRPr sz="3000"/>
          </a:p>
          <a:p>
            <a:pPr indent="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969" name="Google Shape;96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99376"/>
            <a:ext cx="9144000" cy="358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"/>
          <p:cNvSpPr txBox="1"/>
          <p:nvPr>
            <p:ph idx="1" type="body"/>
          </p:nvPr>
        </p:nvSpPr>
        <p:spPr>
          <a:xfrm>
            <a:off x="0" y="2286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3200"/>
              <a:buFont typeface="Noto Sans Symbols"/>
              <a:buNone/>
            </a:pPr>
            <a:r>
              <a:rPr b="1" i="0" lang="en-GB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Операции</a:t>
            </a:r>
            <a:r>
              <a:rPr b="1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1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Агрегация (Count, Min, Max)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1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Преобразование (Cast, ofType, ToArray, ToList, ToDictionary)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1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Конкатенация (Concat)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1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Элемент (Last, First, Single , ElemetAt+ Default)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1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Множество (Except, Distinct, Union)</a:t>
            </a: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Генерация (Empty, Range, Repeat)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Соединение (Join, GroupJoin)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Упорядочивание (OrderBy, ThenBy, Reverse,….)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Проекция (Select, SelectMany)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Разбиение (Skip, Take , +While)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Ограничение (Where)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Квантификатор (Any, All, Contains)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Эквивалентность(SequeceEqual)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2a3ff6ca57144193_37"/>
          <p:cNvSpPr txBox="1"/>
          <p:nvPr>
            <p:ph idx="1" type="body"/>
          </p:nvPr>
        </p:nvSpPr>
        <p:spPr>
          <a:xfrm>
            <a:off x="301650" y="171346"/>
            <a:ext cx="8540700" cy="17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27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Char char="►"/>
            </a:pPr>
            <a:r>
              <a:rPr b="0" i="0" lang="en-GB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Операция </a:t>
            </a:r>
            <a:r>
              <a:rPr b="0" i="0" lang="en-GB" sz="2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Last</a:t>
            </a:r>
            <a:r>
              <a:rPr b="0" i="0" lang="en-GB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возвращает последний элемент последовательности или последний элемент, соответствующий предикату </a:t>
            </a:r>
            <a:endParaRPr b="0" i="0" sz="24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27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Char char="►"/>
            </a:pPr>
            <a:r>
              <a:rPr b="0" i="0" lang="en-GB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Операция </a:t>
            </a:r>
            <a:r>
              <a:rPr b="0" i="0" lang="en-GB" sz="2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LastOrDefault</a:t>
            </a:r>
            <a:r>
              <a:rPr b="0" i="0" lang="en-GB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подобна Last </a:t>
            </a:r>
            <a:r>
              <a:rPr lang="en-GB" sz="2400"/>
              <a:t>.</a:t>
            </a:r>
            <a:endParaRPr sz="2400"/>
          </a:p>
        </p:txBody>
      </p:sp>
      <p:pic>
        <p:nvPicPr>
          <p:cNvPr id="975" name="Google Shape;975;g2a3ff6ca57144193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65246"/>
            <a:ext cx="8839201" cy="4184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40"/>
          <p:cNvSpPr txBox="1"/>
          <p:nvPr>
            <p:ph idx="1" type="body"/>
          </p:nvPr>
        </p:nvSpPr>
        <p:spPr>
          <a:xfrm>
            <a:off x="395287" y="4762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084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Arial"/>
              <a:buChar char="►"/>
            </a:pPr>
            <a:r>
              <a:rPr b="0" i="0" lang="en-GB" sz="3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Операция </a:t>
            </a:r>
            <a:r>
              <a:rPr b="0" i="0" lang="en-GB" sz="30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Single</a:t>
            </a:r>
            <a:r>
              <a:rPr b="0" i="0" lang="en-GB" sz="3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возвращает единственный элемент последовательности или единственный элемент последовательности, соответствующий предикату </a:t>
            </a:r>
            <a:endParaRPr b="0" i="0" sz="30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0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0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0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70840" lvl="0" marL="3429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Arial"/>
              <a:buChar char="►"/>
            </a:pPr>
            <a:r>
              <a:rPr b="0" i="0" lang="en-GB" sz="3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Операция </a:t>
            </a:r>
            <a:r>
              <a:rPr b="0" i="0" lang="en-GB" sz="30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SingleOrDefault</a:t>
            </a:r>
            <a:r>
              <a:rPr b="0" i="0" lang="en-GB" sz="3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подобна Single, но отличается поведением в случае, когда элемент не найден</a:t>
            </a:r>
            <a:endParaRPr sz="3000"/>
          </a:p>
        </p:txBody>
      </p:sp>
      <p:sp>
        <p:nvSpPr>
          <p:cNvPr id="981" name="Google Shape;981;p40"/>
          <p:cNvSpPr/>
          <p:nvPr/>
        </p:nvSpPr>
        <p:spPr>
          <a:xfrm>
            <a:off x="395275" y="2376775"/>
            <a:ext cx="8414700" cy="156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{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"Анна"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"Станислав"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"Сева"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sst = </a:t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names.Where(s =&gt; s.Length == 5).Single();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41"/>
          <p:cNvSpPr txBox="1"/>
          <p:nvPr>
            <p:ph idx="1" type="body"/>
          </p:nvPr>
        </p:nvSpPr>
        <p:spPr>
          <a:xfrm>
            <a:off x="301625" y="0"/>
            <a:ext cx="8540700" cy="5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Операция ElementAt возвращает элемент из исходной последовательности по указанному индексу. </a:t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178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Операция Any возвращает true, если любой из элементов входной последовательности отвечает условию.</a:t>
            </a:r>
            <a:endParaRPr/>
          </a:p>
        </p:txBody>
      </p:sp>
      <p:sp>
        <p:nvSpPr>
          <p:cNvPr id="987" name="Google Shape;987;p41"/>
          <p:cNvSpPr/>
          <p:nvPr/>
        </p:nvSpPr>
        <p:spPr>
          <a:xfrm>
            <a:off x="439915" y="5082680"/>
            <a:ext cx="8522400" cy="156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{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"Анна"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"Станислав"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"Сева"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rex = names.Any(s =&gt; s.StartsWith(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88" name="Google Shape;98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25" y="1476950"/>
            <a:ext cx="7955101" cy="20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9" name="Google Shape;989;p41"/>
          <p:cNvPicPr preferRelativeResize="0"/>
          <p:nvPr/>
        </p:nvPicPr>
        <p:blipFill rotWithShape="1">
          <a:blip r:embed="rId4">
            <a:alphaModFix/>
          </a:blip>
          <a:srcRect b="-7" l="0" r="0" t="28126"/>
          <a:stretch/>
        </p:blipFill>
        <p:spPr>
          <a:xfrm>
            <a:off x="4142886" y="2593575"/>
            <a:ext cx="5111800" cy="3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42"/>
          <p:cNvSpPr txBox="1"/>
          <p:nvPr>
            <p:ph idx="1" type="body"/>
          </p:nvPr>
        </p:nvSpPr>
        <p:spPr>
          <a:xfrm>
            <a:off x="301625" y="0"/>
            <a:ext cx="8540700" cy="47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Операция </a:t>
            </a:r>
            <a:r>
              <a:rPr b="0" i="0" lang="en-GB" sz="3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All</a:t>
            </a: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возвращает true, если каждый элемент входной последовательности отвечает условию. </a:t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178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t/>
            </a:r>
            <a:endParaRPr/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Операция </a:t>
            </a:r>
            <a:r>
              <a:rPr b="0" i="0" lang="en-GB" sz="3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Contains</a:t>
            </a: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возвращает true, если любой элемент входной последовательности соответствует указанному значению. </a:t>
            </a:r>
            <a:endParaRPr/>
          </a:p>
        </p:txBody>
      </p:sp>
      <p:sp>
        <p:nvSpPr>
          <p:cNvPr id="995" name="Google Shape;995;p42"/>
          <p:cNvSpPr/>
          <p:nvPr/>
        </p:nvSpPr>
        <p:spPr>
          <a:xfrm>
            <a:off x="301625" y="1606377"/>
            <a:ext cx="8842500" cy="15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{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"Анна"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"Станислав"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"Сева"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rex = names.All(s =&gt; s.Length &gt; 2); //True 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6" name="Google Shape;996;p42"/>
          <p:cNvSpPr/>
          <p:nvPr/>
        </p:nvSpPr>
        <p:spPr>
          <a:xfrm>
            <a:off x="539651" y="5156401"/>
            <a:ext cx="8070300" cy="15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{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"Анна"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"Станислав"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"Сева"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contains = names.Contains(</a:t>
            </a:r>
            <a:r>
              <a:rPr b="0" i="0" lang="en-GB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GB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 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43"/>
          <p:cNvSpPr txBox="1"/>
          <p:nvPr>
            <p:ph idx="1" type="body"/>
          </p:nvPr>
        </p:nvSpPr>
        <p:spPr>
          <a:xfrm>
            <a:off x="301625" y="2476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Операция </a:t>
            </a:r>
            <a:r>
              <a:rPr b="0" i="0" lang="en-GB" sz="3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Count</a:t>
            </a: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возвращает количество элементов во входной последовательности.</a:t>
            </a:r>
            <a:endParaRPr/>
          </a:p>
          <a:p>
            <a:pPr indent="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Операция </a:t>
            </a:r>
            <a:r>
              <a:rPr b="0" i="0" lang="en-GB" sz="3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Sum</a:t>
            </a: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возвращает сумму числовых значений, содержащихся в элементах последовательности.</a:t>
            </a:r>
            <a:endParaRPr/>
          </a:p>
        </p:txBody>
      </p:sp>
      <p:sp>
        <p:nvSpPr>
          <p:cNvPr id="1002" name="Google Shape;1002;p43"/>
          <p:cNvSpPr/>
          <p:nvPr/>
        </p:nvSpPr>
        <p:spPr>
          <a:xfrm>
            <a:off x="1710596" y="5394928"/>
            <a:ext cx="47196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b="0" i="0" lang="en-GB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oSum = key.Sum();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03" name="Google Shape;100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32000"/>
            <a:ext cx="9144001" cy="1183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44"/>
          <p:cNvSpPr txBox="1"/>
          <p:nvPr>
            <p:ph idx="1" type="body"/>
          </p:nvPr>
        </p:nvSpPr>
        <p:spPr>
          <a:xfrm>
            <a:off x="277812" y="4048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Операция </a:t>
            </a:r>
            <a:r>
              <a:rPr b="0" i="0" lang="en-GB" sz="3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Min</a:t>
            </a: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GB" sz="3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Max</a:t>
            </a: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возвращает минимальное  максимальное значение входной последовательности.</a:t>
            </a:r>
            <a:endParaRPr/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Операция </a:t>
            </a:r>
            <a:r>
              <a:rPr b="0" i="0" lang="en-GB" sz="3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Average</a:t>
            </a: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возвращает среднее арифметическое числовых значений элементов входной последовательности. </a:t>
            </a:r>
            <a:endParaRPr/>
          </a:p>
        </p:txBody>
      </p:sp>
      <p:sp>
        <p:nvSpPr>
          <p:cNvPr id="1009" name="Google Shape;1009;p44"/>
          <p:cNvSpPr/>
          <p:nvPr/>
        </p:nvSpPr>
        <p:spPr>
          <a:xfrm>
            <a:off x="467544" y="1997839"/>
            <a:ext cx="8676456" cy="17543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aStud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students.Where(s =&gt; s.Country.StartsWith(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.Where(c =&gt; c.Spec.Equals(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"Poit"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.Select(n =&gt; n.FirstName);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aMax = aStud.Max();</a:t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45"/>
          <p:cNvSpPr txBox="1"/>
          <p:nvPr>
            <p:ph type="title"/>
          </p:nvPr>
        </p:nvSpPr>
        <p:spPr>
          <a:xfrm>
            <a:off x="301625" y="228600"/>
            <a:ext cx="8540750" cy="679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Итераторы</a:t>
            </a:r>
            <a:endParaRPr/>
          </a:p>
        </p:txBody>
      </p:sp>
      <p:sp>
        <p:nvSpPr>
          <p:cNvPr id="1016" name="Google Shape;1016;p45"/>
          <p:cNvSpPr txBox="1"/>
          <p:nvPr>
            <p:ph idx="1" type="body"/>
          </p:nvPr>
        </p:nvSpPr>
        <p:spPr>
          <a:xfrm>
            <a:off x="301625" y="10525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метод, оператор или аксессор, возвращающий по очереди члены совокупности объектов и имеет оператор yield.</a:t>
            </a:r>
            <a:endParaRPr b="0" i="0" sz="2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7846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►"/>
            </a:pPr>
            <a:r>
              <a:t/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2"/>
                </a:solidFill>
              </a:rPr>
              <a:t>yield return</a:t>
            </a:r>
            <a:r>
              <a:rPr lang="en-GB" sz="2800"/>
              <a:t>: определяет возвращаемый элемент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2"/>
                </a:solidFill>
              </a:rPr>
              <a:t>yield break</a:t>
            </a:r>
            <a:r>
              <a:rPr lang="en-GB" sz="2800"/>
              <a:t>: указывает, что последовательность больше не имеет элементов</a:t>
            </a:r>
            <a:endParaRPr sz="28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7e835cc83291ac36_3"/>
          <p:cNvSpPr txBox="1"/>
          <p:nvPr>
            <p:ph type="title"/>
          </p:nvPr>
        </p:nvSpPr>
        <p:spPr>
          <a:xfrm>
            <a:off x="301625" y="228600"/>
            <a:ext cx="85407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Итераторы</a:t>
            </a:r>
            <a:endParaRPr/>
          </a:p>
        </p:txBody>
      </p:sp>
      <p:sp>
        <p:nvSpPr>
          <p:cNvPr id="1023" name="Google Shape;1023;g7e835cc83291ac36_3"/>
          <p:cNvSpPr txBox="1"/>
          <p:nvPr/>
        </p:nvSpPr>
        <p:spPr>
          <a:xfrm>
            <a:off x="656756" y="1499813"/>
            <a:ext cx="6556500" cy="176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IEnumerator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IEnumerable.GetEnumerator()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= 0; i &lt; figure.Length; 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figure[i];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024" name="Google Shape;1024;g7e835cc83291ac36_3"/>
          <p:cNvCxnSpPr/>
          <p:nvPr/>
        </p:nvCxnSpPr>
        <p:spPr>
          <a:xfrm flipH="1" rot="10800000">
            <a:off x="4859337" y="1125399"/>
            <a:ext cx="217500" cy="144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25" name="Google Shape;1025;g7e835cc83291ac36_3"/>
          <p:cNvSpPr txBox="1"/>
          <p:nvPr/>
        </p:nvSpPr>
        <p:spPr>
          <a:xfrm>
            <a:off x="468312" y="5200650"/>
            <a:ext cx="6610500" cy="93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</a:pPr>
            <a:r>
              <a:rPr b="0" i="0" lang="en-GB" sz="14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При обращении к оператору</a:t>
            </a:r>
            <a:r>
              <a:rPr b="0" i="0" lang="en-GB" sz="1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b="0" i="0" lang="en-GB" sz="1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yield return</a:t>
            </a:r>
            <a:r>
              <a:rPr b="0" i="0" lang="en-GB" sz="1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b="0" i="0" lang="en-GB" sz="14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будет сохраняться текущее местоположение  и при переходе к следующей итерации для получения нового объекта, итератор начнет выполнения с этого местоположения.</a:t>
            </a:r>
            <a:r>
              <a:rPr b="0" i="0" lang="en-GB" sz="9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1026" name="Google Shape;1026;g7e835cc83291ac36_3"/>
          <p:cNvSpPr txBox="1"/>
          <p:nvPr/>
        </p:nvSpPr>
        <p:spPr>
          <a:xfrm>
            <a:off x="5292725" y="3857625"/>
            <a:ext cx="3097200" cy="37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figure[3];</a:t>
            </a:r>
            <a:endParaRPr/>
          </a:p>
        </p:txBody>
      </p:sp>
      <p:sp>
        <p:nvSpPr>
          <p:cNvPr id="1027" name="Google Shape;1027;g7e835cc83291ac36_3"/>
          <p:cNvSpPr txBox="1"/>
          <p:nvPr/>
        </p:nvSpPr>
        <p:spPr>
          <a:xfrm>
            <a:off x="5327650" y="4300537"/>
            <a:ext cx="3097200" cy="37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figure[4];</a:t>
            </a:r>
            <a:endParaRPr/>
          </a:p>
        </p:txBody>
      </p:sp>
      <p:sp>
        <p:nvSpPr>
          <p:cNvPr id="1028" name="Google Shape;1028;g7e835cc83291ac36_3"/>
          <p:cNvSpPr txBox="1"/>
          <p:nvPr/>
        </p:nvSpPr>
        <p:spPr>
          <a:xfrm>
            <a:off x="5327650" y="4722812"/>
            <a:ext cx="3097200" cy="37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figure[5];</a:t>
            </a:r>
            <a:endParaRPr/>
          </a:p>
        </p:txBody>
      </p:sp>
      <p:sp>
        <p:nvSpPr>
          <p:cNvPr id="1029" name="Google Shape;1029;g7e835cc83291ac36_3"/>
          <p:cNvSpPr txBox="1"/>
          <p:nvPr/>
        </p:nvSpPr>
        <p:spPr>
          <a:xfrm>
            <a:off x="3786225" y="2511400"/>
            <a:ext cx="50562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highlight>
                  <a:srgbClr val="000000"/>
                </a:highlight>
              </a:rPr>
              <a:t>возвращает один элемент и запоминает текущую позицию</a:t>
            </a:r>
            <a:endParaRPr sz="18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Google Shape;1035;g7e835cc83291ac36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719138"/>
            <a:ext cx="8572500" cy="54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6" name="Google Shape;1036;g7e835cc83291ac36_17"/>
          <p:cNvSpPr txBox="1"/>
          <p:nvPr/>
        </p:nvSpPr>
        <p:spPr>
          <a:xfrm>
            <a:off x="6021944" y="3645062"/>
            <a:ext cx="30000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FFFF"/>
                </a:solidFill>
                <a:highlight>
                  <a:srgbClr val="000000"/>
                </a:highlight>
              </a:rPr>
              <a:t>итератор</a:t>
            </a:r>
            <a:endParaRPr sz="19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pic>
        <p:nvPicPr>
          <p:cNvPr id="1037" name="Google Shape;1037;g7e835cc83291ac36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9449" y="5238226"/>
            <a:ext cx="4764550" cy="1619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7e835cc83291ac36_26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4" name="Google Shape;1044;g7e835cc83291ac36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27" y="228600"/>
            <a:ext cx="7060825" cy="533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Синтаксис</a:t>
            </a:r>
            <a:endParaRPr/>
          </a:p>
        </p:txBody>
      </p:sp>
      <p:sp>
        <p:nvSpPr>
          <p:cNvPr id="458" name="Google Shape;458;p5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b="0" i="0" lang="en-GB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Синтаксис выражений запросов поддерживается : Where, Select, SelectMany, Join, GroupJoin, GroupBy, OrderBy, ThenBy, OrderByDescending и ThenByDescending.</a:t>
            </a:r>
            <a:endParaRPr/>
          </a:p>
        </p:txBody>
      </p:sp>
      <p:sp>
        <p:nvSpPr>
          <p:cNvPr id="459" name="Google Shape;459;p5"/>
          <p:cNvSpPr/>
          <p:nvPr/>
        </p:nvSpPr>
        <p:spPr>
          <a:xfrm>
            <a:off x="179512" y="1382398"/>
            <a:ext cx="8813675" cy="3477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{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"Анна"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"Станислав"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"Сева"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2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Использование точечной нотации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rezult1 = names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.Where(n =&gt; n.Length &lt; 6)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.Select(n =&gt; 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Использование синтаксиса выражения запроса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rezult2 =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n.Length &lt; 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n;</a:t>
            </a:r>
            <a:endParaRPr b="0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60" name="Google Shape;460;p5"/>
          <p:cNvPicPr preferRelativeResize="0"/>
          <p:nvPr/>
        </p:nvPicPr>
        <p:blipFill rotWithShape="1">
          <a:blip r:embed="rId3">
            <a:alphaModFix/>
          </a:blip>
          <a:srcRect b="0" l="0" r="0" t="21881"/>
          <a:stretch/>
        </p:blipFill>
        <p:spPr>
          <a:xfrm>
            <a:off x="301625" y="1877001"/>
            <a:ext cx="1562356" cy="15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46"/>
          <p:cNvSpPr txBox="1"/>
          <p:nvPr>
            <p:ph type="title"/>
          </p:nvPr>
        </p:nvSpPr>
        <p:spPr>
          <a:xfrm>
            <a:off x="301625" y="228600"/>
            <a:ext cx="85407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1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Отложенная инициализация</a:t>
            </a: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endParaRPr/>
          </a:p>
        </p:txBody>
      </p:sp>
      <p:sp>
        <p:nvSpPr>
          <p:cNvPr id="1051" name="Google Shape;1051;p46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2" name="Google Shape;1052;p46"/>
          <p:cNvSpPr txBox="1"/>
          <p:nvPr/>
        </p:nvSpPr>
        <p:spPr>
          <a:xfrm>
            <a:off x="2249487" y="758825"/>
            <a:ext cx="6913562" cy="36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Font typeface="Quattrocento Sans"/>
              <a:buNone/>
            </a:pPr>
            <a:r>
              <a:rPr b="0" i="0" lang="en-GB" sz="1800" u="none">
                <a:solidFill>
                  <a:srgbClr val="2A2A2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создание  объекта откладывается до первого использования</a:t>
            </a:r>
            <a:endParaRPr/>
          </a:p>
        </p:txBody>
      </p:sp>
      <p:sp>
        <p:nvSpPr>
          <p:cNvPr id="1053" name="Google Shape;1053;p46"/>
          <p:cNvSpPr/>
          <p:nvPr/>
        </p:nvSpPr>
        <p:spPr>
          <a:xfrm>
            <a:off x="35944" y="1161279"/>
            <a:ext cx="9143999" cy="45243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FindL(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values,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test)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resut =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str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values)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 was here {0}"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str);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(test(str))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resut.Add(str);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resut;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4" name="Google Shape;1054;p46"/>
          <p:cNvSpPr/>
          <p:nvPr/>
        </p:nvSpPr>
        <p:spPr>
          <a:xfrm>
            <a:off x="622735" y="5348439"/>
            <a:ext cx="8388424" cy="147732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{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"Станислав"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"Сева"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rez = names.FindL(n=&gt;n.StartsWith(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)).Take(1);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55" name="Google Shape;105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9700" y="3338512"/>
            <a:ext cx="3478212" cy="14462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6" name="Google Shape;1056;p46"/>
          <p:cNvCxnSpPr/>
          <p:nvPr/>
        </p:nvCxnSpPr>
        <p:spPr>
          <a:xfrm>
            <a:off x="3419475" y="6597650"/>
            <a:ext cx="1584325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47"/>
          <p:cNvSpPr txBox="1"/>
          <p:nvPr>
            <p:ph type="title"/>
          </p:nvPr>
        </p:nvSpPr>
        <p:spPr>
          <a:xfrm>
            <a:off x="225425" y="-14287"/>
            <a:ext cx="8335962" cy="465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ahoma"/>
              <a:buNone/>
            </a:pPr>
            <a:r>
              <a:rPr b="1" i="0" lang="en-GB" sz="3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yield</a:t>
            </a:r>
            <a:r>
              <a:rPr b="0" i="0" lang="en-GB" sz="3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 - контекстное ключевое слово</a:t>
            </a:r>
            <a:endParaRPr/>
          </a:p>
        </p:txBody>
      </p:sp>
      <p:sp>
        <p:nvSpPr>
          <p:cNvPr id="1063" name="Google Shape;1063;p47"/>
          <p:cNvSpPr txBox="1"/>
          <p:nvPr>
            <p:ph idx="1" type="body"/>
          </p:nvPr>
        </p:nvSpPr>
        <p:spPr>
          <a:xfrm>
            <a:off x="273050" y="9080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4" name="Google Shape;1064;p47"/>
          <p:cNvSpPr/>
          <p:nvPr/>
        </p:nvSpPr>
        <p:spPr>
          <a:xfrm>
            <a:off x="238946" y="915129"/>
            <a:ext cx="8609718" cy="39703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FindL(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values,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test)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str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values)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 was here {0}"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str);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(test(str))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065" name="Google Shape;1065;p47"/>
          <p:cNvCxnSpPr/>
          <p:nvPr/>
        </p:nvCxnSpPr>
        <p:spPr>
          <a:xfrm>
            <a:off x="2339975" y="3716337"/>
            <a:ext cx="2592387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66" name="Google Shape;1066;p47"/>
          <p:cNvSpPr/>
          <p:nvPr/>
        </p:nvSpPr>
        <p:spPr>
          <a:xfrm>
            <a:off x="255457" y="4853007"/>
            <a:ext cx="8388424" cy="147732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names =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{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"Станислав"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"Сева"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rez = names.FindL(n=&gt;n.StartsWith(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)).Take(1);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67" name="Google Shape;106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7262" y="1444625"/>
            <a:ext cx="2776537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8" name="Google Shape;1068;p47"/>
          <p:cNvSpPr txBox="1"/>
          <p:nvPr/>
        </p:nvSpPr>
        <p:spPr>
          <a:xfrm>
            <a:off x="5076825" y="3879850"/>
            <a:ext cx="3240087" cy="9540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Inconsolata"/>
              <a:buNone/>
            </a:pPr>
            <a:r>
              <a:rPr b="0" i="0" lang="en-GB" sz="140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следующий объект, возвращаемый итератором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Inconsolata"/>
              <a:buNone/>
            </a:pPr>
            <a:r>
              <a:rPr b="0" i="0" lang="en-GB" sz="140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Имеет спец. назначение только в блоке итератора</a:t>
            </a:r>
            <a:endParaRPr/>
          </a:p>
        </p:txBody>
      </p:sp>
      <p:cxnSp>
        <p:nvCxnSpPr>
          <p:cNvPr id="1069" name="Google Shape;1069;p47"/>
          <p:cNvCxnSpPr/>
          <p:nvPr/>
        </p:nvCxnSpPr>
        <p:spPr>
          <a:xfrm rot="10800000">
            <a:off x="4449762" y="3789362"/>
            <a:ext cx="627062" cy="54133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70" name="Google Shape;1070;p47"/>
          <p:cNvSpPr txBox="1"/>
          <p:nvPr/>
        </p:nvSpPr>
        <p:spPr>
          <a:xfrm>
            <a:off x="4895850" y="3003550"/>
            <a:ext cx="4014787" cy="7381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Inconsolata"/>
              <a:buNone/>
            </a:pPr>
            <a:r>
              <a:rPr b="0" i="0" lang="en-GB" sz="140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позволяет передавать аргументы итератору, управляющему процессом получения конкретных элементов из коллекции</a:t>
            </a:r>
            <a:endParaRPr/>
          </a:p>
        </p:txBody>
      </p:sp>
      <p:sp>
        <p:nvSpPr>
          <p:cNvPr id="1071" name="Google Shape;1071;p47"/>
          <p:cNvSpPr txBox="1"/>
          <p:nvPr/>
        </p:nvSpPr>
        <p:spPr>
          <a:xfrm>
            <a:off x="3344862" y="431800"/>
            <a:ext cx="31019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D275"/>
              </a:buClr>
              <a:buSzPts val="1800"/>
              <a:buFont typeface="Inconsolata"/>
              <a:buNone/>
            </a:pPr>
            <a:r>
              <a:rPr b="1" i="1" lang="en-GB" sz="1800" u="none">
                <a:solidFill>
                  <a:srgbClr val="F9D275"/>
                </a:solidFill>
                <a:latin typeface="Inconsolata"/>
                <a:ea typeface="Inconsolata"/>
                <a:cs typeface="Inconsolata"/>
                <a:sym typeface="Inconsolata"/>
              </a:rPr>
              <a:t>Именованный итератор</a:t>
            </a:r>
            <a:endParaRPr/>
          </a:p>
        </p:txBody>
      </p:sp>
      <p:cxnSp>
        <p:nvCxnSpPr>
          <p:cNvPr id="1072" name="Google Shape;1072;p47"/>
          <p:cNvCxnSpPr/>
          <p:nvPr/>
        </p:nvCxnSpPr>
        <p:spPr>
          <a:xfrm>
            <a:off x="4895850" y="769937"/>
            <a:ext cx="180975" cy="22542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48"/>
          <p:cNvSpPr txBox="1"/>
          <p:nvPr>
            <p:ph type="title"/>
          </p:nvPr>
        </p:nvSpPr>
        <p:spPr>
          <a:xfrm>
            <a:off x="301625" y="228600"/>
            <a:ext cx="8540750" cy="392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1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yield</a:t>
            </a:r>
            <a:endParaRPr/>
          </a:p>
        </p:txBody>
      </p:sp>
      <p:sp>
        <p:nvSpPr>
          <p:cNvPr id="1079" name="Google Shape;1079;p48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0" name="Google Shape;1080;p48"/>
          <p:cNvSpPr txBox="1"/>
          <p:nvPr/>
        </p:nvSpPr>
        <p:spPr>
          <a:xfrm>
            <a:off x="179387" y="620712"/>
            <a:ext cx="8842375" cy="39703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Low {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High {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GetNumbers()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counter = Low; counter &lt;= High; counter++)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counter;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081" name="Google Shape;1081;p48"/>
          <p:cNvSpPr txBox="1"/>
          <p:nvPr/>
        </p:nvSpPr>
        <p:spPr>
          <a:xfrm>
            <a:off x="179387" y="4446587"/>
            <a:ext cx="9217025" cy="224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range =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Range { low = 0, high = 10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enumerator = range.GetNumbers();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range.High = 5; </a:t>
            </a:r>
            <a:r>
              <a:rPr b="0" i="0" lang="en-GB" sz="20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изменяем свойство объекта range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number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enumerator)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console.writeline(number);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49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8" name="Google Shape;1088;p49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9" name="Google Shape;1089;p49"/>
          <p:cNvSpPr txBox="1"/>
          <p:nvPr/>
        </p:nvSpPr>
        <p:spPr>
          <a:xfrm>
            <a:off x="15875" y="228600"/>
            <a:ext cx="8964612" cy="41544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Helper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GetNumbers()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  <p:sp>
        <p:nvSpPr>
          <p:cNvPr id="1090" name="Google Shape;1090;p49"/>
          <p:cNvSpPr txBox="1"/>
          <p:nvPr/>
        </p:nvSpPr>
        <p:spPr>
          <a:xfrm>
            <a:off x="481012" y="4005262"/>
            <a:ext cx="8569325" cy="304641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number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Helper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.GetNumbers())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.WriteLine(number);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(number == 20)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50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6" name="Google Shape;1096;p50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7" name="Google Shape;1097;p50"/>
          <p:cNvSpPr txBox="1"/>
          <p:nvPr/>
        </p:nvSpPr>
        <p:spPr>
          <a:xfrm>
            <a:off x="301625" y="198437"/>
            <a:ext cx="8374062" cy="42465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Helper2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GetNumbers()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(i == 21)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  <p:sp>
        <p:nvSpPr>
          <p:cNvPr id="1098" name="Google Shape;1098;p50"/>
          <p:cNvSpPr txBox="1"/>
          <p:nvPr/>
        </p:nvSpPr>
        <p:spPr>
          <a:xfrm>
            <a:off x="-396875" y="4475162"/>
            <a:ext cx="8713787" cy="16319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number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Helper2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.GetNumbers())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.WriteLine(number);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51"/>
          <p:cNvSpPr txBox="1"/>
          <p:nvPr>
            <p:ph type="title"/>
          </p:nvPr>
        </p:nvSpPr>
        <p:spPr>
          <a:xfrm>
            <a:off x="301625" y="228600"/>
            <a:ext cx="85407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PLINQ (Parallel LINQ)</a:t>
            </a:r>
            <a:endParaRPr/>
          </a:p>
        </p:txBody>
      </p:sp>
      <p:sp>
        <p:nvSpPr>
          <p:cNvPr id="1105" name="Google Shape;1105;p51"/>
          <p:cNvSpPr txBox="1"/>
          <p:nvPr>
            <p:ph idx="1" type="body"/>
          </p:nvPr>
        </p:nvSpPr>
        <p:spPr>
          <a:xfrm>
            <a:off x="327025" y="9810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позволяет выполнять обращения к коллекции в параллельном режиме (скорость на многоядерных машинаx)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 умолчанию, если невозможно  использует последовательную обработку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Параллельно для больших объемов и сложных операциях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Источник делится на сегменты и каждый обрабатывается отдельно</a:t>
            </a:r>
            <a:endParaRPr/>
          </a:p>
          <a:p>
            <a:pPr indent="-20066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52"/>
          <p:cNvSpPr txBox="1"/>
          <p:nvPr>
            <p:ph type="title"/>
          </p:nvPr>
        </p:nvSpPr>
        <p:spPr>
          <a:xfrm>
            <a:off x="266700" y="-190830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1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AsParallel()</a:t>
            </a:r>
            <a:endParaRPr/>
          </a:p>
        </p:txBody>
      </p:sp>
      <p:sp>
        <p:nvSpPr>
          <p:cNvPr id="1111" name="Google Shape;1111;p52"/>
          <p:cNvSpPr txBox="1"/>
          <p:nvPr>
            <p:ph idx="1" type="body"/>
          </p:nvPr>
        </p:nvSpPr>
        <p:spPr>
          <a:xfrm>
            <a:off x="266675" y="742225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распараллеливает запрос к источнику данных</a:t>
            </a:r>
            <a:endParaRPr/>
          </a:p>
        </p:txBody>
      </p:sp>
      <p:sp>
        <p:nvSpPr>
          <p:cNvPr id="1112" name="Google Shape;1112;p52"/>
          <p:cNvSpPr txBox="1"/>
          <p:nvPr/>
        </p:nvSpPr>
        <p:spPr>
          <a:xfrm>
            <a:off x="107950" y="2535237"/>
            <a:ext cx="9144000" cy="20304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source =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Enumerable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.Range(10, 20000);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parallelQuery =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num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source.AsParallel()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           where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num % 100 == 0 &amp;&amp; num%3==0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          select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num;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parallelQuery.ForAll((e) =&gt;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.WriteLine(e));</a:t>
            </a:r>
            <a:endParaRPr/>
          </a:p>
        </p:txBody>
      </p:sp>
      <p:pic>
        <p:nvPicPr>
          <p:cNvPr id="1113" name="Google Shape;111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8887" y="1371600"/>
            <a:ext cx="1643062" cy="5535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53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19" name="Google Shape;1119;p53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0" name="Google Shape;1120;p53"/>
          <p:cNvSpPr txBox="1"/>
          <p:nvPr/>
        </p:nvSpPr>
        <p:spPr>
          <a:xfrm>
            <a:off x="150812" y="333375"/>
            <a:ext cx="8842375" cy="50768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list =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Enumerable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.Range(10, 20000);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sw =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Stopwatch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sw.Restart();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result = (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list.AsParallel()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 &gt; 14536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l).ToList();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sw.Stop();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GB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$"call .AsParallel() before: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1515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{sw.ElapsedMilliseconds}</a:t>
            </a:r>
            <a:r>
              <a:rPr b="0" i="0" lang="en-GB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sw.Restart();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result = (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list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 &gt; 14536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l).AsParallel().ToList();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sw.Stop();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GB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$"call .AsParallel() after: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1515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{sw.ElapsedMilliseconds}</a:t>
            </a:r>
            <a:r>
              <a:rPr b="0" i="0" lang="en-GB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pic>
        <p:nvPicPr>
          <p:cNvPr id="1121" name="Google Shape;112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2" y="5467350"/>
            <a:ext cx="8093075" cy="12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54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7" name="Google Shape;1127;p54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8" name="Google Shape;1128;p54"/>
          <p:cNvSpPr txBox="1"/>
          <p:nvPr/>
        </p:nvSpPr>
        <p:spPr>
          <a:xfrm>
            <a:off x="395287" y="476250"/>
            <a:ext cx="8540750" cy="2862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result = (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list.AsParallel()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 &gt; 14536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l).ToList();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result = (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list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 &gt; 14536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l). ToList();</a:t>
            </a:r>
            <a:endParaRPr/>
          </a:p>
        </p:txBody>
      </p:sp>
      <p:pic>
        <p:nvPicPr>
          <p:cNvPr id="1129" name="Google Shape;112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9112" y="1454150"/>
            <a:ext cx="5783262" cy="906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55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1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ForAll ()</a:t>
            </a:r>
            <a:endParaRPr/>
          </a:p>
        </p:txBody>
      </p:sp>
      <p:sp>
        <p:nvSpPr>
          <p:cNvPr id="1136" name="Google Shape;1136;p55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7" name="Google Shape;1137;p55"/>
          <p:cNvSpPr txBox="1"/>
          <p:nvPr/>
        </p:nvSpPr>
        <p:spPr>
          <a:xfrm>
            <a:off x="-139700" y="1700212"/>
            <a:ext cx="9175750" cy="181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num </a:t>
            </a:r>
            <a:r>
              <a:rPr b="0" i="0" lang="en-GB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source.AsParallel()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GB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num % 100 == 0 &amp;&amp; num % 3 ==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GB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num).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ForAll((n)=&gt;</a:t>
            </a:r>
            <a:r>
              <a:rPr b="0" i="0" lang="en-GB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.WriteLine(n));</a:t>
            </a:r>
            <a:endParaRPr/>
          </a:p>
        </p:txBody>
      </p:sp>
      <p:sp>
        <p:nvSpPr>
          <p:cNvPr id="1138" name="Google Shape;1138;p55"/>
          <p:cNvSpPr txBox="1"/>
          <p:nvPr/>
        </p:nvSpPr>
        <p:spPr>
          <a:xfrm>
            <a:off x="611187" y="4292600"/>
            <a:ext cx="6624637" cy="1200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</a:pPr>
            <a:r>
              <a:rPr b="0" i="0" lang="en-GB" sz="2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выводит данные в том же потоке, в котором они обрабатываются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</a:pPr>
            <a:r>
              <a:rPr b="0" i="0" lang="en-GB" sz="2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Быстрее цикла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7aa637c816f7b13_41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Select</a:t>
            </a:r>
            <a:r>
              <a:rPr lang="en-GB" sz="2400"/>
              <a:t>: определяет проекцию выбранных значений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Where</a:t>
            </a:r>
            <a:r>
              <a:rPr lang="en-GB" sz="2400"/>
              <a:t>: определяет фильтр выборки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OrderBy</a:t>
            </a:r>
            <a:r>
              <a:rPr lang="en-GB" sz="2400"/>
              <a:t>: упорядочивает элементы по возрастанию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OrderByDescending</a:t>
            </a:r>
            <a:r>
              <a:rPr lang="en-GB" sz="2400"/>
              <a:t>: упорядочивает элементы по убыванию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Join</a:t>
            </a:r>
            <a:r>
              <a:rPr lang="en-GB" sz="2400"/>
              <a:t>: соединяет две коллекции по определенному признаку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GroupBy</a:t>
            </a:r>
            <a:r>
              <a:rPr lang="en-GB" sz="2400"/>
              <a:t>: группирует элементы по ключу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GroupJoin</a:t>
            </a:r>
            <a:r>
              <a:rPr lang="en-GB" sz="2400"/>
              <a:t>: выполняет одновременно соединение коллекций и группировку элементов по ключу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/>
              <a:t>Reverse: располагает элементы в обратном порядке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All</a:t>
            </a:r>
            <a:r>
              <a:rPr lang="en-GB" sz="2400"/>
              <a:t>: определяет, все ли элементы коллекции удовлятворяют определенному условию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Any</a:t>
            </a:r>
            <a:r>
              <a:rPr lang="en-GB" sz="2400"/>
              <a:t>: определяет, удовлетворяет хотя бы один элемент коллекции определенному условию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56"/>
          <p:cNvSpPr txBox="1"/>
          <p:nvPr>
            <p:ph type="title"/>
          </p:nvPr>
        </p:nvSpPr>
        <p:spPr>
          <a:xfrm>
            <a:off x="301625" y="228600"/>
            <a:ext cx="85407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класс ParallelEnumerable </a:t>
            </a:r>
            <a:endParaRPr/>
          </a:p>
        </p:txBody>
      </p:sp>
      <p:graphicFrame>
        <p:nvGraphicFramePr>
          <p:cNvPr id="1144" name="Google Shape;1144;p56"/>
          <p:cNvGraphicFramePr/>
          <p:nvPr/>
        </p:nvGraphicFramePr>
        <p:xfrm>
          <a:off x="179387" y="69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{7776B260-5C60-4EDA-AD49-833802EBCB8F}</a:tableStyleId>
              </a:tblPr>
              <a:tblGrid>
                <a:gridCol w="3024175"/>
                <a:gridCol w="55165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AsSequential()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конвертирует объект ParallelQuery&lt;T&gt; в коллекцию IEnumerable&lt;T&gt; так, что все запросы выполняются последовательно.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AsOrdered()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при параллельной обработке заставляет сохранять в ParallelQuery&lt;T&gt; порядок элементов (это замедляет обработку).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AsUnordered()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при параллельной обработке позволяет игнорировать в ParallelQuery&lt;T&gt; порядок элементов (отмена вызова AsOrdered()).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WithCancellation()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устанавливает для ParallelQuery&lt;T&gt; указанное значение токена отмены.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WithDegreeOfParallelism()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указывает для ParallelQuery&lt;T&gt;, на сколько параллельных частей нужно разбивать коллекцию для обработки.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WithExecutionMode()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задаёт опции выполнения параллельных запросов в виде перечисления ParallelExecutionMode.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57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1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AsOrdered()</a:t>
            </a:r>
            <a:endParaRPr/>
          </a:p>
        </p:txBody>
      </p:sp>
      <p:sp>
        <p:nvSpPr>
          <p:cNvPr id="1150" name="Google Shape;1150;p57"/>
          <p:cNvSpPr txBox="1"/>
          <p:nvPr>
            <p:ph idx="1" type="body"/>
          </p:nvPr>
        </p:nvSpPr>
        <p:spPr>
          <a:xfrm>
            <a:off x="304800" y="12684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данные склеиваются в общий набор неупорядоченно</a:t>
            </a:r>
            <a:endParaRPr/>
          </a:p>
        </p:txBody>
      </p:sp>
      <p:pic>
        <p:nvPicPr>
          <p:cNvPr id="1151" name="Google Shape;115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0650" y="1700212"/>
            <a:ext cx="1068387" cy="33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2" name="Google Shape;1152;p57"/>
          <p:cNvSpPr txBox="1"/>
          <p:nvPr/>
        </p:nvSpPr>
        <p:spPr>
          <a:xfrm>
            <a:off x="96837" y="4951412"/>
            <a:ext cx="8178800" cy="16319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parallelQuery.ForAll((e) =&gt; </a:t>
            </a:r>
            <a:r>
              <a:rPr b="0" i="0" lang="en-GB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.WriteLine(e));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(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num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source.AsParallel()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num % 2 == 0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num)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.ForAll((n)=&gt;</a:t>
            </a:r>
            <a:r>
              <a:rPr b="0" i="0" lang="en-GB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.WriteLine(n));</a:t>
            </a:r>
            <a:endParaRPr/>
          </a:p>
        </p:txBody>
      </p:sp>
      <p:sp>
        <p:nvSpPr>
          <p:cNvPr id="1153" name="Google Shape;1153;p57"/>
          <p:cNvSpPr txBox="1"/>
          <p:nvPr/>
        </p:nvSpPr>
        <p:spPr>
          <a:xfrm>
            <a:off x="322262" y="3416300"/>
            <a:ext cx="6911975" cy="461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source = </a:t>
            </a:r>
            <a:r>
              <a:rPr b="0" i="0" lang="en-GB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Enumerable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.Range(10, 100);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58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9" name="Google Shape;1159;p58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приводит к увеличению издержек,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поэтому подобный запрос будет выполняться медленнее, чем неупорядоченный.</a:t>
            </a:r>
            <a:endParaRPr/>
          </a:p>
        </p:txBody>
      </p:sp>
      <p:sp>
        <p:nvSpPr>
          <p:cNvPr id="1160" name="Google Shape;1160;p58"/>
          <p:cNvSpPr txBox="1"/>
          <p:nvPr/>
        </p:nvSpPr>
        <p:spPr>
          <a:xfrm>
            <a:off x="107950" y="709612"/>
            <a:ext cx="9251950" cy="1323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parallelQuery.ForAll((e) =&gt; </a:t>
            </a:r>
            <a:r>
              <a:rPr b="0" i="0" lang="en-GB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.WriteLine(e));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(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num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source.AsParallel().AsOrdered()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num % 2 == 0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num).ForAll((n)=&gt;</a:t>
            </a:r>
            <a:r>
              <a:rPr b="0" i="0" lang="en-GB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.WriteLine(n));</a:t>
            </a:r>
            <a:endParaRPr/>
          </a:p>
        </p:txBody>
      </p:sp>
      <p:pic>
        <p:nvPicPr>
          <p:cNvPr id="1161" name="Google Shape;116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8850" y="2060575"/>
            <a:ext cx="1073150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59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1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Обработка ошибок</a:t>
            </a:r>
            <a:br>
              <a:rPr b="1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в Parallel</a:t>
            </a:r>
            <a:endParaRPr/>
          </a:p>
        </p:txBody>
      </p:sp>
      <p:sp>
        <p:nvSpPr>
          <p:cNvPr id="1167" name="Google Shape;1167;p59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если возникнет ошибка в одном из потоков, то система прерывает выполнение всех потоков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исключение </a:t>
            </a:r>
            <a:r>
              <a:rPr b="1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AggregateException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60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/>
          </a:p>
        </p:txBody>
      </p:sp>
      <p:sp>
        <p:nvSpPr>
          <p:cNvPr id="1174" name="Google Shape;1174;p60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75" name="Google Shape;1175;p60"/>
          <p:cNvSpPr txBox="1"/>
          <p:nvPr/>
        </p:nvSpPr>
        <p:spPr>
          <a:xfrm flipH="1">
            <a:off x="-996950" y="1319212"/>
            <a:ext cx="10171112" cy="33242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nsolas"/>
              <a:buNone/>
            </a:pPr>
            <a:r>
              <a:rPr b="0" i="0" lang="en-GB" sz="1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  var</a:t>
            </a:r>
            <a:r>
              <a:rPr b="0" i="0" lang="en-GB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studentIT = </a:t>
            </a:r>
            <a:r>
              <a:rPr b="0" i="0" lang="en-GB" sz="1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ahoma"/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GB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GB" sz="1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studentID = 1, FirstName = </a:t>
            </a:r>
            <a:r>
              <a:rPr b="0" i="0" lang="en-GB" sz="1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"Anna"</a:t>
            </a:r>
            <a:r>
              <a:rPr b="0" i="0" lang="en-GB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Marks = </a:t>
            </a:r>
            <a:r>
              <a:rPr b="0" i="0" lang="en-GB" sz="1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[]{4,8,4,9}},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GB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GB" sz="1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studentID = 2, FirstName = </a:t>
            </a:r>
            <a:r>
              <a:rPr b="0" i="0" lang="en-GB" sz="1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"Melena"</a:t>
            </a:r>
            <a:r>
              <a:rPr b="0" i="0" lang="en-GB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Marks  = </a:t>
            </a:r>
            <a:r>
              <a:rPr b="0" i="0" lang="en-GB" sz="1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[]{ 10,8,6,9 }},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GB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GB" sz="1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studentID = 3, FirstName = </a:t>
            </a:r>
            <a:r>
              <a:rPr b="0" i="0" lang="en-GB" sz="1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"Lena"</a:t>
            </a:r>
            <a:r>
              <a:rPr b="0" i="0" lang="en-GB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Marks = </a:t>
            </a:r>
            <a:r>
              <a:rPr b="0" i="0" lang="en-GB" sz="1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[]{7,2,4,5 }}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GB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GB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GB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rezult98 = studentIT.Where(n =&gt; n.Marks.Average() &gt; 8)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GB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         .Where(s =&gt; s.Marks[0] &gt; 8 &amp;&amp; s.studentID &gt; 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GB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         .SelectMany(n =&gt; n.Marks)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GB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         .Take(2)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GB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         .Union(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GB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          studentIT.Where(n =&gt; n.Marks.Contains(2))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GB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         .SelectMany(n =&gt; n.Marks)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GB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         );</a:t>
            </a:r>
            <a:endParaRPr/>
          </a:p>
        </p:txBody>
      </p:sp>
      <p:sp>
        <p:nvSpPr>
          <p:cNvPr id="1176" name="Google Shape;1176;p60"/>
          <p:cNvSpPr txBox="1"/>
          <p:nvPr/>
        </p:nvSpPr>
        <p:spPr>
          <a:xfrm>
            <a:off x="3113087" y="5376862"/>
            <a:ext cx="2035175" cy="4619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0" i="0" lang="en-GB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10 8 7 2 4 5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2004-09-23T08:41:44Z</dcterms:created>
  <dc:creator>pn</dc:creator>
</cp:coreProperties>
</file>