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y="6858000" cx="9144000"/>
  <p:notesSz cx="6858000" cy="9144000"/>
  <p:embeddedFontLst>
    <p:embeddedFont>
      <p:font typeface="Tahoma"/>
      <p:regular r:id="rId117"/>
      <p:bold r:id="rId118"/>
    </p:embeddedFont>
    <p:embeddedFont>
      <p:font typeface="Content"/>
      <p:regular r:id="rId119"/>
      <p:bold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1" roundtripDataSignature="AMtx7mg2kwluygCO5LMN9ihnwK/u69DR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customschemas.google.com/relationships/presentationmetadata" Target="metadata"/><Relationship Id="rId25" Type="http://schemas.openxmlformats.org/officeDocument/2006/relationships/slide" Target="slides/slide19.xml"/><Relationship Id="rId120" Type="http://schemas.openxmlformats.org/officeDocument/2006/relationships/font" Target="fonts/Conten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Tahoma-bold.fntdata"/><Relationship Id="rId117" Type="http://schemas.openxmlformats.org/officeDocument/2006/relationships/font" Target="fonts/Tahoma-regular.fntdata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font" Target="fonts/Content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185ffe684e0bb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b185ffe684e0bb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b185ffe684e0bb1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b185ffe684e0bb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b185ffe684e0bb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5b185ffe684e0bb1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185ffe684e0bb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185ffe684e0bb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5b185ffe684e0bb1_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b185ffe684e0bb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b185ffe684e0bb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5b185ffe684e0bb1_5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da220fd253798f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da220fd253798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6da220fd253798f5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3" name="Google Shape;5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b185ffe684e0bb1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b185ffe684e0bb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b185ffe684e0bb1_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b185ffe684e0bb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b185ffe684e0bb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5b185ffe684e0bb1_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da220fd253798f5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da220fd253798f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6da220fd253798f5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3" name="Google Shape;5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b185ffe684e0bb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b185ffe684e0bb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b185ffe684e0bb1_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185ffe684e0bb1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b185ffe684e0bb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5b185ffe684e0bb1_8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da220fd253798f5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da220fd253798f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6da220fd253798f5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4" name="Google Shape;5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dd396944a5c4ab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dd396944a5c4a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cdd396944a5c4ab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dd396944a5c4ab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dd396944a5c4ab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cdd396944a5c4ab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dd396944a5c4ab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dd396944a5c4ab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cdd396944a5c4ab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da220fd253798f5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da220fd253798f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6da220fd253798f5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8" name="Google Shape;6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b185ffe684e0bb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b185ffe684e0bb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5b185ffe684e0bb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cdd396944a5c4ab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cdd396944a5c4ab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cdd396944a5c4ab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dd396944a5c4ab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dd396944a5c4a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cdd396944a5c4ab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dd396944a5c4ab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dd396944a5c4ab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cdd396944a5c4ab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da220fd253798f5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da220fd253798f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6da220fd253798f5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4" name="Google Shape;6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dd396944a5c4ab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dd396944a5c4ab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cdd396944a5c4ab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dd396944a5c4ab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dd396944a5c4ab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cdd396944a5c4ab_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dd396944a5c4ab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dd396944a5c4ab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cdd396944a5c4ab_5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da220fd253798f5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da220fd253798f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6da220fd253798f5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9" name="Google Shape;6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b185ffe684e0bb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b185ffe684e0bb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5b185ffe684e0bb1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dd396944a5c4ab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cdd396944a5c4ab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cdd396944a5c4ab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dd396944a5c4ab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dd396944a5c4ab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cdd396944a5c4ab_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dd396944a5c4ab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dd396944a5c4ab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cdd396944a5c4ab_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a220fd253798f5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a220fd253798f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6da220fd253798f5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4" name="Google Shape;7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dd396944a5c4ab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dd396944a5c4ab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cdd396944a5c4ab_7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dd396944a5c4ab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dd396944a5c4ab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cdd396944a5c4ab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cdd396944a5c4ab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cdd396944a5c4ab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cdd396944a5c4ab_8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6da220fd253798f5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6da220fd253798f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6da220fd253798f5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9" name="Google Shape;7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185ffe684e0bb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b185ffe684e0bb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5b185ffe684e0bb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cdd396944a5c4ab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cdd396944a5c4ab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cdd396944a5c4ab_9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dd396944a5c4ab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dd396944a5c4ab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cdd396944a5c4ab_9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cdd396944a5c4ab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cdd396944a5c4ab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cdd396944a5c4ab_10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a220fd253798f5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a220fd253798f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6da220fd253798f5_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cdd396944a5c4ab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cdd396944a5c4ab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cdd396944a5c4ab_1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dd396944a5c4ab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dd396944a5c4ab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cdd396944a5c4ab_1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dd396944a5c4ab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dd396944a5c4ab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cdd396944a5c4ab_1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dd396944a5c4ab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dd396944a5c4ab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cdd396944a5c4ab_1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dd396944a5c4ab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cdd396944a5c4ab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cdd396944a5c4ab_1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d396944a5c4ab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d396944a5c4ab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cdd396944a5c4ab_1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b185ffe684e0bb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b185ffe684e0bb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5b185ffe684e0bb1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6da220fd253798f5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6da220fd253798f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6da220fd253798f5_5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220fd253798f5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220fd253798f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6da220fd253798f5_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21772523e746e4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21772523e746e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721772523e746e4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21772523e746e4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21772523e746e4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721772523e746e41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8" name="Google Shape;4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1" name="Google Shape;9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9" name="Google Shape;9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6" name="Google Shape;9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b185ffe684e0bb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b185ffe684e0bb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b185ffe684e0bb1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b185ffe684e0bb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b185ffe684e0bb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b185ffe684e0bb1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4" name="Google Shape;10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1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61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1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7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7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3" name="Google Shape;383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4" name="Google Shape;384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5" name="Google Shape;385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6" name="Google Shape;386;p7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73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92" name="Google Shape;392;p73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93" name="Google Shape;393;p7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9" name="Google Shape;399;p7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7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6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6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66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8" name="Google Shape;348;p6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67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4" name="Google Shape;354;p6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6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1" name="Google Shape;361;p6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6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7" name="Google Shape;367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8" name="Google Shape;368;p6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7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6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6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6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6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6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6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6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6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6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6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6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60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6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6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6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6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6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6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6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6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6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6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6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6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6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6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6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6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6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6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6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6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6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6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6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6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6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6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6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6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6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6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6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6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6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6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6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6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6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6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6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6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6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6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6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6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6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6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6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6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6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6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6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6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6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6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6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6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6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6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6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6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6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6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6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6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6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6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60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6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6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6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6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6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6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6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6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6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6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6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6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6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6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6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6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6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6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6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6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6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6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6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6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6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6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6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6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6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6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6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6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6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6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6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6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6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6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6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6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6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6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6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6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6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6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6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6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6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6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6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6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6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6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6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6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60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60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60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60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60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60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60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60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60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6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6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60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6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6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6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6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60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6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6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6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6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6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6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6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6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6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6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6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62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6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6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6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6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6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6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6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6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6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6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6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6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6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6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6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6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6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6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6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6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6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6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6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6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6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6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6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6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6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6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6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6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6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6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6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6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6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6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6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6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6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6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6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6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6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6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6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6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6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6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6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6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6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6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6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6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6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6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6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6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6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6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6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6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6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6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6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6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6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6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6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6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6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6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6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6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6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6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6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6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6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6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6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6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6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6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6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6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6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6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6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6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6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6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6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6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6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6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6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6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6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6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6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6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6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6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6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6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6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6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6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6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6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6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6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6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6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6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6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6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6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6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6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6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6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6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6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6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8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gif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 txBox="1"/>
          <p:nvPr>
            <p:ph type="ctrTitle"/>
          </p:nvPr>
        </p:nvSpPr>
        <p:spPr>
          <a:xfrm>
            <a:off x="611175" y="1813563"/>
            <a:ext cx="7772400" cy="34965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Антипаттерны проектирования.</a:t>
            </a:r>
            <a:b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Чистый код.</a:t>
            </a:r>
            <a:b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b185ffe684e0bb1_3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473" name="Google Shape;473;g5b185ffe684e0bb1_3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При решении задачи продумывать не одно решение, а несколько, определить достоинства и недостатки, и делать взвешенный выбор в пользу самого удачного решения — именно к поиску таких решений и сводится эффективная разработка.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endParaRPr/>
          </a:p>
        </p:txBody>
      </p:sp>
      <p:sp>
        <p:nvSpPr>
          <p:cNvPr id="1118" name="Google Shape;1118;p49"/>
          <p:cNvSpPr txBox="1"/>
          <p:nvPr>
            <p:ph idx="1" type="body"/>
          </p:nvPr>
        </p:nvSpPr>
        <p:spPr>
          <a:xfrm>
            <a:off x="179387" y="12954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Сохранят (протоколировать) исключение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 специфичные исключения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NullSalaryException, NotFoundEmailException (Не Exception)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9" name="Google Shape;11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916112"/>
            <a:ext cx="6294437" cy="1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0"/>
          <p:cNvSpPr txBox="1"/>
          <p:nvPr>
            <p:ph type="title"/>
          </p:nvPr>
        </p:nvSpPr>
        <p:spPr>
          <a:xfrm>
            <a:off x="-3175" y="496887"/>
            <a:ext cx="8540750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 и Объекты</a:t>
            </a:r>
            <a:endParaRPr/>
          </a:p>
        </p:txBody>
      </p:sp>
      <p:sp>
        <p:nvSpPr>
          <p:cNvPr id="1125" name="Google Shape;1125;p5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50"/>
          <p:cNvSpPr txBox="1"/>
          <p:nvPr/>
        </p:nvSpPr>
        <p:spPr>
          <a:xfrm>
            <a:off x="71437" y="1371600"/>
            <a:ext cx="9072562" cy="5262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//Абстрактная реализация Point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{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{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setCartesian(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getTheta();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</p:txBody>
      </p:sp>
      <p:sp>
        <p:nvSpPr>
          <p:cNvPr id="1127" name="Google Shape;1127;p50"/>
          <p:cNvSpPr txBox="1"/>
          <p:nvPr/>
        </p:nvSpPr>
        <p:spPr>
          <a:xfrm>
            <a:off x="4275137" y="1358900"/>
            <a:ext cx="4572000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- предоставляют поведение и скрывают данные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Структуры данных предоставляют данные, но не обладают значительным поведением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1"/>
          <p:cNvSpPr txBox="1"/>
          <p:nvPr>
            <p:ph type="title"/>
          </p:nvPr>
        </p:nvSpPr>
        <p:spPr>
          <a:xfrm>
            <a:off x="301625" y="228600"/>
            <a:ext cx="8540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Объекты</a:t>
            </a:r>
            <a:endParaRPr/>
          </a:p>
        </p:txBody>
      </p:sp>
      <p:sp>
        <p:nvSpPr>
          <p:cNvPr id="1133" name="Google Shape;1133;p51"/>
          <p:cNvSpPr txBox="1"/>
          <p:nvPr>
            <p:ph idx="1" type="body"/>
          </p:nvPr>
        </p:nvSpPr>
        <p:spPr>
          <a:xfrm>
            <a:off x="303212" y="6048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Закон Деметры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модуль не должен знать внутреннее устройство тех объектов, с которыми он работает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f класса C должен ограничиваться вызовом методов следующих объектов: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созданные f;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переданные f в качестве аргумента;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объекты, хранящиеся в переменной экземпляра C</a:t>
            </a:r>
            <a:endParaRPr/>
          </a:p>
        </p:txBody>
      </p:sp>
      <p:sp>
        <p:nvSpPr>
          <p:cNvPr id="1134" name="Google Shape;1134;p51"/>
          <p:cNvSpPr txBox="1"/>
          <p:nvPr/>
        </p:nvSpPr>
        <p:spPr>
          <a:xfrm>
            <a:off x="6350" y="6259512"/>
            <a:ext cx="943292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outputDir = ctxt.getOptions().getScratchDir().getAbsolutePath();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5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передачи данных  DTO (Data Transfer Object)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работе с базами данных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разборе сообщений  и др.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Активные записи (Active Records)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разновидность DTO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+навигационные методы ( save change)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1146" name="Google Shape;1146;p53"/>
          <p:cNvSpPr txBox="1"/>
          <p:nvPr>
            <p:ph idx="1" type="body"/>
          </p:nvPr>
        </p:nvSpPr>
        <p:spPr>
          <a:xfrm>
            <a:off x="3317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Последовательность описания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1)открытые статические константы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приватные статические переменные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приватные переменные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защищённые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открытых обычно нет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открытые функции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 приватные функции  (м.б. около открытых)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4"/>
          <p:cNvSpPr txBox="1"/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1152" name="Google Shape;1152;p54"/>
          <p:cNvSpPr txBox="1"/>
          <p:nvPr>
            <p:ph idx="1" type="body"/>
          </p:nvPr>
        </p:nvSpPr>
        <p:spPr>
          <a:xfrm>
            <a:off x="284162" y="8001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должны быть компактными и еще компактнее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Метрика – ответственность  - Принцип единой ответственности (SRP1 )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153" name="Google Shape;1153;p54"/>
          <p:cNvSpPr txBox="1"/>
          <p:nvPr/>
        </p:nvSpPr>
        <p:spPr>
          <a:xfrm>
            <a:off x="4933950" y="2749550"/>
            <a:ext cx="3887787" cy="410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SuperDashboard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JFrame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getCustomizerLanguagePath()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setSystemConfigPath(String systemConfigPath)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getSystemConfigDocument()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setSystemConfigDocument(String systemConfigDocument)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getGuruState()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getNoviceState()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getOpenSourceState()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showObject(MetaObject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showProgress(String 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isMetadataDirty()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setIsMetadataDirty(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isMetadataDirty)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Component getLastFocusedComponent()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setLastFocused(Component lastFocused)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setMouseSelectState(boolean isMouseSelected)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isMouseSelected()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LanguageManager getLanguageManager()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getProject()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getFirstProject()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Project getLastProject()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getNewProjectName()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setComponentSizes(Dimension dim)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getCurrentDir()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setCurrentDir(String newDir)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updateStatus(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dotPos,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markPos)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Class[] getDataBaseClasses()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MetadataFeeder getMetadataFeeder()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addProject(Project project)</a:t>
            </a:r>
            <a:endParaRPr/>
          </a:p>
        </p:txBody>
      </p:sp>
      <p:sp>
        <p:nvSpPr>
          <p:cNvPr id="1154" name="Google Shape;1154;p54"/>
          <p:cNvSpPr txBox="1"/>
          <p:nvPr/>
        </p:nvSpPr>
        <p:spPr>
          <a:xfrm>
            <a:off x="214312" y="3030537"/>
            <a:ext cx="4716462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Version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getMajorVersionNumber()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getMinorVersionNumber()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getBuildNumber()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55" name="Google Shape;1155;p54"/>
          <p:cNvSpPr txBox="1"/>
          <p:nvPr/>
        </p:nvSpPr>
        <p:spPr>
          <a:xfrm>
            <a:off x="284162" y="5067300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система с множеством малых классов имеет больше «подвижных частей», чем система с несколькими большими классами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1" name="Google Shape;1161;p55"/>
          <p:cNvSpPr txBox="1"/>
          <p:nvPr>
            <p:ph idx="1" type="body"/>
          </p:nvPr>
        </p:nvSpPr>
        <p:spPr>
          <a:xfrm>
            <a:off x="298450" y="2619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файла должно соответствовать имени классу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– существительное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называть аббревиатурами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давать не понятных названий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Entity, Instance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цифры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MyClass1</a:t>
            </a:r>
            <a:endParaRPr/>
          </a:p>
        </p:txBody>
      </p:sp>
      <p:pic>
        <p:nvPicPr>
          <p:cNvPr id="1162" name="Google Shape;11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357312"/>
            <a:ext cx="373062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6"/>
          <p:cNvSpPr txBox="1"/>
          <p:nvPr>
            <p:ph idx="1" type="body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Связность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чем с большим количеством переменных работает метод, тем выше связность этого метода со своим классом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разбиение большой функции на много мелких функций  - открывает возможность для выделения нескольких меньших классов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3" name="Google Shape;1173;p5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4" name="Google Shape;1174;p57"/>
          <p:cNvSpPr txBox="1"/>
          <p:nvPr/>
        </p:nvSpPr>
        <p:spPr>
          <a:xfrm>
            <a:off x="0" y="233362"/>
            <a:ext cx="9144000" cy="7156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PrintPrimes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 = 1000;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RR = 50;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CC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WW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ORDMAX = 30;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[]P =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[M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PAGEOFFSET;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ROWOFFSET;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JPRIME;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[]MULT =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[ORDMAX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J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K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P[1]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ORD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SQUARE = 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(K &lt; 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J = J + 2;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(J == SQUARE)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ORD = ORD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SQUARE = P[ORD] * P[ORD];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MULT[ORD - 1] =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N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JPRIME =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 &lt; ORD &amp;&amp; JPRIME)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(MULT[N] &lt;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MULT[N] = MULT[N] + P[N] + P[N];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(MULT[N] ==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JPRIME =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N = N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0" i="0" lang="en-US" sz="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(!JPRIME);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K = K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P[K] =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0" name="Google Shape;1180;p58"/>
          <p:cNvSpPr txBox="1"/>
          <p:nvPr>
            <p:ph idx="1" type="body"/>
          </p:nvPr>
        </p:nvSpPr>
        <p:spPr>
          <a:xfrm>
            <a:off x="301625" y="13779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системы должна быть такой, чтобы обновление системы (с добавлением новых или изменением существующих аспектов) создавало как можно меньше проблем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468300" y="387375"/>
            <a:ext cx="6536100" cy="4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duplication (copy paste) </a:t>
            </a:r>
            <a:endParaRPr>
              <a:solidFill>
                <a:schemeClr val="lt2"/>
              </a:solidFill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0" name="Google Shape;4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428750"/>
            <a:ext cx="5081587" cy="2595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y paste" id="481" name="Google Shape;4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850" y="3398837"/>
            <a:ext cx="3184525" cy="343058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"/>
          <p:cNvSpPr txBox="1"/>
          <p:nvPr/>
        </p:nvSpPr>
        <p:spPr>
          <a:xfrm>
            <a:off x="517260" y="4387824"/>
            <a:ext cx="4650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разработчик не создал обобщенный метод SetType который бы устанавливаем нужный тип, вместо этого он скопировал код и создал идентичный метод.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9"/>
          <p:cNvSpPr txBox="1"/>
          <p:nvPr>
            <p:ph idx="1" type="body"/>
          </p:nvPr>
        </p:nvSpPr>
        <p:spPr>
          <a:xfrm>
            <a:off x="250825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Изоляция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 изолировать воздействие подробностей на класс, в систему вводятся интерфейсы и абстрактные классы</a:t>
            </a:r>
            <a:endParaRPr/>
          </a:p>
        </p:txBody>
      </p:sp>
      <p:sp>
        <p:nvSpPr>
          <p:cNvPr id="1186" name="Google Shape;1186;p59"/>
          <p:cNvSpPr txBox="1"/>
          <p:nvPr/>
        </p:nvSpPr>
        <p:spPr>
          <a:xfrm>
            <a:off x="611187" y="2725737"/>
            <a:ext cx="66071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StockExchange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Money currentPrice(String symbol);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Portfolio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StockExchange exchange;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Portfolio(StockExchange exchange){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.exchange = exchange;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b185ffe684e0bb1_4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489" name="Google Shape;489;g5b185ffe684e0bb1_4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Когда разработчику требуется реализовать две схожих задачи, самым простым решением чаще всего он видит следующее: написать одну задачу, её скопировать и внесение необходимые изменения, чтобы решить вторую задачу.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b185ffe684e0bb1_4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496" name="Google Shape;496;g5b185ffe684e0bb1_4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Ухудшается повторное использование кода — если потребуется подобная функциональность в новом проекте, то нужно будет вычленять код и переносить его.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Понижается качество кода — часто найденные недочёты в коде правятся только в одном проекте, в остальных недостатки остаются.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Усложняется поддержка кода — в случае, если в изначальном коде была ошибка, которую в будущем нужно исправить, то эта означает, что ошибка попала во все проекты, куда копировался код. Это приводит необходимости выполнять множественные исправления в разных проектах.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Code Review значительно усложняется, так как приходится делать обзор фактически одного и того же кода в разных проектах без видимой значительной выгоды и роста производительности труда.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b185ffe684e0bb1_5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503" name="Google Shape;503;g5b185ffe684e0bb1_54"/>
          <p:cNvSpPr txBox="1"/>
          <p:nvPr>
            <p:ph idx="1" type="body"/>
          </p:nvPr>
        </p:nvSpPr>
        <p:spPr>
          <a:xfrm>
            <a:off x="301625" y="1600200"/>
            <a:ext cx="91440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Наплевательское отношение к будущим участникам разработки проекта.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Недостаток опыта в разработке.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Ограничение времени на разработку.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da220fd253798f5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10" name="Google Shape;510;g6da220fd253798f5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Создание приватного репозитория решений и использования их в качестве библиотек, модулей, зависимостей. Об этом следует думать до старта разработки.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Чаще задавайте себе вопрос: возможно, что понадобится решить подобную задачу где-нибудь ещё?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"/>
          <p:cNvSpPr txBox="1"/>
          <p:nvPr>
            <p:ph idx="1" type="body"/>
          </p:nvPr>
        </p:nvSpPr>
        <p:spPr>
          <a:xfrm>
            <a:off x="301625" y="-1"/>
            <a:ext cx="85407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Magic numbers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if (database (ID) == 5)   </a:t>
            </a:r>
            <a:endParaRPr/>
          </a:p>
          <a:p>
            <a:pPr indent="-1397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5"/>
          <p:cNvSpPr txBox="1"/>
          <p:nvPr/>
        </p:nvSpPr>
        <p:spPr>
          <a:xfrm>
            <a:off x="780300" y="1546824"/>
            <a:ext cx="7583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tent"/>
              <a:buNone/>
            </a:pPr>
            <a:r>
              <a:rPr b="0" i="0" lang="en-US" sz="2400" u="none">
                <a:solidFill>
                  <a:schemeClr val="lt1"/>
                </a:solidFill>
                <a:latin typeface="Content"/>
                <a:ea typeface="Content"/>
                <a:cs typeface="Content"/>
                <a:sym typeface="Content"/>
              </a:rPr>
              <a:t>константы, используемые в коде, но которые не несут никакого смысла без соответствующего комментария.</a:t>
            </a:r>
            <a:endParaRPr/>
          </a:p>
        </p:txBody>
      </p:sp>
      <p:pic>
        <p:nvPicPr>
          <p:cNvPr id="518" name="Google Shape;5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3117850"/>
            <a:ext cx="784383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12" y="4918075"/>
            <a:ext cx="71723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b185ffe684e0bb1_6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26" name="Google Shape;526;g5b185ffe684e0bb1_6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Разработчик, который не является автором кода, с трудностями сможет объяснить как это работает.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 временем, автор кода тоже не сможет объяснить что-либо.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Числа затрудняют понимание кода и его рефакторинг.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b185ffe684e0bb1_6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533" name="Google Shape;533;g5b185ffe684e0bb1_6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Спешка при разработке.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Отсутствие практики групповой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разработки или сопровождения проекта.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da220fd253798f5_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40" name="Google Shape;540;g6da220fd253798f5_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Проводить Code Review, силами разработчиков, которые не задействованы в проекте.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Анти паттерны</a:t>
            </a:r>
            <a:endParaRPr/>
          </a:p>
        </p:txBody>
      </p:sp>
      <p:sp>
        <p:nvSpPr>
          <p:cNvPr id="413" name="Google Shape;413;p2"/>
          <p:cNvSpPr txBox="1"/>
          <p:nvPr>
            <p:ph idx="1" type="body"/>
          </p:nvPr>
        </p:nvSpPr>
        <p:spPr>
          <a:xfrm>
            <a:off x="301625" y="1600200"/>
            <a:ext cx="49524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Spaggeticode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Спагетти-код — слабо структурированная и плохо спроектированная система, запутанная и очень сложная для понимания.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/>
              <a:t>извилистый и очень запутанныйзапутанный код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Картинки по запросу &quot;spaghetti code example&quot;" id="414" name="Google Shape;414;p2"/>
          <p:cNvSpPr txBox="1"/>
          <p:nvPr/>
        </p:nvSpPr>
        <p:spPr>
          <a:xfrm>
            <a:off x="158750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Картинки по запросу &quot;spaghetti code example&quot;" id="415" name="Google Shape;415;p2"/>
          <p:cNvSpPr txBox="1"/>
          <p:nvPr/>
        </p:nvSpPr>
        <p:spPr>
          <a:xfrm>
            <a:off x="311150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Картинки по запросу &quot;spaghetti code example&quot;&quot;" id="416" name="Google Shape;4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665" y="1045590"/>
            <a:ext cx="3597299" cy="3622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&quot;spaghetti code example&quot;" id="417" name="Google Shape;4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50" y="49784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idx="1" type="body"/>
          </p:nvPr>
        </p:nvSpPr>
        <p:spPr>
          <a:xfrm>
            <a:off x="301650" y="355477"/>
            <a:ext cx="85407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Char char="►"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Hard Code</a:t>
            </a: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(жесткий код) -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фиксация в коде различных данных об окружении.</a:t>
            </a:r>
            <a:endParaRPr b="0" i="0" sz="4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Конфиг, база, константа</a:t>
            </a:r>
            <a:endParaRPr/>
          </a:p>
        </p:txBody>
      </p:sp>
      <p:pic>
        <p:nvPicPr>
          <p:cNvPr id="547" name="Google Shape;5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2781300"/>
            <a:ext cx="4583112" cy="2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12" y="5005387"/>
            <a:ext cx="5478462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"/>
          <p:cNvSpPr txBox="1"/>
          <p:nvPr/>
        </p:nvSpPr>
        <p:spPr>
          <a:xfrm>
            <a:off x="5316426" y="3408150"/>
            <a:ext cx="3525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Например: пути к файлам, имена процессов, устройств и так далее.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50" name="Google Shape;55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974" y="4582050"/>
            <a:ext cx="3095627" cy="199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185ffe684e0bb1_7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57" name="Google Shape;557;g5b185ffe684e0bb1_7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Код будет корректно работать только в том окружении, под который сделан хардкод.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Может проявляется непредсказуемые дефекты во время переноса, переименования файлов, и их поведение может меняться при изменении конфигурации устройств.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Невозможность гибкой настройки под нужный нам environment.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Усложняет Unit и Integration testing.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b185ffe684e0bb1_8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564" name="Google Shape;564;g5b185ffe684e0bb1_8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Разработчик во время написания или отладки алгоритма пишет хард-код и, по завершению, забывает удалить или модифицировать его.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Малый опыт разработки под несколько платформ.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da220fd253798f5_1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571" name="Google Shape;571;g6da220fd253798f5_1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Оговаривать запрет на хард-код перед началом разработки проекта и проводить тщательные Code Review.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"/>
          <p:cNvSpPr txBox="1"/>
          <p:nvPr>
            <p:ph idx="1" type="body"/>
          </p:nvPr>
        </p:nvSpPr>
        <p:spPr>
          <a:xfrm>
            <a:off x="301662" y="48926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Char char="►"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Soft  code</a:t>
            </a:r>
            <a:endParaRPr sz="3600"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много абстракции</a:t>
            </a:r>
            <a:endParaRPr sz="3600"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 настроек (сложно и непрозрачно)</a:t>
            </a:r>
            <a:endParaRPr b="0" i="0" sz="36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3600"/>
              <a:t>параноидальная боязнь хард-кода. Этот анти-паттерн является вторым концом палки о хард-коде и поэтому тоже является опасным.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dd396944a5c4ab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584" name="Google Shape;584;gcdd396944a5c4ab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проекте настраивается абсолютно всё, что делает конфигурацию невероятно сложной и непрозрачной.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dd396944a5c4ab_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591" name="Google Shape;591;gcdd396944a5c4ab_7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 разработке много ресурсов уходит на реализацию возможности настроек абсолютно всего.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Развёртывание такой системы влечет также дополнительные затраты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dd396944a5c4ab_1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598" name="Google Shape;598;gcdd396944a5c4ab_13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Низкая квалификация разработчика — страх допустить анти-паттерн Hard Code.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Небольшой опыт работы с разными окружениями.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da220fd253798f5_1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05" name="Google Shape;605;g6da220fd253798f5_1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Перед началом разработки проект следует определить, что должно быть настариваемым, а что является постоянным независимо от окружения или может быть настроено автоматически.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Также использование принципов KISS, YAGNI поможет решить проблему.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"/>
          <p:cNvSpPr txBox="1"/>
          <p:nvPr>
            <p:ph idx="1" type="body"/>
          </p:nvPr>
        </p:nvSpPr>
        <p:spPr>
          <a:xfrm>
            <a:off x="320675" y="382550"/>
            <a:ext cx="8540700" cy="4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Academicals complexity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 заумность решения)</a:t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4000"/>
              <a:t>Ненужная сложность может быть внесена в решение любой задачи.</a:t>
            </a:r>
            <a:endParaRPr sz="4000"/>
          </a:p>
        </p:txBody>
      </p:sp>
      <p:pic>
        <p:nvPicPr>
          <p:cNvPr descr="pivo" id="612" name="Google Shape;6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525" y="3042263"/>
            <a:ext cx="4761851" cy="3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"/>
          <p:cNvSpPr txBox="1"/>
          <p:nvPr/>
        </p:nvSpPr>
        <p:spPr>
          <a:xfrm>
            <a:off x="320675" y="3830515"/>
            <a:ext cx="3459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Усложнение понимания кода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Снижение скорости работы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b185ffe684e0bb1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Когда проявляется?</a:t>
            </a:r>
            <a:endParaRPr sz="3000"/>
          </a:p>
        </p:txBody>
      </p:sp>
      <p:sp>
        <p:nvSpPr>
          <p:cNvPr id="424" name="Google Shape;424;g5b185ffe684e0bb1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Когда алгоритм реализуется в рамках одного метода (функции) и содержит очень большой длинный и запутанный код.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dd396944a5c4ab_19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620" name="Google Shape;620;gcdd396944a5c4ab_19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 коде есть избыточные проверки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часть кода, реализовано с использованием анти-паттерна Soft Code, что позволяет конфигурировать поведение нашего кода.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Также проявляется, когда технический долг не рефакторится.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dd396944a5c4ab_25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27" name="Google Shape;627;gcdd396944a5c4ab_25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Усложнение понимания кода.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Снижение скорости работы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dd396944a5c4ab_31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634" name="Google Shape;634;gcdd396944a5c4ab_31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Отсутствие или низкое качество рефакторинга.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Некомпетентность программиста.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a220fd253798f5_2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41" name="Google Shape;641;g6da220fd253798f5_2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Следует проводить Code Review и выполнять рефакторинг.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Также использование принципов KISS поможет решить проблему.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"/>
          <p:cNvSpPr txBox="1"/>
          <p:nvPr>
            <p:ph idx="1" type="body"/>
          </p:nvPr>
        </p:nvSpPr>
        <p:spPr>
          <a:xfrm>
            <a:off x="151987" y="213217"/>
            <a:ext cx="8540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Boad anchor</a:t>
            </a: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 лодочный якорь)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сохранение неиспользуемых частей системы, которые остались после оптимизации или рефакторинга.</a:t>
            </a:r>
            <a:endParaRPr/>
          </a:p>
        </p:txBody>
      </p:sp>
      <p:pic>
        <p:nvPicPr>
          <p:cNvPr id="648" name="Google Shape;6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175" y="2965429"/>
            <a:ext cx="4783711" cy="358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dd396944a5c4ab_3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655" name="Google Shape;655;gcdd396944a5c4ab_3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После рефакторинга, некоторые части кода остаются в системе, хотя они уже больше не будут использоваться.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 сохранении части кода «на будущее», на случай, если придётся ещё раз использовать.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dd396944a5c4ab_4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62" name="Google Shape;662;gcdd396944a5c4ab_4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Значительно усложняет чтение проекта, не неся абсолютно никакой практической ценности.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dd396944a5c4ab_5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669" name="Google Shape;669;gcdd396944a5c4ab_5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Неумение использовать такие инструменты как “Система управления версиями” (git, mercurial).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da220fd253798f5_3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676" name="Google Shape;676;g6da220fd253798f5_3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планирование при разработке, написание продуманного кода.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При рефакторинге и оптимизации кода принудительно удалять код, который более использоваться не будет или создавать отдельную ветку в системе управления версиями, на случай, если есть вероятность возврата к архивному решению.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"/>
          <p:cNvSpPr txBox="1"/>
          <p:nvPr>
            <p:ph idx="1" type="body"/>
          </p:nvPr>
        </p:nvSpPr>
        <p:spPr>
          <a:xfrm>
            <a:off x="188425" y="183675"/>
            <a:ext cx="55305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Reinvention the wheal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(изобретение колеса/велосипеда)</a:t>
            </a:r>
            <a:endParaRPr/>
          </a:p>
          <a:p>
            <a:pPr indent="-1397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lang="en-US" sz="3000"/>
              <a:t>разработчик реализует собственное решение для задачи, для которой уже существуют решения, которое может быть лучшие, чем придуманное</a:t>
            </a:r>
            <a:endParaRPr b="0" i="0" sz="3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велосипед" id="683" name="Google Shape;683;p10"/>
          <p:cNvPicPr preferRelativeResize="0"/>
          <p:nvPr/>
        </p:nvPicPr>
        <p:blipFill rotWithShape="1">
          <a:blip r:embed="rId3">
            <a:alphaModFix/>
          </a:blip>
          <a:srcRect b="0" l="42571" r="7582" t="0"/>
          <a:stretch/>
        </p:blipFill>
        <p:spPr>
          <a:xfrm>
            <a:off x="5830887" y="2409825"/>
            <a:ext cx="3313112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b185ffe684e0bb1_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400"/>
              <a:t>Какие проблемы несёт</a:t>
            </a:r>
            <a:endParaRPr sz="3400"/>
          </a:p>
        </p:txBody>
      </p:sp>
      <p:sp>
        <p:nvSpPr>
          <p:cNvPr id="431" name="Google Shape;431;g5b185ffe684e0bb1_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just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Подобный код в будущем не может разобрать даже автор.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Очень часто содержит в себе множество других анти-паттернов программирования, включая Copy and Paste Programming.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Малоэффективный Code Review.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Использовать спагетти-код повторно невозможно.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dd396944a5c4ab_5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690" name="Google Shape;690;gcdd396944a5c4ab_5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разработчик считает свои знания уникальными, поэтому для каждой задачи пытается придумать собственное решение, не смотря на опыт его предшественников.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dd396944a5c4ab_6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697" name="Google Shape;697;gcdd396944a5c4ab_6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Потеря времени и понижение эффективности работы программиста.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Снижает эффективность или оптимальность конечного продукта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dd396944a5c4ab_6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457200" rtl="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Char char="►"/>
            </a:pPr>
            <a:r>
              <a:rPr lang="en-US" sz="3200"/>
              <a:t>Причины возникновения:</a:t>
            </a:r>
            <a:endParaRPr/>
          </a:p>
        </p:txBody>
      </p:sp>
      <p:sp>
        <p:nvSpPr>
          <p:cNvPr id="704" name="Google Shape;704;gcdd396944a5c4ab_68"/>
          <p:cNvSpPr txBox="1"/>
          <p:nvPr>
            <p:ph idx="1" type="body"/>
          </p:nvPr>
        </p:nvSpPr>
        <p:spPr>
          <a:xfrm>
            <a:off x="411063" y="1042455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Повышенная самооценка или пониженная самокритичность.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Нехватка времени на изучение готовых решений в интернете.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da220fd253798f5_3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11" name="Google Shape;711;g6da220fd253798f5_3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Разработчик должен ориентироваться в задачах, которые могут предстать перед ним, чтобы грамотно их решать — использовать готовые решение или изобретать собственные.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Полностью же отбрасывать возможность самостоятельного решения нельзя, так как это прямая дорога к программированию копи-пастом.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"/>
          <p:cNvSpPr txBox="1"/>
          <p:nvPr>
            <p:ph idx="1" type="body"/>
          </p:nvPr>
        </p:nvSpPr>
        <p:spPr>
          <a:xfrm>
            <a:off x="301649" y="-2530594"/>
            <a:ext cx="85407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Smell   code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Старый код, недокументир.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Blind faith</a:t>
            </a: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(слепая вера)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(строка вместо числа, проверки внешних параметров) 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недостаточная проверка корректности входных данных, отсутствие тестирования при разработки кода и исправлении ошибок.</a:t>
            </a:r>
            <a:endParaRPr/>
          </a:p>
        </p:txBody>
      </p:sp>
      <p:pic>
        <p:nvPicPr>
          <p:cNvPr descr="енот" id="718" name="Google Shape;7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971" y="4289674"/>
            <a:ext cx="3873525" cy="2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dd396944a5c4ab_7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725" name="Google Shape;725;gcdd396944a5c4ab_7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программист думает, что его код всегда будет работать в идеальных условиях, поэтому никогда не выдаст ошибок, или никогда не получит неверные входные данные или данные неверного типа.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dd396944a5c4ab_8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32" name="Google Shape;732;gcdd396944a5c4ab_8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Код делает неожидаемые действия.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брешам в безопасности.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каскаду ошибок, что значительно усложняет процесс стабилизирования.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d396944a5c4ab_8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739" name="Google Shape;739;gcdd396944a5c4ab_86"/>
          <p:cNvSpPr txBox="1"/>
          <p:nvPr>
            <p:ph idx="1" type="body"/>
          </p:nvPr>
        </p:nvSpPr>
        <p:spPr>
          <a:xfrm>
            <a:off x="467127" y="1529119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Избыточная доверие к потребителю кода.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da220fd253798f5_4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46" name="Google Shape;746;g6da220fd253798f5_4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Ввести правило в разработку, что все лгут, поэтому нельзя доверять никакому коду, даже собственному.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Тут важно не перейти грань и приводить код к анти-паттерну Accidental complexity. Следует помнить про проверку входных данных и возможные проблемы у чужого кода, который используете в проекте.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idx="1" type="body"/>
          </p:nvPr>
        </p:nvSpPr>
        <p:spPr>
          <a:xfrm>
            <a:off x="301650" y="-1178524"/>
            <a:ext cx="85407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Бездумное комментирование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God Object (божественный объект)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(один класс)</a:t>
            </a:r>
            <a:endParaRPr/>
          </a:p>
        </p:txBody>
      </p:sp>
      <p:pic>
        <p:nvPicPr>
          <p:cNvPr descr="pudge" id="753" name="Google Shape;7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475" y="3258831"/>
            <a:ext cx="5476875" cy="32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185ffe684e0bb1_1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/>
              <a:t>Причины возникновения:</a:t>
            </a:r>
            <a:endParaRPr/>
          </a:p>
        </p:txBody>
      </p:sp>
      <p:sp>
        <p:nvSpPr>
          <p:cNvPr id="438" name="Google Shape;438;g5b185ffe684e0bb1_1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основном такой код проявляется из-за недостатка опыта в разработке и непонимания принципов программирования. "работает - не трогай" во время рефакторинга так же приводит к спагетти-коду.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dd396944a5c4ab_9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он проявляется</a:t>
            </a:r>
            <a:endParaRPr/>
          </a:p>
        </p:txBody>
      </p:sp>
      <p:sp>
        <p:nvSpPr>
          <p:cNvPr id="760" name="Google Shape;760;gcdd396944a5c4ab_9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Когда уровень проекта превышает уровень компетенций разработчика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dd396944a5c4ab_9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67" name="Google Shape;767;gcdd396944a5c4ab_9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Объект берет на себя слишком много возможностей и/или хранит в себе практически все данные.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Непереносимость кода.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Сложно поддерживаемый код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dd396944a5c4ab_10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774" name="Google Shape;774;gcdd396944a5c4ab_10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Плохие знания шаблонов проектирования.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Низкая компетенция у разработчика.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da220fd253798f5_4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решить проблему</a:t>
            </a:r>
            <a:endParaRPr/>
          </a:p>
        </p:txBody>
      </p:sp>
      <p:sp>
        <p:nvSpPr>
          <p:cNvPr id="781" name="Google Shape;781;g6da220fd253798f5_4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Использовать принципы разработки: DDD, TDD, DRY, KISS, SOLID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dd396944a5c4ab_11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Blind faith. Слепая вера</a:t>
            </a:r>
            <a:endParaRPr/>
          </a:p>
        </p:txBody>
      </p:sp>
      <p:sp>
        <p:nvSpPr>
          <p:cNvPr id="788" name="Google Shape;788;gcdd396944a5c4ab_110"/>
          <p:cNvSpPr txBox="1"/>
          <p:nvPr>
            <p:ph idx="1" type="body"/>
          </p:nvPr>
        </p:nvSpPr>
        <p:spPr>
          <a:xfrm>
            <a:off x="301625" y="1600200"/>
            <a:ext cx="8540700" cy="286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недостаточная проверка корректности входных данных, отсутствие тестирования при разработки кода и исправлении ошибок.</a:t>
            </a:r>
            <a:endParaRPr/>
          </a:p>
        </p:txBody>
      </p:sp>
      <p:pic>
        <p:nvPicPr>
          <p:cNvPr id="789" name="Google Shape;789;gcdd396944a5c4ab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88" y="4204595"/>
            <a:ext cx="4641950" cy="2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dd396944a5c4ab_11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796" name="Google Shape;796;gcdd396944a5c4ab_117"/>
          <p:cNvSpPr txBox="1"/>
          <p:nvPr>
            <p:ph idx="1" type="body"/>
          </p:nvPr>
        </p:nvSpPr>
        <p:spPr>
          <a:xfrm>
            <a:off x="301619" y="1613475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Код делает неожидаемые действия.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брешам в безопасности.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Приводит к каскаду ошибок, что значительно усложняет процесс стабилизирования.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cdd396944a5c4ab_12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803" name="Google Shape;803;gcdd396944a5c4ab_123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Избыточное доверие к юзеру.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Недостаточное количество Unit и Integration тестов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Отсутствие валидации на стороне бек-енда (валидация на фронт-енде ничего не стоит)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dd396944a5c4ab_129"/>
          <p:cNvSpPr txBox="1"/>
          <p:nvPr>
            <p:ph type="title"/>
          </p:nvPr>
        </p:nvSpPr>
        <p:spPr>
          <a:xfrm>
            <a:off x="503384" y="21444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Programming by permutation (Программирование методом подбора)</a:t>
            </a:r>
            <a:endParaRPr sz="3000"/>
          </a:p>
        </p:txBody>
      </p:sp>
      <p:sp>
        <p:nvSpPr>
          <p:cNvPr id="810" name="Google Shape;810;gcdd396944a5c4ab_129"/>
          <p:cNvSpPr txBox="1"/>
          <p:nvPr>
            <p:ph idx="1" type="body"/>
          </p:nvPr>
        </p:nvSpPr>
        <p:spPr>
          <a:xfrm>
            <a:off x="301625" y="1600200"/>
            <a:ext cx="88425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Многие неопытные разработчики пытаются решать некоторые задачи методом перебора, подбором параметров, порядка вызова функций, вызов всех методов подряд у third-party библиотек и т.д.</a:t>
            </a:r>
            <a:endParaRPr/>
          </a:p>
        </p:txBody>
      </p:sp>
      <p:pic>
        <p:nvPicPr>
          <p:cNvPr id="811" name="Google Shape;811;gcdd396944a5c4ab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25" y="4300502"/>
            <a:ext cx="4216548" cy="2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dd396944a5c4ab_13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проявляется?</a:t>
            </a:r>
            <a:endParaRPr/>
          </a:p>
        </p:txBody>
      </p:sp>
      <p:sp>
        <p:nvSpPr>
          <p:cNvPr id="818" name="Google Shape;818;gcdd396944a5c4ab_13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Если программист не понимает происходящего, не разбирается с библиотекой или тем алгоритмом который ему нужно реализовать, как следствие не сможет предусмотреть все варианты развития событий.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dd396944a5c4ab_14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825" name="Google Shape;825;gcdd396944a5c4ab_14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Будет потрачено время на решение задачи перебором, а после повторно потратится время на переделку решения.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Приучает разработчика к тому, что написание кода — это магия, а не инженерная работа.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b185ffe684e0bb1_1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445" name="Google Shape;445;g5b185ffe684e0bb1_1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Рефакторинг или полное выкашивание таких участков кода и переписывание их заново.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6da220fd253798f5_5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Причины возникновения</a:t>
            </a:r>
            <a:endParaRPr/>
          </a:p>
        </p:txBody>
      </p:sp>
      <p:sp>
        <p:nvSpPr>
          <p:cNvPr id="832" name="Google Shape;832;g6da220fd253798f5_5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Всё сводится к низкой компетенции разработчика: если программист не может решить задачу несколькими путями — это скорее всего приведёт к появлению этого анти-паттерна.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da220fd253798f5_6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839" name="Google Shape;839;g6da220fd253798f5_6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Не браться за разработку задачи, в которой не хватает понимания и компетенции до тех пор, пока пробелы не будут закрыты.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Пообщатся с архитекторами или более опытными  разработчиками для прояснения ситуации или совместного поиска решений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Рефакторинг</a:t>
            </a:r>
            <a:endParaRPr/>
          </a:p>
        </p:txBody>
      </p:sp>
      <p:sp>
        <p:nvSpPr>
          <p:cNvPr id="845" name="Google Shape;845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(англ. refactoring) или реорганизация кода  — 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оптимизация производительности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инженеринг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21772523e746e41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Технический долг</a:t>
            </a:r>
            <a:endParaRPr/>
          </a:p>
        </p:txBody>
      </p:sp>
      <p:sp>
        <p:nvSpPr>
          <p:cNvPr id="852" name="Google Shape;852;g721772523e746e41_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Все люди изначально стараются писать чистый код. Вряд ли найдётся программист, который намеренно плодит грязный код во вред проекту.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Но тогда почему чистый код становится грязным?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21772523e746e41_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Причины появления технического долга</a:t>
            </a:r>
            <a:endParaRPr sz="3000"/>
          </a:p>
        </p:txBody>
      </p:sp>
      <p:sp>
        <p:nvSpPr>
          <p:cNvPr id="859" name="Google Shape;859;g721772523e746e41_7"/>
          <p:cNvSpPr txBox="1"/>
          <p:nvPr>
            <p:ph idx="1" type="body"/>
          </p:nvPr>
        </p:nvSpPr>
        <p:spPr>
          <a:xfrm>
            <a:off x="301625" y="1600200"/>
            <a:ext cx="89394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Давление со стороны бизнеса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понимания последствий технического долга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борьбы с жёсткой связанностью компонентов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авто-тестов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документации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взаимодействия между членами команды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Отложенный рефакторинг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контроля за соблюдением стандартов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Отсутствие компетенции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Причины применения</a:t>
            </a:r>
            <a:endParaRPr/>
          </a:p>
        </p:txBody>
      </p:sp>
      <p:sp>
        <p:nvSpPr>
          <p:cNvPr id="865" name="Google Shape;865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 новую функцию, которая не добавляется в принятое архитектурное решение;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есть ошибка, а причины не ясны;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сложная логика программы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Признаки</a:t>
            </a:r>
            <a:endParaRPr/>
          </a:p>
        </p:txBody>
      </p:sp>
      <p:sp>
        <p:nvSpPr>
          <p:cNvPr id="871" name="Google Shape;871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дублирование кода;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длинный метод;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большой класс;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длинный список параметров;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зависимые функции;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избыточные временные переменные;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сгруппированные данные.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рефакторинга</a:t>
            </a:r>
            <a:endParaRPr/>
          </a:p>
        </p:txBody>
      </p:sp>
      <p:sp>
        <p:nvSpPr>
          <p:cNvPr id="877" name="Google Shape;877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Изменение сигнатуры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Инкапсуляция поля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класса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интерфейса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Выделение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Встраивание (Inline)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фабрики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3" name="Google Shape;883;p1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параметра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Подъём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Спуск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Перемещение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Замена условного оператора полиморфизмом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Замена наследования делегированием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т .д.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9" name="Google Shape;889;p18"/>
          <p:cNvSpPr txBox="1"/>
          <p:nvPr>
            <p:ph idx="1" type="body"/>
          </p:nvPr>
        </p:nvSpPr>
        <p:spPr>
          <a:xfrm>
            <a:off x="301625" y="219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Фаулер М., Бек К., Брант Д., Робертс Д., Апдайк У.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Рефакторинг: улучшение существующего кода</a:t>
            </a:r>
            <a:endParaRPr/>
          </a:p>
        </p:txBody>
      </p:sp>
      <p:pic>
        <p:nvPicPr>
          <p:cNvPr descr="https://s4-goods.ozstatic.by/2000/87/105/105087_0.jpg" id="890" name="Google Shape;8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337" y="2060575"/>
            <a:ext cx="34988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"/>
          <p:cNvSpPr txBox="1"/>
          <p:nvPr>
            <p:ph idx="1" type="body"/>
          </p:nvPr>
        </p:nvSpPr>
        <p:spPr>
          <a:xfrm>
            <a:off x="301650" y="435725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Golden hammer (золотой молоток) – одно решение для всех задач.</a:t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►"/>
            </a:pPr>
            <a:r>
              <a:rPr b="0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уверенность в полной универсальности кода</a:t>
            </a:r>
            <a:endParaRPr/>
          </a:p>
          <a:p>
            <a:pPr indent="-1397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Картинки по запросу &quot;Golden hammer (золотой молоток)&quot;&quot;" id="452" name="Google Shape;4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362" y="3429012"/>
            <a:ext cx="4752976" cy="31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Картинки по запросу &quot;чистый код роберт мартин&quot;&quot;" id="897" name="Google Shape;8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225"/>
            <a:ext cx="4343400" cy="619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&quot;чистый код роберт мартин&quot;&quot;" id="898" name="Google Shape;8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350" y="100012"/>
            <a:ext cx="4264025" cy="6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Почему?</a:t>
            </a:r>
            <a:endParaRPr/>
          </a:p>
        </p:txBody>
      </p:sp>
      <p:sp>
        <p:nvSpPr>
          <p:cNvPr id="905" name="Google Shape;905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6" name="Google Shape;9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1593850"/>
            <a:ext cx="8205787" cy="50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1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«Чистый код»</a:t>
            </a:r>
            <a:endParaRPr/>
          </a:p>
        </p:txBody>
      </p:sp>
      <p:sp>
        <p:nvSpPr>
          <p:cNvPr id="913" name="Google Shape;913;p21"/>
          <p:cNvSpPr txBox="1"/>
          <p:nvPr>
            <p:ph idx="1" type="body"/>
          </p:nvPr>
        </p:nvSpPr>
        <p:spPr>
          <a:xfrm>
            <a:off x="290512" y="1196975"/>
            <a:ext cx="854075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логика прямолинейная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зависимости — минимальные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стратегия обработки ошибок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производительность — близка к оптимальной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читабельный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компактный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решает одну задачу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невозможно улучшить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/>
          </a:p>
        </p:txBody>
      </p:sp>
      <p:sp>
        <p:nvSpPr>
          <p:cNvPr id="920" name="Google Shape;920;p2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1" name="Google Shape;9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471612"/>
            <a:ext cx="9036050" cy="4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7" name="Google Shape;927;p2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8" name="Google Shape;9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800100"/>
            <a:ext cx="89027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4" name="Google Shape;934;p2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5" name="Google Shape;9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2446337"/>
            <a:ext cx="7934325" cy="365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25" y="228600"/>
            <a:ext cx="6007100" cy="301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25"/>
          <p:cNvSpPr txBox="1"/>
          <p:nvPr>
            <p:ph idx="1" type="body"/>
          </p:nvPr>
        </p:nvSpPr>
        <p:spPr>
          <a:xfrm>
            <a:off x="293687" y="14049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3" name="Google Shape;9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487" y="228600"/>
            <a:ext cx="9234487" cy="4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Имена в программе</a:t>
            </a:r>
            <a:endParaRPr/>
          </a:p>
        </p:txBody>
      </p:sp>
      <p:sp>
        <p:nvSpPr>
          <p:cNvPr id="949" name="Google Shape;949;p26"/>
          <p:cNvSpPr txBox="1"/>
          <p:nvPr>
            <p:ph idx="1" type="body"/>
          </p:nvPr>
        </p:nvSpPr>
        <p:spPr>
          <a:xfrm>
            <a:off x="284162" y="11636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Содержательные, передавать намерения программиста,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дезинформировать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6"/>
          <p:cNvSpPr txBox="1"/>
          <p:nvPr/>
        </p:nvSpPr>
        <p:spPr>
          <a:xfrm>
            <a:off x="336550" y="2212975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timeInDays;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creationTime;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countOfOdd;</a:t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309562" y="4195762"/>
            <a:ext cx="5545137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unix;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resuit;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XYZComtrollerForHandString;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XYZComtrollerForHandStr;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l, 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(0 == O) (1 == l)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7"/>
          <p:cNvSpPr txBox="1"/>
          <p:nvPr>
            <p:ph idx="1" type="body"/>
          </p:nvPr>
        </p:nvSpPr>
        <p:spPr>
          <a:xfrm>
            <a:off x="422124" y="18626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удлинять  и не умничать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Между именами должны быть различия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Удобопроизносимые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cohint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modfgthrerw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827087" y="844550"/>
            <a:ext cx="402272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NameString 🡨🡪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…  a….  an....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variable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PersonObject 🡨🡪Person</a:t>
            </a:r>
            <a:endParaRPr/>
          </a:p>
        </p:txBody>
      </p:sp>
      <p:sp>
        <p:nvSpPr>
          <p:cNvPr id="958" name="Google Shape;958;p27"/>
          <p:cNvSpPr txBox="1"/>
          <p:nvPr/>
        </p:nvSpPr>
        <p:spPr>
          <a:xfrm>
            <a:off x="552450" y="3081337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getActiveAccountInfo();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8"/>
          <p:cNvSpPr txBox="1"/>
          <p:nvPr>
            <p:ph idx="1" type="body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Длина имени должна соответствовать размеру его области видимости.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 …   -  при поиске –большое количество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Устарели – венгерская запись, handle, m_,  CShape…,   Ifactory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методов -  глаголы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классов – существительные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Cодержательный контекст, но не избыточный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street, state, city🡨🡪 addrState, addrCity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 слово для каждой концепции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 , retrieve;  insert , add; controller manager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b185ffe684e0bb1_2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проблемы несёт</a:t>
            </a:r>
            <a:endParaRPr/>
          </a:p>
        </p:txBody>
      </p:sp>
      <p:sp>
        <p:nvSpPr>
          <p:cNvPr id="459" name="Google Shape;459;g5b185ffe684e0bb1_2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Многие программисты используют данный анти-паттерн не подозревая о собственной некомпетентности, что приводит к остановке саморазвития.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9"/>
          <p:cNvSpPr txBox="1"/>
          <p:nvPr>
            <p:ph idx="1" type="body"/>
          </p:nvPr>
        </p:nvSpPr>
        <p:spPr>
          <a:xfrm>
            <a:off x="301625" y="315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Избегать цифр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File1, sum3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аббревиатуры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FS, ZG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общие понятия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result, check, sum, count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Длинные имена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9" name="Google Shape;969;p29"/>
          <p:cNvSpPr txBox="1"/>
          <p:nvPr/>
        </p:nvSpPr>
        <p:spPr>
          <a:xfrm>
            <a:off x="188912" y="1052512"/>
            <a:ext cx="8766175" cy="954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List&lt;MilitaryPlane&gt; militaryPlanes2 = </a:t>
            </a:r>
            <a:r>
              <a:rPr b="1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List&lt;MilitaryPlane&gt;();</a:t>
            </a:r>
            <a:endParaRPr/>
          </a:p>
        </p:txBody>
      </p:sp>
      <p:pic>
        <p:nvPicPr>
          <p:cNvPr id="970" name="Google Shape;9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2565400"/>
            <a:ext cx="665638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6" name="Google Shape;976;p3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7" name="Google Shape;977;p30"/>
          <p:cNvSpPr txBox="1"/>
          <p:nvPr/>
        </p:nvSpPr>
        <p:spPr>
          <a:xfrm>
            <a:off x="563562" y="620712"/>
            <a:ext cx="8016875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f1(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a1, Collection&lt;Integer&gt; a2)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a5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a3 = 0; a3 &lt; a2.size() &amp;&amp; a3 &lt; a1; a3++)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a6 = a2.get(a3);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(a6 &gt;=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Console.WriteLine(a6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a5++;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3" name="Google Shape;983;p3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4" name="Google Shape;984;p31"/>
          <p:cNvSpPr txBox="1"/>
          <p:nvPr/>
        </p:nvSpPr>
        <p:spPr>
          <a:xfrm>
            <a:off x="30162" y="228600"/>
            <a:ext cx="8532812" cy="6186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doSomethingWithCollectionElements(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numberOfResults,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Collection&lt;Integer&gt; integerCollection)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resultToReturn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variableThatCountsUp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variableThatCountsUp &lt; integerCollection.size()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&amp;&amp; variableThatCountsUp &lt; numberOfResults;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variableThatCountsUp++)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integerFromCollection = integerCollection.get(count);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(integerFromCollection &gt;=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Console.WriteLine(integerFromCollection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resultToReturn++;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resultToReturn;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3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рефакторинг</a:t>
            </a:r>
            <a:endParaRPr/>
          </a:p>
        </p:txBody>
      </p:sp>
      <p:sp>
        <p:nvSpPr>
          <p:cNvPr id="991" name="Google Shape;991;p32"/>
          <p:cNvSpPr txBox="1"/>
          <p:nvPr/>
        </p:nvSpPr>
        <p:spPr>
          <a:xfrm>
            <a:off x="301625" y="204787"/>
            <a:ext cx="8374062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printFirstNPositive(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n, Collection&lt;Integer&gt;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skipped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c.size() &amp;&amp; i &lt; 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maybePositive = c.get(i);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(maybePositive &gt;=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Console.WriteLine(maybePositive +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skipped++;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skipped;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7" name="Google Shape;997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98" name="Google Shape;9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228600"/>
            <a:ext cx="8439150" cy="635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/>
          <p:nvPr>
            <p:ph type="title"/>
          </p:nvPr>
        </p:nvSpPr>
        <p:spPr>
          <a:xfrm>
            <a:off x="319087" y="-2079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Функции</a:t>
            </a:r>
            <a:endParaRPr/>
          </a:p>
        </p:txBody>
      </p:sp>
      <p:sp>
        <p:nvSpPr>
          <p:cNvPr id="1004" name="Google Shape;1004;p34"/>
          <p:cNvSpPr txBox="1"/>
          <p:nvPr>
            <p:ph idx="1" type="body"/>
          </p:nvPr>
        </p:nvSpPr>
        <p:spPr>
          <a:xfrm>
            <a:off x="301650" y="730782"/>
            <a:ext cx="85407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Компактность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Удобна при чтении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Блоки и отступы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ФУНКЦИЯ ДОЛЖНА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ВЫПОЛНЯТЬ ТОЛЬКО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ОДНУ ОПЕРАЦИЮ –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Определяется уровнем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абстракции </a:t>
            </a:r>
            <a:endParaRPr/>
          </a:p>
        </p:txBody>
      </p:sp>
      <p:sp>
        <p:nvSpPr>
          <p:cNvPr id="1005" name="Google Shape;1005;p34"/>
          <p:cNvSpPr txBox="1"/>
          <p:nvPr/>
        </p:nvSpPr>
        <p:spPr>
          <a:xfrm>
            <a:off x="5191125" y="-11112"/>
            <a:ext cx="3651250" cy="709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testableHtml(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 pageData,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includeSuiteSetup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WikiPage wikiPage = pageData.getWikiPage();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StringBuffer buffer =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(pageData.hasAttribute(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(includeSuiteSetup)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suiteSetup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SuiteResponder.SUITE_SETUP_NAME, wikiPage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(suiteSetup !=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pagePath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suiteSetup.getPageCrawler().getFullPath(suiteSetup);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pagePathName = PathParser.render(pagePath);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-setup ."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.append(pagePathName)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setup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"SetUp"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wikiPage);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(setup !=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setupPath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wikiPage.getPageCrawler().getFullPath(setup);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setupPathName = PathParser.render(setupPath);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-setup ."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.append(setupPathName)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buffer.append(pageData.getContent());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(pageData.hasAttribute(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teardown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"TearDown"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wikiPage);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(teardown !=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tearDownPath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wikiPage.getPageCrawler().getFullPath(teardown);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tearDownPathName = PathParser.render(tearDownPath);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-teardown ."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.append(tearDownPathName)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(includeSuiteSetup)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 suiteTeardown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PageCrawlerImpl.getInheritedPage(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SuiteResponder.SUITE_TEARDOWN_NAME,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(suiteTeardown !=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WikiPagePath pagePath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suiteTeardown.getPageCrawler().getFullPath(suiteTeardown);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pagePathName = PathParser.render(pagePath);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"!include -teardown ."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.append(pagePathName)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.append(</a:t>
            </a:r>
            <a:r>
              <a:rPr b="0" i="0" lang="en-US" sz="7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pageData.setContent(buffer.toString());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7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pageData.getHtml();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nsolas"/>
              <a:buNone/>
            </a:pPr>
            <a:r>
              <a:rPr b="0" i="0" lang="en-US" sz="7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06" name="Google Shape;1006;p34"/>
          <p:cNvSpPr txBox="1"/>
          <p:nvPr/>
        </p:nvSpPr>
        <p:spPr>
          <a:xfrm>
            <a:off x="285750" y="6327775"/>
            <a:ext cx="91440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setGet(String attribute, String value);</a:t>
            </a:r>
            <a:endParaRPr/>
          </a:p>
        </p:txBody>
      </p:sp>
      <p:pic>
        <p:nvPicPr>
          <p:cNvPr id="1007" name="Google Shape;10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5537200"/>
            <a:ext cx="4997450" cy="6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5"/>
          <p:cNvSpPr txBox="1"/>
          <p:nvPr>
            <p:ph idx="1" type="body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Чем меньше аргументов у функции, тем лучше (0, 1, 2, &gt;3 – плохо, можно заменять объектами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Возвращать значения через аргументы- плохо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–флаги плохо (сл. Функция выполняет более одной операции)</a:t>
            </a:r>
            <a:endParaRPr/>
          </a:p>
        </p:txBody>
      </p:sp>
      <p:sp>
        <p:nvSpPr>
          <p:cNvPr id="1013" name="Google Shape;1013;p35"/>
          <p:cNvSpPr txBox="1"/>
          <p:nvPr/>
        </p:nvSpPr>
        <p:spPr>
          <a:xfrm>
            <a:off x="30162" y="1916112"/>
            <a:ext cx="9791700" cy="831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Circle makeCircle(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Circle makeCircle(Point center,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radius);</a:t>
            </a:r>
            <a:endParaRPr/>
          </a:p>
        </p:txBody>
      </p:sp>
      <p:sp>
        <p:nvSpPr>
          <p:cNvPr id="1014" name="Google Shape;1014;p35"/>
          <p:cNvSpPr txBox="1"/>
          <p:nvPr/>
        </p:nvSpPr>
        <p:spPr>
          <a:xfrm>
            <a:off x="684212" y="5538787"/>
            <a:ext cx="315595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this.render(true</a:t>
            </a: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6"/>
          <p:cNvSpPr txBox="1"/>
          <p:nvPr>
            <p:ph idx="1" type="body"/>
          </p:nvPr>
        </p:nvSpPr>
        <p:spPr>
          <a:xfrm>
            <a:off x="301625" y="260350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Отделение команд от запроса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Побочные эффекты функций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неожиданные изменения в переменных  класса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Вредные привязки и зависимости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36"/>
          <p:cNvSpPr txBox="1"/>
          <p:nvPr/>
        </p:nvSpPr>
        <p:spPr>
          <a:xfrm>
            <a:off x="512762" y="1125537"/>
            <a:ext cx="8118475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set(String attribute, String value);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(set(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"unclebob"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(attributeExists(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setAttribute(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"unclebob"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21" name="Google Shape;1021;p36"/>
          <p:cNvCxnSpPr/>
          <p:nvPr/>
        </p:nvCxnSpPr>
        <p:spPr>
          <a:xfrm flipH="1" rot="10800000">
            <a:off x="1490662" y="1700212"/>
            <a:ext cx="3095625" cy="433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>
            <p:ph idx="1" type="body"/>
          </p:nvPr>
        </p:nvSpPr>
        <p:spPr>
          <a:xfrm>
            <a:off x="301625" y="333375"/>
            <a:ext cx="854075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исключения вместо возвращения кодов ошибок</a:t>
            </a:r>
            <a:endParaRPr/>
          </a:p>
        </p:txBody>
      </p:sp>
      <p:sp>
        <p:nvSpPr>
          <p:cNvPr id="1027" name="Google Shape;1027;p37"/>
          <p:cNvSpPr txBox="1"/>
          <p:nvPr/>
        </p:nvSpPr>
        <p:spPr>
          <a:xfrm>
            <a:off x="317500" y="1574800"/>
            <a:ext cx="10296525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(deletePage(page) == E_OK)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(registry.deleteReference(page.name) == E_OK)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(configKeys.deleteKey(page.name.makeKey()) == E_OK){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logger.log(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"page deleted"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</p:txBody>
      </p:sp>
      <p:cxnSp>
        <p:nvCxnSpPr>
          <p:cNvPr id="1028" name="Google Shape;1028;p37"/>
          <p:cNvCxnSpPr/>
          <p:nvPr/>
        </p:nvCxnSpPr>
        <p:spPr>
          <a:xfrm flipH="1" rot="10800000">
            <a:off x="4284662" y="1773237"/>
            <a:ext cx="2232025" cy="12239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9" name="Google Shape;1029;p37"/>
          <p:cNvSpPr txBox="1"/>
          <p:nvPr/>
        </p:nvSpPr>
        <p:spPr>
          <a:xfrm>
            <a:off x="868362" y="4149725"/>
            <a:ext cx="7974012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deletePage(page);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registry.deleteReference(page.name);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configKeys.deleteKey(page.name.makeKey());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"/>
          <p:cNvSpPr txBox="1"/>
          <p:nvPr>
            <p:ph idx="1" type="body"/>
          </p:nvPr>
        </p:nvSpPr>
        <p:spPr>
          <a:xfrm>
            <a:off x="301625" y="620712"/>
            <a:ext cx="8540750" cy="547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Исключайте дублирование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Увеличение кода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Больше вероятность ошибки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Сложность модификации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должно соответствовать действию и возвращаемому значению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конструкцию глагол-объект для именования методов</a:t>
            </a:r>
            <a:endParaRPr/>
          </a:p>
        </p:txBody>
      </p:sp>
      <p:pic>
        <p:nvPicPr>
          <p:cNvPr id="1035" name="Google Shape;10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860800"/>
            <a:ext cx="4991100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887" y="5826125"/>
            <a:ext cx="2116137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185ffe684e0bb1_3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Причинами возникновения</a:t>
            </a:r>
            <a:endParaRPr/>
          </a:p>
        </p:txBody>
      </p:sp>
      <p:sp>
        <p:nvSpPr>
          <p:cNvPr id="466" name="Google Shape;466;g5b185ffe684e0bb1_3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 новичков — лень к изучению нового и увеличению знаний в шаблонах проектирования; как следствие, новичок пытается решить все задачи единственным известным способом, который он освоил.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US" sz="3000"/>
              <a:t>У профессионалов — профессиональная деформация, что приводит к выработке предпочтений в шаблонах проектирования, а не использования того шаблона, который нужен для решения конкретной задачи.</a:t>
            </a:r>
            <a:endParaRPr sz="3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Комментарии</a:t>
            </a:r>
            <a:endParaRPr/>
          </a:p>
        </p:txBody>
      </p:sp>
      <p:sp>
        <p:nvSpPr>
          <p:cNvPr id="1042" name="Google Shape;1042;p39"/>
          <p:cNvSpPr txBox="1"/>
          <p:nvPr>
            <p:ph idx="1" type="body"/>
          </p:nvPr>
        </p:nvSpPr>
        <p:spPr>
          <a:xfrm>
            <a:off x="301650" y="11794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Устаревают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программисты не могут нормально сопровождать комментарии.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Вводят в заблуждение и т.п.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Пишут для запутанного кода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Лучше исправить код</a:t>
            </a:r>
            <a:endParaRPr/>
          </a:p>
        </p:txBody>
      </p:sp>
      <p:sp>
        <p:nvSpPr>
          <p:cNvPr id="1043" name="Google Shape;1043;p39"/>
          <p:cNvSpPr txBox="1"/>
          <p:nvPr/>
        </p:nvSpPr>
        <p:spPr>
          <a:xfrm>
            <a:off x="468312" y="5013325"/>
            <a:ext cx="8550275" cy="16303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Проверить, положена ли работнику полная премия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((employee.flags &amp; HOURLY_FLAG)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(employee.age &gt; 65))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//----------------------------------------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(employee.isEligibleForFullBenefits())</a:t>
            </a:r>
            <a:endParaRPr/>
          </a:p>
        </p:txBody>
      </p:sp>
      <p:cxnSp>
        <p:nvCxnSpPr>
          <p:cNvPr id="1044" name="Google Shape;1044;p39"/>
          <p:cNvCxnSpPr/>
          <p:nvPr/>
        </p:nvCxnSpPr>
        <p:spPr>
          <a:xfrm flipH="1" rot="10800000">
            <a:off x="3132137" y="5373687"/>
            <a:ext cx="2376487" cy="7254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0"/>
          <p:cNvSpPr txBox="1"/>
          <p:nvPr>
            <p:ph idx="1" type="body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Избыточные комментарии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предупреждать и быть информативными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Удаляйте  закомментированный код</a:t>
            </a:r>
            <a:endParaRPr/>
          </a:p>
        </p:txBody>
      </p:sp>
      <p:sp>
        <p:nvSpPr>
          <p:cNvPr id="1050" name="Google Shape;1050;p40"/>
          <p:cNvSpPr txBox="1"/>
          <p:nvPr/>
        </p:nvSpPr>
        <p:spPr>
          <a:xfrm>
            <a:off x="295275" y="801687"/>
            <a:ext cx="856932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Реализация менеджера, связанная с контейнером.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Manager manager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Кластер, связанный с контейнером.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Cluster cluster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Удобочитаемое имя контейнера.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6" name="Google Shape;1056;p4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/* 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писать //for   //if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Форматирование </a:t>
            </a:r>
            <a:endParaRPr/>
          </a:p>
        </p:txBody>
      </p:sp>
      <p:sp>
        <p:nvSpPr>
          <p:cNvPr id="1062" name="Google Shape;1062;p4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понятное название файла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предпочтительней небольшой размер файла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вертикальное сжатие</a:t>
            </a:r>
            <a:endParaRPr/>
          </a:p>
        </p:txBody>
      </p:sp>
      <p:sp>
        <p:nvSpPr>
          <p:cNvPr id="1063" name="Google Shape;1063;p42"/>
          <p:cNvSpPr txBox="1"/>
          <p:nvPr/>
        </p:nvSpPr>
        <p:spPr>
          <a:xfrm>
            <a:off x="328612" y="4019550"/>
            <a:ext cx="8815387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//Для всех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//элементов в коллекции выполнит вывод.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4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вертикальное разделение концепций</a:t>
            </a:r>
            <a:endParaRPr/>
          </a:p>
        </p:txBody>
      </p:sp>
      <p:sp>
        <p:nvSpPr>
          <p:cNvPr id="1070" name="Google Shape;1070;p43"/>
          <p:cNvSpPr txBox="1"/>
          <p:nvPr/>
        </p:nvSpPr>
        <p:spPr>
          <a:xfrm>
            <a:off x="306387" y="4581525"/>
            <a:ext cx="9631362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SuperHashSet&lt;Point&gt; demo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SuperHashSet&lt;Point&gt;();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Point(3, 5));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Console.WriteLine(a);    }</a:t>
            </a:r>
            <a:endParaRPr/>
          </a:p>
        </p:txBody>
      </p:sp>
      <p:sp>
        <p:nvSpPr>
          <p:cNvPr id="1071" name="Google Shape;1071;p43"/>
          <p:cNvSpPr txBox="1"/>
          <p:nvPr/>
        </p:nvSpPr>
        <p:spPr>
          <a:xfrm>
            <a:off x="0" y="190500"/>
            <a:ext cx="9612312" cy="3138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SuperHashSet&lt;Point&gt; demo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SuperHashSet&lt;Point&gt;();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Point(3, 5));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demo.GetHashSet().Add(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Point(2, 9));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(Point a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demo.GetHashSet())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4"/>
          <p:cNvSpPr txBox="1"/>
          <p:nvPr>
            <p:ph idx="1" type="body"/>
          </p:nvPr>
        </p:nvSpPr>
        <p:spPr>
          <a:xfrm>
            <a:off x="187325" y="-4762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тесно связанные друг с другом концепции , должны находиться поблизости друг от друга по вертикали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следует объявлять как можно ближе к месту использования. +зависимые функции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экземпляров  должны объявляться в начале класса.</a:t>
            </a:r>
            <a:endParaRPr/>
          </a:p>
        </p:txBody>
      </p:sp>
      <p:sp>
        <p:nvSpPr>
          <p:cNvPr id="1078" name="Google Shape;1078;p44"/>
          <p:cNvSpPr txBox="1"/>
          <p:nvPr/>
        </p:nvSpPr>
        <p:spPr>
          <a:xfrm>
            <a:off x="158750" y="3940175"/>
            <a:ext cx="9774237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 warning(String message){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exceptionToString(Throwable t){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fName;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Vector&lt;Test&gt; fTests = </a:t>
            </a: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Vector&lt;Test&gt;(10);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TestSuite()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TestSuite(Class&lt;TestCase&gt; theClass){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5"/>
          <p:cNvSpPr txBox="1"/>
          <p:nvPr>
            <p:ph idx="1" type="body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вызываемая функция должна располагаться ниже вызывающей функции (сверху-вниз).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Горизонтальное форматирование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Длина строки &lt;120 (80) символов (экран)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Горизонтальное разделение и сжатие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Знаки  разделяют пробелами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функции не отделяются от аргументов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т.д.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Отступы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 отступа соответствует  позиции в иерархии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4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46"/>
          <p:cNvSpPr txBox="1"/>
          <p:nvPr/>
        </p:nvSpPr>
        <p:spPr>
          <a:xfrm>
            <a:off x="284162" y="196850"/>
            <a:ext cx="8540750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FitNesseServer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FitNesseContext context;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FitNesseServer(FitNesseContext context)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.context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serve(Socket s) { serve(s, 10000);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serve(Socket s,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requestTimeout)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        FitNesseExpediter sender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FitNesseExpediter(s, context);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sender.setRequestParsingTimeLimit(requestTimeout); sender.start();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e) { e.printStackTrace();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Избыточный код</a:t>
            </a:r>
            <a:endParaRPr/>
          </a:p>
        </p:txBody>
      </p:sp>
      <p:sp>
        <p:nvSpPr>
          <p:cNvPr id="1096" name="Google Shape;1096;p47"/>
          <p:cNvSpPr txBox="1"/>
          <p:nvPr>
            <p:ph idx="1" type="body"/>
          </p:nvPr>
        </p:nvSpPr>
        <p:spPr>
          <a:xfrm>
            <a:off x="292100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писать в консоль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создавать лишних переменных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684212" y="1878012"/>
            <a:ext cx="63896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Console.WriteLine(passengerAirport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.SortByMaxSpeed()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.ToString());</a:t>
            </a:r>
            <a:endParaRPr/>
          </a:p>
        </p:txBody>
      </p:sp>
      <p:sp>
        <p:nvSpPr>
          <p:cNvPr id="1098" name="Google Shape;1098;p47"/>
          <p:cNvSpPr txBox="1"/>
          <p:nvPr/>
        </p:nvSpPr>
        <p:spPr>
          <a:xfrm>
            <a:off x="301625" y="3602037"/>
            <a:ext cx="6858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title = driver.Title;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getUriParser(title);</a:t>
            </a:r>
            <a:endParaRPr/>
          </a:p>
        </p:txBody>
      </p:sp>
      <p:pic>
        <p:nvPicPr>
          <p:cNvPr id="1099" name="Google Shape;10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4386262"/>
            <a:ext cx="48609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575" y="5187950"/>
            <a:ext cx="2878137" cy="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6" name="Google Shape;1106;p48"/>
          <p:cNvSpPr txBox="1"/>
          <p:nvPr>
            <p:ph idx="1" type="body"/>
          </p:nvPr>
        </p:nvSpPr>
        <p:spPr>
          <a:xfrm>
            <a:off x="31908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Инверсия (меньше кода)</a:t>
            </a:r>
            <a:endParaRPr/>
          </a:p>
        </p:txBody>
      </p:sp>
      <p:pic>
        <p:nvPicPr>
          <p:cNvPr id="1107" name="Google Shape;11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" y="946150"/>
            <a:ext cx="77470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575" y="2130425"/>
            <a:ext cx="8285162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662" y="5108575"/>
            <a:ext cx="4776787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712" y="3046412"/>
            <a:ext cx="357187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48"/>
          <p:cNvCxnSpPr/>
          <p:nvPr/>
        </p:nvCxnSpPr>
        <p:spPr>
          <a:xfrm flipH="1">
            <a:off x="2195512" y="4727575"/>
            <a:ext cx="539750" cy="263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2" name="Google Shape;1112;p48"/>
          <p:cNvCxnSpPr/>
          <p:nvPr/>
        </p:nvCxnSpPr>
        <p:spPr>
          <a:xfrm flipH="1">
            <a:off x="3492500" y="1619250"/>
            <a:ext cx="1079500" cy="46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2004-09-06T10:48:42Z</dcterms:created>
  <dc:creator>pnv</dc:creator>
</cp:coreProperties>
</file>