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53"/>
  </p:notesMasterIdLst>
  <p:sldIdLst>
    <p:sldId id="256" r:id="rId3"/>
    <p:sldId id="257" r:id="rId4"/>
    <p:sldId id="260" r:id="rId5"/>
    <p:sldId id="261" r:id="rId6"/>
    <p:sldId id="262" r:id="rId7"/>
    <p:sldId id="268" r:id="rId8"/>
    <p:sldId id="258" r:id="rId9"/>
    <p:sldId id="259" r:id="rId10"/>
    <p:sldId id="305" r:id="rId11"/>
    <p:sldId id="267" r:id="rId12"/>
    <p:sldId id="263" r:id="rId13"/>
    <p:sldId id="264" r:id="rId14"/>
    <p:sldId id="266" r:id="rId15"/>
    <p:sldId id="265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6858000" cy="9144000"/>
  <p:embeddedFontLst>
    <p:embeddedFont>
      <p:font typeface="Tahoma" panose="020B0604030504040204" pitchFamily="34" charset="0"/>
      <p:regular r:id="rId54"/>
      <p:bold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Inconsolata" panose="020B0604020202020204" charset="0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gI3i5DGNLTDAiSAYJnDbWJyflQ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6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a8fec8f0ff363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a8fec8f0ff363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26a8fec8f0ff363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85d22a7f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85d22a7f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285d22a7f16_0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85d22a7f1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85d22a7f1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285d22a7f16_0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85d22a7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85d22a7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285d22a7f16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85d22a7f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85d22a7f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g285d22a7f16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56" name="Google Shape;5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ннонимне</a:t>
            </a:r>
            <a:endParaRPr/>
          </a:p>
        </p:txBody>
      </p:sp>
      <p:sp>
        <p:nvSpPr>
          <p:cNvPr id="557" name="Google Shape;557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72" name="Google Shape;5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6a8fec8f0ff363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6a8fec8f0ff363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g26a8fec8f0ff3631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6a8fec8f0ff363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6a8fec8f0ff363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26a8fec8f0ff3631_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6a8fec8f0ff363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6a8fec8f0ff363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g26a8fec8f0ff3631_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6a8fec8f0ff363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6a8fec8f0ff363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26a8fec8f0ff3631_4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85" name="Google Shape;6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93" name="Google Shape;69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e28d3b664c8b75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e28d3b664c8b75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g5e28d3b664c8b75d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e28d3b664c8b75d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e28d3b664c8b75d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g5e28d3b664c8b75d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56" name="Google Shape;4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e28d3b664c8b75d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5e28d3b664c8b75d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g5e28d3b664c8b75d_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e28d3b664c8b75d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e28d3b664c8b75d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g5e28d3b664c8b75d_3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5e28d3b664c8b75d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5e28d3b664c8b75d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g5e28d3b664c8b75d_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5e28d3b664c8b75d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5e28d3b664c8b75d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g5e28d3b664c8b75d_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08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4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4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4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4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4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0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1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4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4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4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5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35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35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35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35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35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35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35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35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35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35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35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35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35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35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35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35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35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35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35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35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35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35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35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35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35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35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35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35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35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35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35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35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35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35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35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35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35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35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35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35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35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35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35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35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35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35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35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35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35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35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35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35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35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35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35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35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35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35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35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35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35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35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35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35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35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35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35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35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35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35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35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35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35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35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35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35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35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35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35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35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35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35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35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35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35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35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35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35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35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35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35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35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35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35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35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35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35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35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35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35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35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35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35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35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35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35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35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35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35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35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35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35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35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35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35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35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35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35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35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35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35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35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35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35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35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35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35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35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35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35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35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35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35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35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35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35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35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35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35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35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35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35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35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35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35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35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35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35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35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35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7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37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37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37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37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37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37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37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37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37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37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37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37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37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37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37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37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37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37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37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37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37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37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37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37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37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37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37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37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37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37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37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37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37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37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37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37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37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37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37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37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37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37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37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37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37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37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37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37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37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37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37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37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37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37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37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37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37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37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37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37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37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37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37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37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37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37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37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37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37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37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37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37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37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37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37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37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37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37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37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37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37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37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37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37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37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37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37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37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37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37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37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37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37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37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37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37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37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37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37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37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37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37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37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37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37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37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37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37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37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37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37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37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37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37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37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37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37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37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37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37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37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37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37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37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37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37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37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37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37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37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37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37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37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37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37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37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37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37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3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755650" y="37163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Делегаты и события</a:t>
            </a:r>
            <a:b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g26a8fec8f0ff3631_0"/>
          <p:cNvPicPr preferRelativeResize="0"/>
          <p:nvPr/>
        </p:nvPicPr>
        <p:blipFill rotWithShape="1">
          <a:blip r:embed="rId3">
            <a:alphaModFix/>
          </a:blip>
          <a:srcRect b="48615"/>
          <a:stretch/>
        </p:blipFill>
        <p:spPr>
          <a:xfrm>
            <a:off x="209550" y="2853889"/>
            <a:ext cx="8724900" cy="11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26a8fec8f0ff3631_0"/>
          <p:cNvPicPr preferRelativeResize="0"/>
          <p:nvPr/>
        </p:nvPicPr>
        <p:blipFill rotWithShape="1">
          <a:blip r:embed="rId3">
            <a:alphaModFix/>
          </a:blip>
          <a:srcRect t="83020" r="29942"/>
          <a:stretch/>
        </p:blipFill>
        <p:spPr>
          <a:xfrm>
            <a:off x="209549" y="1239678"/>
            <a:ext cx="8724900" cy="45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26a8fec8f0ff3631_0"/>
          <p:cNvPicPr preferRelativeResize="0"/>
          <p:nvPr/>
        </p:nvPicPr>
        <p:blipFill rotWithShape="1">
          <a:blip r:embed="rId3">
            <a:alphaModFix/>
          </a:blip>
          <a:srcRect t="55331" b="22546"/>
          <a:stretch/>
        </p:blipFill>
        <p:spPr>
          <a:xfrm>
            <a:off x="209550" y="2085040"/>
            <a:ext cx="8724900" cy="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85d22a7f16_0_15"/>
          <p:cNvSpPr txBox="1"/>
          <p:nvPr/>
        </p:nvSpPr>
        <p:spPr>
          <a:xfrm>
            <a:off x="390725" y="467875"/>
            <a:ext cx="84516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 err="1">
                <a:solidFill>
                  <a:srgbClr val="F8F8F8"/>
                </a:solidFill>
              </a:rPr>
              <a:t>Следует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учитывать</a:t>
            </a:r>
            <a:r>
              <a:rPr lang="en-GB" sz="2300" dirty="0">
                <a:solidFill>
                  <a:srgbClr val="F8F8F8"/>
                </a:solidFill>
              </a:rPr>
              <a:t>, </a:t>
            </a:r>
            <a:r>
              <a:rPr lang="en-GB" sz="2300" dirty="0" err="1">
                <a:solidFill>
                  <a:srgbClr val="F8F8F8"/>
                </a:solidFill>
              </a:rPr>
              <a:t>что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если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делегат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пуст</a:t>
            </a:r>
            <a:r>
              <a:rPr lang="en-GB" sz="2300" dirty="0">
                <a:solidFill>
                  <a:srgbClr val="F8F8F8"/>
                </a:solidFill>
              </a:rPr>
              <a:t>, </a:t>
            </a:r>
            <a:r>
              <a:rPr lang="en-GB" sz="2300" dirty="0" err="1">
                <a:solidFill>
                  <a:srgbClr val="F8F8F8"/>
                </a:solidFill>
              </a:rPr>
              <a:t>то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есть</a:t>
            </a:r>
            <a:r>
              <a:rPr lang="en-GB" sz="2300" dirty="0">
                <a:solidFill>
                  <a:srgbClr val="F8F8F8"/>
                </a:solidFill>
              </a:rPr>
              <a:t> в </a:t>
            </a:r>
            <a:r>
              <a:rPr lang="en-GB" sz="2300" dirty="0" err="1">
                <a:solidFill>
                  <a:srgbClr val="F8F8F8"/>
                </a:solidFill>
              </a:rPr>
              <a:t>его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списке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вызова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нет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ссылок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ни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на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один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из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методов</a:t>
            </a:r>
            <a:r>
              <a:rPr lang="en-GB" sz="2300" dirty="0">
                <a:solidFill>
                  <a:srgbClr val="F8F8F8"/>
                </a:solidFill>
              </a:rPr>
              <a:t> (</a:t>
            </a:r>
            <a:r>
              <a:rPr lang="en-GB" sz="2300" dirty="0" err="1">
                <a:solidFill>
                  <a:srgbClr val="F8F8F8"/>
                </a:solidFill>
              </a:rPr>
              <a:t>то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есть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делегат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равен</a:t>
            </a:r>
            <a:r>
              <a:rPr lang="en-GB" sz="2300" dirty="0">
                <a:solidFill>
                  <a:srgbClr val="F8F8F8"/>
                </a:solidFill>
              </a:rPr>
              <a:t> Null), </a:t>
            </a:r>
            <a:r>
              <a:rPr lang="en-GB" sz="2300" dirty="0" err="1">
                <a:solidFill>
                  <a:srgbClr val="F8F8F8"/>
                </a:solidFill>
              </a:rPr>
              <a:t>то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при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вызове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такого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делегата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мы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получим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исключение</a:t>
            </a:r>
            <a:endParaRPr sz="2300" dirty="0">
              <a:solidFill>
                <a:srgbClr val="F8F8F8"/>
              </a:solidFill>
            </a:endParaRPr>
          </a:p>
        </p:txBody>
      </p:sp>
      <p:pic>
        <p:nvPicPr>
          <p:cNvPr id="474" name="Google Shape;474;g285d22a7f1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00" y="2486336"/>
            <a:ext cx="8663850" cy="26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85d22a7f16_0_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285d22a7f16_0_2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при вызове делегата всегда лучше проверять, не равен ли он null. Либо можно использовать метод Invoke и оператор условного null</a:t>
            </a:r>
            <a:endParaRPr sz="2400">
              <a:solidFill>
                <a:srgbClr val="F8F8F8"/>
              </a:solidFill>
            </a:endParaRPr>
          </a:p>
        </p:txBody>
      </p:sp>
      <p:pic>
        <p:nvPicPr>
          <p:cNvPr id="482" name="Google Shape;482;g285d22a7f16_0_25"/>
          <p:cNvPicPr preferRelativeResize="0"/>
          <p:nvPr/>
        </p:nvPicPr>
        <p:blipFill rotWithShape="1">
          <a:blip r:embed="rId3">
            <a:alphaModFix/>
          </a:blip>
          <a:srcRect t="6436" b="12376"/>
          <a:stretch/>
        </p:blipFill>
        <p:spPr>
          <a:xfrm>
            <a:off x="91440" y="3187337"/>
            <a:ext cx="9052560" cy="214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5d22a7f16_0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285d22a7f16_0_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5" name="Google Shape;505;g285d22a7f1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25" y="1031472"/>
            <a:ext cx="8434800" cy="47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"/>
          <p:cNvSpPr txBox="1">
            <a:spLocks noGrp="1"/>
          </p:cNvSpPr>
          <p:nvPr>
            <p:ph type="title"/>
          </p:nvPr>
        </p:nvSpPr>
        <p:spPr>
          <a:xfrm>
            <a:off x="1071562" y="-92077"/>
            <a:ext cx="8540750" cy="82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GB" sz="36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Передача</a:t>
            </a:r>
            <a:r>
              <a:rPr lang="en-GB" sz="36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6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делегатов</a:t>
            </a:r>
            <a:r>
              <a:rPr lang="en-GB" sz="36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36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GB" sz="36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488" name="Google Shape;488;p8"/>
          <p:cNvSpPr txBox="1">
            <a:spLocks noGrp="1"/>
          </p:cNvSpPr>
          <p:nvPr>
            <p:ph type="body" idx="1"/>
          </p:nvPr>
        </p:nvSpPr>
        <p:spPr>
          <a:xfrm>
            <a:off x="214312" y="1214437"/>
            <a:ext cx="8929687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8"/>
          <p:cNvSpPr txBox="1"/>
          <p:nvPr/>
        </p:nvSpPr>
        <p:spPr>
          <a:xfrm>
            <a:off x="2286000" y="3105150"/>
            <a:ext cx="4572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8"/>
          <p:cNvSpPr txBox="1"/>
          <p:nvPr/>
        </p:nvSpPr>
        <p:spPr>
          <a:xfrm>
            <a:off x="2286000" y="3105150"/>
            <a:ext cx="4572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91" name="Google Shape;4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1" y="736599"/>
            <a:ext cx="8733745" cy="57425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8"/>
          <p:cNvCxnSpPr/>
          <p:nvPr/>
        </p:nvCxnSpPr>
        <p:spPr>
          <a:xfrm>
            <a:off x="1107280" y="1072628"/>
            <a:ext cx="3571875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3" name="Google Shape;493;p8"/>
          <p:cNvCxnSpPr/>
          <p:nvPr/>
        </p:nvCxnSpPr>
        <p:spPr>
          <a:xfrm>
            <a:off x="3786187" y="2643187"/>
            <a:ext cx="642937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4" name="Google Shape;494;p8"/>
          <p:cNvCxnSpPr/>
          <p:nvPr/>
        </p:nvCxnSpPr>
        <p:spPr>
          <a:xfrm>
            <a:off x="1643062" y="5715000"/>
            <a:ext cx="3571875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5" name="Google Shape;495;p8"/>
          <p:cNvCxnSpPr/>
          <p:nvPr/>
        </p:nvCxnSpPr>
        <p:spPr>
          <a:xfrm>
            <a:off x="7286625" y="3786187"/>
            <a:ext cx="785812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6" name="Google Shape;496;p8"/>
          <p:cNvSpPr txBox="1"/>
          <p:nvPr/>
        </p:nvSpPr>
        <p:spPr>
          <a:xfrm>
            <a:off x="4335462" y="4743450"/>
            <a:ext cx="319881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экземпляр делегата</a:t>
            </a:r>
            <a:endParaRPr/>
          </a:p>
        </p:txBody>
      </p:sp>
      <p:cxnSp>
        <p:nvCxnSpPr>
          <p:cNvPr id="497" name="Google Shape;497;p8"/>
          <p:cNvCxnSpPr/>
          <p:nvPr/>
        </p:nvCxnSpPr>
        <p:spPr>
          <a:xfrm flipH="1">
            <a:off x="2857500" y="5021262"/>
            <a:ext cx="1249362" cy="4651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Пример</a:t>
            </a:r>
            <a:endParaRPr/>
          </a:p>
        </p:txBody>
      </p:sp>
      <p:sp>
        <p:nvSpPr>
          <p:cNvPr id="525" name="Google Shape;525;p10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26" name="Google Shape;52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12" y="1143000"/>
            <a:ext cx="8904287" cy="421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9475" y="5164137"/>
            <a:ext cx="6800850" cy="2500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10"/>
          <p:cNvCxnSpPr/>
          <p:nvPr/>
        </p:nvCxnSpPr>
        <p:spPr>
          <a:xfrm>
            <a:off x="500062" y="1428750"/>
            <a:ext cx="3571875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29" name="Google Shape;52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3437" y="3389312"/>
            <a:ext cx="7716837" cy="207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3437" y="3467100"/>
            <a:ext cx="6754812" cy="189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 над делегатами</a:t>
            </a:r>
            <a:endParaRPr/>
          </a:p>
        </p:txBody>
      </p:sp>
      <p:sp>
        <p:nvSpPr>
          <p:cNvPr id="536" name="Google Shape;536;p11"/>
          <p:cNvSpPr txBox="1">
            <a:spLocks noGrp="1"/>
          </p:cNvSpPr>
          <p:nvPr>
            <p:ph type="body" idx="1"/>
          </p:nvPr>
        </p:nvSpPr>
        <p:spPr>
          <a:xfrm>
            <a:off x="301625" y="765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</a:t>
            </a:r>
            <a:r>
              <a:rPr lang="en-GB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сравнивать на равенство и неравенство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содержат ссылок или если ссылки на одни и те же методы в одном и том же порядке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выполнять операции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простого и составного </a:t>
            </a:r>
            <a:r>
              <a:rPr lang="en-GB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присваивания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(один тип д.и.)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является неизменяемым типом данных, поэтому при любом изменении создается новый экземпляр, а старый впоследствии удаляется сборщиком мусора.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11"/>
          <p:cNvSpPr/>
          <p:nvPr/>
        </p:nvSpPr>
        <p:spPr>
          <a:xfrm>
            <a:off x="827584" y="3861048"/>
            <a:ext cx="748883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 += HelloI;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добавляем делегат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 -= HelloI;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удаляем делегат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85d22a7f16_0_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b="1" dirty="0"/>
              <a:t>Объединение делегатов</a:t>
            </a:r>
            <a:br>
              <a:rPr lang="ru-RU" b="1" dirty="0"/>
            </a:br>
            <a:endParaRPr dirty="0"/>
          </a:p>
        </p:txBody>
      </p:sp>
      <p:sp>
        <p:nvSpPr>
          <p:cNvPr id="552" name="Google Shape;552;g285d22a7f16_0_7"/>
          <p:cNvSpPr txBox="1">
            <a:spLocks noGrp="1"/>
          </p:cNvSpPr>
          <p:nvPr>
            <p:ph type="body" idx="1"/>
          </p:nvPr>
        </p:nvSpPr>
        <p:spPr>
          <a:xfrm>
            <a:off x="301625" y="1201783"/>
            <a:ext cx="8540700" cy="48975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 dirty="0" err="1"/>
              <a:t>при</a:t>
            </a:r>
            <a:r>
              <a:rPr lang="en-GB" sz="2600" dirty="0"/>
              <a:t> </a:t>
            </a:r>
            <a:r>
              <a:rPr lang="en-GB" sz="2600" dirty="0" err="1"/>
              <a:t>вызове</a:t>
            </a:r>
            <a:r>
              <a:rPr lang="en-GB" sz="2600" dirty="0"/>
              <a:t> </a:t>
            </a:r>
            <a:r>
              <a:rPr lang="en-GB" sz="2600" dirty="0" err="1"/>
              <a:t>делегата</a:t>
            </a:r>
            <a:r>
              <a:rPr lang="en-GB" sz="2600" dirty="0"/>
              <a:t> mes3 </a:t>
            </a:r>
            <a:r>
              <a:rPr lang="en-GB" sz="2600" dirty="0" err="1"/>
              <a:t>все</a:t>
            </a:r>
            <a:r>
              <a:rPr lang="en-GB" sz="2600" dirty="0"/>
              <a:t> </a:t>
            </a:r>
            <a:r>
              <a:rPr lang="en-GB" sz="2600" dirty="0" err="1"/>
              <a:t>эти</a:t>
            </a:r>
            <a:r>
              <a:rPr lang="en-GB" sz="2600" dirty="0"/>
              <a:t> </a:t>
            </a:r>
            <a:r>
              <a:rPr lang="en-GB" sz="2600" dirty="0" err="1"/>
              <a:t>методы</a:t>
            </a:r>
            <a:r>
              <a:rPr lang="en-GB" sz="2600" dirty="0"/>
              <a:t> </a:t>
            </a:r>
            <a:r>
              <a:rPr lang="en-GB" sz="2600" dirty="0" err="1"/>
              <a:t>одновременно</a:t>
            </a:r>
            <a:r>
              <a:rPr lang="en-GB" sz="2600" dirty="0"/>
              <a:t> </a:t>
            </a:r>
            <a:r>
              <a:rPr lang="en-GB" sz="2600" dirty="0" err="1"/>
              <a:t>будут</a:t>
            </a:r>
            <a:r>
              <a:rPr lang="en-GB" sz="2600" dirty="0"/>
              <a:t> </a:t>
            </a:r>
            <a:r>
              <a:rPr lang="en-GB" sz="2600" dirty="0" err="1"/>
              <a:t>вызваны</a:t>
            </a:r>
            <a:endParaRPr sz="2600" dirty="0"/>
          </a:p>
        </p:txBody>
      </p:sp>
      <p:pic>
        <p:nvPicPr>
          <p:cNvPr id="553" name="Google Shape;553;g285d22a7f1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5" y="2542000"/>
            <a:ext cx="7924550" cy="40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2"/>
          <p:cNvSpPr txBox="1">
            <a:spLocks noGrp="1"/>
          </p:cNvSpPr>
          <p:nvPr>
            <p:ph type="title"/>
          </p:nvPr>
        </p:nvSpPr>
        <p:spPr>
          <a:xfrm>
            <a:off x="301625" y="-2428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Групповая адресация</a:t>
            </a:r>
            <a:endParaRPr/>
          </a:p>
        </p:txBody>
      </p:sp>
      <p:sp>
        <p:nvSpPr>
          <p:cNvPr id="543" name="Google Shape;543;p12"/>
          <p:cNvSpPr txBox="1">
            <a:spLocks noGrp="1"/>
          </p:cNvSpPr>
          <p:nvPr>
            <p:ph type="body" idx="1"/>
          </p:nvPr>
        </p:nvSpPr>
        <p:spPr>
          <a:xfrm>
            <a:off x="395287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Cоздание списка, или цепочки вызовов, для методов, которые вызываются автоматически при обращении к делегату</a:t>
            </a:r>
            <a:endParaRPr/>
          </a:p>
        </p:txBody>
      </p:sp>
      <p:sp>
        <p:nvSpPr>
          <p:cNvPr id="544" name="Google Shape;544;p12"/>
          <p:cNvSpPr/>
          <p:nvPr/>
        </p:nvSpPr>
        <p:spPr>
          <a:xfrm>
            <a:off x="150812" y="1763688"/>
            <a:ext cx="8842375" cy="57554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OperationWithArray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WriteArray(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arr) {...}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Сортировка массива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IncSort(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arr){...}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Заменяем отрицательные числа на ноль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NegatArr(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arr){...}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someArr =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20, -456, 103, 0, -634, 92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6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Структуируем делегаты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OperationWithArray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DelegAll;      </a:t>
            </a:r>
            <a:r>
              <a:rPr lang="en-GB" sz="16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Групповая адресация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 =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.WriteArray;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 +=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.IncSort;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 +=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.WriteArray;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 +=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.NegatArr;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 +=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.WriteArray;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6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Выполняем делегат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someArr); 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5" name="Google Shape;5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8566" y="1924048"/>
            <a:ext cx="4630737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Анонимные функции</a:t>
            </a:r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body" idx="1"/>
          </p:nvPr>
        </p:nvSpPr>
        <p:spPr>
          <a:xfrm>
            <a:off x="296862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представляет собой безымянный кодовый блок, передаваемый конструктору делегата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Анонимные методы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Лямбда - выражения</a:t>
            </a:r>
            <a:endParaRPr/>
          </a:p>
        </p:txBody>
      </p:sp>
      <p:sp>
        <p:nvSpPr>
          <p:cNvPr id="561" name="Google Shape;561;p13"/>
          <p:cNvSpPr/>
          <p:nvPr/>
        </p:nvSpPr>
        <p:spPr>
          <a:xfrm>
            <a:off x="201712" y="3776281"/>
            <a:ext cx="8730208" cy="28623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Summator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Summator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someDelegat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0; i &lt;= number;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result += i; //захват переменной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2" name="Google Shape;562;p13"/>
          <p:cNvSpPr txBox="1"/>
          <p:nvPr/>
        </p:nvSpPr>
        <p:spPr>
          <a:xfrm>
            <a:off x="5354637" y="6169025"/>
            <a:ext cx="3187700" cy="369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метод, встроенный в код</a:t>
            </a:r>
            <a:endParaRPr/>
          </a:p>
        </p:txBody>
      </p:sp>
      <p:cxnSp>
        <p:nvCxnSpPr>
          <p:cNvPr id="563" name="Google Shape;563;p13"/>
          <p:cNvCxnSpPr/>
          <p:nvPr/>
        </p:nvCxnSpPr>
        <p:spPr>
          <a:xfrm rot="10800000">
            <a:off x="5349875" y="6021387"/>
            <a:ext cx="1166812" cy="1476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64" name="Google Shape;564;p13"/>
          <p:cNvSpPr/>
          <p:nvPr/>
        </p:nvSpPr>
        <p:spPr>
          <a:xfrm>
            <a:off x="1835150" y="6169025"/>
            <a:ext cx="649287" cy="68897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Делегаты</a:t>
            </a:r>
            <a:endParaRPr/>
          </a:p>
        </p:txBody>
      </p:sp>
      <p:sp>
        <p:nvSpPr>
          <p:cNvPr id="407" name="Google Shape;407;p2"/>
          <p:cNvSpPr txBox="1">
            <a:spLocks noGrp="1"/>
          </p:cNvSpPr>
          <p:nvPr>
            <p:ph type="body" idx="1"/>
          </p:nvPr>
        </p:nvSpPr>
        <p:spPr>
          <a:xfrm>
            <a:off x="266700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 объект, предназначенный для хранения ссылок на методы(указатель на функцию C++)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функции обратного вызова + без. типов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используются для поддержки событий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как самостоятельная конструкция языка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new, public, protected, internal и private.</a:t>
            </a:r>
            <a:endParaRPr/>
          </a:p>
        </p:txBody>
      </p:sp>
      <p:sp>
        <p:nvSpPr>
          <p:cNvPr id="408" name="Google Shape;408;p2"/>
          <p:cNvSpPr/>
          <p:nvPr/>
        </p:nvSpPr>
        <p:spPr>
          <a:xfrm>
            <a:off x="144421" y="4992196"/>
            <a:ext cx="8784976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[атрибуты]  [спецификаторы]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тип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имя_делегата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([параметры] )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p2"/>
          <p:cNvSpPr txBox="1"/>
          <p:nvPr/>
        </p:nvSpPr>
        <p:spPr>
          <a:xfrm>
            <a:off x="6372225" y="4779962"/>
            <a:ext cx="2457450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System.Delegate</a:t>
            </a:r>
            <a:endParaRPr/>
          </a:p>
        </p:txBody>
      </p:sp>
      <p:sp>
        <p:nvSpPr>
          <p:cNvPr id="410" name="Google Shape;410;p2"/>
          <p:cNvSpPr txBox="1"/>
          <p:nvPr/>
        </p:nvSpPr>
        <p:spPr>
          <a:xfrm>
            <a:off x="5621337" y="5810250"/>
            <a:ext cx="3619500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System.MulticastDelegate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4"/>
          <p:cNvSpPr txBox="1">
            <a:spLocks noGrp="1"/>
          </p:cNvSpPr>
          <p:nvPr>
            <p:ph type="body" idx="1"/>
          </p:nvPr>
        </p:nvSpPr>
        <p:spPr>
          <a:xfrm>
            <a:off x="323850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Параметры должны соответствовать параметрам делегата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может не содержать никаких параметров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 имеет доступ ко всем переменным, определенным во внешнем коде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Лямбда-выражения</a:t>
            </a:r>
            <a:endParaRPr/>
          </a:p>
        </p:txBody>
      </p:sp>
      <p:sp>
        <p:nvSpPr>
          <p:cNvPr id="576" name="Google Shape;576;p1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упрощенная запись анонимных методов</a:t>
            </a:r>
            <a:endParaRPr/>
          </a:p>
        </p:txBody>
      </p:sp>
      <p:sp>
        <p:nvSpPr>
          <p:cNvPr id="577" name="Google Shape;577;p15"/>
          <p:cNvSpPr txBox="1"/>
          <p:nvPr/>
        </p:nvSpPr>
        <p:spPr>
          <a:xfrm>
            <a:off x="731837" y="2389187"/>
            <a:ext cx="50911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3200"/>
              <a:buFont typeface="Arial"/>
              <a:buNone/>
            </a:pPr>
            <a:r>
              <a:rPr lang="en-GB" sz="3200" b="0" i="1" u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параметр =&gt; выражение</a:t>
            </a:r>
            <a:r>
              <a:rPr lang="en-GB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78" name="Google Shape;578;p15"/>
          <p:cNvSpPr txBox="1"/>
          <p:nvPr/>
        </p:nvSpPr>
        <p:spPr>
          <a:xfrm>
            <a:off x="684212" y="2944812"/>
            <a:ext cx="7132637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3200"/>
              <a:buFont typeface="Arial"/>
              <a:buNone/>
            </a:pPr>
            <a:r>
              <a:rPr lang="en-GB" sz="3200" b="0" i="1" u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(список_параметров) =&gt; выражение</a:t>
            </a:r>
            <a:r>
              <a:rPr lang="en-GB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79" name="Google Shape;579;p15"/>
          <p:cNvSpPr txBox="1"/>
          <p:nvPr/>
        </p:nvSpPr>
        <p:spPr>
          <a:xfrm>
            <a:off x="712787" y="3738562"/>
            <a:ext cx="3133725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GB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(x, y) =&gt; x + y;</a:t>
            </a:r>
            <a:endParaRPr/>
          </a:p>
        </p:txBody>
      </p:sp>
      <p:sp>
        <p:nvSpPr>
          <p:cNvPr id="580" name="Google Shape;580;p15"/>
          <p:cNvSpPr txBox="1"/>
          <p:nvPr/>
        </p:nvSpPr>
        <p:spPr>
          <a:xfrm>
            <a:off x="731837" y="4779962"/>
            <a:ext cx="52451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не надо указывать тип параметров, не надо использовать оператор return</a:t>
            </a:r>
            <a:endParaRPr/>
          </a:p>
        </p:txBody>
      </p:sp>
      <p:sp>
        <p:nvSpPr>
          <p:cNvPr id="581" name="Google Shape;581;p15"/>
          <p:cNvSpPr txBox="1"/>
          <p:nvPr/>
        </p:nvSpPr>
        <p:spPr>
          <a:xfrm>
            <a:off x="4757737" y="3725862"/>
            <a:ext cx="2054225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=&gt; i * i;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Лямбда-выражения</a:t>
            </a:r>
            <a:endParaRPr/>
          </a:p>
        </p:txBody>
      </p:sp>
      <p:sp>
        <p:nvSpPr>
          <p:cNvPr id="587" name="Google Shape;587;p16"/>
          <p:cNvSpPr/>
          <p:nvPr/>
        </p:nvSpPr>
        <p:spPr>
          <a:xfrm>
            <a:off x="513816" y="2110264"/>
            <a:ext cx="8450671" cy="4093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//объявление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FindMax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s1,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s2);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isNegate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//определение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FindMax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maxint = (s1, s2) =&gt; s1 &gt; s2 ? s1 : s2;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isNegate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nega = s3 =&gt; s3 &lt; 0;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//вызов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= -8;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maxint(a, b);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nega(b);</a:t>
            </a:r>
            <a:endParaRPr/>
          </a:p>
        </p:txBody>
      </p:sp>
      <p:sp>
        <p:nvSpPr>
          <p:cNvPr id="588" name="Google Shape;588;p16"/>
          <p:cNvSpPr txBox="1"/>
          <p:nvPr/>
        </p:nvSpPr>
        <p:spPr>
          <a:xfrm>
            <a:off x="5148262" y="4868862"/>
            <a:ext cx="360045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упрощенная запись анонимных методов</a:t>
            </a:r>
            <a:endParaRPr/>
          </a:p>
        </p:txBody>
      </p:sp>
      <p:cxnSp>
        <p:nvCxnSpPr>
          <p:cNvPr id="589" name="Google Shape;589;p16"/>
          <p:cNvCxnSpPr/>
          <p:nvPr/>
        </p:nvCxnSpPr>
        <p:spPr>
          <a:xfrm rot="10800000">
            <a:off x="7019925" y="4365625"/>
            <a:ext cx="504825" cy="3587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884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Блочные лямбда-выражения</a:t>
            </a:r>
            <a:b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лямбда -оператор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" name="Google Shape;596;p17"/>
          <p:cNvSpPr/>
          <p:nvPr/>
        </p:nvSpPr>
        <p:spPr>
          <a:xfrm>
            <a:off x="150812" y="1600200"/>
            <a:ext cx="8842375" cy="4401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//объявление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isOdd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//определение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isOdd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testIsOdd = s4 =&gt;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(s4%2 == 0)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//вызов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testIsOdd(a); </a:t>
            </a:r>
            <a:r>
              <a:rPr lang="en-GB" sz="2000" b="0" i="0" u="none" strike="noStrike" cap="none">
                <a:solidFill>
                  <a:srgbClr val="93C4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//true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2" name="Google Shape;602;p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Список параметров может быть пустым</a:t>
            </a:r>
            <a:endParaRPr/>
          </a:p>
        </p:txBody>
      </p:sp>
      <p:sp>
        <p:nvSpPr>
          <p:cNvPr id="603" name="Google Shape;603;p18"/>
          <p:cNvSpPr/>
          <p:nvPr/>
        </p:nvSpPr>
        <p:spPr>
          <a:xfrm>
            <a:off x="27384" y="2492896"/>
            <a:ext cx="9116616" cy="3477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 = () =&gt;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04" name="Google Shape;604;p18"/>
          <p:cNvCxnSpPr/>
          <p:nvPr/>
        </p:nvCxnSpPr>
        <p:spPr>
          <a:xfrm flipH="1">
            <a:off x="4067175" y="2276475"/>
            <a:ext cx="1657350" cy="23764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9"/>
          <p:cNvSpPr txBox="1">
            <a:spLocks noGrp="1"/>
          </p:cNvSpPr>
          <p:nvPr>
            <p:ph type="body" idx="1"/>
          </p:nvPr>
        </p:nvSpPr>
        <p:spPr>
          <a:xfrm>
            <a:off x="196850" y="1158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можно передавать в качестве аргументов методу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принимать ссылку на метод</a:t>
            </a:r>
            <a:endParaRPr/>
          </a:p>
        </p:txBody>
      </p:sp>
      <p:sp>
        <p:nvSpPr>
          <p:cNvPr id="610" name="Google Shape;610;p19"/>
          <p:cNvSpPr/>
          <p:nvPr/>
        </p:nvSpPr>
        <p:spPr>
          <a:xfrm>
            <a:off x="179512" y="1772816"/>
            <a:ext cx="8856984" cy="3693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SayHello() {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 = () =&gt; SayHello();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11" name="Google Shape;611;p19"/>
          <p:cNvCxnSpPr/>
          <p:nvPr/>
        </p:nvCxnSpPr>
        <p:spPr>
          <a:xfrm flipH="1">
            <a:off x="5003800" y="1341437"/>
            <a:ext cx="1655762" cy="28082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12" name="Google Shape;612;p19"/>
          <p:cNvSpPr txBox="1"/>
          <p:nvPr/>
        </p:nvSpPr>
        <p:spPr>
          <a:xfrm>
            <a:off x="2163762" y="5803900"/>
            <a:ext cx="615315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лямбда-выражения можно передавать в качестве параметров методу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6a8fec8f0ff3631_8"/>
          <p:cNvSpPr txBox="1">
            <a:spLocks noGrp="1"/>
          </p:cNvSpPr>
          <p:nvPr>
            <p:ph type="body" idx="1"/>
          </p:nvPr>
        </p:nvSpPr>
        <p:spPr>
          <a:xfrm>
            <a:off x="301650" y="0"/>
            <a:ext cx="8540700" cy="62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Обобщенные делегаты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19" name="Google Shape;619;g26a8fec8f0ff3631_8"/>
          <p:cNvPicPr preferRelativeResize="0"/>
          <p:nvPr/>
        </p:nvPicPr>
        <p:blipFill rotWithShape="1">
          <a:blip r:embed="rId3">
            <a:alphaModFix/>
          </a:blip>
          <a:srcRect b="43362"/>
          <a:stretch/>
        </p:blipFill>
        <p:spPr>
          <a:xfrm>
            <a:off x="515209" y="3571407"/>
            <a:ext cx="7890800" cy="26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g26a8fec8f0ff3631_8"/>
          <p:cNvPicPr preferRelativeResize="0"/>
          <p:nvPr/>
        </p:nvPicPr>
        <p:blipFill rotWithShape="1">
          <a:blip r:embed="rId3">
            <a:alphaModFix/>
          </a:blip>
          <a:srcRect t="84434" r="30226"/>
          <a:stretch/>
        </p:blipFill>
        <p:spPr>
          <a:xfrm>
            <a:off x="155774" y="624300"/>
            <a:ext cx="5505825" cy="7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g26a8fec8f0ff3631_8"/>
          <p:cNvPicPr preferRelativeResize="0"/>
          <p:nvPr/>
        </p:nvPicPr>
        <p:blipFill rotWithShape="1">
          <a:blip r:embed="rId3">
            <a:alphaModFix/>
          </a:blip>
          <a:srcRect t="63346" r="34721" b="18971"/>
          <a:stretch/>
        </p:blipFill>
        <p:spPr>
          <a:xfrm>
            <a:off x="861511" y="2131346"/>
            <a:ext cx="7198226" cy="11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g26a8fec8f0ff3631_8"/>
          <p:cNvSpPr txBox="1"/>
          <p:nvPr/>
        </p:nvSpPr>
        <p:spPr>
          <a:xfrm>
            <a:off x="4181450" y="1255475"/>
            <a:ext cx="481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T- тип возвращаемого значения. 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K -тип передаваемого в делегат параметра.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0"/>
          <p:cNvSpPr txBox="1">
            <a:spLocks noGrp="1"/>
          </p:cNvSpPr>
          <p:nvPr>
            <p:ph type="title"/>
          </p:nvPr>
        </p:nvSpPr>
        <p:spPr>
          <a:xfrm>
            <a:off x="290512" y="9842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Обобщённые делегаты .NET </a:t>
            </a:r>
            <a:b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Action&lt;T&gt; и Func&lt;T&gt;, Predicate&lt;T&gt;</a:t>
            </a:r>
            <a:endParaRPr/>
          </a:p>
        </p:txBody>
      </p:sp>
      <p:sp>
        <p:nvSpPr>
          <p:cNvPr id="628" name="Google Shape;628;p2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Action&lt;in T1, in Т2, in ТЗ ….in T16 &gt;   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TResult  Func&lt;out TResult&gt;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TResult Func&lt;in T1,……T16, out TResult&gt; 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9" name="Google Shape;629;p20"/>
          <p:cNvSpPr/>
          <p:nvPr/>
        </p:nvSpPr>
        <p:spPr>
          <a:xfrm>
            <a:off x="11841" y="4812236"/>
            <a:ext cx="9217024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GB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Sort&lt;</a:t>
            </a:r>
            <a:r>
              <a:rPr lang="en-GB" sz="32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-GB" sz="32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IList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2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32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sortArray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32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2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32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res) { ....}</a:t>
            </a: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0" name="Google Shape;630;p20"/>
          <p:cNvSpPr txBox="1"/>
          <p:nvPr/>
        </p:nvSpPr>
        <p:spPr>
          <a:xfrm>
            <a:off x="301625" y="1187450"/>
            <a:ext cx="6696075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Определенные в пространстве имен System</a:t>
            </a:r>
            <a:endParaRPr/>
          </a:p>
        </p:txBody>
      </p:sp>
      <p:sp>
        <p:nvSpPr>
          <p:cNvPr id="631" name="Google Shape;631;p20"/>
          <p:cNvSpPr txBox="1"/>
          <p:nvPr/>
        </p:nvSpPr>
        <p:spPr>
          <a:xfrm>
            <a:off x="6516687" y="2276475"/>
            <a:ext cx="2447925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 16 параметров</a:t>
            </a:r>
            <a:endParaRPr/>
          </a:p>
        </p:txBody>
      </p:sp>
      <p:cxnSp>
        <p:nvCxnSpPr>
          <p:cNvPr id="632" name="Google Shape;632;p20"/>
          <p:cNvCxnSpPr/>
          <p:nvPr/>
        </p:nvCxnSpPr>
        <p:spPr>
          <a:xfrm rot="10800000">
            <a:off x="2819400" y="2073275"/>
            <a:ext cx="3600450" cy="2873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3" name="Google Shape;633;p20"/>
          <p:cNvSpPr txBox="1"/>
          <p:nvPr/>
        </p:nvSpPr>
        <p:spPr>
          <a:xfrm>
            <a:off x="3025761" y="3787330"/>
            <a:ext cx="54720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Вместо определения собственных типов делегатов рекомендуется по мере возможности использовать обобщенные делегаты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1"/>
          <p:cNvSpPr txBox="1">
            <a:spLocks noGrp="1"/>
          </p:cNvSpPr>
          <p:nvPr>
            <p:ph type="title"/>
          </p:nvPr>
        </p:nvSpPr>
        <p:spPr>
          <a:xfrm>
            <a:off x="301625" y="404812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Action</a:t>
            </a: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639" name="Google Shape;639;p21"/>
          <p:cNvSpPr txBox="1">
            <a:spLocks noGrp="1"/>
          </p:cNvSpPr>
          <p:nvPr>
            <p:ph type="body" idx="1"/>
          </p:nvPr>
        </p:nvSpPr>
        <p:spPr>
          <a:xfrm>
            <a:off x="179513" y="1532373"/>
            <a:ext cx="85407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2700"/>
              <a:t>представляет некоторое действие, которое ничего не возвращает, то есть в качестве возвращаемого типа имеет тип void: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467582" y="889664"/>
            <a:ext cx="83748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41" name="Google Shape;641;p21"/>
          <p:cNvCxnSpPr/>
          <p:nvPr/>
        </p:nvCxnSpPr>
        <p:spPr>
          <a:xfrm>
            <a:off x="3635375" y="1412875"/>
            <a:ext cx="86518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2" name="Google Shape;642;p21"/>
          <p:cNvSpPr/>
          <p:nvPr/>
        </p:nvSpPr>
        <p:spPr>
          <a:xfrm>
            <a:off x="179525" y="2984510"/>
            <a:ext cx="8640900" cy="369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Operation(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x1,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x2,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=&gt;     op(x1, x2);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op = 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 =&gt; {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= a + b;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Operation(10, 6, op);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3" name="Google Shape;643;p21"/>
          <p:cNvSpPr txBox="1"/>
          <p:nvPr/>
        </p:nvSpPr>
        <p:spPr>
          <a:xfrm>
            <a:off x="4258800" y="3939575"/>
            <a:ext cx="3598800" cy="6504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предусматривает вызов определенных действий</a:t>
            </a:r>
            <a:endParaRPr/>
          </a:p>
        </p:txBody>
      </p:sp>
      <p:sp>
        <p:nvSpPr>
          <p:cNvPr id="644" name="Google Shape;644;p21"/>
          <p:cNvSpPr txBox="1"/>
          <p:nvPr/>
        </p:nvSpPr>
        <p:spPr>
          <a:xfrm>
            <a:off x="5696783" y="4676325"/>
            <a:ext cx="2879700" cy="3714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Два параметра</a:t>
            </a:r>
            <a:endParaRPr/>
          </a:p>
        </p:txBody>
      </p:sp>
      <p:cxnSp>
        <p:nvCxnSpPr>
          <p:cNvPr id="645" name="Google Shape;645;p21"/>
          <p:cNvCxnSpPr/>
          <p:nvPr/>
        </p:nvCxnSpPr>
        <p:spPr>
          <a:xfrm rot="10800000" flipH="1">
            <a:off x="7317348" y="3848925"/>
            <a:ext cx="540300" cy="82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46" name="Google Shape;646;p21"/>
          <p:cNvCxnSpPr/>
          <p:nvPr/>
        </p:nvCxnSpPr>
        <p:spPr>
          <a:xfrm flipH="1">
            <a:off x="4500475" y="5051437"/>
            <a:ext cx="1800300" cy="55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7" name="Google Shape;647;p21"/>
          <p:cNvSpPr txBox="1"/>
          <p:nvPr/>
        </p:nvSpPr>
        <p:spPr>
          <a:xfrm>
            <a:off x="6128487" y="556650"/>
            <a:ext cx="2448000" cy="3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 16 параметров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6a8fec8f0ff3631_19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163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800"/>
              <a:t>делегат передается в качестве параметра метода и предусматривает вызов определенных действий в ответ на произошедшие действия</a:t>
            </a:r>
            <a:endParaRPr sz="2800"/>
          </a:p>
        </p:txBody>
      </p:sp>
      <p:pic>
        <p:nvPicPr>
          <p:cNvPr id="654" name="Google Shape;654;g26a8fec8f0ff363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838" y="2049627"/>
            <a:ext cx="7601650" cy="1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g26a8fec8f0ff363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25" y="4038050"/>
            <a:ext cx="8540700" cy="206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"/>
          <p:cNvSpPr txBox="1">
            <a:spLocks noGrp="1"/>
          </p:cNvSpPr>
          <p:nvPr>
            <p:ph type="title"/>
          </p:nvPr>
        </p:nvSpPr>
        <p:spPr>
          <a:xfrm>
            <a:off x="0" y="-16192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делегата</a:t>
            </a:r>
            <a:endParaRPr/>
          </a:p>
        </p:txBody>
      </p:sp>
      <p:sp>
        <p:nvSpPr>
          <p:cNvPr id="452" name="Google Shape;452;p5"/>
          <p:cNvSpPr txBox="1">
            <a:spLocks noGrp="1"/>
          </p:cNvSpPr>
          <p:nvPr>
            <p:ph type="body" idx="1"/>
          </p:nvPr>
        </p:nvSpPr>
        <p:spPr>
          <a:xfrm>
            <a:off x="328612" y="9810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данных</a:t>
            </a:r>
            <a:r>
              <a:rPr lang="ru-RU" sz="3200" b="0" i="0" u="none" strike="noStrike" cap="none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(ссылочный)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Наследовать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делегата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Объявление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делегата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размещать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непосредственно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пространстве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внутри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(в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любом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месте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где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определен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32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3" name="Google Shape;4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4260850"/>
            <a:ext cx="6211887" cy="239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2"/>
          <p:cNvSpPr/>
          <p:nvPr/>
        </p:nvSpPr>
        <p:spPr>
          <a:xfrm>
            <a:off x="24546" y="2775740"/>
            <a:ext cx="9094800" cy="39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.WriteLine(Operation(6, x =&gt; x * x));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36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.WriteLine(Operation(10, x =&gt; x / 2));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5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Operation(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x1,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retF)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=&gt;  x1 &lt; 0 ? 0: retF(x1);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1" name="Google Shape;661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Func</a:t>
            </a:r>
            <a:endParaRPr/>
          </a:p>
        </p:txBody>
      </p:sp>
      <p:sp>
        <p:nvSpPr>
          <p:cNvPr id="662" name="Google Shape;662;p22"/>
          <p:cNvSpPr txBox="1"/>
          <p:nvPr/>
        </p:nvSpPr>
        <p:spPr>
          <a:xfrm>
            <a:off x="301599" y="836600"/>
            <a:ext cx="8540700" cy="37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Он возвращает результат действия и может принимать параметры</a:t>
            </a:r>
            <a:endParaRPr/>
          </a:p>
        </p:txBody>
      </p:sp>
      <p:sp>
        <p:nvSpPr>
          <p:cNvPr id="663" name="Google Shape;663;p22"/>
          <p:cNvSpPr txBox="1"/>
          <p:nvPr/>
        </p:nvSpPr>
        <p:spPr>
          <a:xfrm>
            <a:off x="3247855" y="6126850"/>
            <a:ext cx="5219700" cy="3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принимает число int и возвращает int</a:t>
            </a:r>
            <a:endParaRPr/>
          </a:p>
        </p:txBody>
      </p:sp>
      <p:cxnSp>
        <p:nvCxnSpPr>
          <p:cNvPr id="664" name="Google Shape;664;p22"/>
          <p:cNvCxnSpPr/>
          <p:nvPr/>
        </p:nvCxnSpPr>
        <p:spPr>
          <a:xfrm rot="10800000">
            <a:off x="6024805" y="5576826"/>
            <a:ext cx="719100" cy="64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65" name="Google Shape;665;p22"/>
          <p:cNvCxnSpPr/>
          <p:nvPr/>
        </p:nvCxnSpPr>
        <p:spPr>
          <a:xfrm rot="10800000">
            <a:off x="6948345" y="5535255"/>
            <a:ext cx="614100" cy="5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66" name="Google Shape;666;p22"/>
          <p:cNvSpPr txBox="1"/>
          <p:nvPr/>
        </p:nvSpPr>
        <p:spPr>
          <a:xfrm>
            <a:off x="405988" y="1687825"/>
            <a:ext cx="7657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FFFF"/>
                </a:solidFill>
              </a:rPr>
              <a:t>Func&lt;in T1, in T2,...in T16, out TResult&gt;()</a:t>
            </a:r>
            <a:endParaRPr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g26a8fec8f0ff363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6" y="2535348"/>
            <a:ext cx="8845999" cy="15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6a8fec8f0ff3631_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5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Predicate</a:t>
            </a:r>
            <a:endParaRPr/>
          </a:p>
        </p:txBody>
      </p:sp>
      <p:sp>
        <p:nvSpPr>
          <p:cNvPr id="679" name="Google Shape;679;g26a8fec8f0ff3631_43"/>
          <p:cNvSpPr txBox="1">
            <a:spLocks noGrp="1"/>
          </p:cNvSpPr>
          <p:nvPr>
            <p:ph type="body" idx="1"/>
          </p:nvPr>
        </p:nvSpPr>
        <p:spPr>
          <a:xfrm>
            <a:off x="301625" y="766792"/>
            <a:ext cx="8540700" cy="53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принимает один параметр и возвращает значение типа </a:t>
            </a:r>
            <a:r>
              <a:rPr lang="en-GB" sz="2200">
                <a:solidFill>
                  <a:schemeClr val="lt2"/>
                </a:solidFill>
              </a:rPr>
              <a:t>bool</a:t>
            </a:r>
            <a:r>
              <a:rPr lang="en-GB" sz="2200"/>
              <a:t>.</a:t>
            </a: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используется для сравнения, сопоставления некоторого объекта T определенному условию. </a:t>
            </a:r>
            <a:endParaRPr sz="2200"/>
          </a:p>
        </p:txBody>
      </p:sp>
      <p:pic>
        <p:nvPicPr>
          <p:cNvPr id="680" name="Google Shape;680;g26a8fec8f0ff363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47" y="2264824"/>
            <a:ext cx="8208726" cy="9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g26a8fec8f0ff3631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50" y="3656811"/>
            <a:ext cx="8540699" cy="209488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g26a8fec8f0ff3631_43"/>
          <p:cNvSpPr txBox="1"/>
          <p:nvPr/>
        </p:nvSpPr>
        <p:spPr>
          <a:xfrm>
            <a:off x="804404" y="5858774"/>
            <a:ext cx="7652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rgbClr val="000000"/>
                </a:highlight>
              </a:rPr>
              <a:t>true или false в зависимости от того, больше нуля число или нет.</a:t>
            </a:r>
            <a:endParaRPr sz="19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Пустые переменные в лямбда выражениях</a:t>
            </a:r>
            <a:endParaRPr/>
          </a:p>
        </p:txBody>
      </p:sp>
      <p:sp>
        <p:nvSpPr>
          <p:cNvPr id="689" name="Google Shape;689;p2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0" name="Google Shape;69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62" y="1916112"/>
            <a:ext cx="8626475" cy="12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Static  в анонимных методах C#9</a:t>
            </a:r>
            <a:endParaRPr/>
          </a:p>
        </p:txBody>
      </p:sp>
      <p:sp>
        <p:nvSpPr>
          <p:cNvPr id="697" name="Google Shape;697;p2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 C# 9.0 можно использовать модификатор static в объявлении анонимного метода: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8" name="Google Shape;6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6050" y="1392237"/>
            <a:ext cx="9261475" cy="74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События </a:t>
            </a:r>
            <a:endParaRPr/>
          </a:p>
        </p:txBody>
      </p:sp>
      <p:sp>
        <p:nvSpPr>
          <p:cNvPr id="704" name="Google Shape;704;p25"/>
          <p:cNvSpPr txBox="1">
            <a:spLocks noGrp="1"/>
          </p:cNvSpPr>
          <p:nvPr>
            <p:ph type="body" idx="1"/>
          </p:nvPr>
        </p:nvSpPr>
        <p:spPr>
          <a:xfrm>
            <a:off x="179387" y="6921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 эле</a:t>
            </a:r>
            <a:r>
              <a:rPr lang="en-GB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мент класса, позволяющий ему посылать 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другим объектам  уведомления об изменении своего состояния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модель «публикация — подписка»или паттерн «наблюдатель»,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класс, являющийся </a:t>
            </a:r>
            <a:r>
              <a:rPr lang="en-GB" sz="2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отправителем (sender) 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сообщения, публикует  события, которые он может инициировать,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а другие классы, являющиеся </a:t>
            </a:r>
            <a:r>
              <a:rPr lang="en-GB" sz="2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получателями (receivers) 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сообщения, подписываются на получение 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их событий. </a:t>
            </a:r>
            <a:endParaRPr/>
          </a:p>
        </p:txBody>
      </p:sp>
      <p:sp>
        <p:nvSpPr>
          <p:cNvPr id="705" name="Google Shape;705;p25"/>
          <p:cNvSpPr txBox="1"/>
          <p:nvPr/>
        </p:nvSpPr>
        <p:spPr>
          <a:xfrm>
            <a:off x="755650" y="3357562"/>
            <a:ext cx="6840537" cy="4603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Button      -        событие Click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1" name="Google Shape;711;p26"/>
          <p:cNvSpPr txBox="1"/>
          <p:nvPr/>
        </p:nvSpPr>
        <p:spPr>
          <a:xfrm>
            <a:off x="301625" y="2349500"/>
            <a:ext cx="2974975" cy="4603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Почтовый клиент</a:t>
            </a:r>
            <a:endParaRPr/>
          </a:p>
        </p:txBody>
      </p:sp>
      <p:sp>
        <p:nvSpPr>
          <p:cNvPr id="712" name="Google Shape;712;p26"/>
          <p:cNvSpPr txBox="1"/>
          <p:nvPr/>
        </p:nvSpPr>
        <p:spPr>
          <a:xfrm>
            <a:off x="4572000" y="3429000"/>
            <a:ext cx="3095625" cy="954087"/>
          </a:xfrm>
          <a:prstGeom prst="rect">
            <a:avLst/>
          </a:prstGeom>
          <a:solidFill>
            <a:srgbClr val="5E0D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Почтовый Менеджер</a:t>
            </a:r>
            <a:endParaRPr/>
          </a:p>
        </p:txBody>
      </p:sp>
      <p:sp>
        <p:nvSpPr>
          <p:cNvPr id="713" name="Google Shape;713;p26"/>
          <p:cNvSpPr txBox="1"/>
          <p:nvPr/>
        </p:nvSpPr>
        <p:spPr>
          <a:xfrm>
            <a:off x="6443662" y="3429000"/>
            <a:ext cx="1223962" cy="646112"/>
          </a:xfrm>
          <a:prstGeom prst="rect">
            <a:avLst/>
          </a:prstGeom>
          <a:solidFill>
            <a:srgbClr val="4446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Событие - Mail</a:t>
            </a:r>
            <a:endParaRPr/>
          </a:p>
        </p:txBody>
      </p:sp>
      <p:cxnSp>
        <p:nvCxnSpPr>
          <p:cNvPr id="714" name="Google Shape;714;p26"/>
          <p:cNvCxnSpPr/>
          <p:nvPr/>
        </p:nvCxnSpPr>
        <p:spPr>
          <a:xfrm>
            <a:off x="1789113" y="2809874"/>
            <a:ext cx="2782800" cy="10971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5" name="Google Shape;715;p26"/>
          <p:cNvSpPr txBox="1"/>
          <p:nvPr/>
        </p:nvSpPr>
        <p:spPr>
          <a:xfrm>
            <a:off x="625475" y="2949575"/>
            <a:ext cx="3360737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объект регистрируется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качестве получателя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уведомлений о событии Mail </a:t>
            </a:r>
            <a:endParaRPr/>
          </a:p>
        </p:txBody>
      </p:sp>
      <p:cxnSp>
        <p:nvCxnSpPr>
          <p:cNvPr id="716" name="Google Shape;716;p26"/>
          <p:cNvCxnSpPr/>
          <p:nvPr/>
        </p:nvCxnSpPr>
        <p:spPr>
          <a:xfrm>
            <a:off x="6119812" y="4383087"/>
            <a:ext cx="0" cy="6302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7" name="Google Shape;717;p26"/>
          <p:cNvCxnSpPr/>
          <p:nvPr/>
        </p:nvCxnSpPr>
        <p:spPr>
          <a:xfrm rot="10800000">
            <a:off x="5435600" y="5013325"/>
            <a:ext cx="68421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8" name="Google Shape;718;p26"/>
          <p:cNvCxnSpPr/>
          <p:nvPr/>
        </p:nvCxnSpPr>
        <p:spPr>
          <a:xfrm rot="10800000">
            <a:off x="5435600" y="4383087"/>
            <a:ext cx="0" cy="6302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19" name="Google Shape;719;p26"/>
          <p:cNvSpPr txBox="1"/>
          <p:nvPr/>
        </p:nvSpPr>
        <p:spPr>
          <a:xfrm>
            <a:off x="4572000" y="5029200"/>
            <a:ext cx="259238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«знает», что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 следует уведомить о сообщении</a:t>
            </a:r>
            <a:endParaRPr/>
          </a:p>
        </p:txBody>
      </p:sp>
      <p:cxnSp>
        <p:nvCxnSpPr>
          <p:cNvPr id="720" name="Google Shape;720;p26"/>
          <p:cNvCxnSpPr/>
          <p:nvPr/>
        </p:nvCxnSpPr>
        <p:spPr>
          <a:xfrm rot="10800000">
            <a:off x="7235825" y="4383087"/>
            <a:ext cx="215900" cy="774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1" name="Google Shape;721;p26"/>
          <p:cNvSpPr txBox="1"/>
          <p:nvPr/>
        </p:nvSpPr>
        <p:spPr>
          <a:xfrm>
            <a:off x="6659562" y="5203825"/>
            <a:ext cx="259238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3)Пришло сообщение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Наступило событие </a:t>
            </a:r>
            <a:endParaRPr/>
          </a:p>
        </p:txBody>
      </p:sp>
      <p:cxnSp>
        <p:nvCxnSpPr>
          <p:cNvPr id="722" name="Google Shape;722;p26"/>
          <p:cNvCxnSpPr/>
          <p:nvPr/>
        </p:nvCxnSpPr>
        <p:spPr>
          <a:xfrm rot="10800000">
            <a:off x="3179762" y="2579687"/>
            <a:ext cx="2940050" cy="8493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3" name="Google Shape;723;p26"/>
          <p:cNvSpPr txBox="1"/>
          <p:nvPr/>
        </p:nvSpPr>
        <p:spPr>
          <a:xfrm>
            <a:off x="3986212" y="2124075"/>
            <a:ext cx="259238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4)Уведомляем объект о событии </a:t>
            </a:r>
            <a:endParaRPr/>
          </a:p>
        </p:txBody>
      </p:sp>
      <p:cxnSp>
        <p:nvCxnSpPr>
          <p:cNvPr id="724" name="Google Shape;724;p26"/>
          <p:cNvCxnSpPr/>
          <p:nvPr/>
        </p:nvCxnSpPr>
        <p:spPr>
          <a:xfrm rot="10800000">
            <a:off x="1789112" y="1779587"/>
            <a:ext cx="0" cy="5699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5" name="Google Shape;725;p26"/>
          <p:cNvCxnSpPr/>
          <p:nvPr/>
        </p:nvCxnSpPr>
        <p:spPr>
          <a:xfrm rot="10800000">
            <a:off x="1042987" y="1779587"/>
            <a:ext cx="7461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6" name="Google Shape;726;p26"/>
          <p:cNvCxnSpPr/>
          <p:nvPr/>
        </p:nvCxnSpPr>
        <p:spPr>
          <a:xfrm>
            <a:off x="1042987" y="1779587"/>
            <a:ext cx="0" cy="5699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7" name="Google Shape;727;p26"/>
          <p:cNvSpPr txBox="1"/>
          <p:nvPr/>
        </p:nvSpPr>
        <p:spPr>
          <a:xfrm>
            <a:off x="722312" y="1144587"/>
            <a:ext cx="25923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5)Обработка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5e28d3b664c8b75d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4" name="Google Shape;734;g5e28d3b664c8b75d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93" y="1"/>
            <a:ext cx="7324725" cy="5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g5e28d3b664c8b75d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131" y="3916356"/>
            <a:ext cx="6028974" cy="20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g5e28d3b664c8b75d_0"/>
          <p:cNvPicPr preferRelativeResize="0"/>
          <p:nvPr/>
        </p:nvPicPr>
        <p:blipFill rotWithShape="1">
          <a:blip r:embed="rId5">
            <a:alphaModFix/>
          </a:blip>
          <a:srcRect l="5195" t="18213"/>
          <a:stretch/>
        </p:blipFill>
        <p:spPr>
          <a:xfrm>
            <a:off x="6259694" y="2517380"/>
            <a:ext cx="2582625" cy="1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События построены на основе делегатов: с помощью делегатов вызываются методы-обработчики событий. Поэтому </a:t>
            </a:r>
            <a:r>
              <a:rPr lang="en-GB" sz="20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события</a:t>
            </a: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классе состоит из следующих частей: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описание делегата, задающего сигнатуру обработчиков событий;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описание события;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описание метода (методов), инициирующих событие.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new, public, protected, internal, private, static, virtual, sealed, override, abstract и extern</a:t>
            </a:r>
            <a:endParaRPr/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3" name="Google Shape;743;p27"/>
          <p:cNvSpPr/>
          <p:nvPr/>
        </p:nvSpPr>
        <p:spPr>
          <a:xfrm>
            <a:off x="459674" y="980728"/>
            <a:ext cx="7632848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[атрибуты]   [спецификаторы]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имяделегата имясобытия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4" name="Google Shape;744;p27"/>
          <p:cNvSpPr txBox="1"/>
          <p:nvPr/>
        </p:nvSpPr>
        <p:spPr>
          <a:xfrm>
            <a:off x="468312" y="7937"/>
            <a:ext cx="7380287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закрытый статический класс, в котором создается экземпляр делегата, и двух методов, предназначенных для добавления и удаления обработчика из списка этого делегата</a:t>
            </a:r>
            <a:endParaRPr/>
          </a:p>
        </p:txBody>
      </p:sp>
      <p:cxnSp>
        <p:nvCxnSpPr>
          <p:cNvPr id="745" name="Google Shape;745;p27"/>
          <p:cNvCxnSpPr/>
          <p:nvPr/>
        </p:nvCxnSpPr>
        <p:spPr>
          <a:xfrm>
            <a:off x="2771775" y="981075"/>
            <a:ext cx="144462" cy="6191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46" name="Google Shape;746;p27"/>
          <p:cNvSpPr txBox="1"/>
          <p:nvPr/>
        </p:nvSpPr>
        <p:spPr>
          <a:xfrm>
            <a:off x="179387" y="2065337"/>
            <a:ext cx="8496300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GB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Связь с делегатом означает, что метод, обрабатывающий данное событие, должен принимать те же параметры и возвращать тот же тип, что и делегат.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g5e28d3b664c8b75d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437" y="198582"/>
            <a:ext cx="7071110" cy="1315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g5e28d3b664c8b75d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805" y="2105782"/>
            <a:ext cx="6124375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5e28d3b664c8b75d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48" y="4088113"/>
            <a:ext cx="7931726" cy="226962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g5e28d3b664c8b75d_8"/>
          <p:cNvSpPr txBox="1"/>
          <p:nvPr/>
        </p:nvSpPr>
        <p:spPr>
          <a:xfrm>
            <a:off x="993300" y="1513900"/>
            <a:ext cx="8037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можем его вызвать в программе как метод, используя имя события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6" name="Google Shape;756;g5e28d3b664c8b75d_8"/>
          <p:cNvSpPr txBox="1"/>
          <p:nvPr/>
        </p:nvSpPr>
        <p:spPr>
          <a:xfrm>
            <a:off x="423004" y="3144500"/>
            <a:ext cx="8608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событие равно null в случае, если для его не определен обработчик. Поэтому при вызове события лучше его всегда проверять на null.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"/>
          <p:cNvSpPr txBox="1">
            <a:spLocks noGrp="1"/>
          </p:cNvSpPr>
          <p:nvPr>
            <p:ph type="body" idx="1"/>
          </p:nvPr>
        </p:nvSpPr>
        <p:spPr>
          <a:xfrm>
            <a:off x="214312" y="2857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вызывать только такие методы, у которых тип возвращаемого значения и список параметров  совпадают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быть статический метод класса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Имеет тот же синтаксис, что и вызов метод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Если делегат хранит ссылки на несколько методов, они вызываются последовательно в том порядке, в котором были добавлены в делегат (цепочки (chaining))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5e28d3b664c8b75d_2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3" name="Google Shape;763;g5e28d3b664c8b75d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692"/>
            <a:ext cx="9144000" cy="6548617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5e28d3b664c8b75d_20"/>
          <p:cNvSpPr txBox="1"/>
          <p:nvPr/>
        </p:nvSpPr>
        <p:spPr>
          <a:xfrm>
            <a:off x="4244503" y="2913300"/>
            <a:ext cx="3928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обработчик не был бы установлен, то при вызове события Notify?.Invoke() ничего не происходило, так как событие Notify было бы равно null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e28d3b664c8b75d_31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00" cy="4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Добавление обработчика события</a:t>
            </a:r>
            <a:endParaRPr sz="3500"/>
          </a:p>
        </p:txBody>
      </p:sp>
      <p:sp>
        <p:nvSpPr>
          <p:cNvPr id="771" name="Google Shape;771;g5e28d3b664c8b75d_31"/>
          <p:cNvSpPr txBox="1">
            <a:spLocks noGrp="1"/>
          </p:cNvSpPr>
          <p:nvPr>
            <p:ph type="body" idx="1"/>
          </p:nvPr>
        </p:nvSpPr>
        <p:spPr>
          <a:xfrm>
            <a:off x="121800" y="657650"/>
            <a:ext cx="9022200" cy="541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Char char="►"/>
            </a:pPr>
            <a:r>
              <a:rPr lang="en-GB" sz="3000"/>
              <a:t>событием может быть связан один или несколько обработчиков;</a:t>
            </a: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</a:rPr>
              <a:t>Обработчики событий</a:t>
            </a:r>
            <a:r>
              <a:rPr lang="en-GB" sz="3000"/>
              <a:t> - это именно то, что выполняется при вызове событий. </a:t>
            </a:r>
            <a:endParaRPr sz="3000"/>
          </a:p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Char char="►"/>
            </a:pPr>
            <a:r>
              <a:rPr lang="en-GB" sz="3000"/>
              <a:t>в качестве обработчиков событий применяются методы.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GB" sz="3000"/>
              <a:t>обработчик событий по списку параметров и возвращаемому типу должен соответствовать делегату, который представляет событие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GB" sz="3000"/>
              <a:t>Для добавления обработчика события применяется операция +=</a:t>
            </a:r>
            <a:endParaRPr sz="3000"/>
          </a:p>
        </p:txBody>
      </p:sp>
      <p:pic>
        <p:nvPicPr>
          <p:cNvPr id="772" name="Google Shape;772;g5e28d3b664c8b75d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24" y="5941356"/>
            <a:ext cx="7670800" cy="7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5e28d3b664c8b75d_2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9" name="Google Shape;779;g5e28d3b664c8b75d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9"/>
            <a:ext cx="9144000" cy="296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g5e28d3b664c8b75d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25" y="3757368"/>
            <a:ext cx="60960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e28d3b664c8b75d_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2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удаление обработчиков</a:t>
            </a:r>
            <a:endParaRPr/>
          </a:p>
        </p:txBody>
      </p:sp>
      <p:sp>
        <p:nvSpPr>
          <p:cNvPr id="787" name="Google Shape;787;g5e28d3b664c8b75d_42"/>
          <p:cNvSpPr txBox="1">
            <a:spLocks noGrp="1"/>
          </p:cNvSpPr>
          <p:nvPr>
            <p:ph type="body" idx="1"/>
          </p:nvPr>
        </p:nvSpPr>
        <p:spPr>
          <a:xfrm>
            <a:off x="2082646" y="649800"/>
            <a:ext cx="8540700" cy="60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применяется операция -=</a:t>
            </a:r>
            <a:endParaRPr/>
          </a:p>
        </p:txBody>
      </p:sp>
      <p:pic>
        <p:nvPicPr>
          <p:cNvPr id="788" name="Google Shape;788;g5e28d3b664c8b75d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0000"/>
            <a:ext cx="8839199" cy="428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4" name="Google Shape;794;p28"/>
          <p:cNvSpPr txBox="1">
            <a:spLocks noGrp="1"/>
          </p:cNvSpPr>
          <p:nvPr>
            <p:ph type="body" idx="1"/>
          </p:nvPr>
        </p:nvSpPr>
        <p:spPr>
          <a:xfrm>
            <a:off x="187325" y="8001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Обработка событий выполняется в классах-получателях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сигнатура методов-обработчиков событий == типу делегата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Каждый объект (не класс!), желающий получать сообщение, должен зарегистрировать в объекте-отправителе этот метод :+= ( -=)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Поддерживается групповая адресация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5" name="Google Shape;79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5" y="-100012"/>
            <a:ext cx="8742362" cy="2100262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28"/>
          <p:cNvSpPr txBox="1"/>
          <p:nvPr/>
        </p:nvSpPr>
        <p:spPr>
          <a:xfrm>
            <a:off x="5003800" y="5661025"/>
            <a:ext cx="45720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методы add_....., remove_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2" name="Google Shape;802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3" name="Google Shape;803;p29"/>
          <p:cNvSpPr/>
          <p:nvPr/>
        </p:nvSpPr>
        <p:spPr>
          <a:xfrm>
            <a:off x="35496" y="214401"/>
            <a:ext cx="9073008" cy="67403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		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---- Класс-источник события ---------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EventHandler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Go;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Описание соб. станд. типа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CommandGo()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// Метод, инициирующий событие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"Go!"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(Go !=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Go(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	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------- Класс-наблюдатель ------------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OnGo(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"ИДУУУУУУ!"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// Обработчик соб-я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o3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o1.OnGo;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регистрация обработчика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o2.OnGo;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регистрация обработчика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s.CommandGo();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04" name="Google Shape;80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625" y="3584575"/>
            <a:ext cx="48577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0" name="Google Shape;810;p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1" name="Google Shape;811;p30"/>
          <p:cNvSpPr/>
          <p:nvPr/>
        </p:nvSpPr>
        <p:spPr>
          <a:xfrm>
            <a:off x="35496" y="214401"/>
            <a:ext cx="9073008" cy="67403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		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---- Класс-источник события ---------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EventHandler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Go;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Описание соб. станд. типа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CommandGo()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// Метод, инициирующий событие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"Go!"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(Go !=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Go(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	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------- Класс-наблюдатель ------------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OnGo(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"ИДУУУУУУ!"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// Обработчик соб-я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o3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o1.OnGo;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регистрация обработчика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o2.OnGo;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регистрация обработчика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s.CommandGo();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30"/>
          <p:cNvSpPr txBox="1"/>
          <p:nvPr/>
        </p:nvSpPr>
        <p:spPr>
          <a:xfrm>
            <a:off x="6572250" y="2108200"/>
            <a:ext cx="228917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результата void</a:t>
            </a:r>
            <a:endParaRPr/>
          </a:p>
        </p:txBody>
      </p:sp>
      <p:cxnSp>
        <p:nvCxnSpPr>
          <p:cNvPr id="813" name="Google Shape;813;p30"/>
          <p:cNvCxnSpPr/>
          <p:nvPr/>
        </p:nvCxnSpPr>
        <p:spPr>
          <a:xfrm flipH="1">
            <a:off x="2655887" y="2263775"/>
            <a:ext cx="3916362" cy="4032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4" name="Google Shape;814;p30"/>
          <p:cNvSpPr txBox="1"/>
          <p:nvPr/>
        </p:nvSpPr>
        <p:spPr>
          <a:xfrm>
            <a:off x="4459287" y="-106362"/>
            <a:ext cx="4516437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Стандартный класс System.EventHandler.</a:t>
            </a:r>
            <a:endParaRPr/>
          </a:p>
        </p:txBody>
      </p:sp>
      <p:cxnSp>
        <p:nvCxnSpPr>
          <p:cNvPr id="815" name="Google Shape;815;p30"/>
          <p:cNvCxnSpPr/>
          <p:nvPr/>
        </p:nvCxnSpPr>
        <p:spPr>
          <a:xfrm flipH="1">
            <a:off x="4427537" y="239712"/>
            <a:ext cx="504825" cy="306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6" name="Google Shape;816;p30"/>
          <p:cNvSpPr txBox="1"/>
          <p:nvPr/>
        </p:nvSpPr>
        <p:spPr>
          <a:xfrm>
            <a:off x="4205287" y="3454400"/>
            <a:ext cx="4770437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источник события - имеет тип object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аргументы события и имеет тип EventArgs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 производный от него</a:t>
            </a:r>
            <a:endParaRPr/>
          </a:p>
        </p:txBody>
      </p:sp>
      <p:cxnSp>
        <p:nvCxnSpPr>
          <p:cNvPr id="817" name="Google Shape;817;p30"/>
          <p:cNvCxnSpPr/>
          <p:nvPr/>
        </p:nvCxnSpPr>
        <p:spPr>
          <a:xfrm rot="10800000">
            <a:off x="4067175" y="2986087"/>
            <a:ext cx="144462" cy="4683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8" name="Google Shape;818;p30"/>
          <p:cNvSpPr txBox="1"/>
          <p:nvPr/>
        </p:nvSpPr>
        <p:spPr>
          <a:xfrm>
            <a:off x="4789487" y="1336675"/>
            <a:ext cx="445135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Значение события по умолчанию — null</a:t>
            </a:r>
            <a:endParaRPr/>
          </a:p>
        </p:txBody>
      </p:sp>
      <p:cxnSp>
        <p:nvCxnSpPr>
          <p:cNvPr id="819" name="Google Shape;819;p30"/>
          <p:cNvCxnSpPr/>
          <p:nvPr/>
        </p:nvCxnSpPr>
        <p:spPr>
          <a:xfrm flipH="1">
            <a:off x="4140200" y="1470025"/>
            <a:ext cx="539750" cy="52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20" name="Google Shape;820;p30"/>
          <p:cNvSpPr txBox="1"/>
          <p:nvPr/>
        </p:nvSpPr>
        <p:spPr>
          <a:xfrm>
            <a:off x="1908175" y="6288087"/>
            <a:ext cx="72009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библиотеке .NET описано много стандартных делегатов, предназначенных для реализации механизма обработки событий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6" name="Google Shape;826;p3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31"/>
          <p:cNvSpPr/>
          <p:nvPr/>
        </p:nvSpPr>
        <p:spPr>
          <a:xfrm>
            <a:off x="-468560" y="0"/>
            <a:ext cx="9721080" cy="70173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SomeDelegat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SomeDelegat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Go;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ComandGo()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"Go!"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(Go !=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Go();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OnGo()  {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"ИДУУУУУУ!"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Eye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OnGo() {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"Вижу что идет!"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SomeDelegat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(o1.OnGo);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SomeDelegat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(o2.OnGo);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s.ComandGo();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8" name="Google Shape;828;p31"/>
          <p:cNvCxnSpPr/>
          <p:nvPr/>
        </p:nvCxnSpPr>
        <p:spPr>
          <a:xfrm>
            <a:off x="-468312" y="333375"/>
            <a:ext cx="95043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9" name="Google Shape;829;p31"/>
          <p:cNvCxnSpPr/>
          <p:nvPr/>
        </p:nvCxnSpPr>
        <p:spPr>
          <a:xfrm>
            <a:off x="-468312" y="2492375"/>
            <a:ext cx="95043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0" name="Google Shape;830;p31"/>
          <p:cNvCxnSpPr/>
          <p:nvPr/>
        </p:nvCxnSpPr>
        <p:spPr>
          <a:xfrm>
            <a:off x="-468312" y="3357562"/>
            <a:ext cx="95043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1" name="Google Shape;831;p31"/>
          <p:cNvCxnSpPr/>
          <p:nvPr/>
        </p:nvCxnSpPr>
        <p:spPr>
          <a:xfrm>
            <a:off x="-360362" y="4149725"/>
            <a:ext cx="95043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32" name="Google Shape;83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259262"/>
            <a:ext cx="50673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8" name="Google Shape;838;p32"/>
          <p:cNvSpPr txBox="1">
            <a:spLocks noGrp="1"/>
          </p:cNvSpPr>
          <p:nvPr>
            <p:ph type="body" idx="1"/>
          </p:nvPr>
        </p:nvSpPr>
        <p:spPr>
          <a:xfrm>
            <a:off x="301625" y="-1"/>
            <a:ext cx="8540700" cy="5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правила: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• имя делегата заканчивается суффиксом EventHandler;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• делегат получает два параметра: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первый параметр задает источник события и имеет тип object;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второй параметр задает аргументы события и имеет тип EventArgs или производный от него. </a:t>
            </a:r>
            <a:endParaRPr/>
          </a:p>
        </p:txBody>
      </p:sp>
      <p:sp>
        <p:nvSpPr>
          <p:cNvPr id="839" name="Google Shape;839;p32"/>
          <p:cNvSpPr txBox="1"/>
          <p:nvPr/>
        </p:nvSpPr>
        <p:spPr>
          <a:xfrm>
            <a:off x="19050" y="6021387"/>
            <a:ext cx="9124950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2400"/>
              <a:buFont typeface="Arial"/>
              <a:buNone/>
            </a:pPr>
            <a:r>
              <a:rPr lang="en-GB" sz="24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24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delegate</a:t>
            </a:r>
            <a:r>
              <a:rPr lang="en-GB" sz="24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GB" sz="24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>
                <a:solidFill>
                  <a:srgbClr val="006881"/>
                </a:solidFill>
                <a:latin typeface="Arial"/>
                <a:ea typeface="Arial"/>
                <a:cs typeface="Arial"/>
                <a:sym typeface="Arial"/>
              </a:rPr>
              <a:t>EventHandler</a:t>
            </a:r>
            <a:r>
              <a:rPr lang="en-GB" sz="24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24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GB" sz="24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? sender, EventArgs e);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3"/>
          <p:cNvSpPr txBox="1">
            <a:spLocks noGrp="1"/>
          </p:cNvSpPr>
          <p:nvPr>
            <p:ph type="body" idx="1"/>
          </p:nvPr>
        </p:nvSpPr>
        <p:spPr>
          <a:xfrm>
            <a:off x="179387" y="5492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обработчика события принято составлять из префикса On и имени события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Классы содержащие информацию о событиях должны наследовать  от типа System.EventArgs, а имя типа должно заканчиваться словом EventArgs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5" name="Google Shape;845;p33"/>
          <p:cNvSpPr txBox="1"/>
          <p:nvPr/>
        </p:nvSpPr>
        <p:spPr>
          <a:xfrm>
            <a:off x="411162" y="2133600"/>
            <a:ext cx="83296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400"/>
              <a:buFont typeface="Arial"/>
              <a:buNone/>
            </a:pPr>
            <a:r>
              <a:rPr lang="en-GB" sz="2400" b="0" i="1" u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void обработчик(object отправитель, EventArgs е) { //... }</a:t>
            </a:r>
            <a:r>
              <a:rPr lang="en-GB"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846" name="Google Shape;846;p33"/>
          <p:cNvSpPr txBox="1"/>
          <p:nvPr/>
        </p:nvSpPr>
        <p:spPr>
          <a:xfrm>
            <a:off x="31750" y="2798762"/>
            <a:ext cx="9123362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2400"/>
              <a:buFont typeface="Arial"/>
              <a:buNone/>
            </a:pPr>
            <a:r>
              <a:rPr lang="en-GB" sz="24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24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delegate</a:t>
            </a:r>
            <a:r>
              <a:rPr lang="en-GB" sz="24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GB" sz="24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>
                <a:solidFill>
                  <a:srgbClr val="006881"/>
                </a:solidFill>
                <a:latin typeface="Arial"/>
                <a:ea typeface="Arial"/>
                <a:cs typeface="Arial"/>
                <a:sym typeface="Arial"/>
              </a:rPr>
              <a:t>EventHandler</a:t>
            </a:r>
            <a:r>
              <a:rPr lang="en-GB" sz="24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24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GB" sz="24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? sender, EventArgs e);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"/>
          <p:cNvSpPr txBox="1">
            <a:spLocks noGrp="1"/>
          </p:cNvSpPr>
          <p:nvPr>
            <p:ph type="body" idx="1"/>
          </p:nvPr>
        </p:nvSpPr>
        <p:spPr>
          <a:xfrm>
            <a:off x="250825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</a:t>
            </a:r>
            <a:r>
              <a:rPr lang="en-GB" sz="3200" b="0" i="0" u="none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вызывать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как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обычный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делегаты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могут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параметрами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endParaRPr dirty="0"/>
          </a:p>
        </p:txBody>
      </p:sp>
      <p:sp>
        <p:nvSpPr>
          <p:cNvPr id="465" name="Google Shape;465;p7"/>
          <p:cNvSpPr/>
          <p:nvPr/>
        </p:nvSpPr>
        <p:spPr>
          <a:xfrm>
            <a:off x="403151" y="2792491"/>
            <a:ext cx="8388424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ReadDelegat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_del) { _del(1); }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 </a:t>
            </a: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+делегаты</a:t>
            </a:r>
            <a:endParaRPr/>
          </a:p>
        </p:txBody>
      </p:sp>
      <p:sp>
        <p:nvSpPr>
          <p:cNvPr id="852" name="Google Shape;852;p34"/>
          <p:cNvSpPr txBox="1">
            <a:spLocks noGrp="1"/>
          </p:cNvSpPr>
          <p:nvPr>
            <p:ph type="body" idx="1"/>
          </p:nvPr>
        </p:nvSpPr>
        <p:spPr>
          <a:xfrm>
            <a:off x="292100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 можно вызвать асинхронно (в отдельном потоке), при этом в исходном потоке можно продолжать действия.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Анонимный делегат (без создания класса-наблюдателя):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Делегаты и события обеспечивают взаимодействие взаимосвязанных объектов.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События включены во многие стандартные классы .NET,  используемые для разработки Windows-приложений. 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3" name="Google Shape;853;p34"/>
          <p:cNvSpPr/>
          <p:nvPr/>
        </p:nvSpPr>
        <p:spPr>
          <a:xfrm>
            <a:off x="25599" y="3356992"/>
            <a:ext cx="8925621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s.Go +=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SomeDelegat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(()=&gt;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{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"Я слышу что идете!"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Назначение  делегатов</a:t>
            </a:r>
            <a:endParaRPr/>
          </a:p>
        </p:txBody>
      </p:sp>
      <p:sp>
        <p:nvSpPr>
          <p:cNvPr id="519" name="Google Shape;519;p9"/>
          <p:cNvSpPr txBox="1">
            <a:spLocks noGrp="1"/>
          </p:cNvSpPr>
          <p:nvPr>
            <p:ph type="body" idx="1"/>
          </p:nvPr>
        </p:nvSpPr>
        <p:spPr>
          <a:xfrm>
            <a:off x="301625" y="13477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1)возможности определять вызываемый метод не при компиляции, а динамически во время выполнения программы;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2)обеспечения связи между объектами по типу «источник — наблюдатель»;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3)создания универсальных методов, в которые можно передавать другие методы;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4)поддержки механизма обратных вызовов.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"/>
          <p:cNvSpPr txBox="1">
            <a:spLocks noGrp="1"/>
          </p:cNvSpPr>
          <p:nvPr>
            <p:ph type="body" idx="1"/>
          </p:nvPr>
        </p:nvSpPr>
        <p:spPr>
          <a:xfrm>
            <a:off x="179387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Char char="►"/>
            </a:pPr>
            <a:r>
              <a:rPr lang="en-GB" sz="3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 делегатов</a:t>
            </a:r>
            <a:endParaRPr/>
          </a:p>
        </p:txBody>
      </p:sp>
      <p:sp>
        <p:nvSpPr>
          <p:cNvPr id="416" name="Google Shape;416;p4"/>
          <p:cNvSpPr/>
          <p:nvPr/>
        </p:nvSpPr>
        <p:spPr>
          <a:xfrm>
            <a:off x="171642" y="1412776"/>
            <a:ext cx="8928992" cy="4154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HelloI(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 = HelloI;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del.Invoke(4);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4"/>
          <p:cNvSpPr txBox="1"/>
          <p:nvPr/>
        </p:nvSpPr>
        <p:spPr>
          <a:xfrm>
            <a:off x="6169025" y="1428750"/>
            <a:ext cx="2582862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Объявляем делегат</a:t>
            </a:r>
            <a:endParaRPr/>
          </a:p>
        </p:txBody>
      </p:sp>
      <p:sp>
        <p:nvSpPr>
          <p:cNvPr id="418" name="Google Shape;418;p4"/>
          <p:cNvSpPr txBox="1"/>
          <p:nvPr/>
        </p:nvSpPr>
        <p:spPr>
          <a:xfrm>
            <a:off x="4787900" y="3302000"/>
            <a:ext cx="3603625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Создаем переменную делегата</a:t>
            </a:r>
            <a:endParaRPr/>
          </a:p>
        </p:txBody>
      </p:sp>
      <p:sp>
        <p:nvSpPr>
          <p:cNvPr id="419" name="Google Shape;419;p4"/>
          <p:cNvSpPr txBox="1"/>
          <p:nvPr/>
        </p:nvSpPr>
        <p:spPr>
          <a:xfrm>
            <a:off x="6054725" y="3783012"/>
            <a:ext cx="2855912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Присваиваем этой переменной адрес метода</a:t>
            </a:r>
            <a:endParaRPr/>
          </a:p>
        </p:txBody>
      </p:sp>
      <p:sp>
        <p:nvSpPr>
          <p:cNvPr id="420" name="Google Shape;420;p4"/>
          <p:cNvSpPr txBox="1"/>
          <p:nvPr/>
        </p:nvSpPr>
        <p:spPr>
          <a:xfrm>
            <a:off x="5189537" y="5086350"/>
            <a:ext cx="1958975" cy="368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Вызываем метод</a:t>
            </a:r>
            <a:endParaRPr/>
          </a:p>
        </p:txBody>
      </p:sp>
      <p:cxnSp>
        <p:nvCxnSpPr>
          <p:cNvPr id="421" name="Google Shape;421;p4"/>
          <p:cNvCxnSpPr/>
          <p:nvPr/>
        </p:nvCxnSpPr>
        <p:spPr>
          <a:xfrm rot="10800000">
            <a:off x="5580062" y="1628775"/>
            <a:ext cx="474662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22" name="Google Shape;422;p4"/>
          <p:cNvCxnSpPr/>
          <p:nvPr/>
        </p:nvCxnSpPr>
        <p:spPr>
          <a:xfrm flipH="1">
            <a:off x="4140200" y="3486150"/>
            <a:ext cx="647700" cy="2968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23" name="Google Shape;423;p4"/>
          <p:cNvCxnSpPr/>
          <p:nvPr/>
        </p:nvCxnSpPr>
        <p:spPr>
          <a:xfrm flipH="1">
            <a:off x="5189537" y="4005262"/>
            <a:ext cx="674687" cy="1333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24" name="Google Shape;424;p4"/>
          <p:cNvCxnSpPr/>
          <p:nvPr/>
        </p:nvCxnSpPr>
        <p:spPr>
          <a:xfrm rot="10800000">
            <a:off x="4464050" y="4705350"/>
            <a:ext cx="725487" cy="5651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25" name="Google Shape;425;p4"/>
          <p:cNvSpPr txBox="1"/>
          <p:nvPr/>
        </p:nvSpPr>
        <p:spPr>
          <a:xfrm>
            <a:off x="617537" y="5743575"/>
            <a:ext cx="7986712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Чтобы использовать делегат, нам надо создать его объект с помощью конструктора, в который мы передаем адрес метода, вызываемого делегатом</a:t>
            </a:r>
            <a:endParaRPr/>
          </a:p>
        </p:txBody>
      </p:sp>
      <p:sp>
        <p:nvSpPr>
          <p:cNvPr id="426" name="Google Shape;426;p4"/>
          <p:cNvSpPr/>
          <p:nvPr/>
        </p:nvSpPr>
        <p:spPr>
          <a:xfrm>
            <a:off x="25679" y="4083348"/>
            <a:ext cx="2844048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(HelloI);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7" name="Google Shape;427;p4"/>
          <p:cNvCxnSpPr/>
          <p:nvPr/>
        </p:nvCxnSpPr>
        <p:spPr>
          <a:xfrm rot="10800000">
            <a:off x="-1404937" y="1773237"/>
            <a:ext cx="10953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28" name="Google Shape;428;p4"/>
          <p:cNvSpPr/>
          <p:nvPr/>
        </p:nvSpPr>
        <p:spPr>
          <a:xfrm>
            <a:off x="120794" y="4461582"/>
            <a:ext cx="1197764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del(4);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4"/>
          <p:cNvSpPr txBox="1"/>
          <p:nvPr/>
        </p:nvSpPr>
        <p:spPr>
          <a:xfrm>
            <a:off x="120650" y="3302000"/>
            <a:ext cx="1171575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Или так</a:t>
            </a:r>
            <a:endParaRPr/>
          </a:p>
        </p:txBody>
      </p:sp>
      <p:cxnSp>
        <p:nvCxnSpPr>
          <p:cNvPr id="430" name="Google Shape;430;p4"/>
          <p:cNvCxnSpPr/>
          <p:nvPr/>
        </p:nvCxnSpPr>
        <p:spPr>
          <a:xfrm>
            <a:off x="536575" y="3716337"/>
            <a:ext cx="182562" cy="2889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"/>
          <p:cNvSpPr txBox="1">
            <a:spLocks noGrp="1"/>
          </p:cNvSpPr>
          <p:nvPr>
            <p:ph type="body" idx="1"/>
          </p:nvPr>
        </p:nvSpPr>
        <p:spPr>
          <a:xfrm>
            <a:off x="325437" y="-11112"/>
            <a:ext cx="8540750" cy="5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 может хранить ссылки на несколько методов и вызывать их поочередно -  сигнатуры всех методов должны совпадать</a:t>
            </a:r>
            <a:endParaRPr/>
          </a:p>
        </p:txBody>
      </p:sp>
      <p:sp>
        <p:nvSpPr>
          <p:cNvPr id="436" name="Google Shape;436;p3"/>
          <p:cNvSpPr txBox="1"/>
          <p:nvPr/>
        </p:nvSpPr>
        <p:spPr>
          <a:xfrm>
            <a:off x="2286000" y="3105150"/>
            <a:ext cx="4572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3"/>
          <p:cNvSpPr txBox="1"/>
          <p:nvPr/>
        </p:nvSpPr>
        <p:spPr>
          <a:xfrm>
            <a:off x="2286000" y="3105150"/>
            <a:ext cx="4572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8" name="Google Shape;43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437" y="1516062"/>
            <a:ext cx="6370637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"/>
          <p:cNvSpPr txBox="1"/>
          <p:nvPr/>
        </p:nvSpPr>
        <p:spPr>
          <a:xfrm>
            <a:off x="323850" y="2708275"/>
            <a:ext cx="4572000" cy="1939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Определяется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компилятором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содержит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четыре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метода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Invoke, </a:t>
            </a:r>
            <a:endParaRPr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 err="1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BeginInvoke</a:t>
            </a:r>
            <a:r>
              <a:rPr lang="en-GB" sz="2000" b="0" i="0" u="none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endParaRPr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 err="1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EndInvoke</a:t>
            </a:r>
            <a:endParaRPr dirty="0"/>
          </a:p>
        </p:txBody>
      </p:sp>
      <p:sp>
        <p:nvSpPr>
          <p:cNvPr id="440" name="Google Shape;440;p3"/>
          <p:cNvSpPr txBox="1"/>
          <p:nvPr/>
        </p:nvSpPr>
        <p:spPr>
          <a:xfrm>
            <a:off x="2162175" y="4278312"/>
            <a:ext cx="3397250" cy="369887"/>
          </a:xfrm>
          <a:prstGeom prst="rect">
            <a:avLst/>
          </a:prstGeom>
          <a:solidFill>
            <a:srgbClr val="6B58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асинхронный обратный вызов</a:t>
            </a:r>
            <a:endParaRPr/>
          </a:p>
        </p:txBody>
      </p:sp>
      <p:cxnSp>
        <p:nvCxnSpPr>
          <p:cNvPr id="441" name="Google Shape;441;p3"/>
          <p:cNvCxnSpPr/>
          <p:nvPr/>
        </p:nvCxnSpPr>
        <p:spPr>
          <a:xfrm rot="10800000">
            <a:off x="1619250" y="4302125"/>
            <a:ext cx="414337" cy="1889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42" name="Google Shape;442;p3"/>
          <p:cNvSpPr txBox="1"/>
          <p:nvPr/>
        </p:nvSpPr>
        <p:spPr>
          <a:xfrm>
            <a:off x="3097212" y="3500437"/>
            <a:ext cx="1239837" cy="369887"/>
          </a:xfrm>
          <a:prstGeom prst="rect">
            <a:avLst/>
          </a:prstGeom>
          <a:solidFill>
            <a:srgbClr val="6B58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прототип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 dirty="0"/>
          </a:p>
        </p:txBody>
      </p:sp>
      <p:cxnSp>
        <p:nvCxnSpPr>
          <p:cNvPr id="443" name="Google Shape;443;p3"/>
          <p:cNvCxnSpPr/>
          <p:nvPr/>
        </p:nvCxnSpPr>
        <p:spPr>
          <a:xfrm flipH="1">
            <a:off x="2193925" y="3684587"/>
            <a:ext cx="903287" cy="587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44" name="Google Shape;444;p3"/>
          <p:cNvSpPr txBox="1"/>
          <p:nvPr/>
        </p:nvSpPr>
        <p:spPr>
          <a:xfrm>
            <a:off x="4386262" y="874712"/>
            <a:ext cx="45720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Делегат может служить для вызова любого метода с соответствующей сигнатурой и возвращаемым типом.</a:t>
            </a:r>
            <a:endParaRPr/>
          </a:p>
        </p:txBody>
      </p:sp>
      <p:pic>
        <p:nvPicPr>
          <p:cNvPr id="445" name="Google Shape;44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850" y="4648200"/>
            <a:ext cx="9396412" cy="192563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"/>
          <p:cNvSpPr txBox="1"/>
          <p:nvPr/>
        </p:nvSpPr>
        <p:spPr>
          <a:xfrm>
            <a:off x="5715000" y="2386012"/>
            <a:ext cx="3536950" cy="28622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 _target</a:t>
            </a: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ссылается на объект. </a:t>
            </a: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2.  _methodptr</a:t>
            </a:r>
            <a:r>
              <a:rPr lang="en-GB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- определение метода, который надлежит вызвать обратно. </a:t>
            </a: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    _invocationlist</a:t>
            </a: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может ссылаться на массив делегатов при строительстве цепочки делегатов.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"/>
          <p:cNvSpPr txBox="1">
            <a:spLocks noGrp="1"/>
          </p:cNvSpPr>
          <p:nvPr>
            <p:ph type="body" idx="1"/>
          </p:nvPr>
        </p:nvSpPr>
        <p:spPr>
          <a:xfrm>
            <a:off x="325437" y="-11112"/>
            <a:ext cx="8540750" cy="5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 может хранить ссылки на несколько методов и вызывать их поочередно -  сигнатуры всех методов должны совпадать</a:t>
            </a:r>
            <a:endParaRPr/>
          </a:p>
        </p:txBody>
      </p:sp>
      <p:pic>
        <p:nvPicPr>
          <p:cNvPr id="438" name="Google Shape;43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0493" y="2143079"/>
            <a:ext cx="6370637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"/>
          <p:cNvSpPr txBox="1"/>
          <p:nvPr/>
        </p:nvSpPr>
        <p:spPr>
          <a:xfrm>
            <a:off x="4386262" y="874712"/>
            <a:ext cx="45720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Делегат может служить для вызова любого метода с соответствующей сигнатурой и возвращаемым типом.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346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1913</Words>
  <Application>Microsoft Office PowerPoint</Application>
  <PresentationFormat>Экран (4:3)</PresentationFormat>
  <Paragraphs>418</Paragraphs>
  <Slides>50</Slides>
  <Notes>50</Notes>
  <HiddenSlides>8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50</vt:i4>
      </vt:variant>
    </vt:vector>
  </HeadingPairs>
  <TitlesOfParts>
    <vt:vector size="59" baseType="lpstr">
      <vt:lpstr>Arial</vt:lpstr>
      <vt:lpstr>Tahoma</vt:lpstr>
      <vt:lpstr>Noto Sans Symbols</vt:lpstr>
      <vt:lpstr>Verdana</vt:lpstr>
      <vt:lpstr>Courier New</vt:lpstr>
      <vt:lpstr>Consolas</vt:lpstr>
      <vt:lpstr>Inconsolata</vt:lpstr>
      <vt:lpstr>1_Compass</vt:lpstr>
      <vt:lpstr>Compass</vt:lpstr>
      <vt:lpstr>Делегаты и события  </vt:lpstr>
      <vt:lpstr>Делегаты</vt:lpstr>
      <vt:lpstr>Свойства делегата</vt:lpstr>
      <vt:lpstr>Презентация PowerPoint</vt:lpstr>
      <vt:lpstr>Презентация PowerPoint</vt:lpstr>
      <vt:lpstr>Назначение  делегатов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Передача делегатов в методы </vt:lpstr>
      <vt:lpstr>Пример</vt:lpstr>
      <vt:lpstr>Операции  над делегатами</vt:lpstr>
      <vt:lpstr>Объединение делегатов </vt:lpstr>
      <vt:lpstr>Групповая адресация</vt:lpstr>
      <vt:lpstr>Анонимные функции</vt:lpstr>
      <vt:lpstr>Презентация PowerPoint</vt:lpstr>
      <vt:lpstr>Лямбда-выражения</vt:lpstr>
      <vt:lpstr>Лямбда-выражения</vt:lpstr>
      <vt:lpstr>Блочные лямбда-выражения лямбда -оператор</vt:lpstr>
      <vt:lpstr>Презентация PowerPoint</vt:lpstr>
      <vt:lpstr>Презентация PowerPoint</vt:lpstr>
      <vt:lpstr>Презентация PowerPoint</vt:lpstr>
      <vt:lpstr>Обобщённые делегаты .NET  Action&lt;T&gt; и Func&lt;T&gt;, Predicate&lt;T&gt;</vt:lpstr>
      <vt:lpstr>Action </vt:lpstr>
      <vt:lpstr>Презентация PowerPoint</vt:lpstr>
      <vt:lpstr>Func</vt:lpstr>
      <vt:lpstr>Презентация PowerPoint</vt:lpstr>
      <vt:lpstr>Predicate</vt:lpstr>
      <vt:lpstr>Пустые переменные в лямбда выражениях</vt:lpstr>
      <vt:lpstr>Static  в анонимных методах C#9</vt:lpstr>
      <vt:lpstr>События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обработчика события</vt:lpstr>
      <vt:lpstr>Презентация PowerPoint</vt:lpstr>
      <vt:lpstr>удаление обработчиков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+делегаты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Делегаты и события  </dc:title>
  <dc:creator>pnv</dc:creator>
  <cp:lastModifiedBy>User</cp:lastModifiedBy>
  <cp:revision>2</cp:revision>
  <dcterms:created xsi:type="dcterms:W3CDTF">2004-09-23T08:41:44Z</dcterms:created>
  <dcterms:modified xsi:type="dcterms:W3CDTF">2023-10-18T13:00:21Z</dcterms:modified>
</cp:coreProperties>
</file>