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</p:sldIdLst>
  <p:sldSz cy="6858000" cx="9144000"/>
  <p:notesSz cx="6858000" cy="9144000"/>
  <p:embeddedFontLst>
    <p:embeddedFont>
      <p:font typeface="Inconsolata"/>
      <p:regular r:id="rId104"/>
      <p:bold r:id="rId105"/>
    </p:embeddedFont>
    <p:embeddedFont>
      <p:font typeface="Tahoma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8" roundtripDataSignature="AMtx7mitD3W4m5s2EIYgAObVHCVd1YBk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DC66D4-3AB9-42CA-9BE6-73072C3D24A8}">
  <a:tblStyle styleId="{7CDC66D4-3AB9-42CA-9BE6-73072C3D24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Tahoma-bold.fntdata"/><Relationship Id="rId106" Type="http://schemas.openxmlformats.org/officeDocument/2006/relationships/font" Target="fonts/Tahoma-regular.fntdata"/><Relationship Id="rId105" Type="http://schemas.openxmlformats.org/officeDocument/2006/relationships/font" Target="fonts/Inconsolata-bold.fntdata"/><Relationship Id="rId104" Type="http://schemas.openxmlformats.org/officeDocument/2006/relationships/font" Target="fonts/Inconsolata-regular.fntdata"/><Relationship Id="rId108" Type="http://customschemas.google.com/relationships/presentationmetadata" Target="meta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6f6eeeaa6a695f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6f6eeeaa6a695f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66f6eeeaa6a695f2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6f6eeeaa6a695f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6f6eeeaa6a695f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66f6eeeaa6a695f2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c317897f2106ee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c317897f2106ee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7c317897f2106ee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c317897f2106ee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c317897f2106ee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7c317897f2106ee1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7c317897f2106ee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7c317897f2106ee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7c317897f2106ee1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c317897f2106ee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7c317897f2106ee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7c317897f2106ee1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6" name="Google Shape;7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Static members give us the ability to run code from an interface without an instance of that interface.</a:t>
            </a:r>
            <a:endParaRPr/>
          </a:p>
        </p:txBody>
      </p:sp>
      <p:sp>
        <p:nvSpPr>
          <p:cNvPr id="747" name="Google Shape;747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6f6eeeaa6a695f2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6f6eeeaa6a695f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66f6eeeaa6a695f2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66f6eeeaa6a695f2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66f6eeeaa6a695f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66f6eeeaa6a695f2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5" name="Google Shape;8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Они позволяют реализовать нечто, функционально-эквивалентное </a:t>
            </a:r>
            <a:r>
              <a:rPr b="1" lang="en-GB"/>
              <a:t>экстеншн-методам</a:t>
            </a:r>
            <a:r>
              <a:rPr lang="en-GB"/>
              <a:t>, но также поддающееся правилам наследования и виртуальных вызовов.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то вся соль этих методов в том, чтобы добавлять их </a:t>
            </a:r>
            <a:r>
              <a:rPr b="1" lang="en-GB"/>
              <a:t>пост фактум</a:t>
            </a:r>
            <a:r>
              <a:rPr lang="en-GB"/>
              <a:t>, когда вашим интерфейсом уже пользуются.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транно да? Вроде бы, валидный код. На самом деле нет — дело в том, что конкретный класс, хоть он и реализует тот или иной интерфейс, понятия не имеет о дефолтных методах этого интерфейса.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/>
            </a:br>
            <a:r>
              <a:rPr lang="en-GB"/>
              <a:t>Почему, спросите вы? Потому, что вся соль этих методов в том, чтобы добавлять их </a:t>
            </a:r>
            <a:r>
              <a:rPr b="1" lang="en-GB"/>
              <a:t>пост фактум</a:t>
            </a:r>
            <a:r>
              <a:rPr lang="en-GB"/>
              <a:t>, когда вашим интерфейсом уже пользуются. А что если за это время класс Human обзавелся </a:t>
            </a:r>
            <a:r>
              <a:rPr i="1" lang="en-GB"/>
              <a:t>собственным</a:t>
            </a:r>
            <a:r>
              <a:rPr lang="en-GB"/>
              <a:t> SayHello()? Правильно, будет конфликт.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/>
            </a:br>
            <a:r>
              <a:rPr lang="en-GB"/>
              <a:t>Поэтому дизайнеры приняли такое решение: дефолтные методы доступны только через сам интерфейс, то есть требуется явное или неявное приведение типа к интерфейсу: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75" name="Google Shape;87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3" name="Google Shape;88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92" name="Google Shape;89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4bf71a478c0af2f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4bf71a478c0af2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64bf71a478c0af2f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66f6eeeaa6a695f2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66f6eeeaa6a695f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g66f6eeeaa6a695f2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628c52cf2bb6e706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628c52cf2bb6e70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g628c52cf2bb6e706_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28c52cf2bb6e70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28c52cf2bb6e70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g628c52cf2bb6e706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628c52cf2bb6e706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628c52cf2bb6e70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g628c52cf2bb6e706_3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628c52cf2bb6e706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628c52cf2bb6e70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g628c52cf2bb6e706_4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628c52cf2bb6e706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628c52cf2bb6e70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g628c52cf2bb6e706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628c52cf2bb6e706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628c52cf2bb6e70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g628c52cf2bb6e706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848ea10ee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848ea10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g2848ea10eee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1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8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81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81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9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9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9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9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9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9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9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92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92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9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9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9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9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9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9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9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8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8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8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8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4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8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8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8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5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85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8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8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8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86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8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8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8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8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8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8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8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8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8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8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8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8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9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9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9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0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80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80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80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80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80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80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80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80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80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80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80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80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80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80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80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80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80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80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80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80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80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80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80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80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80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80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80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80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80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80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80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80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80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80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80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80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80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80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80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80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80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80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80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80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80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80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80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80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80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80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80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80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80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80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80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80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80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80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80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80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80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80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80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80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80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80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80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80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80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80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80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80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80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80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80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80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80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80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80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80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80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80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80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80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80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80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80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80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80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80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80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80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80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80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80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80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80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80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80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80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80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80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80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80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80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80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80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80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80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80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80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80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80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80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80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80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80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80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80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80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80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80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80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80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80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80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80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80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80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80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80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80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80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80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80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80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80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80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80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80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80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80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80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80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80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80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80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80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80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80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8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8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80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80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82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82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82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82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82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82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82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82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82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82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82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82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82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82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82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82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82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82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82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82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82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82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82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82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82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82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82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82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82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82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82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82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82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82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82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82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82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82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82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82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82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82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82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82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82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82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82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82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82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82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82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82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82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82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82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82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82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82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82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82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82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82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82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82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82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82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82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82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82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82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82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82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82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82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82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82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82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82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82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82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82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82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82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82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82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82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82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82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82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82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82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82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82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82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82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82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82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82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82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82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82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82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82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82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82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82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82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82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82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82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82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82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82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82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82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82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82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82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82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82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82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82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82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82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82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82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82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82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82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82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82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82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82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82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82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82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82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82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82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82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82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82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82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82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82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82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82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82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82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82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82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8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8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8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8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8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jpg"/><Relationship Id="rId4" Type="http://schemas.openxmlformats.org/officeDocument/2006/relationships/image" Target="../media/image2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jpg"/><Relationship Id="rId4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9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5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7.jpg"/><Relationship Id="rId4" Type="http://schemas.openxmlformats.org/officeDocument/2006/relationships/image" Target="../media/image4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8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4212" y="32845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ahoma"/>
              <a:buNone/>
            </a:pPr>
            <a:r>
              <a:rPr b="1" i="0" lang="en-GB" sz="4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Наследование, полиморфизм, виртуальные функции.</a:t>
            </a:r>
            <a:br>
              <a:rPr b="1" i="0" lang="en-GB" sz="4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GB" sz="4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Интерфейсы и абстрактные классы</a:t>
            </a:r>
            <a:br>
              <a:rPr b="1" i="0" lang="en-GB" sz="4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"/>
          <p:cNvSpPr txBox="1"/>
          <p:nvPr>
            <p:ph type="title"/>
          </p:nvPr>
        </p:nvSpPr>
        <p:spPr>
          <a:xfrm>
            <a:off x="301625" y="2857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Ссылки базового и производного классов</a:t>
            </a:r>
            <a:b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82" name="Google Shape;482;p8"/>
          <p:cNvSpPr txBox="1"/>
          <p:nvPr>
            <p:ph idx="1" type="body"/>
          </p:nvPr>
        </p:nvSpPr>
        <p:spPr>
          <a:xfrm>
            <a:off x="268287" y="765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Переменной ссылки на объект базового класса может быть присвоена ссылка на объект любого производного от него класса.</a:t>
            </a:r>
            <a:endParaRPr/>
          </a:p>
        </p:txBody>
      </p:sp>
      <p:sp>
        <p:nvSpPr>
          <p:cNvPr id="483" name="Google Shape;483;p8"/>
          <p:cNvSpPr/>
          <p:nvPr/>
        </p:nvSpPr>
        <p:spPr>
          <a:xfrm>
            <a:off x="233705" y="394803"/>
            <a:ext cx="8676600" cy="6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  {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+ y;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 = 78;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Mult()  {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* y * color;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a12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ca100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ca100 = a12;// ошибка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a12 = ca100;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.WriteLine(a12.ToString());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.WriteLine(a12.Sum());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Console.WriteLine(ca100.Sum());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Console.WriteLine(a12.Mult());//ошибка нельзя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вызов методов из типа ссылк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84" name="Google Shape;484;p8"/>
          <p:cNvCxnSpPr/>
          <p:nvPr/>
        </p:nvCxnSpPr>
        <p:spPr>
          <a:xfrm>
            <a:off x="1619250" y="5346700"/>
            <a:ext cx="1584325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5" name="Google Shape;485;p8"/>
          <p:cNvCxnSpPr/>
          <p:nvPr/>
        </p:nvCxnSpPr>
        <p:spPr>
          <a:xfrm>
            <a:off x="4173974" y="6244180"/>
            <a:ext cx="1440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"/>
          <p:cNvSpPr txBox="1"/>
          <p:nvPr>
            <p:ph type="title"/>
          </p:nvPr>
        </p:nvSpPr>
        <p:spPr>
          <a:xfrm>
            <a:off x="333375" y="793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9"/>
          <p:cNvSpPr txBox="1"/>
          <p:nvPr>
            <p:ph idx="1" type="body"/>
          </p:nvPr>
        </p:nvSpPr>
        <p:spPr>
          <a:xfrm>
            <a:off x="285750" y="444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1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Ключевое слово base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System.Object</a:t>
            </a:r>
            <a:endParaRPr/>
          </a:p>
        </p:txBody>
      </p:sp>
      <p:pic>
        <p:nvPicPr>
          <p:cNvPr id="492" name="Google Shape;4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937" y="579437"/>
            <a:ext cx="5969000" cy="5929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p9"/>
          <p:cNvCxnSpPr/>
          <p:nvPr/>
        </p:nvCxnSpPr>
        <p:spPr>
          <a:xfrm>
            <a:off x="4067175" y="3779837"/>
            <a:ext cx="318293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4" name="Google Shape;494;p9"/>
          <p:cNvSpPr txBox="1"/>
          <p:nvPr/>
        </p:nvSpPr>
        <p:spPr>
          <a:xfrm>
            <a:off x="301625" y="1595437"/>
            <a:ext cx="2398712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не наследуются</a:t>
            </a:r>
            <a:endParaRPr/>
          </a:p>
        </p:txBody>
      </p:sp>
      <p:cxnSp>
        <p:nvCxnSpPr>
          <p:cNvPr id="495" name="Google Shape;495;p9"/>
          <p:cNvCxnSpPr/>
          <p:nvPr/>
        </p:nvCxnSpPr>
        <p:spPr>
          <a:xfrm>
            <a:off x="2771775" y="2124075"/>
            <a:ext cx="504825" cy="64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6" name="Google Shape;496;p9"/>
          <p:cNvSpPr txBox="1"/>
          <p:nvPr/>
        </p:nvSpPr>
        <p:spPr>
          <a:xfrm>
            <a:off x="254000" y="2984500"/>
            <a:ext cx="2301875" cy="2308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Автоматически вызывается конструктор базового класса без параметров</a:t>
            </a:r>
            <a:endParaRPr/>
          </a:p>
        </p:txBody>
      </p:sp>
      <p:cxnSp>
        <p:nvCxnSpPr>
          <p:cNvPr id="497" name="Google Shape;497;p9"/>
          <p:cNvCxnSpPr/>
          <p:nvPr/>
        </p:nvCxnSpPr>
        <p:spPr>
          <a:xfrm>
            <a:off x="2555875" y="4067175"/>
            <a:ext cx="1511300" cy="14493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8" name="Google Shape;498;p9"/>
          <p:cNvSpPr txBox="1"/>
          <p:nvPr/>
        </p:nvSpPr>
        <p:spPr>
          <a:xfrm>
            <a:off x="3871912" y="5726112"/>
            <a:ext cx="4572000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базовых классов вызываются, начиная с самого верхнего уровня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11"/>
          <p:cNvSpPr txBox="1"/>
          <p:nvPr>
            <p:ph idx="1" type="body"/>
          </p:nvPr>
        </p:nvSpPr>
        <p:spPr>
          <a:xfrm>
            <a:off x="285750" y="2857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System.Object</a:t>
            </a:r>
            <a:endParaRPr/>
          </a:p>
        </p:txBody>
      </p:sp>
      <p:pic>
        <p:nvPicPr>
          <p:cNvPr id="505" name="Google Shape;5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75" y="166687"/>
            <a:ext cx="5969000" cy="5929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11"/>
          <p:cNvCxnSpPr/>
          <p:nvPr/>
        </p:nvCxnSpPr>
        <p:spPr>
          <a:xfrm>
            <a:off x="4067175" y="3429000"/>
            <a:ext cx="318293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7" name="Google Shape;507;p11"/>
          <p:cNvSpPr txBox="1"/>
          <p:nvPr/>
        </p:nvSpPr>
        <p:spPr>
          <a:xfrm>
            <a:off x="295275" y="446087"/>
            <a:ext cx="2517775" cy="5264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конструктор базового класса требует указания параметров, он должен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 явным образом вызван в конструкторе производного класса в списке инициализации (base)</a:t>
            </a:r>
            <a:endParaRPr/>
          </a:p>
        </p:txBody>
      </p:sp>
      <p:cxnSp>
        <p:nvCxnSpPr>
          <p:cNvPr id="508" name="Google Shape;508;p11"/>
          <p:cNvCxnSpPr/>
          <p:nvPr/>
        </p:nvCxnSpPr>
        <p:spPr>
          <a:xfrm>
            <a:off x="2800350" y="3132137"/>
            <a:ext cx="965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Стратегии наследования</a:t>
            </a:r>
            <a:endParaRPr/>
          </a:p>
        </p:txBody>
      </p:sp>
      <p:sp>
        <p:nvSpPr>
          <p:cNvPr id="514" name="Google Shape;514;p1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Обычное наследование всех членов базового класса в классе-наследнике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Переопределение членов базового класса в классе-наследнике (полиморфизм)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Сокрытие членов базового класса в классе-наследнике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3"/>
          <p:cNvSpPr txBox="1"/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Обычное наследование</a:t>
            </a:r>
            <a:endParaRPr/>
          </a:p>
        </p:txBody>
      </p:sp>
      <p:sp>
        <p:nvSpPr>
          <p:cNvPr id="520" name="Google Shape;520;p13"/>
          <p:cNvSpPr txBox="1"/>
          <p:nvPr>
            <p:ph idx="1" type="body"/>
          </p:nvPr>
        </p:nvSpPr>
        <p:spPr>
          <a:xfrm>
            <a:off x="34925" y="17033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1" name="Google Shape;521;p13"/>
          <p:cNvSpPr txBox="1"/>
          <p:nvPr/>
        </p:nvSpPr>
        <p:spPr>
          <a:xfrm>
            <a:off x="301625" y="981075"/>
            <a:ext cx="8540750" cy="563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color = 78;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ca100 =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.WriteLine(ca100.Sum());</a:t>
            </a:r>
            <a:r>
              <a:rPr b="0" i="0" lang="en-GB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вызов методов по типу ссылки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cxnSp>
        <p:nvCxnSpPr>
          <p:cNvPr id="522" name="Google Shape;522;p13"/>
          <p:cNvCxnSpPr/>
          <p:nvPr/>
        </p:nvCxnSpPr>
        <p:spPr>
          <a:xfrm>
            <a:off x="3995737" y="5949950"/>
            <a:ext cx="318293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" name="Google Shape;523;p13"/>
          <p:cNvCxnSpPr/>
          <p:nvPr/>
        </p:nvCxnSpPr>
        <p:spPr>
          <a:xfrm>
            <a:off x="2124075" y="2565400"/>
            <a:ext cx="318293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4"/>
          <p:cNvSpPr txBox="1"/>
          <p:nvPr>
            <p:ph type="title"/>
          </p:nvPr>
        </p:nvSpPr>
        <p:spPr>
          <a:xfrm>
            <a:off x="6350" y="-242887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b="0" i="0" lang="en-GB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Сокрытие имен при наследовании</a:t>
            </a:r>
            <a:endParaRPr/>
          </a:p>
        </p:txBody>
      </p:sp>
      <p:sp>
        <p:nvSpPr>
          <p:cNvPr id="529" name="Google Shape;529;p14"/>
          <p:cNvSpPr txBox="1"/>
          <p:nvPr>
            <p:ph idx="1" type="body"/>
          </p:nvPr>
        </p:nvSpPr>
        <p:spPr>
          <a:xfrm>
            <a:off x="307975" y="5778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производном классе можно определить члены с таким же именем, как и у члена его базового класса</a:t>
            </a: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15739" y="2132856"/>
            <a:ext cx="9684567" cy="47089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ToString()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"Point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y;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-78;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ToString()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{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"ColorPoint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.ToString();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1" name="Google Shape;531;p14"/>
          <p:cNvCxnSpPr/>
          <p:nvPr/>
        </p:nvCxnSpPr>
        <p:spPr>
          <a:xfrm>
            <a:off x="1619250" y="3068637"/>
            <a:ext cx="318293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2" name="Google Shape;532;p14"/>
          <p:cNvCxnSpPr/>
          <p:nvPr/>
        </p:nvCxnSpPr>
        <p:spPr>
          <a:xfrm>
            <a:off x="1476375" y="5516562"/>
            <a:ext cx="31813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3" name="Google Shape;533;p14"/>
          <p:cNvCxnSpPr/>
          <p:nvPr/>
        </p:nvCxnSpPr>
        <p:spPr>
          <a:xfrm>
            <a:off x="1692275" y="4005262"/>
            <a:ext cx="31813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4" name="Google Shape;534;p14"/>
          <p:cNvCxnSpPr/>
          <p:nvPr/>
        </p:nvCxnSpPr>
        <p:spPr>
          <a:xfrm>
            <a:off x="2627312" y="5876925"/>
            <a:ext cx="318293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5" name="Google Shape;535;p14"/>
          <p:cNvSpPr/>
          <p:nvPr/>
        </p:nvSpPr>
        <p:spPr>
          <a:xfrm>
            <a:off x="1303337" y="5495925"/>
            <a:ext cx="1152525" cy="504825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6" name="Google Shape;5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587" y="2106612"/>
            <a:ext cx="9577387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4"/>
          <p:cNvSpPr txBox="1"/>
          <p:nvPr/>
        </p:nvSpPr>
        <p:spPr>
          <a:xfrm>
            <a:off x="6154737" y="4724400"/>
            <a:ext cx="3113087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маскирует (или скрывает) </a:t>
            </a:r>
            <a:endParaRPr/>
          </a:p>
        </p:txBody>
      </p:sp>
      <p:cxnSp>
        <p:nvCxnSpPr>
          <p:cNvPr id="538" name="Google Shape;538;p14"/>
          <p:cNvCxnSpPr/>
          <p:nvPr/>
        </p:nvCxnSpPr>
        <p:spPr>
          <a:xfrm flipH="1">
            <a:off x="4657725" y="4868862"/>
            <a:ext cx="1354137" cy="4048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9" name="Google Shape;539;p14"/>
          <p:cNvSpPr txBox="1"/>
          <p:nvPr/>
        </p:nvSpPr>
        <p:spPr>
          <a:xfrm>
            <a:off x="2173287" y="6191250"/>
            <a:ext cx="7526337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предупреждение можно заглушить, явно  скрываем метод из базового класса</a:t>
            </a:r>
            <a:endParaRPr/>
          </a:p>
        </p:txBody>
      </p:sp>
      <p:cxnSp>
        <p:nvCxnSpPr>
          <p:cNvPr id="540" name="Google Shape;540;p14"/>
          <p:cNvCxnSpPr/>
          <p:nvPr/>
        </p:nvCxnSpPr>
        <p:spPr>
          <a:xfrm rot="10800000">
            <a:off x="2051050" y="5800725"/>
            <a:ext cx="244475" cy="38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541" name="Google Shape;541;p14"/>
          <p:cNvPicPr preferRelativeResize="0"/>
          <p:nvPr/>
        </p:nvPicPr>
        <p:blipFill rotWithShape="1">
          <a:blip r:embed="rId4">
            <a:alphaModFix/>
          </a:blip>
          <a:srcRect b="0" l="0" r="0" t="32560"/>
          <a:stretch/>
        </p:blipFill>
        <p:spPr>
          <a:xfrm>
            <a:off x="5451448" y="3343335"/>
            <a:ext cx="3495675" cy="4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"/>
          <p:cNvSpPr txBox="1"/>
          <p:nvPr>
            <p:ph type="title"/>
          </p:nvPr>
        </p:nvSpPr>
        <p:spPr>
          <a:xfrm>
            <a:off x="301625" y="115887"/>
            <a:ext cx="85407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Обращение к срытым членам</a:t>
            </a:r>
            <a:endParaRPr/>
          </a:p>
        </p:txBody>
      </p:sp>
      <p:sp>
        <p:nvSpPr>
          <p:cNvPr id="547" name="Google Shape;547;p15"/>
          <p:cNvSpPr txBox="1"/>
          <p:nvPr>
            <p:ph idx="1" type="body"/>
          </p:nvPr>
        </p:nvSpPr>
        <p:spPr>
          <a:xfrm>
            <a:off x="301625" y="908050"/>
            <a:ext cx="8540750" cy="519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8" name="Google Shape;548;p15"/>
          <p:cNvSpPr/>
          <p:nvPr/>
        </p:nvSpPr>
        <p:spPr>
          <a:xfrm>
            <a:off x="35870" y="764704"/>
            <a:ext cx="9289032" cy="594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   {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+ y;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ToString()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	{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"Point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y;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-78;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ToString()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"ColorPoint 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.ToString();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.x +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.y + x;  } //</a:t>
            </a:r>
            <a:r>
              <a:rPr lang="en-GB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9" name="Google Shape;549;p15"/>
          <p:cNvCxnSpPr/>
          <p:nvPr/>
        </p:nvCxnSpPr>
        <p:spPr>
          <a:xfrm>
            <a:off x="2987675" y="6381750"/>
            <a:ext cx="318293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15"/>
          <p:cNvCxnSpPr/>
          <p:nvPr/>
        </p:nvCxnSpPr>
        <p:spPr>
          <a:xfrm>
            <a:off x="5292725" y="5445125"/>
            <a:ext cx="31813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"/>
          <p:cNvSpPr txBox="1"/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Полиморфизм </a:t>
            </a:r>
            <a:endParaRPr/>
          </a:p>
        </p:txBody>
      </p:sp>
      <p:sp>
        <p:nvSpPr>
          <p:cNvPr id="556" name="Google Shape;556;p16"/>
          <p:cNvSpPr txBox="1"/>
          <p:nvPr>
            <p:ph idx="1" type="body"/>
          </p:nvPr>
        </p:nvSpPr>
        <p:spPr>
          <a:xfrm>
            <a:off x="336550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ключевой аспект объектно-ориентированного программирования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способность к изменению функций, унаследованных от базового класса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b="0" i="0" lang="en-GB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Виртуальные: методы, свойства, индексаторы </a:t>
            </a:r>
            <a:endParaRPr/>
          </a:p>
        </p:txBody>
      </p:sp>
      <p:sp>
        <p:nvSpPr>
          <p:cNvPr id="562" name="Google Shape;562;p17"/>
          <p:cNvSpPr txBox="1"/>
          <p:nvPr>
            <p:ph idx="1" type="body"/>
          </p:nvPr>
        </p:nvSpPr>
        <p:spPr>
          <a:xfrm>
            <a:off x="330200" y="1368425"/>
            <a:ext cx="854075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1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полиморфный интерфейс</a:t>
            </a: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в базовом классе - набор членов класса, которые могут быть переопределены в классе-наследнике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переопределение виртуального  метода в производном классе: 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301624" y="2689756"/>
            <a:ext cx="7726759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A_method() { } 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301624" y="4994012"/>
            <a:ext cx="8568952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A_method() { } 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/>
          <p:nvPr/>
        </p:nvSpPr>
        <p:spPr>
          <a:xfrm>
            <a:off x="107950" y="188912"/>
            <a:ext cx="9217025" cy="6554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color = 78;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* y * color;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a12 =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.WriteLine(a12.Sum()); </a:t>
            </a:r>
            <a:r>
              <a:rPr b="0" i="0" lang="en-GB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ca100 =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a12 = ca100;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.WriteLine(a12.Sum());</a:t>
            </a:r>
            <a:r>
              <a:rPr b="0" i="0" lang="en-GB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вызов методов по типу ссылки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570" name="Google Shape;570;p1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71" name="Google Shape;571;p18"/>
          <p:cNvCxnSpPr/>
          <p:nvPr/>
        </p:nvCxnSpPr>
        <p:spPr>
          <a:xfrm>
            <a:off x="1763712" y="1844675"/>
            <a:ext cx="31686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2" name="Google Shape;572;p18"/>
          <p:cNvCxnSpPr/>
          <p:nvPr/>
        </p:nvCxnSpPr>
        <p:spPr>
          <a:xfrm>
            <a:off x="1763712" y="3357562"/>
            <a:ext cx="31686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3" name="Google Shape;573;p18"/>
          <p:cNvCxnSpPr/>
          <p:nvPr/>
        </p:nvCxnSpPr>
        <p:spPr>
          <a:xfrm>
            <a:off x="1763712" y="5732462"/>
            <a:ext cx="165576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4" name="Google Shape;574;p18"/>
          <p:cNvCxnSpPr/>
          <p:nvPr/>
        </p:nvCxnSpPr>
        <p:spPr>
          <a:xfrm>
            <a:off x="4500562" y="6099175"/>
            <a:ext cx="1079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18"/>
          <p:cNvCxnSpPr/>
          <p:nvPr/>
        </p:nvCxnSpPr>
        <p:spPr>
          <a:xfrm>
            <a:off x="4500562" y="4868862"/>
            <a:ext cx="1079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6" name="Google Shape;576;p18"/>
          <p:cNvSpPr txBox="1"/>
          <p:nvPr/>
        </p:nvSpPr>
        <p:spPr>
          <a:xfrm>
            <a:off x="5576887" y="369887"/>
            <a:ext cx="3436937" cy="5238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без полиморфизма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"/>
          <p:cNvSpPr txBox="1"/>
          <p:nvPr>
            <p:ph idx="1" type="body"/>
          </p:nvPr>
        </p:nvSpPr>
        <p:spPr>
          <a:xfrm>
            <a:off x="301625" y="260350"/>
            <a:ext cx="854075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1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− это механизм получения нового класса на основе уже существующего</a:t>
            </a:r>
            <a:endParaRPr/>
          </a:p>
        </p:txBody>
      </p:sp>
      <p:sp>
        <p:nvSpPr>
          <p:cNvPr id="407" name="Google Shape;407;p2"/>
          <p:cNvSpPr txBox="1"/>
          <p:nvPr/>
        </p:nvSpPr>
        <p:spPr>
          <a:xfrm>
            <a:off x="323850" y="188912"/>
            <a:ext cx="8675687" cy="15970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2"/>
          <p:cNvSpPr txBox="1"/>
          <p:nvPr/>
        </p:nvSpPr>
        <p:spPr>
          <a:xfrm>
            <a:off x="323850" y="1773237"/>
            <a:ext cx="338455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ahoma"/>
              <a:buNone/>
            </a:pPr>
            <a:r>
              <a:rPr b="0" i="0" lang="en-GB" sz="3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элементы данных старого класса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 rot="5400000">
            <a:off x="1261268" y="3355181"/>
            <a:ext cx="1020762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8000"/>
              <a:buFont typeface="Tahoma"/>
              <a:buNone/>
            </a:pPr>
            <a:r>
              <a:rPr b="0" i="0" lang="en-GB" sz="8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➪</a:t>
            </a:r>
            <a:endParaRPr/>
          </a:p>
        </p:txBody>
      </p:sp>
      <p:sp>
        <p:nvSpPr>
          <p:cNvPr id="410" name="Google Shape;410;p2"/>
          <p:cNvSpPr txBox="1"/>
          <p:nvPr/>
        </p:nvSpPr>
        <p:spPr>
          <a:xfrm>
            <a:off x="0" y="4508500"/>
            <a:ext cx="33845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b="0" i="0" lang="en-GB" sz="3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элементами данных нового класса</a:t>
            </a:r>
            <a:r>
              <a:rPr b="0" i="0" lang="en-GB" sz="3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1" name="Google Shape;411;p2"/>
          <p:cNvSpPr txBox="1"/>
          <p:nvPr/>
        </p:nvSpPr>
        <p:spPr>
          <a:xfrm>
            <a:off x="3635375" y="1628775"/>
            <a:ext cx="33670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b="0" i="0" lang="en-GB" sz="3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методы старого класса</a:t>
            </a:r>
            <a:endParaRPr/>
          </a:p>
        </p:txBody>
      </p:sp>
      <p:sp>
        <p:nvSpPr>
          <p:cNvPr id="412" name="Google Shape;412;p2"/>
          <p:cNvSpPr txBox="1"/>
          <p:nvPr/>
        </p:nvSpPr>
        <p:spPr>
          <a:xfrm>
            <a:off x="3708400" y="4508500"/>
            <a:ext cx="3097212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ahoma"/>
              <a:buNone/>
            </a:pPr>
            <a:r>
              <a:rPr b="0" i="0" lang="en-GB" sz="3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к старой составляющей объекта нового класса</a:t>
            </a:r>
            <a:endParaRPr/>
          </a:p>
        </p:txBody>
      </p:sp>
      <p:sp>
        <p:nvSpPr>
          <p:cNvPr id="413" name="Google Shape;413;p2"/>
          <p:cNvSpPr txBox="1"/>
          <p:nvPr/>
        </p:nvSpPr>
        <p:spPr>
          <a:xfrm rot="5400000">
            <a:off x="4356893" y="3428206"/>
            <a:ext cx="1020762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8000"/>
              <a:buFont typeface="Tahoma"/>
              <a:buNone/>
            </a:pPr>
            <a:r>
              <a:rPr b="0" i="0" lang="en-GB" sz="80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➪</a:t>
            </a:r>
            <a:endParaRPr/>
          </a:p>
        </p:txBody>
      </p:sp>
      <p:sp>
        <p:nvSpPr>
          <p:cNvPr id="414" name="Google Shape;414;p2"/>
          <p:cNvSpPr/>
          <p:nvPr/>
        </p:nvSpPr>
        <p:spPr>
          <a:xfrm>
            <a:off x="6732587" y="1773237"/>
            <a:ext cx="360362" cy="172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2"/>
          <p:cNvSpPr/>
          <p:nvPr/>
        </p:nvSpPr>
        <p:spPr>
          <a:xfrm>
            <a:off x="6516687" y="4797425"/>
            <a:ext cx="360362" cy="172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2"/>
          <p:cNvSpPr txBox="1"/>
          <p:nvPr/>
        </p:nvSpPr>
        <p:spPr>
          <a:xfrm>
            <a:off x="7007225" y="2492375"/>
            <a:ext cx="21367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БАЗОВЫЙ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endParaRPr/>
          </a:p>
        </p:txBody>
      </p:sp>
      <p:sp>
        <p:nvSpPr>
          <p:cNvPr id="417" name="Google Shape;417;p2"/>
          <p:cNvSpPr txBox="1"/>
          <p:nvPr/>
        </p:nvSpPr>
        <p:spPr>
          <a:xfrm>
            <a:off x="6877050" y="4581525"/>
            <a:ext cx="2590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ПРОИЗВОД-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НЫЙ КЛАСС</a:t>
            </a:r>
            <a:endParaRPr/>
          </a:p>
        </p:txBody>
      </p:sp>
      <p:cxnSp>
        <p:nvCxnSpPr>
          <p:cNvPr id="418" name="Google Shape;418;p2"/>
          <p:cNvCxnSpPr/>
          <p:nvPr/>
        </p:nvCxnSpPr>
        <p:spPr>
          <a:xfrm>
            <a:off x="3492500" y="1628775"/>
            <a:ext cx="0" cy="44640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p1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3" name="Google Shape;583;p19"/>
          <p:cNvSpPr/>
          <p:nvPr/>
        </p:nvSpPr>
        <p:spPr>
          <a:xfrm>
            <a:off x="179512" y="228600"/>
            <a:ext cx="9145016" cy="68634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  {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+ y;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color = 78;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Sum() {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* y * color;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a12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.WriteLine(a12.Sum());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//30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ca100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a12 = ca100;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.WriteLine(a12.Sum());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//15600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вызов методов по типу объекта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4" name="Google Shape;584;p19"/>
          <p:cNvCxnSpPr/>
          <p:nvPr/>
        </p:nvCxnSpPr>
        <p:spPr>
          <a:xfrm>
            <a:off x="1763712" y="1844675"/>
            <a:ext cx="31686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5" name="Google Shape;585;p19"/>
          <p:cNvCxnSpPr/>
          <p:nvPr/>
        </p:nvCxnSpPr>
        <p:spPr>
          <a:xfrm>
            <a:off x="1763712" y="3357562"/>
            <a:ext cx="31686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6" name="Google Shape;586;p19"/>
          <p:cNvCxnSpPr/>
          <p:nvPr/>
        </p:nvCxnSpPr>
        <p:spPr>
          <a:xfrm>
            <a:off x="1763712" y="5732462"/>
            <a:ext cx="165576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7" name="Google Shape;587;p19"/>
          <p:cNvCxnSpPr/>
          <p:nvPr/>
        </p:nvCxnSpPr>
        <p:spPr>
          <a:xfrm>
            <a:off x="4500562" y="6099175"/>
            <a:ext cx="1079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8" name="Google Shape;588;p19"/>
          <p:cNvCxnSpPr/>
          <p:nvPr/>
        </p:nvCxnSpPr>
        <p:spPr>
          <a:xfrm>
            <a:off x="4500562" y="4868862"/>
            <a:ext cx="1079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9" name="Google Shape;589;p19"/>
          <p:cNvSpPr txBox="1"/>
          <p:nvPr/>
        </p:nvSpPr>
        <p:spPr>
          <a:xfrm>
            <a:off x="5300662" y="1882775"/>
            <a:ext cx="32131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потенциально виртуальный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virtual  ставить нельзя</a:t>
            </a:r>
            <a:endParaRPr/>
          </a:p>
        </p:txBody>
      </p:sp>
      <p:cxnSp>
        <p:nvCxnSpPr>
          <p:cNvPr id="590" name="Google Shape;590;p19"/>
          <p:cNvCxnSpPr/>
          <p:nvPr/>
        </p:nvCxnSpPr>
        <p:spPr>
          <a:xfrm flipH="1">
            <a:off x="5040312" y="2601912"/>
            <a:ext cx="755650" cy="4016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1" name="Google Shape;591;p19"/>
          <p:cNvSpPr txBox="1"/>
          <p:nvPr/>
        </p:nvSpPr>
        <p:spPr>
          <a:xfrm>
            <a:off x="5576887" y="369887"/>
            <a:ext cx="2698750" cy="5238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полиморфизм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Правила переопределения</a:t>
            </a:r>
            <a:endParaRPr/>
          </a:p>
        </p:txBody>
      </p:sp>
      <p:sp>
        <p:nvSpPr>
          <p:cNvPr id="597" name="Google Shape;597;p20"/>
          <p:cNvSpPr txBox="1"/>
          <p:nvPr>
            <p:ph idx="1" type="body"/>
          </p:nvPr>
        </p:nvSpPr>
        <p:spPr>
          <a:xfrm>
            <a:off x="179387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Переопределенный виртуальный метод должен обладать таким же набором параметров, как и одноименный метод базового класса.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не может быть static или abstract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вызывается ближайший вариант, обнаруживаемый вверх по иерархии (многоуровневая)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1"/>
          <p:cNvSpPr txBox="1"/>
          <p:nvPr>
            <p:ph idx="1" type="body"/>
          </p:nvPr>
        </p:nvSpPr>
        <p:spPr>
          <a:xfrm>
            <a:off x="250825" y="5492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не virtual переопределять нельзя</a:t>
            </a:r>
            <a:endParaRPr/>
          </a:p>
        </p:txBody>
      </p:sp>
      <p:sp>
        <p:nvSpPr>
          <p:cNvPr id="603" name="Google Shape;603;p21"/>
          <p:cNvSpPr/>
          <p:nvPr/>
        </p:nvSpPr>
        <p:spPr>
          <a:xfrm>
            <a:off x="251520" y="1412776"/>
            <a:ext cx="8424936" cy="37856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A_method() {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A_method() {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4" name="Google Shape;6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5" y="5373687"/>
            <a:ext cx="9091612" cy="68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" name="Google Shape;605;p21"/>
          <p:cNvCxnSpPr/>
          <p:nvPr/>
        </p:nvCxnSpPr>
        <p:spPr>
          <a:xfrm flipH="1" rot="10800000">
            <a:off x="5435600" y="4437062"/>
            <a:ext cx="936625" cy="107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p22"/>
          <p:cNvSpPr txBox="1"/>
          <p:nvPr>
            <p:ph idx="1" type="body"/>
          </p:nvPr>
        </p:nvSpPr>
        <p:spPr>
          <a:xfrm>
            <a:off x="0" y="214300"/>
            <a:ext cx="9005400" cy="5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Перегрузка методов обеспечивает  </a:t>
            </a:r>
            <a:r>
              <a:rPr b="0" i="1" lang="en-GB" sz="3200" u="sng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статический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полиморфизм, а виртуальный  метод – </a:t>
            </a:r>
            <a:r>
              <a:rPr b="0" i="1" lang="en-GB" sz="3200" u="sng">
                <a:solidFill>
                  <a:srgbClr val="FFFF59"/>
                </a:solidFill>
                <a:latin typeface="Tahoma"/>
                <a:ea typeface="Tahoma"/>
                <a:cs typeface="Tahoma"/>
                <a:sym typeface="Tahoma"/>
              </a:rPr>
              <a:t>динамический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1" lang="en-GB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раннее связывание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– адрес функции назначается во время компиляции, и именно этот адрес используется при вызове функции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1" lang="en-GB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позднее связывание</a:t>
            </a:r>
            <a:r>
              <a:rPr b="0" i="0" lang="en-GB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(только для методов классов) – </a:t>
            </a:r>
            <a:r>
              <a:rPr lang="en-GB"/>
              <a:t>связанное с формированием кода на этапе выполнения. Вызов метода происходит на основании типа объекта, а не типа ссылки на базовый класс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6f6eeeaa6a695f2_1"/>
          <p:cNvSpPr txBox="1"/>
          <p:nvPr>
            <p:ph idx="1" type="body"/>
          </p:nvPr>
        </p:nvSpPr>
        <p:spPr>
          <a:xfrm>
            <a:off x="-82805" y="0"/>
            <a:ext cx="90141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Необходимые условия для реализации позднего связывания:</a:t>
            </a:r>
            <a:endParaRPr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just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классы должны образовывать иерархию наследования;</a:t>
            </a:r>
            <a:endParaRPr/>
          </a:p>
          <a:p>
            <a:pPr indent="-320040" lvl="0" marL="4572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в классах должны быть методы с одинаковой сигнатурой. Элементы (методы) производных классов должны перекрывать (override) соответствующие элементы (методы) базовых классов;</a:t>
            </a:r>
            <a:endParaRPr/>
          </a:p>
          <a:p>
            <a:pPr indent="-320040" lvl="0" marL="4572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элементы (методы) класса должны быть виртуальными, то есть должны быть обозначены ключевыми словами virtual, override.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3" name="Google Shape;623;p23"/>
          <p:cNvSpPr txBox="1"/>
          <p:nvPr>
            <p:ph idx="1" type="body"/>
          </p:nvPr>
        </p:nvSpPr>
        <p:spPr>
          <a:xfrm>
            <a:off x="301650" y="472330"/>
            <a:ext cx="8540700" cy="5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Виртуальные функции предоставляют механизм </a:t>
            </a: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позднего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отложенного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или </a:t>
            </a: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динамического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связывания.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624" name="Google Shape;6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62" y="3571875"/>
            <a:ext cx="6573837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23"/>
          <p:cNvSpPr txBox="1"/>
          <p:nvPr/>
        </p:nvSpPr>
        <p:spPr>
          <a:xfrm>
            <a:off x="3929062" y="2643187"/>
            <a:ext cx="2286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1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таблица виртуальных методов </a:t>
            </a: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(vtbl),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31" name="Google Shape;631;p24"/>
          <p:cNvGraphicFramePr/>
          <p:nvPr/>
        </p:nvGraphicFramePr>
        <p:xfrm>
          <a:off x="357187" y="1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2286000"/>
                <a:gridCol w="2963850"/>
                <a:gridCol w="3251200"/>
              </a:tblGrid>
              <a:tr h="99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2D2E3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GB" sz="2800" u="none" cap="none" strike="noStrik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</a:t>
                      </a:r>
                      <a:br>
                        <a:rPr b="1" i="0" lang="en-GB" sz="2800" u="none" cap="none" strike="noStrik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1" i="0" lang="en-GB" sz="2800" u="none" cap="none" strike="noStrik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связывания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449262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2D2E3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49262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GB" sz="2800" u="none" cap="none" strike="noStrik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Достоинства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449262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2D2E3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449262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GB" sz="2800" u="none" cap="none" strike="noStrike">
                          <a:solidFill>
                            <a:srgbClr val="2D2E3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Недостатки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57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Ранее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высокое быстродействие получаемых выполнимых программ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снижение гибкости программ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ahoma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Позднее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высокая гибкость выполняемой программы,  возможность реакции на события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5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относительно низкое быстродействие программы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963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C#9</a:t>
            </a:r>
            <a:endParaRPr/>
          </a:p>
        </p:txBody>
      </p:sp>
      <p:sp>
        <p:nvSpPr>
          <p:cNvPr id="637" name="Google Shape;637;p25"/>
          <p:cNvSpPr txBox="1"/>
          <p:nvPr>
            <p:ph idx="1" type="body"/>
          </p:nvPr>
        </p:nvSpPr>
        <p:spPr>
          <a:xfrm>
            <a:off x="282575" y="815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6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Начиная с версии C# 9.0, методы override поддерживают ковариантные типы возвращаемых значений. В частности, тип возвращаемого значения метода override может быть производным от типа возвращаемого значения соответствующего базового метода. В C# 8.0 и более ранних версий типы возвращаемых значений метода override и переопределенного базового метода должны быть одинаковыми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6f6eeeaa6a695f2_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g66f6eeeaa6a695f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985" y="0"/>
            <a:ext cx="40440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66f6eeeaa6a695f2_6"/>
          <p:cNvSpPr txBox="1"/>
          <p:nvPr>
            <p:ph idx="4294967295" type="title"/>
          </p:nvPr>
        </p:nvSpPr>
        <p:spPr>
          <a:xfrm>
            <a:off x="3464893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C#9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Бесплодные (запечатанные) классы</a:t>
            </a:r>
            <a:endParaRPr/>
          </a:p>
        </p:txBody>
      </p:sp>
      <p:sp>
        <p:nvSpPr>
          <p:cNvPr id="651" name="Google Shape;651;p2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класс, от которого наследовать запрещается</a:t>
            </a:r>
            <a:endParaRPr/>
          </a:p>
        </p:txBody>
      </p:sp>
      <p:pic>
        <p:nvPicPr>
          <p:cNvPr id="652" name="Google Shape;6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2571750"/>
            <a:ext cx="5719762" cy="401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26"/>
          <p:cNvCxnSpPr/>
          <p:nvPr/>
        </p:nvCxnSpPr>
        <p:spPr>
          <a:xfrm>
            <a:off x="785812" y="4214812"/>
            <a:ext cx="2786062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Роль наследования</a:t>
            </a:r>
            <a:endParaRPr/>
          </a:p>
        </p:txBody>
      </p:sp>
      <p:sp>
        <p:nvSpPr>
          <p:cNvPr id="424" name="Google Shape;424;p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формирует иерархию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поощряет повторное использование кода</a:t>
            </a:r>
            <a:endParaRPr/>
          </a:p>
        </p:txBody>
      </p:sp>
      <p:pic>
        <p:nvPicPr>
          <p:cNvPr id="425" name="Google Shape;4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3079750"/>
            <a:ext cx="56578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7"/>
          <p:cNvSpPr txBox="1"/>
          <p:nvPr/>
        </p:nvSpPr>
        <p:spPr>
          <a:xfrm>
            <a:off x="193675" y="1266825"/>
            <a:ext cx="8983662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ColorPoint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color = 78;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sealed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* y* color;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659" name="Google Shape;659;p27"/>
          <p:cNvSpPr txBox="1"/>
          <p:nvPr>
            <p:ph idx="1" type="body"/>
          </p:nvPr>
        </p:nvSpPr>
        <p:spPr>
          <a:xfrm>
            <a:off x="376237" y="587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Запрет переопределения методов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</a:t>
            </a:r>
            <a:r>
              <a:rPr lang="en-GB"/>
              <a:t>можем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переопределить метод Sum в классе, унаследованном от ColorPoint.</a:t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0" name="Google Shape;660;p27"/>
          <p:cNvCxnSpPr/>
          <p:nvPr/>
        </p:nvCxnSpPr>
        <p:spPr>
          <a:xfrm>
            <a:off x="2933700" y="4508500"/>
            <a:ext cx="3425825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1" name="Google Shape;661;p27"/>
          <p:cNvSpPr txBox="1"/>
          <p:nvPr/>
        </p:nvSpPr>
        <p:spPr>
          <a:xfrm>
            <a:off x="4527550" y="4711700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метод в незапечатанном классе является запечатанным</a:t>
            </a:r>
            <a:endParaRPr/>
          </a:p>
        </p:txBody>
      </p:sp>
      <p:cxnSp>
        <p:nvCxnSpPr>
          <p:cNvPr id="662" name="Google Shape;662;p27"/>
          <p:cNvCxnSpPr/>
          <p:nvPr/>
        </p:nvCxnSpPr>
        <p:spPr>
          <a:xfrm rot="10800000">
            <a:off x="6350000" y="4365625"/>
            <a:ext cx="598487" cy="3460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/>
          <p:nvPr/>
        </p:nvSpPr>
        <p:spPr>
          <a:xfrm>
            <a:off x="395287" y="836612"/>
            <a:ext cx="7399337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GB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668" name="Google Shape;668;p29"/>
          <p:cNvSpPr txBox="1"/>
          <p:nvPr>
            <p:ph idx="1" type="body"/>
          </p:nvPr>
        </p:nvSpPr>
        <p:spPr>
          <a:xfrm>
            <a:off x="603250" y="285750"/>
            <a:ext cx="8540750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9" name="Google Shape;669;p29"/>
          <p:cNvCxnSpPr/>
          <p:nvPr/>
        </p:nvCxnSpPr>
        <p:spPr>
          <a:xfrm>
            <a:off x="3635375" y="1989137"/>
            <a:ext cx="151288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0" name="Google Shape;670;p29"/>
          <p:cNvCxnSpPr/>
          <p:nvPr/>
        </p:nvCxnSpPr>
        <p:spPr>
          <a:xfrm>
            <a:off x="3635375" y="3500437"/>
            <a:ext cx="1512887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1" name="Google Shape;671;p29"/>
          <p:cNvSpPr txBox="1"/>
          <p:nvPr/>
        </p:nvSpPr>
        <p:spPr>
          <a:xfrm>
            <a:off x="5416550" y="-6350"/>
            <a:ext cx="3802062" cy="12303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1" i="0" lang="en-GB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абстрактный метод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 полиморфный интерфейс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имеют никакой реализации</a:t>
            </a:r>
            <a:endParaRPr/>
          </a:p>
        </p:txBody>
      </p:sp>
      <p:cxnSp>
        <p:nvCxnSpPr>
          <p:cNvPr id="672" name="Google Shape;672;p29"/>
          <p:cNvCxnSpPr/>
          <p:nvPr/>
        </p:nvCxnSpPr>
        <p:spPr>
          <a:xfrm flipH="1">
            <a:off x="4873625" y="1196975"/>
            <a:ext cx="850900" cy="43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3" name="Google Shape;673;p29"/>
          <p:cNvSpPr txBox="1"/>
          <p:nvPr/>
        </p:nvSpPr>
        <p:spPr>
          <a:xfrm>
            <a:off x="3897312" y="4238625"/>
            <a:ext cx="5246687" cy="1939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b="0" i="0" lang="en-GB" sz="2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производный класс обязан переопределить и реализовать все абстрактные методы и свойства, которые имеются в базовом абстрактном классе</a:t>
            </a:r>
            <a:endParaRPr/>
          </a:p>
        </p:txBody>
      </p:sp>
      <p:cxnSp>
        <p:nvCxnSpPr>
          <p:cNvPr id="674" name="Google Shape;674;p29"/>
          <p:cNvCxnSpPr/>
          <p:nvPr/>
        </p:nvCxnSpPr>
        <p:spPr>
          <a:xfrm rot="10800000">
            <a:off x="4716462" y="3644900"/>
            <a:ext cx="719137" cy="5762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Абстрактные классы</a:t>
            </a:r>
            <a:endParaRPr/>
          </a:p>
        </p:txBody>
      </p:sp>
      <p:sp>
        <p:nvSpPr>
          <p:cNvPr id="680" name="Google Shape;680;p28"/>
          <p:cNvSpPr txBox="1"/>
          <p:nvPr>
            <p:ph idx="1" type="body"/>
          </p:nvPr>
        </p:nvSpPr>
        <p:spPr>
          <a:xfrm>
            <a:off x="395287" y="13779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Служит только для порождения потомков - предоставляют базовый функционал для классов-наследников.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Задает интерфейс для всей иерархии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содержать и полностью определенные методы, переменные, конструкторы, свойства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Создавать объект абстрактного класса нельзя!!!!!!! (ссылку можно)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/>
          <p:nvPr>
            <p:ph idx="1" type="body"/>
          </p:nvPr>
        </p:nvSpPr>
        <p:spPr>
          <a:xfrm>
            <a:off x="323850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класс имеет хотя бы одно абстрактное свойство или метод, то он должен быть определен как абстрактный.</a:t>
            </a:r>
            <a:endParaRPr/>
          </a:p>
        </p:txBody>
      </p:sp>
      <p:sp>
        <p:nvSpPr>
          <p:cNvPr id="686" name="Google Shape;686;p30"/>
          <p:cNvSpPr txBox="1"/>
          <p:nvPr/>
        </p:nvSpPr>
        <p:spPr>
          <a:xfrm>
            <a:off x="323850" y="1989137"/>
            <a:ext cx="8820150" cy="1570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687" name="Google Shape;6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87" y="4146550"/>
            <a:ext cx="8647112" cy="121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8" name="Google Shape;688;p30"/>
          <p:cNvCxnSpPr/>
          <p:nvPr/>
        </p:nvCxnSpPr>
        <p:spPr>
          <a:xfrm flipH="1" rot="10800000">
            <a:off x="3297237" y="3213100"/>
            <a:ext cx="1922462" cy="31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9" name="Google Shape;689;p30"/>
          <p:cNvCxnSpPr/>
          <p:nvPr/>
        </p:nvCxnSpPr>
        <p:spPr>
          <a:xfrm flipH="1" rot="10800000">
            <a:off x="5940425" y="3068637"/>
            <a:ext cx="576262" cy="13684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g7c317897f2106ee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42" y="0"/>
            <a:ext cx="539495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g7c317897f2106ee1_0"/>
          <p:cNvSpPr txBox="1"/>
          <p:nvPr/>
        </p:nvSpPr>
        <p:spPr>
          <a:xfrm>
            <a:off x="4702425" y="3938750"/>
            <a:ext cx="4441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производные классы должны в своих конструкторах вызвать этот конструктор.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697" name="Google Shape;697;g7c317897f2106ee1_0"/>
          <p:cNvSpPr txBox="1"/>
          <p:nvPr/>
        </p:nvSpPr>
        <p:spPr>
          <a:xfrm>
            <a:off x="6292762" y="289603"/>
            <a:ext cx="3000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3429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Char char="►"/>
            </a:pPr>
            <a:r>
              <a:rPr lang="en-GB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 в </a:t>
            </a:r>
            <a:r>
              <a:rPr lang="en-GB" sz="1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абстрактном классе 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c317897f2106ee1_1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абстрактными могут быть: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Методы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Свойства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Индексаторы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События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не должны иметь модификатор private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c317897f2106ee1_15"/>
          <p:cNvSpPr txBox="1"/>
          <p:nvPr>
            <p:ph idx="1" type="body"/>
          </p:nvPr>
        </p:nvSpPr>
        <p:spPr>
          <a:xfrm>
            <a:off x="301625" y="-25275"/>
            <a:ext cx="8540700" cy="6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Абстрактные свойства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10" name="Google Shape;710;g7c317897f2106ee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99" y="641943"/>
            <a:ext cx="6105525" cy="6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g7c317897f2106ee1_15"/>
          <p:cNvSpPr txBox="1"/>
          <p:nvPr/>
        </p:nvSpPr>
        <p:spPr>
          <a:xfrm>
            <a:off x="5162238" y="1891550"/>
            <a:ext cx="4143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похоже на определение автосвойств но это не автосвойство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12" name="Google Shape;712;g7c317897f2106ee1_15"/>
          <p:cNvSpPr txBox="1"/>
          <p:nvPr/>
        </p:nvSpPr>
        <p:spPr>
          <a:xfrm>
            <a:off x="4291650" y="4283107"/>
            <a:ext cx="50145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можем переопределить это свойство, сделав его полноценным свойством (как в классе Ship), либо же сделав его автоматическим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c317897f2106ee1_25"/>
          <p:cNvSpPr txBox="1"/>
          <p:nvPr>
            <p:ph idx="1" type="body"/>
          </p:nvPr>
        </p:nvSpPr>
        <p:spPr>
          <a:xfrm>
            <a:off x="301625" y="228600"/>
            <a:ext cx="8540700" cy="6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Отказ от реализации абстрактных членов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19" name="Google Shape;719;g7c317897f2106ee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400"/>
            <a:ext cx="6680174" cy="52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g7c317897f2106ee1_25"/>
          <p:cNvSpPr txBox="1"/>
          <p:nvPr/>
        </p:nvSpPr>
        <p:spPr>
          <a:xfrm>
            <a:off x="4572000" y="3235050"/>
            <a:ext cx="427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highlight>
                  <a:srgbClr val="000000"/>
                </a:highlight>
              </a:rPr>
              <a:t>производный класс также должен быть определен как абстрактный:</a:t>
            </a:r>
            <a:endParaRPr sz="2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 txBox="1"/>
          <p:nvPr>
            <p:ph type="title"/>
          </p:nvPr>
        </p:nvSpPr>
        <p:spPr>
          <a:xfrm>
            <a:off x="301625" y="573087"/>
            <a:ext cx="854075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abstract методов</a:t>
            </a:r>
            <a:endParaRPr/>
          </a:p>
        </p:txBody>
      </p:sp>
      <p:sp>
        <p:nvSpPr>
          <p:cNvPr id="726" name="Google Shape;726;p31"/>
          <p:cNvSpPr txBox="1"/>
          <p:nvPr>
            <p:ph idx="1" type="body"/>
          </p:nvPr>
        </p:nvSpPr>
        <p:spPr>
          <a:xfrm>
            <a:off x="301625" y="13970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абстрактные методы автоматически виртуальные (virtual не ставится)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абстрактные методы не используются со static</a:t>
            </a:r>
            <a:endParaRPr/>
          </a:p>
        </p:txBody>
      </p:sp>
      <p:sp>
        <p:nvSpPr>
          <p:cNvPr id="727" name="Google Shape;727;p31"/>
          <p:cNvSpPr txBox="1"/>
          <p:nvPr/>
        </p:nvSpPr>
        <p:spPr>
          <a:xfrm>
            <a:off x="319087" y="4221162"/>
            <a:ext cx="8842375" cy="2554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anna =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b="0" i="0" lang="en-GB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//ошибка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3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А.К. может быть параметром метода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полиморфные методы</a:t>
            </a:r>
            <a:endParaRPr/>
          </a:p>
        </p:txBody>
      </p:sp>
      <p:pic>
        <p:nvPicPr>
          <p:cNvPr id="734" name="Google Shape;7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3287712"/>
            <a:ext cx="7937500" cy="281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1" name="Google Shape;431;p4"/>
          <p:cNvSpPr txBox="1"/>
          <p:nvPr/>
        </p:nvSpPr>
        <p:spPr>
          <a:xfrm>
            <a:off x="142875" y="333375"/>
            <a:ext cx="8858250" cy="62468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_firstName;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_lastName;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_firstName;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_firstName =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LastName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_lastName;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_lastName =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32" name="Google Shape;432;p4"/>
          <p:cNvSpPr txBox="1"/>
          <p:nvPr/>
        </p:nvSpPr>
        <p:spPr>
          <a:xfrm>
            <a:off x="4284662" y="5013325"/>
            <a:ext cx="39735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базовый класс или суперкласс </a:t>
            </a:r>
            <a:endParaRPr/>
          </a:p>
        </p:txBody>
      </p:sp>
      <p:cxnSp>
        <p:nvCxnSpPr>
          <p:cNvPr id="433" name="Google Shape;433;p4"/>
          <p:cNvCxnSpPr/>
          <p:nvPr/>
        </p:nvCxnSpPr>
        <p:spPr>
          <a:xfrm flipH="1">
            <a:off x="3541712" y="5229225"/>
            <a:ext cx="525462" cy="1539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/>
          <p:nvPr>
            <p:ph type="title"/>
          </p:nvPr>
        </p:nvSpPr>
        <p:spPr>
          <a:xfrm>
            <a:off x="301625" y="-10001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Интерфейсы</a:t>
            </a:r>
            <a:endParaRPr/>
          </a:p>
        </p:txBody>
      </p:sp>
      <p:sp>
        <p:nvSpPr>
          <p:cNvPr id="740" name="Google Shape;740;p3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Задается набор  абстрактных методов, свойств, событий  и индексаторов, которые должны быть реализованы в производных классах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1" name="Google Shape;741;p33"/>
          <p:cNvSpPr txBox="1"/>
          <p:nvPr/>
        </p:nvSpPr>
        <p:spPr>
          <a:xfrm>
            <a:off x="611187" y="949325"/>
            <a:ext cx="6840537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определить требования к реализации (контракт)</a:t>
            </a:r>
            <a:endParaRPr/>
          </a:p>
        </p:txBody>
      </p:sp>
      <p:sp>
        <p:nvSpPr>
          <p:cNvPr id="742" name="Google Shape;742;p33"/>
          <p:cNvSpPr/>
          <p:nvPr/>
        </p:nvSpPr>
        <p:spPr>
          <a:xfrm>
            <a:off x="467544" y="3717032"/>
            <a:ext cx="8676456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[атрибуты]   [спецификаторы]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Iимя_интерфейса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 : предки]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Тело интерфейса[; ]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3" name="Google Shape;743;p33"/>
          <p:cNvSpPr/>
          <p:nvPr/>
        </p:nvSpPr>
        <p:spPr>
          <a:xfrm>
            <a:off x="301625" y="4076700"/>
            <a:ext cx="2325687" cy="469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/>
          <p:nvPr>
            <p:ph type="title"/>
          </p:nvPr>
        </p:nvSpPr>
        <p:spPr>
          <a:xfrm>
            <a:off x="250825" y="26035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50" name="Google Shape;750;p34"/>
          <p:cNvGraphicFramePr/>
          <p:nvPr/>
        </p:nvGraphicFramePr>
        <p:xfrm>
          <a:off x="438213" y="-4752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1944675"/>
                <a:gridCol w="65960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 может содержать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 статические поля, операции, конструкторы, деструкторы,  типы,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161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может содержать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абстрактные методы, обобщения свойства и индексаторы, а также события, делегаты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Default методы,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Статические поля, методы (с реализацией)  и константы (с С# 8.0)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10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Доступность методов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publiс  по умолчанию (не указывается 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(при переопределении тоже public) Могут быть private и protected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192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наследуются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С# поддерживается одиночное наследование для классов и множественное — для интерфейсов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(при реализации интерфейса нужно обеспечить точное совпадение)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Сначала всегда указывается имя базового класса, затем указывается интерфейс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Расширение интерфейса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 наследуется интерфейсом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Имена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 прописной буквы I (не обязательно)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5"/>
          <p:cNvSpPr txBox="1"/>
          <p:nvPr>
            <p:ph idx="1" type="body"/>
          </p:nvPr>
        </p:nvSpPr>
        <p:spPr>
          <a:xfrm>
            <a:off x="250825" y="115887"/>
            <a:ext cx="8540750" cy="609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 : абстрактные методы, обобщения свойства и индексаторы, а также события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задания общих характеристик объектов различных иерархий – навязывание контракта</a:t>
            </a:r>
            <a:endParaRPr/>
          </a:p>
        </p:txBody>
      </p:sp>
      <p:pic>
        <p:nvPicPr>
          <p:cNvPr id="756" name="Google Shape;7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989125"/>
            <a:ext cx="7956225" cy="28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35"/>
          <p:cNvSpPr txBox="1"/>
          <p:nvPr/>
        </p:nvSpPr>
        <p:spPr>
          <a:xfrm>
            <a:off x="4932362" y="2349500"/>
            <a:ext cx="26638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По умолчанию public, реализации нет</a:t>
            </a:r>
            <a:endParaRPr/>
          </a:p>
        </p:txBody>
      </p:sp>
      <p:cxnSp>
        <p:nvCxnSpPr>
          <p:cNvPr id="758" name="Google Shape;758;p35"/>
          <p:cNvCxnSpPr/>
          <p:nvPr/>
        </p:nvCxnSpPr>
        <p:spPr>
          <a:xfrm flipH="1">
            <a:off x="2790825" y="2430462"/>
            <a:ext cx="2016125" cy="4841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6"/>
          <p:cNvSpPr txBox="1"/>
          <p:nvPr>
            <p:ph idx="1" type="body"/>
          </p:nvPr>
        </p:nvSpPr>
        <p:spPr>
          <a:xfrm>
            <a:off x="301625" y="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Интерфейс или класс может наследовать свойства нескольких интерфейсов, в этом случае предки перечисляются через запятую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64" name="Google Shape;7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916112"/>
            <a:ext cx="6524625" cy="485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7"/>
          <p:cNvSpPr txBox="1"/>
          <p:nvPr>
            <p:ph type="title"/>
          </p:nvPr>
        </p:nvSpPr>
        <p:spPr>
          <a:xfrm>
            <a:off x="301625" y="228600"/>
            <a:ext cx="85407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Реализация интерфейсов</a:t>
            </a:r>
            <a:endParaRPr/>
          </a:p>
        </p:txBody>
      </p:sp>
      <p:sp>
        <p:nvSpPr>
          <p:cNvPr id="770" name="Google Shape;770;p3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71" name="Google Shape;7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1000125"/>
            <a:ext cx="5510212" cy="55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7"/>
          <p:cNvSpPr txBox="1"/>
          <p:nvPr/>
        </p:nvSpPr>
        <p:spPr>
          <a:xfrm>
            <a:off x="1428750" y="1000125"/>
            <a:ext cx="3429000" cy="1428750"/>
          </a:xfrm>
          <a:prstGeom prst="rect">
            <a:avLst/>
          </a:prstGeom>
          <a:solidFill>
            <a:srgbClr val="FF0000">
              <a:alpha val="9803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37"/>
          <p:cNvSpPr txBox="1"/>
          <p:nvPr/>
        </p:nvSpPr>
        <p:spPr>
          <a:xfrm>
            <a:off x="1643062" y="2286000"/>
            <a:ext cx="5286375" cy="3286125"/>
          </a:xfrm>
          <a:prstGeom prst="rect">
            <a:avLst/>
          </a:prstGeom>
          <a:solidFill>
            <a:srgbClr val="FF0000">
              <a:alpha val="9803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74" name="Google Shape;774;p37"/>
          <p:cNvCxnSpPr/>
          <p:nvPr/>
        </p:nvCxnSpPr>
        <p:spPr>
          <a:xfrm>
            <a:off x="2143125" y="3071812"/>
            <a:ext cx="171450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5" name="Google Shape;775;p37"/>
          <p:cNvCxnSpPr/>
          <p:nvPr/>
        </p:nvCxnSpPr>
        <p:spPr>
          <a:xfrm>
            <a:off x="2214562" y="3857625"/>
            <a:ext cx="85725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6" name="Google Shape;776;p37"/>
          <p:cNvCxnSpPr/>
          <p:nvPr/>
        </p:nvCxnSpPr>
        <p:spPr>
          <a:xfrm>
            <a:off x="2214562" y="1643062"/>
            <a:ext cx="85725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7" name="Google Shape;777;p37"/>
          <p:cNvSpPr txBox="1"/>
          <p:nvPr/>
        </p:nvSpPr>
        <p:spPr>
          <a:xfrm>
            <a:off x="301625" y="2822575"/>
            <a:ext cx="1341437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указать доступ</a:t>
            </a:r>
            <a:endParaRPr/>
          </a:p>
        </p:txBody>
      </p:sp>
      <p:cxnSp>
        <p:nvCxnSpPr>
          <p:cNvPr id="778" name="Google Shape;778;p37"/>
          <p:cNvCxnSpPr/>
          <p:nvPr/>
        </p:nvCxnSpPr>
        <p:spPr>
          <a:xfrm flipH="1" rot="10800000">
            <a:off x="1643062" y="3071812"/>
            <a:ext cx="500062" cy="2127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6f6eeeaa6a695f2_13"/>
          <p:cNvSpPr txBox="1"/>
          <p:nvPr>
            <p:ph idx="1" type="body"/>
          </p:nvPr>
        </p:nvSpPr>
        <p:spPr>
          <a:xfrm>
            <a:off x="0" y="114825"/>
            <a:ext cx="9531900" cy="13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Начиная с версии C# 8.0 интерфейсы поддерживают реализацию методов и свойств по умолчанию.</a:t>
            </a:r>
            <a:endParaRPr/>
          </a:p>
        </p:txBody>
      </p:sp>
      <p:pic>
        <p:nvPicPr>
          <p:cNvPr id="785" name="Google Shape;785;g66f6eeeaa6a695f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87" y="1494823"/>
            <a:ext cx="8540700" cy="4723639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g66f6eeeaa6a695f2_13"/>
          <p:cNvSpPr txBox="1"/>
          <p:nvPr/>
        </p:nvSpPr>
        <p:spPr>
          <a:xfrm>
            <a:off x="4074000" y="2935027"/>
            <a:ext cx="4655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Если класс не реализует метод, будет применяться реализация по умолчанию.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787" name="Google Shape;787;g66f6eeeaa6a695f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21" y="6096184"/>
            <a:ext cx="7795449" cy="7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/>
          <p:nvPr>
            <p:ph idx="1" type="body"/>
          </p:nvPr>
        </p:nvSpPr>
        <p:spPr>
          <a:xfrm>
            <a:off x="301625" y="357185"/>
            <a:ext cx="85407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Обращение - через объект класса, через интерфейсную ссылку</a:t>
            </a:r>
            <a:endParaRPr/>
          </a:p>
        </p:txBody>
      </p:sp>
      <p:pic>
        <p:nvPicPr>
          <p:cNvPr id="793" name="Google Shape;7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" y="1527175"/>
            <a:ext cx="9612312" cy="3097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4" name="Google Shape;794;p38"/>
          <p:cNvCxnSpPr/>
          <p:nvPr/>
        </p:nvCxnSpPr>
        <p:spPr>
          <a:xfrm>
            <a:off x="1143000" y="3255962"/>
            <a:ext cx="85725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5" name="Google Shape;795;p38"/>
          <p:cNvCxnSpPr/>
          <p:nvPr/>
        </p:nvCxnSpPr>
        <p:spPr>
          <a:xfrm>
            <a:off x="971550" y="4221162"/>
            <a:ext cx="85725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6" name="Google Shape;796;p38"/>
          <p:cNvSpPr txBox="1"/>
          <p:nvPr/>
        </p:nvSpPr>
        <p:spPr>
          <a:xfrm>
            <a:off x="79375" y="4400870"/>
            <a:ext cx="8540700" cy="155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C# допускается объявлять переменные ссылочного интерфейсного типа, т.е. переменные ссылки на интерфейс. Переменная может ссылаться на любой объект, реализующий ее интерфейс. </a:t>
            </a:r>
            <a:endParaRPr/>
          </a:p>
        </p:txBody>
      </p:sp>
      <p:sp>
        <p:nvSpPr>
          <p:cNvPr id="797" name="Google Shape;797;p38"/>
          <p:cNvSpPr txBox="1"/>
          <p:nvPr/>
        </p:nvSpPr>
        <p:spPr>
          <a:xfrm>
            <a:off x="4572000" y="2789150"/>
            <a:ext cx="4789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Поскольку класс Man реализует интерфейс IDo, то переменная типа IDo может хранить ссылку на объект типа Man: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9"/>
          <p:cNvSpPr txBox="1"/>
          <p:nvPr>
            <p:ph idx="1" type="body"/>
          </p:nvPr>
        </p:nvSpPr>
        <p:spPr>
          <a:xfrm>
            <a:off x="301625" y="285750"/>
            <a:ext cx="8540750" cy="581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Присваивании ссылке на интерфейс объектов различных типов (классов), поддерживающих этот интерфейс</a:t>
            </a:r>
            <a:endParaRPr/>
          </a:p>
        </p:txBody>
      </p:sp>
      <p:pic>
        <p:nvPicPr>
          <p:cNvPr id="803" name="Google Shape;8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2214562"/>
            <a:ext cx="7613650" cy="4405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4" name="Google Shape;804;p39"/>
          <p:cNvCxnSpPr/>
          <p:nvPr/>
        </p:nvCxnSpPr>
        <p:spPr>
          <a:xfrm>
            <a:off x="1571625" y="6429375"/>
            <a:ext cx="85725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5" name="Google Shape;805;p39"/>
          <p:cNvSpPr txBox="1"/>
          <p:nvPr/>
        </p:nvSpPr>
        <p:spPr>
          <a:xfrm>
            <a:off x="857250" y="2214562"/>
            <a:ext cx="7572375" cy="1214437"/>
          </a:xfrm>
          <a:prstGeom prst="rect">
            <a:avLst/>
          </a:prstGeom>
          <a:solidFill>
            <a:srgbClr val="FF0000">
              <a:alpha val="9803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ahoma"/>
              <a:buNone/>
            </a:pPr>
            <a:r>
              <a:rPr b="0" i="0" lang="en-GB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Второй способ реализации интерфейса в классе: явное указание имени интерфейса перед реализуемым элементом. </a:t>
            </a:r>
            <a:endParaRPr/>
          </a:p>
        </p:txBody>
      </p:sp>
      <p:sp>
        <p:nvSpPr>
          <p:cNvPr id="811" name="Google Shape;811;p40"/>
          <p:cNvSpPr txBox="1"/>
          <p:nvPr>
            <p:ph idx="1" type="body"/>
          </p:nvPr>
        </p:nvSpPr>
        <p:spPr>
          <a:xfrm>
            <a:off x="301625" y="1739900"/>
            <a:ext cx="8540750" cy="417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2" name="Google Shape;8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1382712"/>
            <a:ext cx="6834187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0"/>
          <p:cNvSpPr txBox="1"/>
          <p:nvPr/>
        </p:nvSpPr>
        <p:spPr>
          <a:xfrm>
            <a:off x="750887" y="1382712"/>
            <a:ext cx="6070600" cy="3000375"/>
          </a:xfrm>
          <a:prstGeom prst="rect">
            <a:avLst/>
          </a:prstGeom>
          <a:solidFill>
            <a:srgbClr val="FF0000">
              <a:alpha val="9803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14" name="Google Shape;814;p40"/>
          <p:cNvCxnSpPr/>
          <p:nvPr/>
        </p:nvCxnSpPr>
        <p:spPr>
          <a:xfrm>
            <a:off x="1571625" y="2168525"/>
            <a:ext cx="142875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5" name="Google Shape;815;p40"/>
          <p:cNvCxnSpPr/>
          <p:nvPr/>
        </p:nvCxnSpPr>
        <p:spPr>
          <a:xfrm>
            <a:off x="1500187" y="3311525"/>
            <a:ext cx="1571625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6" name="Google Shape;816;p40"/>
          <p:cNvCxnSpPr/>
          <p:nvPr/>
        </p:nvCxnSpPr>
        <p:spPr>
          <a:xfrm>
            <a:off x="1500187" y="5668962"/>
            <a:ext cx="228600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7" name="Google Shape;817;p40"/>
          <p:cNvCxnSpPr/>
          <p:nvPr/>
        </p:nvCxnSpPr>
        <p:spPr>
          <a:xfrm>
            <a:off x="1571625" y="5883275"/>
            <a:ext cx="85725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8" name="Google Shape;818;p40"/>
          <p:cNvCxnSpPr/>
          <p:nvPr/>
        </p:nvCxnSpPr>
        <p:spPr>
          <a:xfrm>
            <a:off x="1500187" y="6311900"/>
            <a:ext cx="85725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9" name="Google Shape;819;p40"/>
          <p:cNvSpPr txBox="1"/>
          <p:nvPr/>
        </p:nvSpPr>
        <p:spPr>
          <a:xfrm>
            <a:off x="4443412" y="1706562"/>
            <a:ext cx="3214687" cy="923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соответствующий элемент не входит в интерфейс класса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6f6eeeaa6a695f2_25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6" name="Google Shape;826;g66f6eeeaa6a695f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186590"/>
            <a:ext cx="819150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g66f6eeeaa6a695f2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5" y="530071"/>
            <a:ext cx="8477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"/>
          <p:cNvSpPr txBox="1"/>
          <p:nvPr>
            <p:ph idx="1" type="body"/>
          </p:nvPr>
        </p:nvSpPr>
        <p:spPr>
          <a:xfrm>
            <a:off x="357187" y="500062"/>
            <a:ext cx="90392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Правила наследования: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В C# наследование всегда подразумевается открытым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Запрещено множественное наследование классов (но не интерфейсов)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наследуются все  свойства, методы, поля и т.д., которые есть в базовом  классе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Производному классу доступны public, internal, protected и protected internal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члены базового класса (private – недоступны)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116012" y="2276475"/>
            <a:ext cx="3922712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b="0" i="0" lang="en-GB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Конфликт  при множественном наследовании</a:t>
            </a:r>
            <a:endParaRPr/>
          </a:p>
        </p:txBody>
      </p:sp>
      <p:cxnSp>
        <p:nvCxnSpPr>
          <p:cNvPr id="833" name="Google Shape;833;p41"/>
          <p:cNvCxnSpPr/>
          <p:nvPr/>
        </p:nvCxnSpPr>
        <p:spPr>
          <a:xfrm>
            <a:off x="1571625" y="2357437"/>
            <a:ext cx="1428750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834" name="Google Shape;8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112" y="1371600"/>
            <a:ext cx="7123112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1"/>
          <p:cNvSpPr txBox="1"/>
          <p:nvPr/>
        </p:nvSpPr>
        <p:spPr>
          <a:xfrm>
            <a:off x="1884362" y="3814762"/>
            <a:ext cx="5786437" cy="2643187"/>
          </a:xfrm>
          <a:prstGeom prst="rect">
            <a:avLst/>
          </a:prstGeom>
          <a:solidFill>
            <a:srgbClr val="FF0000">
              <a:alpha val="9803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6" name="Google Shape;836;p41"/>
          <p:cNvCxnSpPr/>
          <p:nvPr/>
        </p:nvCxnSpPr>
        <p:spPr>
          <a:xfrm>
            <a:off x="2555875" y="4221162"/>
            <a:ext cx="1571625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7" name="Google Shape;837;p41"/>
          <p:cNvCxnSpPr/>
          <p:nvPr/>
        </p:nvCxnSpPr>
        <p:spPr>
          <a:xfrm>
            <a:off x="2843212" y="5187950"/>
            <a:ext cx="1571625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8" name="Google Shape;838;p41"/>
          <p:cNvSpPr txBox="1"/>
          <p:nvPr/>
        </p:nvSpPr>
        <p:spPr>
          <a:xfrm>
            <a:off x="6227762" y="2543175"/>
            <a:ext cx="2205037" cy="64611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b="1" i="0" lang="en-GB" sz="180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Явная (explicit) реализация</a:t>
            </a:r>
            <a:endParaRPr/>
          </a:p>
        </p:txBody>
      </p:sp>
      <p:cxnSp>
        <p:nvCxnSpPr>
          <p:cNvPr id="839" name="Google Shape;839;p41"/>
          <p:cNvCxnSpPr/>
          <p:nvPr/>
        </p:nvCxnSpPr>
        <p:spPr>
          <a:xfrm flipH="1">
            <a:off x="4776787" y="3055937"/>
            <a:ext cx="1296987" cy="7588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0" name="Google Shape;840;p41"/>
          <p:cNvSpPr txBox="1"/>
          <p:nvPr/>
        </p:nvSpPr>
        <p:spPr>
          <a:xfrm>
            <a:off x="12700" y="4362450"/>
            <a:ext cx="1774825" cy="954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0" i="0" lang="en-GB" sz="1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не можем использовать модификатор public</a:t>
            </a:r>
            <a:endParaRPr/>
          </a:p>
        </p:txBody>
      </p:sp>
      <p:cxnSp>
        <p:nvCxnSpPr>
          <p:cNvPr id="841" name="Google Shape;841;p41"/>
          <p:cNvCxnSpPr/>
          <p:nvPr/>
        </p:nvCxnSpPr>
        <p:spPr>
          <a:xfrm flipH="1" rot="10800000">
            <a:off x="1728787" y="4076700"/>
            <a:ext cx="466725" cy="792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2" name="Google Shape;842;p41"/>
          <p:cNvCxnSpPr/>
          <p:nvPr/>
        </p:nvCxnSpPr>
        <p:spPr>
          <a:xfrm>
            <a:off x="1787525" y="4840287"/>
            <a:ext cx="390525" cy="21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3" name="Google Shape;843;p41"/>
          <p:cNvSpPr txBox="1"/>
          <p:nvPr/>
        </p:nvSpPr>
        <p:spPr>
          <a:xfrm>
            <a:off x="1884362" y="2357437"/>
            <a:ext cx="2111375" cy="3508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41"/>
          <p:cNvSpPr txBox="1"/>
          <p:nvPr/>
        </p:nvSpPr>
        <p:spPr>
          <a:xfrm>
            <a:off x="4414902" y="1653350"/>
            <a:ext cx="3678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понадобиться явная реализация интерфейса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/>
          <p:nvPr>
            <p:ph type="title"/>
          </p:nvPr>
        </p:nvSpPr>
        <p:spPr>
          <a:xfrm>
            <a:off x="-684212" y="-2667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Обращение к интерфейсу</a:t>
            </a:r>
            <a:endParaRPr/>
          </a:p>
        </p:txBody>
      </p:sp>
      <p:sp>
        <p:nvSpPr>
          <p:cNvPr id="850" name="Google Shape;850;p4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1" name="Google Shape;8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141412"/>
            <a:ext cx="7097712" cy="541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233" y="3429000"/>
            <a:ext cx="7883525" cy="25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42"/>
          <p:cNvSpPr txBox="1"/>
          <p:nvPr/>
        </p:nvSpPr>
        <p:spPr>
          <a:xfrm>
            <a:off x="928687" y="5286375"/>
            <a:ext cx="6572250" cy="1214437"/>
          </a:xfrm>
          <a:prstGeom prst="rect">
            <a:avLst/>
          </a:prstGeom>
          <a:solidFill>
            <a:srgbClr val="FF0000">
              <a:alpha val="9803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42"/>
          <p:cNvSpPr txBox="1"/>
          <p:nvPr/>
        </p:nvSpPr>
        <p:spPr>
          <a:xfrm>
            <a:off x="4121150" y="776287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Все сказанное в отношении преобразования типов характерно и для интерфейсов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не требуется разное поведение</a:t>
            </a:r>
            <a:endParaRPr/>
          </a:p>
        </p:txBody>
      </p:sp>
      <p:sp>
        <p:nvSpPr>
          <p:cNvPr id="860" name="Google Shape;860;p4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1" name="Google Shape;8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237" y="1477962"/>
            <a:ext cx="8045450" cy="470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2" name="Google Shape;862;p43"/>
          <p:cNvCxnSpPr/>
          <p:nvPr/>
        </p:nvCxnSpPr>
        <p:spPr>
          <a:xfrm>
            <a:off x="2339975" y="2636837"/>
            <a:ext cx="2428875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Default Interface Members</a:t>
            </a:r>
            <a:b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869" name="Google Shape;869;p4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0" name="Google Shape;870;p44"/>
          <p:cNvSpPr txBox="1"/>
          <p:nvPr/>
        </p:nvSpPr>
        <p:spPr>
          <a:xfrm>
            <a:off x="0" y="800100"/>
            <a:ext cx="9251950" cy="5908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IAuth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{Password}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IAuth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Person olga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Person() { Password = 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olga.ShowPassword();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ошибка, не удалось найти определения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((IAuth)olga).ShowPassword();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</p:txBody>
      </p:sp>
      <p:sp>
        <p:nvSpPr>
          <p:cNvPr id="871" name="Google Shape;871;p44"/>
          <p:cNvSpPr txBox="1"/>
          <p:nvPr/>
        </p:nvSpPr>
        <p:spPr>
          <a:xfrm>
            <a:off x="5580062" y="4508500"/>
            <a:ext cx="2867025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GB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 методы доступны только через сам интерфейс</a:t>
            </a:r>
            <a:endParaRPr/>
          </a:p>
        </p:txBody>
      </p:sp>
      <p:cxnSp>
        <p:nvCxnSpPr>
          <p:cNvPr id="872" name="Google Shape;872;p44"/>
          <p:cNvCxnSpPr/>
          <p:nvPr/>
        </p:nvCxnSpPr>
        <p:spPr>
          <a:xfrm flipH="1">
            <a:off x="4572000" y="5300662"/>
            <a:ext cx="1008062" cy="7985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5"/>
          <p:cNvSpPr txBox="1"/>
          <p:nvPr>
            <p:ph type="title"/>
          </p:nvPr>
        </p:nvSpPr>
        <p:spPr>
          <a:xfrm>
            <a:off x="301625" y="95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Наследование интерфейсов</a:t>
            </a:r>
            <a:b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 default реализацией</a:t>
            </a:r>
            <a:endParaRPr/>
          </a:p>
        </p:txBody>
      </p:sp>
      <p:sp>
        <p:nvSpPr>
          <p:cNvPr id="879" name="Google Shape;879;p4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4925" y="1176337"/>
            <a:ext cx="9144000" cy="4802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IAuth 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 =&gt; Console.WriteLine(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{Password}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ISecurity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IAuth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 =&gt;Console.WriteLine(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$"********"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ISecurity{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Person olga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Person() { Password = 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((IAuth)olga).ShowPassword();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form IAuth - root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((ISecurity)olga).ShowPassword();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forme ISecurity -*******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6"/>
          <p:cNvSpPr txBox="1"/>
          <p:nvPr>
            <p:ph type="title"/>
          </p:nvPr>
        </p:nvSpPr>
        <p:spPr>
          <a:xfrm>
            <a:off x="157162" y="-315912"/>
            <a:ext cx="90947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Явная реализация default метода</a:t>
            </a:r>
            <a:endParaRPr/>
          </a:p>
        </p:txBody>
      </p:sp>
      <p:sp>
        <p:nvSpPr>
          <p:cNvPr id="887" name="Google Shape;887;p4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8" name="Google Shape;888;p46"/>
          <p:cNvSpPr txBox="1"/>
          <p:nvPr/>
        </p:nvSpPr>
        <p:spPr>
          <a:xfrm>
            <a:off x="214312" y="827087"/>
            <a:ext cx="9037637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IAuth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 =&gt;Console.WriteLine(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{Password}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ISecurity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IAuth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IAuth.ShowPassword() =&gt;Console.WriteLine(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$"********"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ISecurity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Password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Person olga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Person() { Password = 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((IAuth)olga).ShowPassword();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form  ISecurity - ******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((ISecurity)olga).ShowPassword();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forme ISecurity -*****</a:t>
            </a:r>
            <a:endParaRPr/>
          </a:p>
        </p:txBody>
      </p:sp>
      <p:cxnSp>
        <p:nvCxnSpPr>
          <p:cNvPr id="889" name="Google Shape;889;p46"/>
          <p:cNvCxnSpPr/>
          <p:nvPr/>
        </p:nvCxnSpPr>
        <p:spPr>
          <a:xfrm>
            <a:off x="1908175" y="2852737"/>
            <a:ext cx="251936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Конфликт </a:t>
            </a:r>
            <a:endParaRPr/>
          </a:p>
        </p:txBody>
      </p:sp>
      <p:sp>
        <p:nvSpPr>
          <p:cNvPr id="896" name="Google Shape;896;p4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47"/>
          <p:cNvSpPr txBox="1"/>
          <p:nvPr/>
        </p:nvSpPr>
        <p:spPr>
          <a:xfrm>
            <a:off x="293687" y="1125537"/>
            <a:ext cx="9991725" cy="3692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IPassw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ShowPassword();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IPassw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IPassw.ShowPassword() =&gt; Console.WriteLine(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"***"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INotSec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IPassw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IPassw.ShowPassword() =&gt; Console.WriteLine(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TwoInterface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ISec, INotSec { }</a:t>
            </a:r>
            <a:endParaRPr/>
          </a:p>
        </p:txBody>
      </p:sp>
      <p:pic>
        <p:nvPicPr>
          <p:cNvPr id="898" name="Google Shape;89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4818062"/>
            <a:ext cx="51911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04" name="Google Shape;904;p48"/>
          <p:cNvGraphicFramePr/>
          <p:nvPr/>
        </p:nvGraphicFramePr>
        <p:xfrm>
          <a:off x="179387" y="404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1512875"/>
                <a:gridCol w="2951150"/>
                <a:gridCol w="4392600"/>
              </a:tblGrid>
              <a:tr h="76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Критерии</a:t>
                      </a: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GB" sz="1600" u="sng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Неявная (implicit) реализация</a:t>
                      </a:r>
                      <a:br>
                        <a:rPr b="1" i="0" lang="en-GB" sz="1600" u="sng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GB" sz="1600" u="sng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Явная (explicit) реализация</a:t>
                      </a:r>
                      <a:br>
                        <a:rPr b="1" i="0" lang="en-GB" sz="1600" u="sng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6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Базовый синтаксис</a:t>
                      </a: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7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Видимость</a:t>
                      </a: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всегда является открытой (</a:t>
                      </a:r>
                      <a:r>
                        <a:rPr b="1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public</a:t>
                      </a: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rgbClr val="2D2E36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можно обращаться напрямую.</a:t>
                      </a: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всегда закрыта (</a:t>
                      </a:r>
                      <a:r>
                        <a:rPr b="1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private</a:t>
                      </a: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чтобы получить доступ необходимо приводить инстанцию класса к интерфейсу (upcast to interface).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rgbClr val="2D2E36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9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Полиморфизм</a:t>
                      </a: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может быть виртуальной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</a:t>
                      </a:r>
                      <a:r>
                        <a:rPr b="1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virtual</a:t>
                      </a: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что позволяет переписывать эту реализацию в классах-потомках.</a:t>
                      </a: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всегда </a:t>
                      </a:r>
                      <a:r>
                        <a:rPr b="1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статична</a:t>
                      </a: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ahoma"/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rgbClr val="2D2E36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D2E36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 может быть переопределена (override) или перекрыта (new) в классах-потомках. </a:t>
                      </a:r>
                      <a:br>
                        <a:rPr b="0" i="0" lang="en-GB" sz="1600" u="none">
                          <a:solidFill>
                            <a:srgbClr val="2D2E3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16425" marB="16425" marR="32850" marL="328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05" name="Google Shape;905;p48"/>
          <p:cNvSpPr txBox="1"/>
          <p:nvPr/>
        </p:nvSpPr>
        <p:spPr>
          <a:xfrm>
            <a:off x="3240087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b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906" name="Google Shape;906;p48"/>
          <p:cNvSpPr/>
          <p:nvPr/>
        </p:nvSpPr>
        <p:spPr>
          <a:xfrm>
            <a:off x="1675047" y="1196488"/>
            <a:ext cx="309634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2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Sleep();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2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ImplicitDo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12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Sleep() { } }</a:t>
            </a:r>
            <a:endParaRPr b="0" i="0" sz="1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7" name="Google Shape;907;p48"/>
          <p:cNvSpPr/>
          <p:nvPr/>
        </p:nvSpPr>
        <p:spPr>
          <a:xfrm>
            <a:off x="4771391" y="1119543"/>
            <a:ext cx="417646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Sleep();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ExplicitDo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1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en-GB" sz="1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.Sleep() { } }</a:t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8" name="Google Shape;908;p48"/>
          <p:cNvSpPr/>
          <p:nvPr/>
        </p:nvSpPr>
        <p:spPr>
          <a:xfrm>
            <a:off x="4932040" y="34290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exp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ExplicitDo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IDo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)exp).Sleep();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9" name="Google Shape;909;p48"/>
          <p:cNvSpPr/>
          <p:nvPr/>
        </p:nvSpPr>
        <p:spPr>
          <a:xfrm>
            <a:off x="1588232" y="3470313"/>
            <a:ext cx="33032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imp =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ImplicitDo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imp.Sleep();</a:t>
            </a:r>
            <a:endParaRPr b="0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1" lang="en-GB" sz="440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is</a:t>
            </a:r>
            <a:br>
              <a:rPr b="1" i="1" lang="en-GB" sz="440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915" name="Google Shape;915;p49"/>
          <p:cNvSpPr txBox="1"/>
          <p:nvPr>
            <p:ph idx="1" type="body"/>
          </p:nvPr>
        </p:nvSpPr>
        <p:spPr>
          <a:xfrm>
            <a:off x="301625" y="785812"/>
            <a:ext cx="8540750" cy="531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1" sz="3200" u="sng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булевское значение, говорящее о том, можете ли вы преобразовать данное выражение в указанный тип</a:t>
            </a:r>
            <a:endParaRPr/>
          </a:p>
        </p:txBody>
      </p:sp>
      <p:cxnSp>
        <p:nvCxnSpPr>
          <p:cNvPr id="916" name="Google Shape;916;p49"/>
          <p:cNvCxnSpPr/>
          <p:nvPr/>
        </p:nvCxnSpPr>
        <p:spPr>
          <a:xfrm flipH="1">
            <a:off x="1403350" y="928687"/>
            <a:ext cx="4535487" cy="5556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917" name="Google Shape;917;p49"/>
          <p:cNvSpPr txBox="1"/>
          <p:nvPr/>
        </p:nvSpPr>
        <p:spPr>
          <a:xfrm>
            <a:off x="4572000" y="3067050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 is никогда не генерирует исключение. </a:t>
            </a:r>
            <a:endParaRPr/>
          </a:p>
        </p:txBody>
      </p:sp>
      <p:sp>
        <p:nvSpPr>
          <p:cNvPr id="918" name="Google Shape;918;p49"/>
          <p:cNvSpPr/>
          <p:nvPr/>
        </p:nvSpPr>
        <p:spPr>
          <a:xfrm>
            <a:off x="-505208" y="3945531"/>
            <a:ext cx="9649200" cy="255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 = 123;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boxed = 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chekJ = boxed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checkObj = obj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b="0" i="0" sz="20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"boxed {0} System.ValueType"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boxed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"is not"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1" lang="en-GB" sz="4400" u="sng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Операция as </a:t>
            </a:r>
            <a:endParaRPr/>
          </a:p>
        </p:txBody>
      </p:sp>
      <p:sp>
        <p:nvSpPr>
          <p:cNvPr id="924" name="Google Shape;924;p50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преобразовывать тип в определенный ссылочный тип с применением следующего синтаксиса: 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операнд as &lt;тип&gt;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"/>
          <p:cNvSpPr txBox="1"/>
          <p:nvPr>
            <p:ph idx="1" type="body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не наследуются конструкторы базового класса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тип доступа к производному классу должен быть таким же, как и у базового класса или более строгим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6"/>
          <p:cNvSpPr txBox="1"/>
          <p:nvPr/>
        </p:nvSpPr>
        <p:spPr>
          <a:xfrm>
            <a:off x="179387" y="2967037"/>
            <a:ext cx="667861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Машина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Грузовик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Машина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</p:txBody>
      </p:sp>
      <p:pic>
        <p:nvPicPr>
          <p:cNvPr id="446" name="Google Shape;4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62" y="4675200"/>
            <a:ext cx="8293100" cy="823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6"/>
          <p:cNvCxnSpPr/>
          <p:nvPr/>
        </p:nvCxnSpPr>
        <p:spPr>
          <a:xfrm flipH="1" rot="10800000">
            <a:off x="395287" y="3716337"/>
            <a:ext cx="720725" cy="5762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6"/>
          <p:cNvCxnSpPr/>
          <p:nvPr/>
        </p:nvCxnSpPr>
        <p:spPr>
          <a:xfrm rot="10800000">
            <a:off x="1258887" y="4260850"/>
            <a:ext cx="649287" cy="3206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Выполняется</a:t>
            </a:r>
            <a:endParaRPr/>
          </a:p>
        </p:txBody>
      </p:sp>
      <p:sp>
        <p:nvSpPr>
          <p:cNvPr id="930" name="Google Shape;930;p5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&lt;операнд&gt; имеет тип, заданный в &lt;тип&gt;.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Если &lt;операнд&gt;, может быть неявно преобразован в &lt;тип&gt;.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операнд  &lt;операнд&gt;, может быть упакован в  &lt;тип&gt;. 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операнд as &lt;тип&gt;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6" name="Google Shape;936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60350"/>
            <a:ext cx="7832725" cy="4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52"/>
          <p:cNvSpPr txBox="1"/>
          <p:nvPr/>
        </p:nvSpPr>
        <p:spPr>
          <a:xfrm>
            <a:off x="4572000" y="1196975"/>
            <a:ext cx="3983037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  - никогда не генерирует исключение</a:t>
            </a:r>
            <a:endParaRPr/>
          </a:p>
        </p:txBody>
      </p:sp>
      <p:sp>
        <p:nvSpPr>
          <p:cNvPr id="938" name="Google Shape;938;p52"/>
          <p:cNvSpPr txBox="1"/>
          <p:nvPr/>
        </p:nvSpPr>
        <p:spPr>
          <a:xfrm>
            <a:off x="2555875" y="5222875"/>
            <a:ext cx="58166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не сравнить с  null и попытаться работать с пустой ссылкой, возникнет исключение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System.NullReferenceException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3"/>
          <p:cNvSpPr txBox="1"/>
          <p:nvPr>
            <p:ph idx="1" type="body"/>
          </p:nvPr>
        </p:nvSpPr>
        <p:spPr>
          <a:xfrm>
            <a:off x="301625" y="0"/>
            <a:ext cx="8540750" cy="609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рассматривает только преобразования ссылок или преобразования с упаковкой</a:t>
            </a:r>
            <a:endParaRPr/>
          </a:p>
        </p:txBody>
      </p:sp>
      <p:cxnSp>
        <p:nvCxnSpPr>
          <p:cNvPr id="944" name="Google Shape;944;p53"/>
          <p:cNvCxnSpPr/>
          <p:nvPr/>
        </p:nvCxnSpPr>
        <p:spPr>
          <a:xfrm>
            <a:off x="1000125" y="428625"/>
            <a:ext cx="785812" cy="714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945" name="Google Shape;945;p53"/>
          <p:cNvSpPr txBox="1"/>
          <p:nvPr/>
        </p:nvSpPr>
        <p:spPr>
          <a:xfrm>
            <a:off x="0" y="1571625"/>
            <a:ext cx="9447212" cy="4708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BaseType 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DerivedType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BaseType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….</a:t>
            </a:r>
            <a:endParaRPr/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DerivedType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derivedObj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DerivedType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BaseType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baseObj1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BaseType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BaseType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baseObj2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derivedObj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DerivedType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derivedObj2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baseObj2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DerivedType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(derivedObj2 != </a:t>
            </a: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2000" u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"Преобразование успешно"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GB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0" i="0" sz="1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GB" sz="2000" u="none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2000" u="none">
                <a:solidFill>
                  <a:srgbClr val="010001"/>
                </a:solidFill>
                <a:latin typeface="Courier New"/>
                <a:ea typeface="Courier New"/>
                <a:cs typeface="Courier New"/>
                <a:sym typeface="Courier New"/>
              </a:rPr>
              <a:t>WriteLine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2000" u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"Преобразование не удалось"</a:t>
            </a: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809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GB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1" name="Google Shape;951;p54"/>
          <p:cNvSpPr txBox="1"/>
          <p:nvPr>
            <p:ph idx="1" type="body"/>
          </p:nvPr>
        </p:nvSpPr>
        <p:spPr>
          <a:xfrm>
            <a:off x="-252412" y="17732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54"/>
          <p:cNvSpPr/>
          <p:nvPr/>
        </p:nvSpPr>
        <p:spPr>
          <a:xfrm>
            <a:off x="301625" y="1371600"/>
            <a:ext cx="684076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someStr =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chekStr = someStr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3" name="Google Shape;953;p54"/>
          <p:cNvSpPr txBox="1"/>
          <p:nvPr/>
        </p:nvSpPr>
        <p:spPr>
          <a:xfrm>
            <a:off x="4270375" y="200025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null-ссылок оператор is всегда возвращает false, так как объекта, тип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которого нужно проверить, не существует</a:t>
            </a:r>
            <a:endParaRPr/>
          </a:p>
        </p:txBody>
      </p:sp>
      <p:cxnSp>
        <p:nvCxnSpPr>
          <p:cNvPr id="954" name="Google Shape;954;p54"/>
          <p:cNvCxnSpPr/>
          <p:nvPr/>
        </p:nvCxnSpPr>
        <p:spPr>
          <a:xfrm flipH="1">
            <a:off x="4230687" y="1019175"/>
            <a:ext cx="936625" cy="107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5" name="Google Shape;955;p54"/>
          <p:cNvSpPr txBox="1"/>
          <p:nvPr/>
        </p:nvSpPr>
        <p:spPr>
          <a:xfrm>
            <a:off x="2411412" y="2578100"/>
            <a:ext cx="6116637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Контроль типов в CLR укрепляет безопасность, но при этом приходится жертвовать производительностью</a:t>
            </a:r>
            <a:endParaRPr/>
          </a:p>
        </p:txBody>
      </p:sp>
      <p:sp>
        <p:nvSpPr>
          <p:cNvPr id="956" name="Google Shape;956;p54"/>
          <p:cNvSpPr/>
          <p:nvPr/>
        </p:nvSpPr>
        <p:spPr>
          <a:xfrm>
            <a:off x="301619" y="3428996"/>
            <a:ext cx="7820100" cy="304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(someObj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Student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emma = (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)someObj;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ed = someObj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(ed !=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b="0" i="0" lang="en-GB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Работа с объектами через </a:t>
            </a:r>
            <a:br>
              <a:rPr b="0" i="0" lang="en-GB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GB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интерфейсы (преобразования)</a:t>
            </a:r>
            <a:endParaRPr/>
          </a:p>
        </p:txBody>
      </p:sp>
      <p:sp>
        <p:nvSpPr>
          <p:cNvPr id="962" name="Google Shape;962;p5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Проверка поддержки данного интерфейса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63" name="Google Shape;96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41" y="2263215"/>
            <a:ext cx="6399212" cy="439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4" name="Google Shape;964;p55"/>
          <p:cNvCxnSpPr/>
          <p:nvPr/>
        </p:nvCxnSpPr>
        <p:spPr>
          <a:xfrm>
            <a:off x="1500187" y="3143250"/>
            <a:ext cx="4786312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70" name="Google Shape;97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228600"/>
            <a:ext cx="6502400" cy="458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1" name="Google Shape;971;p56"/>
          <p:cNvCxnSpPr/>
          <p:nvPr/>
        </p:nvCxnSpPr>
        <p:spPr>
          <a:xfrm>
            <a:off x="1331912" y="3716337"/>
            <a:ext cx="4786312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2" name="Google Shape;972;p56"/>
          <p:cNvSpPr txBox="1"/>
          <p:nvPr>
            <p:ph idx="1" type="body"/>
          </p:nvPr>
        </p:nvSpPr>
        <p:spPr>
          <a:xfrm>
            <a:off x="301625" y="5013325"/>
            <a:ext cx="8540750" cy="152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3" name="Google Shape;973;p56"/>
          <p:cNvSpPr txBox="1"/>
          <p:nvPr/>
        </p:nvSpPr>
        <p:spPr>
          <a:xfrm>
            <a:off x="473745" y="5013325"/>
            <a:ext cx="6502500" cy="118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Переменной ссылки на интерфейс доступны только методы, объявленные в ее интерфейсе.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9" name="Google Shape;979;p57"/>
          <p:cNvSpPr txBox="1"/>
          <p:nvPr>
            <p:ph idx="1" type="body"/>
          </p:nvPr>
        </p:nvSpPr>
        <p:spPr>
          <a:xfrm>
            <a:off x="0" y="357187"/>
            <a:ext cx="3857625" cy="57419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наследует все методы своего предка (интерфейсы). Он может переопределить ( new), но обращаться к ним - через объект класса. 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использовать для обращения ссылку на интерфейс, вызывается не переопределенная версия</a:t>
            </a:r>
            <a:endParaRPr/>
          </a:p>
        </p:txBody>
      </p:sp>
      <p:pic>
        <p:nvPicPr>
          <p:cNvPr id="980" name="Google Shape;98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636" y="357187"/>
            <a:ext cx="4987925" cy="542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1" name="Google Shape;981;p57"/>
          <p:cNvCxnSpPr/>
          <p:nvPr/>
        </p:nvCxnSpPr>
        <p:spPr>
          <a:xfrm>
            <a:off x="4787900" y="3860800"/>
            <a:ext cx="1944687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7" name="Google Shape;987;p58"/>
          <p:cNvSpPr txBox="1"/>
          <p:nvPr>
            <p:ph idx="1" type="body"/>
          </p:nvPr>
        </p:nvSpPr>
        <p:spPr>
          <a:xfrm>
            <a:off x="301625" y="122274"/>
            <a:ext cx="3484500" cy="609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интерфейс реализуется с помощью виртуального метода класса, после его переопределения в потомке любой вариант обращения (через класс или через интерфейс) приведет к одному и тому же результату</a:t>
            </a:r>
            <a:endParaRPr/>
          </a:p>
        </p:txBody>
      </p:sp>
      <p:pic>
        <p:nvPicPr>
          <p:cNvPr id="988" name="Google Shape;98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187" y="257175"/>
            <a:ext cx="5092700" cy="5643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58"/>
          <p:cNvCxnSpPr/>
          <p:nvPr/>
        </p:nvCxnSpPr>
        <p:spPr>
          <a:xfrm>
            <a:off x="4932362" y="2276475"/>
            <a:ext cx="3095625" cy="1587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5" name="Google Shape;995;p59"/>
          <p:cNvSpPr txBox="1"/>
          <p:nvPr>
            <p:ph idx="1" type="body"/>
          </p:nvPr>
        </p:nvSpPr>
        <p:spPr>
          <a:xfrm>
            <a:off x="301625" y="500062"/>
            <a:ext cx="4127500" cy="5599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 интерфейса, реализованный явным указанием имени, объявлять виртуальным запрещается. При необходимости 🡪переопределить в потомках его поведение:</a:t>
            </a:r>
            <a:endParaRPr/>
          </a:p>
        </p:txBody>
      </p:sp>
      <p:pic>
        <p:nvPicPr>
          <p:cNvPr id="996" name="Google Shape;99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033" y="1184596"/>
            <a:ext cx="4511675" cy="385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7" name="Google Shape;997;p59"/>
          <p:cNvCxnSpPr/>
          <p:nvPr/>
        </p:nvCxnSpPr>
        <p:spPr>
          <a:xfrm>
            <a:off x="4859337" y="2492375"/>
            <a:ext cx="3025775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3" name="Google Shape;1003;p60"/>
          <p:cNvSpPr txBox="1"/>
          <p:nvPr>
            <p:ph idx="1" type="body"/>
          </p:nvPr>
        </p:nvSpPr>
        <p:spPr>
          <a:xfrm>
            <a:off x="301625" y="4911725"/>
            <a:ext cx="8485187" cy="18303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Существует возможность повторно реализовать интерфейс, указав его имя в списке предков класса наряду с классом-предком, уже реализовавшим этот интерфейс</a:t>
            </a:r>
            <a:endParaRPr/>
          </a:p>
        </p:txBody>
      </p:sp>
      <p:pic>
        <p:nvPicPr>
          <p:cNvPr id="1004" name="Google Shape;100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62" y="428625"/>
            <a:ext cx="7197725" cy="4440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5" name="Google Shape;1005;p60"/>
          <p:cNvCxnSpPr/>
          <p:nvPr/>
        </p:nvCxnSpPr>
        <p:spPr>
          <a:xfrm>
            <a:off x="2555875" y="2997200"/>
            <a:ext cx="3240087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g64bf71a478c0af2f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18" y="0"/>
            <a:ext cx="466556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64bf71a478c0af2f_0"/>
          <p:cNvSpPr txBox="1"/>
          <p:nvPr/>
        </p:nvSpPr>
        <p:spPr>
          <a:xfrm>
            <a:off x="3905574" y="3429000"/>
            <a:ext cx="3842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возникает ошибка компилятора CS0122: "A._value недоступен из-за уровня защиты"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и абстрактный класс</a:t>
            </a:r>
            <a:endParaRPr/>
          </a:p>
        </p:txBody>
      </p:sp>
      <p:graphicFrame>
        <p:nvGraphicFramePr>
          <p:cNvPr id="1011" name="Google Shape;1011;p61"/>
          <p:cNvGraphicFramePr/>
          <p:nvPr/>
        </p:nvGraphicFramePr>
        <p:xfrm>
          <a:off x="301649" y="1660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2182800"/>
                <a:gridCol w="2808275"/>
                <a:gridCol w="354965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Абстрактные классы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Интерфейсы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одна иерархия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несколько иерархий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модификаторы доступа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задаются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publiс не явно, могут быть другие модификаторы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Поля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есть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Могут быть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Наследник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может не  определять – абстрактный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Должен реализовывать все элементы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 списке предков может быть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один абстр. класс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несколько интерфейсов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Объекты создавать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нельзя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нельзя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набор действий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имеет смысл только для конкретной иерархии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 различным иерархиям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7" name="Google Shape;1017;p6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8" name="Google Shape;1018;p62"/>
          <p:cNvSpPr/>
          <p:nvPr/>
        </p:nvSpPr>
        <p:spPr>
          <a:xfrm>
            <a:off x="331726" y="550562"/>
            <a:ext cx="8230815" cy="2677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 =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1, 2, 3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 = v.GetType();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t.GetInterfaces();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tp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.WriteLine(tp.Name);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19" name="Google Shape;101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3228975"/>
            <a:ext cx="5561012" cy="333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62"/>
          <p:cNvSpPr txBox="1"/>
          <p:nvPr/>
        </p:nvSpPr>
        <p:spPr>
          <a:xfrm>
            <a:off x="5608637" y="1444625"/>
            <a:ext cx="3373437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Интерфейсы, реализуются целочисленным массивом</a:t>
            </a:r>
            <a:endParaRPr/>
          </a:p>
        </p:txBody>
      </p:sp>
      <p:cxnSp>
        <p:nvCxnSpPr>
          <p:cNvPr id="1021" name="Google Shape;1021;p62"/>
          <p:cNvCxnSpPr/>
          <p:nvPr/>
        </p:nvCxnSpPr>
        <p:spPr>
          <a:xfrm flipH="1">
            <a:off x="7829550" y="2090737"/>
            <a:ext cx="198437" cy="10493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3"/>
          <p:cNvSpPr txBox="1"/>
          <p:nvPr>
            <p:ph type="title"/>
          </p:nvPr>
        </p:nvSpPr>
        <p:spPr>
          <a:xfrm>
            <a:off x="250825" y="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Стандартные интерфейсы .NET</a:t>
            </a:r>
            <a:endParaRPr/>
          </a:p>
        </p:txBody>
      </p:sp>
      <p:graphicFrame>
        <p:nvGraphicFramePr>
          <p:cNvPr id="1027" name="Google Shape;1027;p63"/>
          <p:cNvGraphicFramePr/>
          <p:nvPr/>
        </p:nvGraphicFramePr>
        <p:xfrm>
          <a:off x="250825" y="53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1533525"/>
                <a:gridCol w="2987675"/>
                <a:gridCol w="2447925"/>
                <a:gridCol w="18891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методы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Назначение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ICloneable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object Clone()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Клонирование объектов  (поверхностное или глубокое)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91597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lEnumerable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(IEnumerator) GetEnumerator();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перебор элементов необобщенной коллекции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основна для большинства коллекций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IEnumerator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Current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bool MoveNext()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void Reset()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перебор по необобщенной коллекции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можем перебирать объекты в цикле foreach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IComparable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 CompareTo( object obj 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Сравнение объектов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Для выяснения порядка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9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IComparer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 Compare(object o1,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            object o2);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Сравнение объектов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будут иметь больший приоритет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  <p:cxnSp>
        <p:nvCxnSpPr>
          <p:cNvPr id="1028" name="Google Shape;1028;p63"/>
          <p:cNvCxnSpPr/>
          <p:nvPr/>
        </p:nvCxnSpPr>
        <p:spPr>
          <a:xfrm rot="10800000">
            <a:off x="6659562" y="4724400"/>
            <a:ext cx="1223962" cy="2889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034" name="Google Shape;1034;p64"/>
          <p:cNvGraphicFramePr/>
          <p:nvPr/>
        </p:nvGraphicFramePr>
        <p:xfrm>
          <a:off x="301637" y="682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2603500"/>
                <a:gridCol w="2809875"/>
                <a:gridCol w="2303450"/>
                <a:gridCol w="9477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Интерфейс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методы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Назначение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прим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IEquatable&lt;T&gt;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bool Equals(T other);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Сравнение объектов на равенство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IStructuralEquatable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bool Equals(object, IEqualityComparer );     int GetHashCode( …);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Проверка на равенство по значению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IDisposable</a:t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void Dispose()</a:t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GB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механизм для освобождения управляемых ресурсов</a:t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0" name="Google Shape;1040;p6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1" name="Google Shape;1041;p65"/>
          <p:cNvSpPr/>
          <p:nvPr/>
        </p:nvSpPr>
        <p:spPr>
          <a:xfrm>
            <a:off x="0" y="10182"/>
            <a:ext cx="9144000" cy="6463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Sum{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CompareTo(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.Name.CompareTo(p.Name);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SumComparer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IComparer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Compare(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(x.Sum &gt; y.Sum)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(x.Sum &lt; y.Sum)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42" name="Google Shape;1042;p65"/>
          <p:cNvCxnSpPr/>
          <p:nvPr/>
        </p:nvCxnSpPr>
        <p:spPr>
          <a:xfrm>
            <a:off x="1763712" y="404812"/>
            <a:ext cx="237648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3" name="Google Shape;1043;p65"/>
          <p:cNvCxnSpPr/>
          <p:nvPr/>
        </p:nvCxnSpPr>
        <p:spPr>
          <a:xfrm>
            <a:off x="3563937" y="3068637"/>
            <a:ext cx="237648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4" name="Google Shape;1044;p65"/>
          <p:cNvCxnSpPr/>
          <p:nvPr/>
        </p:nvCxnSpPr>
        <p:spPr>
          <a:xfrm>
            <a:off x="2951162" y="1484312"/>
            <a:ext cx="237648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5" name="Google Shape;1045;p65"/>
          <p:cNvCxnSpPr/>
          <p:nvPr/>
        </p:nvCxnSpPr>
        <p:spPr>
          <a:xfrm>
            <a:off x="3059112" y="3644900"/>
            <a:ext cx="280828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6" name="Google Shape;1046;p65"/>
          <p:cNvSpPr txBox="1"/>
          <p:nvPr/>
        </p:nvSpPr>
        <p:spPr>
          <a:xfrm>
            <a:off x="5508625" y="2246312"/>
            <a:ext cx="276066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компаратор объектов</a:t>
            </a:r>
            <a:endParaRPr/>
          </a:p>
        </p:txBody>
      </p:sp>
      <p:cxnSp>
        <p:nvCxnSpPr>
          <p:cNvPr id="1047" name="Google Shape;1047;p65"/>
          <p:cNvCxnSpPr/>
          <p:nvPr/>
        </p:nvCxnSpPr>
        <p:spPr>
          <a:xfrm flipH="1">
            <a:off x="3276600" y="2414587"/>
            <a:ext cx="2051050" cy="2873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3" name="Google Shape;1053;p6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4" name="Google Shape;1054;p66"/>
          <p:cNvSpPr/>
          <p:nvPr/>
        </p:nvSpPr>
        <p:spPr>
          <a:xfrm>
            <a:off x="301625" y="620688"/>
            <a:ext cx="9094911" cy="4401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visa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Name =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"VISA"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Sum = 122222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mastercard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Name =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"Mastercard"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Sum = 230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allMy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visa, mastercard};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.Sort(allMy,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SumComparer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Card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allMy)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"{0}---{1}"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,p.Name,p.Sum);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55" name="Google Shape;105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5314950"/>
            <a:ext cx="7942262" cy="11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66"/>
          <p:cNvSpPr txBox="1"/>
          <p:nvPr/>
        </p:nvSpPr>
        <p:spPr>
          <a:xfrm>
            <a:off x="5575300" y="1989137"/>
            <a:ext cx="3816350" cy="2308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не важно, реализует ли класс интерфейс IComparable или нет правила сортировки, установленные компаратором, будут иметь больший приоритет. В начале будут идти объекты, у которых сумма меньше</a:t>
            </a:r>
            <a:endParaRPr/>
          </a:p>
        </p:txBody>
      </p:sp>
      <p:cxnSp>
        <p:nvCxnSpPr>
          <p:cNvPr id="1057" name="Google Shape;1057;p66"/>
          <p:cNvCxnSpPr/>
          <p:nvPr/>
        </p:nvCxnSpPr>
        <p:spPr>
          <a:xfrm rot="10800000">
            <a:off x="3563937" y="2565400"/>
            <a:ext cx="1944687" cy="9350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6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3" name="Google Shape;1063;p6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4" name="Google Shape;1064;p67"/>
          <p:cNvSpPr txBox="1"/>
          <p:nvPr/>
        </p:nvSpPr>
        <p:spPr>
          <a:xfrm>
            <a:off x="90487" y="614362"/>
            <a:ext cx="9536112" cy="37925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ICloneable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 {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Clone()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Name =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Age =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.Age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65" name="Google Shape;1065;p67"/>
          <p:cNvSpPr txBox="1"/>
          <p:nvPr/>
        </p:nvSpPr>
        <p:spPr>
          <a:xfrm>
            <a:off x="0" y="4707717"/>
            <a:ext cx="11233200" cy="82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 p1 =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{ Name = 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"Tom"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Age = 23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 p2 = (Person)p1.Clone();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68"/>
          <p:cNvSpPr txBox="1"/>
          <p:nvPr>
            <p:ph idx="1" type="body"/>
          </p:nvPr>
        </p:nvSpPr>
        <p:spPr>
          <a:xfrm>
            <a:off x="280987" y="2444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Работа с перечислителями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Пусть есть магазин с товарам</a:t>
            </a:r>
            <a:endParaRPr/>
          </a:p>
        </p:txBody>
      </p:sp>
      <p:sp>
        <p:nvSpPr>
          <p:cNvPr id="1072" name="Google Shape;1072;p68"/>
          <p:cNvSpPr txBox="1"/>
          <p:nvPr/>
        </p:nvSpPr>
        <p:spPr>
          <a:xfrm>
            <a:off x="268287" y="1557337"/>
            <a:ext cx="8518500" cy="50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Shop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_items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ItemsCount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_items.Length;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AddItem(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item)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Array.Resize(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_items, ItemsCount + 1);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_items[ItemsCount - 1]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GetItem(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_items[index];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9"/>
          <p:cNvSpPr txBox="1"/>
          <p:nvPr>
            <p:ph idx="1" type="body"/>
          </p:nvPr>
        </p:nvSpPr>
        <p:spPr>
          <a:xfrm>
            <a:off x="306375" y="228600"/>
            <a:ext cx="8540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Сделаем магазин перечисляемым </a:t>
            </a:r>
            <a:endParaRPr/>
          </a:p>
        </p:txBody>
      </p:sp>
      <p:sp>
        <p:nvSpPr>
          <p:cNvPr id="1078" name="Google Shape;1078;p69"/>
          <p:cNvSpPr txBox="1"/>
          <p:nvPr/>
        </p:nvSpPr>
        <p:spPr>
          <a:xfrm>
            <a:off x="306375" y="1187800"/>
            <a:ext cx="6037200" cy="338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IEnumerator GetEnumerator();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IEnumerator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Current {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MoveNext();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Reset();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79" name="Google Shape;1079;p69"/>
          <p:cNvSpPr txBox="1"/>
          <p:nvPr/>
        </p:nvSpPr>
        <p:spPr>
          <a:xfrm>
            <a:off x="5496372" y="935235"/>
            <a:ext cx="3841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имеет метод, возвращающий ссылку на другой интерфейс - перечислитель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080" name="Google Shape;108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1059"/>
            <a:ext cx="9143999" cy="240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66f6eeeaa6a695f2_36"/>
          <p:cNvSpPr txBox="1"/>
          <p:nvPr>
            <p:ph idx="1" type="body"/>
          </p:nvPr>
        </p:nvSpPr>
        <p:spPr>
          <a:xfrm>
            <a:off x="301625" y="228600"/>
            <a:ext cx="91440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Метод </a:t>
            </a:r>
            <a:r>
              <a:rPr lang="en-GB">
                <a:solidFill>
                  <a:schemeClr val="lt2"/>
                </a:solidFill>
              </a:rPr>
              <a:t>MoveNext()</a:t>
            </a:r>
            <a:r>
              <a:rPr lang="en-GB"/>
              <a:t> перемещает указатель на текущий элемент на следующую позицию в последовательности. Если последовательность еще не закончилась, то возвращает true. Если же последовательность закончилась, то возвращается false.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Свойство </a:t>
            </a:r>
            <a:r>
              <a:rPr lang="en-GB">
                <a:solidFill>
                  <a:schemeClr val="lt2"/>
                </a:solidFill>
              </a:rPr>
              <a:t>Current</a:t>
            </a:r>
            <a:r>
              <a:rPr lang="en-GB"/>
              <a:t> возвращает объект в последовательности, на который указывает указатель.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Метод </a:t>
            </a:r>
            <a:r>
              <a:rPr lang="en-GB">
                <a:solidFill>
                  <a:schemeClr val="lt2"/>
                </a:solidFill>
              </a:rPr>
              <a:t>Reset()</a:t>
            </a:r>
            <a:r>
              <a:rPr lang="en-GB"/>
              <a:t> сбрасывает указатель позиции в начальное положение.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Каким именно образом будет осуществляться перемещение указателя и получение элементов зависит от реализации интерфейса. В различных реализациях логика может быть построена различным образом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"/>
          <p:cNvSpPr txBox="1"/>
          <p:nvPr>
            <p:ph idx="1" type="body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7) Ссылке на объект базового класса можно присвоить  объект производного класса (но вызываются для него только методы и свойства, определенные в базовом  классе.)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7"/>
          <p:cNvSpPr txBox="1"/>
          <p:nvPr/>
        </p:nvSpPr>
        <p:spPr>
          <a:xfrm>
            <a:off x="179387" y="2276475"/>
            <a:ext cx="8424862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buy()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study()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62" name="Google Shape;462;p7"/>
          <p:cNvSpPr txBox="1"/>
          <p:nvPr/>
        </p:nvSpPr>
        <p:spPr>
          <a:xfrm>
            <a:off x="2308225" y="4467225"/>
            <a:ext cx="6296025" cy="17541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anna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uman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anna.buy();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uman.buy();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uman.study();</a:t>
            </a:r>
            <a:endParaRPr/>
          </a:p>
        </p:txBody>
      </p:sp>
      <p:cxnSp>
        <p:nvCxnSpPr>
          <p:cNvPr id="463" name="Google Shape;463;p7"/>
          <p:cNvCxnSpPr/>
          <p:nvPr/>
        </p:nvCxnSpPr>
        <p:spPr>
          <a:xfrm flipH="1" rot="10800000">
            <a:off x="3203575" y="5862637"/>
            <a:ext cx="790575" cy="3587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2" name="Google Shape;1092;p7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3" name="Google Shape;1093;p70"/>
          <p:cNvSpPr txBox="1"/>
          <p:nvPr/>
        </p:nvSpPr>
        <p:spPr>
          <a:xfrm>
            <a:off x="150812" y="44450"/>
            <a:ext cx="8842500" cy="678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IEnumerable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опущены элементы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_items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ShopEnumerator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IEnumerator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_data;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локальная копия данных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_position = -1;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текущая позиция в наборе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ShopEnumerator(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values)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_data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[values.Length];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Array.Copy(values, _data, values.Length);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Current 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_data[_position];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MoveNext()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(_position &lt; _data.Length - 1)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_position++;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Reset() { _position = -1;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IEnumerator GetEnumerator()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ShopEnumerator(_items);    } }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9" name="Google Shape;1099;p7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0" name="Google Shape;1100;p71"/>
          <p:cNvSpPr txBox="1"/>
          <p:nvPr/>
        </p:nvSpPr>
        <p:spPr>
          <a:xfrm>
            <a:off x="700125" y="1371600"/>
            <a:ext cx="7888500" cy="26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shop =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Shop();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shop.AddItem(</a:t>
            </a:r>
            <a:r>
              <a:rPr b="0" i="0" lang="en-GB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"computer"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shop.AddItem(</a:t>
            </a:r>
            <a:r>
              <a:rPr b="0" i="0" lang="en-GB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"monitor"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shop)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Console.WriteLine(s);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2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интерфейс IDisposable </a:t>
            </a:r>
            <a:endParaRPr/>
          </a:p>
        </p:txBody>
      </p:sp>
      <p:sp>
        <p:nvSpPr>
          <p:cNvPr id="1106" name="Google Shape;1106;p7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7" name="Google Shape;1107;p72"/>
          <p:cNvSpPr txBox="1"/>
          <p:nvPr/>
        </p:nvSpPr>
        <p:spPr>
          <a:xfrm>
            <a:off x="179387" y="908050"/>
            <a:ext cx="9144000" cy="3140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ClassWithDispose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IDisposable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DoSomething()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 am working..."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Dispose()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здесь должен быть код освобождения управляемых ресурсов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"Bye!"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108" name="Google Shape;1108;p72"/>
          <p:cNvSpPr txBox="1"/>
          <p:nvPr/>
        </p:nvSpPr>
        <p:spPr>
          <a:xfrm>
            <a:off x="1511300" y="4079875"/>
            <a:ext cx="64801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(получение-ресурса) вложенный-оператор </a:t>
            </a:r>
            <a:endParaRPr/>
          </a:p>
        </p:txBody>
      </p:sp>
      <p:sp>
        <p:nvSpPr>
          <p:cNvPr id="1109" name="Google Shape;1109;p72"/>
          <p:cNvSpPr txBox="1"/>
          <p:nvPr/>
        </p:nvSpPr>
        <p:spPr>
          <a:xfrm>
            <a:off x="301625" y="4941887"/>
            <a:ext cx="8842375" cy="1476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(ClassWithDispose x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ClassWithDispose())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x.DoSomething();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компилятор C# поместит сюда вызов x.Dispose()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ИТОГО</a:t>
            </a:r>
            <a:endParaRPr/>
          </a:p>
        </p:txBody>
      </p:sp>
      <p:graphicFrame>
        <p:nvGraphicFramePr>
          <p:cNvPr id="1115" name="Google Shape;1115;p73"/>
          <p:cNvGraphicFramePr/>
          <p:nvPr/>
        </p:nvGraphicFramePr>
        <p:xfrm>
          <a:off x="306387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4270375"/>
                <a:gridCol w="42703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GB" sz="2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кл. слово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GB" sz="2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назначение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GB" sz="2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GB" sz="2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вводит в обращение имя метода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GB" sz="2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virtual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GB" sz="2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первая реализация метода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GB" sz="2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override 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GB" sz="2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еще одна реализация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8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GB" sz="2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sealed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GB" sz="2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последняя реализация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4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Структуры</a:t>
            </a:r>
            <a:endParaRPr/>
          </a:p>
        </p:txBody>
      </p:sp>
      <p:sp>
        <p:nvSpPr>
          <p:cNvPr id="1121" name="Google Shape;1121;p74"/>
          <p:cNvSpPr txBox="1"/>
          <p:nvPr>
            <p:ph idx="1" type="body"/>
          </p:nvPr>
        </p:nvSpPr>
        <p:spPr>
          <a:xfrm>
            <a:off x="250825" y="460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struct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Может иметь конструктор c парам.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</a:t>
            </a:r>
            <a:r>
              <a:rPr b="1" i="0" lang="en-GB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C# 10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определить конструктор, используемый по умолчанию (конструктор без параметров). Он определяется для всех структур автоматически и не подлежит изменению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Объект структуры может быть создан с помощью </a:t>
            </a: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оператора new (или нет) или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default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размещение в стеке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628c52cf2bb6e706_5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8" name="Google Shape;1128;g628c52cf2bb6e706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95" y="448976"/>
            <a:ext cx="8440101" cy="56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75"/>
          <p:cNvSpPr txBox="1"/>
          <p:nvPr>
            <p:ph idx="1" type="body"/>
          </p:nvPr>
        </p:nvSpPr>
        <p:spPr>
          <a:xfrm>
            <a:off x="230187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</a:t>
            </a:r>
            <a:r>
              <a:rPr b="1" i="0" lang="en-GB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C# 10 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инициализировать поля структуры при объявлении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7)</a:t>
            </a:r>
            <a:r>
              <a:rPr b="1" i="0" lang="en-GB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До C# 10 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нет автоматической инициализации полей компилятором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8)</a:t>
            </a: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структуры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не поддерживают </a:t>
            </a: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 : повышении эффективности и производительности программ (тип значения)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4" name="Google Shape;1134;p75"/>
          <p:cNvSpPr txBox="1"/>
          <p:nvPr/>
        </p:nvSpPr>
        <p:spPr>
          <a:xfrm>
            <a:off x="287337" y="2276475"/>
            <a:ext cx="8426450" cy="17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hours = 0;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ошибка в ходе компиляции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minutes;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seconds;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628c52cf2bb6e706_0"/>
          <p:cNvSpPr txBox="1"/>
          <p:nvPr>
            <p:ph idx="1" type="body"/>
          </p:nvPr>
        </p:nvSpPr>
        <p:spPr>
          <a:xfrm>
            <a:off x="301625" y="228600"/>
            <a:ext cx="90060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с версии C# 10, мы можем напрямую инициализировать поля структуры при их определении</a:t>
            </a:r>
            <a:endParaRPr sz="2500"/>
          </a:p>
        </p:txBody>
      </p:sp>
      <p:pic>
        <p:nvPicPr>
          <p:cNvPr id="1141" name="Google Shape;1141;g628c52cf2bb6e70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1738551"/>
            <a:ext cx="9144000" cy="338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76"/>
          <p:cNvSpPr txBox="1"/>
          <p:nvPr>
            <p:ph idx="1" type="body"/>
          </p:nvPr>
        </p:nvSpPr>
        <p:spPr>
          <a:xfrm>
            <a:off x="301625" y="404812"/>
            <a:ext cx="8540750" cy="56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9) Могут реализовывать интерфейсы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10 ) нельзя объявить деструктор (метод завершения) в типе структуры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628c52cf2bb6e706_39"/>
          <p:cNvSpPr txBox="1"/>
          <p:nvPr>
            <p:ph type="title"/>
          </p:nvPr>
        </p:nvSpPr>
        <p:spPr>
          <a:xfrm>
            <a:off x="301650" y="212678"/>
            <a:ext cx="8540700" cy="6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/>
              <a:t>readonly struct</a:t>
            </a:r>
            <a:endParaRPr/>
          </a:p>
        </p:txBody>
      </p:sp>
      <p:sp>
        <p:nvSpPr>
          <p:cNvPr id="1153" name="Google Shape;1153;g628c52cf2bb6e706_39"/>
          <p:cNvSpPr txBox="1"/>
          <p:nvPr>
            <p:ph idx="1" type="body"/>
          </p:nvPr>
        </p:nvSpPr>
        <p:spPr>
          <a:xfrm>
            <a:off x="301650" y="567562"/>
            <a:ext cx="8540700" cy="44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тип структуры является неизменяемым. Все члены данных структуры readonlyдолжны быть доступны только для чтения следующим образом: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Любое объявление поля должно иметь readonly модификатор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Любое свойство, включая автоматически реализуемое, должно быть доступно только для чтения. В C# 9.0 и более поздних версиях свойство может иметь init метод доступа 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p1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10"/>
          <p:cNvSpPr txBox="1"/>
          <p:nvPr/>
        </p:nvSpPr>
        <p:spPr>
          <a:xfrm>
            <a:off x="279400" y="3644900"/>
            <a:ext cx="5976937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Y():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(100)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71" name="Google Shape;471;p10"/>
          <p:cNvSpPr txBox="1"/>
          <p:nvPr/>
        </p:nvSpPr>
        <p:spPr>
          <a:xfrm>
            <a:off x="539750" y="404812"/>
            <a:ext cx="5400675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Y()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cxnSp>
        <p:nvCxnSpPr>
          <p:cNvPr id="472" name="Google Shape;472;p10"/>
          <p:cNvCxnSpPr/>
          <p:nvPr/>
        </p:nvCxnSpPr>
        <p:spPr>
          <a:xfrm flipH="1" rot="10800000">
            <a:off x="2894012" y="1787525"/>
            <a:ext cx="933450" cy="7921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3" name="Google Shape;473;p10"/>
          <p:cNvSpPr txBox="1"/>
          <p:nvPr/>
        </p:nvSpPr>
        <p:spPr>
          <a:xfrm>
            <a:off x="4597400" y="2563812"/>
            <a:ext cx="4572000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X()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Y()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cxnSp>
        <p:nvCxnSpPr>
          <p:cNvPr id="474" name="Google Shape;474;p10"/>
          <p:cNvCxnSpPr/>
          <p:nvPr/>
        </p:nvCxnSpPr>
        <p:spPr>
          <a:xfrm flipH="1">
            <a:off x="2195512" y="2565400"/>
            <a:ext cx="576262" cy="85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5" name="Google Shape;475;p10"/>
          <p:cNvCxnSpPr/>
          <p:nvPr/>
        </p:nvCxnSpPr>
        <p:spPr>
          <a:xfrm>
            <a:off x="3059112" y="2678112"/>
            <a:ext cx="1728787" cy="6064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6" name="Google Shape;476;p10"/>
          <p:cNvSpPr txBox="1"/>
          <p:nvPr/>
        </p:nvSpPr>
        <p:spPr>
          <a:xfrm>
            <a:off x="3924300" y="254000"/>
            <a:ext cx="421163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Ошибка – невозможно найти конструктор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28c52cf2bb6e706_4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/>
              <a:t>код определяет readonlyструктуру с установщиками свойств только для инициализации, доступными в C# 9.0 и более поздних версиях:</a:t>
            </a:r>
            <a:endParaRPr sz="2600"/>
          </a:p>
        </p:txBody>
      </p:sp>
      <p:pic>
        <p:nvPicPr>
          <p:cNvPr id="1160" name="Google Shape;1160;g628c52cf2bb6e706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65" y="2080444"/>
            <a:ext cx="8626626" cy="41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628c52cf2bb6e706_12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7" name="Google Shape;1167;g628c52cf2bb6e706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6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g628c52cf2bb6e706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38" y="5743641"/>
            <a:ext cx="8689926" cy="4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628c52cf2bb6e706_19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с версии C# 10 мы можем определить свой конструктор без параметров</a:t>
            </a:r>
            <a:endParaRPr/>
          </a:p>
        </p:txBody>
      </p:sp>
      <p:pic>
        <p:nvPicPr>
          <p:cNvPr id="1175" name="Google Shape;1175;g628c52cf2bb6e706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733904"/>
            <a:ext cx="9144001" cy="46711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g628c52cf2bb6e706_19"/>
          <p:cNvSpPr txBox="1"/>
          <p:nvPr/>
        </p:nvSpPr>
        <p:spPr>
          <a:xfrm>
            <a:off x="2931425" y="3254050"/>
            <a:ext cx="62127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highlight>
                  <a:srgbClr val="000000"/>
                </a:highlight>
              </a:rPr>
              <a:t>до версии C# 11 при определении конструктора структуру в нем необходимо было инициализировать все поля структуры, начиная с версии C# 11 это делать необязательно</a:t>
            </a:r>
            <a:endParaRPr sz="22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848ea10eee_0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3" name="Google Shape;1183;g2848ea10ee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0"/>
            <a:ext cx="8540700" cy="683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g2848ea10eee_0_0"/>
          <p:cNvPicPr preferRelativeResize="0"/>
          <p:nvPr/>
        </p:nvPicPr>
        <p:blipFill rotWithShape="1">
          <a:blip r:embed="rId4">
            <a:alphaModFix/>
          </a:blip>
          <a:srcRect b="0" l="0" r="0" t="18354"/>
          <a:stretch/>
        </p:blipFill>
        <p:spPr>
          <a:xfrm>
            <a:off x="4400300" y="228598"/>
            <a:ext cx="4620275" cy="15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7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Перечисления</a:t>
            </a:r>
            <a:endParaRPr/>
          </a:p>
        </p:txBody>
      </p:sp>
      <p:sp>
        <p:nvSpPr>
          <p:cNvPr id="1190" name="Google Shape;1190;p77"/>
          <p:cNvSpPr txBox="1"/>
          <p:nvPr>
            <p:ph idx="1" type="body"/>
          </p:nvPr>
        </p:nvSpPr>
        <p:spPr>
          <a:xfrm>
            <a:off x="207962" y="1179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набор логически связанных констант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перечисления - целочисленный тип (byte, int, short, long)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AutoNum type="arabicParenR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используется тип int</a:t>
            </a:r>
            <a:endParaRPr/>
          </a:p>
        </p:txBody>
      </p:sp>
      <p:sp>
        <p:nvSpPr>
          <p:cNvPr id="1191" name="Google Shape;1191;p77"/>
          <p:cNvSpPr txBox="1"/>
          <p:nvPr/>
        </p:nvSpPr>
        <p:spPr>
          <a:xfrm>
            <a:off x="1258887" y="3543300"/>
            <a:ext cx="4572000" cy="267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MathOperation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Add ,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Subtract,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Multiply,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Divide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7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7" name="Google Shape;1197;p78"/>
          <p:cNvSpPr txBox="1"/>
          <p:nvPr>
            <p:ph idx="1" type="body"/>
          </p:nvPr>
        </p:nvSpPr>
        <p:spPr>
          <a:xfrm>
            <a:off x="301625" y="2095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каждому элементу перечисления присваивается целочисленное значение, 0, 1 т.д.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Можно определять явным образом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8" name="Google Shape;1198;p78"/>
          <p:cNvSpPr txBox="1"/>
          <p:nvPr/>
        </p:nvSpPr>
        <p:spPr>
          <a:xfrm>
            <a:off x="1196975" y="2459037"/>
            <a:ext cx="6750050" cy="267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MathOperation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Add = 4,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Subtract,     </a:t>
            </a:r>
            <a:r>
              <a:rPr b="0" i="0" lang="en-GB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Multiply =9 , </a:t>
            </a:r>
            <a:r>
              <a:rPr b="0" i="0" lang="en-GB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Divide        </a:t>
            </a:r>
            <a:r>
              <a:rPr b="0" i="0" lang="en-GB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1199" name="Google Shape;1199;p78"/>
          <p:cNvSpPr txBox="1"/>
          <p:nvPr/>
        </p:nvSpPr>
        <p:spPr>
          <a:xfrm>
            <a:off x="80962" y="5254625"/>
            <a:ext cx="9315450" cy="1568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MathOperation operation = MathOperation.Multiply;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" name="Google Shape;1204;p79"/>
          <p:cNvGraphicFramePr/>
          <p:nvPr/>
        </p:nvGraphicFramePr>
        <p:xfrm>
          <a:off x="301625" y="268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{7CDC66D4-3AB9-42CA-9BE6-73072C3D24A8}</a:tableStyleId>
              </a:tblPr>
              <a:tblGrid>
                <a:gridCol w="1435100"/>
                <a:gridCol w="1436675"/>
                <a:gridCol w="1614475"/>
                <a:gridCol w="1255700"/>
                <a:gridCol w="1435100"/>
                <a:gridCol w="1319200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Ключевое </a:t>
                      </a:r>
                      <a:b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слово</a:t>
                      </a:r>
                      <a:b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abstract class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sealed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struct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abstract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override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protected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sealed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virtual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GB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pnv</dc:creator>
</cp:coreProperties>
</file>