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</p:sldIdLst>
  <p:sldSz cy="6858000" cx="9144000"/>
  <p:notesSz cx="6858000" cy="9144000"/>
  <p:embeddedFontLst>
    <p:embeddedFont>
      <p:font typeface="Tahoma"/>
      <p:regular r:id="rId78"/>
      <p:bold r:id="rId79"/>
    </p:embeddedFont>
    <p:embeddedFont>
      <p:font typeface="Average"/>
      <p:regular r:id="rId8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81" roundtripDataSignature="AMtx7miC4mYeYknfryiOO9C9pXWqNYJN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6BAE37-52BC-4547-8D53-06C936B81FD2}">
  <a:tblStyle styleId="{EC6BAE37-52BC-4547-8D53-06C936B81FD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80" Type="http://schemas.openxmlformats.org/officeDocument/2006/relationships/font" Target="fonts/Average-regular.fntdata"/><Relationship Id="rId81" Type="http://customschemas.google.com/relationships/presentationmetadata" Target="meta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31" Type="http://schemas.openxmlformats.org/officeDocument/2006/relationships/slide" Target="slides/slide24.xml"/><Relationship Id="rId75" Type="http://schemas.openxmlformats.org/officeDocument/2006/relationships/slide" Target="slides/slide68.xml"/><Relationship Id="rId30" Type="http://schemas.openxmlformats.org/officeDocument/2006/relationships/slide" Target="slides/slide23.xml"/><Relationship Id="rId74" Type="http://schemas.openxmlformats.org/officeDocument/2006/relationships/slide" Target="slides/slide67.xml"/><Relationship Id="rId33" Type="http://schemas.openxmlformats.org/officeDocument/2006/relationships/slide" Target="slides/slide26.xml"/><Relationship Id="rId77" Type="http://schemas.openxmlformats.org/officeDocument/2006/relationships/slide" Target="slides/slide70.xml"/><Relationship Id="rId32" Type="http://schemas.openxmlformats.org/officeDocument/2006/relationships/slide" Target="slides/slide25.xml"/><Relationship Id="rId76" Type="http://schemas.openxmlformats.org/officeDocument/2006/relationships/slide" Target="slides/slide69.xml"/><Relationship Id="rId35" Type="http://schemas.openxmlformats.org/officeDocument/2006/relationships/slide" Target="slides/slide28.xml"/><Relationship Id="rId79" Type="http://schemas.openxmlformats.org/officeDocument/2006/relationships/font" Target="fonts/Tahoma-bold.fntdata"/><Relationship Id="rId34" Type="http://schemas.openxmlformats.org/officeDocument/2006/relationships/slide" Target="slides/slide27.xml"/><Relationship Id="rId78" Type="http://schemas.openxmlformats.org/officeDocument/2006/relationships/font" Target="fonts/Tahoma-regular.fntdata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slide" Target="slides/slide6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65" name="Google Shape;46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е. Работа с методами и свойствами класса DirectoryInfo показана в следующем  примере</a:t>
            </a:r>
            <a:endParaRPr/>
          </a:p>
        </p:txBody>
      </p:sp>
      <p:sp>
        <p:nvSpPr>
          <p:cNvPr id="466" name="Google Shape;466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c99bf7e2c0dd896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c99bf7e2c0dd896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g3c99bf7e2c0dd896_2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c99bf7e2c0dd896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c99bf7e2c0dd896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g3c99bf7e2c0dd896_2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c99bf7e2c0dd896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c99bf7e2c0dd896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g3c99bf7e2c0dd896_3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3c99bf7e2c0dd896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3c99bf7e2c0dd896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g3c99bf7e2c0dd896_4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c99bf7e2c0dd896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3c99bf7e2c0dd896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g3c99bf7e2c0dd896_5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30" name="Google Shape;5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c99bf7e2c0dd896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c99bf7e2c0dd896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g3c99bf7e2c0dd896_5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05" name="Google Shape;4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c99bf7e2c0dd896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c99bf7e2c0dd896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g3c99bf7e2c0dd896_6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52" name="Google Shape;5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c99bf7e2c0dd896_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c99bf7e2c0dd896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g3c99bf7e2c0dd896_69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3c99bf7e2c0dd896_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3c99bf7e2c0dd896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g3c99bf7e2c0dd896_7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c99bf7e2c0dd896_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c99bf7e2c0dd896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g3c99bf7e2c0dd896_8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c99bf7e2c0dd896_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c99bf7e2c0dd896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g3c99bf7e2c0dd896_8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c99bf7e2c0dd896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c99bf7e2c0dd89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3c99bf7e2c0dd896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ffcc2be13b9450a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ffcc2be13b9450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gffcc2be13b9450a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ffcc2be13b9450a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ffcc2be13b9450a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gffcc2be13b9450a_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ffcc2be13b9450a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ffcc2be13b9450a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gffcc2be13b9450a_1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ffcc2be13b9450a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ffcc2be13b9450a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gffcc2be13b9450a_1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ffcc2be13b9450a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ffcc2be13b9450a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gffcc2be13b9450a_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60" name="Google Shape;66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1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ffcc2be13b9450a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ffcc2be13b9450a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gffcc2be13b9450a_3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ffcc2be13b9450a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ffcc2be13b9450a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gffcc2be13b9450a_3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ffcc2be13b9450a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ffcc2be13b9450a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gffcc2be13b9450a_4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ffcc2be13b9450a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ffcc2be13b9450a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gffcc2be13b9450a_4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ffcc2be13b9450a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ffcc2be13b9450a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gffcc2be13b9450a_5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11" name="Google Shape;71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1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22" name="Google Shape;72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2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48" name="Google Shape;74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2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ffcc2be13b9450a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ffcc2be13b9450a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gffcc2be13b9450a_6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62" name="Google Shape;76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. </a:t>
            </a:r>
            <a:endParaRPr/>
          </a:p>
        </p:txBody>
      </p:sp>
      <p:sp>
        <p:nvSpPr>
          <p:cNvPr id="763" name="Google Shape;763;p2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69" name="Google Shape;76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2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77" name="Google Shape;77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2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ffcc2be13b9450a_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ffcc2be13b9450a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gffcc2be13b9450a_7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ffcc2be13b9450a_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ffcc2be13b9450a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gffcc2be13b9450a_8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ffcc2be13b9450a_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ffcc2be13b9450a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gffcc2be13b9450a_8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36" name="Google Shape;83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3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43" name="Google Shape;84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3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51" name="Google Shape;85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3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58" name="Google Shape;85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3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ffcc2be13b9450a_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ffcc2be13b9450a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gffcc2be13b9450a_9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22cff1db99fb6e0b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22cff1db99fb6e0b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g22cff1db99fb6e0b_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22cff1db99fb6e0b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22cff1db99fb6e0b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g22cff1db99fb6e0b_1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c99bf7e2c0dd896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c99bf7e2c0dd89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g3c99bf7e2c0dd896_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c99bf7e2c0dd896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c99bf7e2c0dd896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g3c99bf7e2c0dd896_1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1"/>
          <p:cNvSpPr txBox="1"/>
          <p:nvPr>
            <p:ph type="ctrTitle"/>
          </p:nvPr>
        </p:nvSpPr>
        <p:spPr>
          <a:xfrm>
            <a:off x="685800" y="1768475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4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256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69" name="Google Shape;169;p41"/>
          <p:cNvSpPr txBox="1"/>
          <p:nvPr>
            <p:ph idx="10" type="dt"/>
          </p:nvPr>
        </p:nvSpPr>
        <p:spPr>
          <a:xfrm>
            <a:off x="3048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4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41"/>
          <p:cNvSpPr txBox="1"/>
          <p:nvPr>
            <p:ph idx="12" type="sldNum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5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378" name="Google Shape;378;p5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9pPr>
          </a:lstStyle>
          <a:p/>
        </p:txBody>
      </p:sp>
      <p:sp>
        <p:nvSpPr>
          <p:cNvPr id="379" name="Google Shape;379;p5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380" name="Google Shape;380;p5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9pPr>
          </a:lstStyle>
          <a:p/>
        </p:txBody>
      </p:sp>
      <p:sp>
        <p:nvSpPr>
          <p:cNvPr id="381" name="Google Shape;381;p51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5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51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2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52"/>
          <p:cNvSpPr txBox="1"/>
          <p:nvPr>
            <p:ph idx="1" type="body"/>
          </p:nvPr>
        </p:nvSpPr>
        <p:spPr>
          <a:xfrm>
            <a:off x="301625" y="1600200"/>
            <a:ext cx="4194175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►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9pPr>
          </a:lstStyle>
          <a:p/>
        </p:txBody>
      </p:sp>
      <p:sp>
        <p:nvSpPr>
          <p:cNvPr id="387" name="Google Shape;387;p52"/>
          <p:cNvSpPr txBox="1"/>
          <p:nvPr>
            <p:ph idx="2" type="body"/>
          </p:nvPr>
        </p:nvSpPr>
        <p:spPr>
          <a:xfrm>
            <a:off x="4648200" y="1600200"/>
            <a:ext cx="4194175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►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9pPr>
          </a:lstStyle>
          <a:p/>
        </p:txBody>
      </p:sp>
      <p:sp>
        <p:nvSpPr>
          <p:cNvPr id="388" name="Google Shape;388;p52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5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52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3" name="Google Shape;393;p5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/>
        </p:txBody>
      </p:sp>
      <p:sp>
        <p:nvSpPr>
          <p:cNvPr id="394" name="Google Shape;394;p53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5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53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3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43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32" name="Google Shape;332;p43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4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43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" type="objOnly">
  <p:cSld name="OBJECT_ONLY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4"/>
          <p:cNvSpPr txBox="1"/>
          <p:nvPr>
            <p:ph idx="1" type="body"/>
          </p:nvPr>
        </p:nvSpPr>
        <p:spPr>
          <a:xfrm>
            <a:off x="301625" y="228600"/>
            <a:ext cx="8540750" cy="5870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37" name="Google Shape;337;p44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4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44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5"/>
          <p:cNvSpPr txBox="1"/>
          <p:nvPr>
            <p:ph type="title"/>
          </p:nvPr>
        </p:nvSpPr>
        <p:spPr>
          <a:xfrm rot="5400000">
            <a:off x="4839494" y="2096294"/>
            <a:ext cx="5870575" cy="2135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45"/>
          <p:cNvSpPr txBox="1"/>
          <p:nvPr>
            <p:ph idx="1" type="body"/>
          </p:nvPr>
        </p:nvSpPr>
        <p:spPr>
          <a:xfrm rot="5400000">
            <a:off x="492919" y="37306"/>
            <a:ext cx="5870575" cy="625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43" name="Google Shape;343;p45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4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45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6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46"/>
          <p:cNvSpPr txBox="1"/>
          <p:nvPr>
            <p:ph idx="1" type="body"/>
          </p:nvPr>
        </p:nvSpPr>
        <p:spPr>
          <a:xfrm rot="5400000">
            <a:off x="2322513" y="-420687"/>
            <a:ext cx="4498975" cy="854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49" name="Google Shape;349;p46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4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46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4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55" name="Google Shape;355;p4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356" name="Google Shape;356;p47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4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47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4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algn="l">
              <a:spcBef>
                <a:spcPts val="640"/>
              </a:spcBef>
              <a:spcAft>
                <a:spcPts val="0"/>
              </a:spcAft>
              <a:buSzPts val="2560"/>
              <a:buChar char="►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50519" lvl="2" marL="137160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9pPr>
          </a:lstStyle>
          <a:p/>
        </p:txBody>
      </p:sp>
      <p:sp>
        <p:nvSpPr>
          <p:cNvPr id="362" name="Google Shape;362;p4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363" name="Google Shape;363;p48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4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48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9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4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49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0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50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5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50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2"/>
            </a:gs>
            <a:gs pos="100000">
              <a:srgbClr val="525462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0"/>
          <p:cNvGrpSpPr/>
          <p:nvPr/>
        </p:nvGrpSpPr>
        <p:grpSpPr>
          <a:xfrm>
            <a:off x="3998" y="1422400"/>
            <a:ext cx="9143177" cy="5435600"/>
            <a:chOff x="3" y="896"/>
            <a:chExt cx="5759" cy="3424"/>
          </a:xfrm>
        </p:grpSpPr>
        <p:grpSp>
          <p:nvGrpSpPr>
            <p:cNvPr id="11" name="Google Shape;11;p40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2" name="Google Shape;12;p40"/>
              <p:cNvSpPr/>
              <p:nvPr/>
            </p:nvSpPr>
            <p:spPr>
              <a:xfrm>
                <a:off x="1399" y="1116"/>
                <a:ext cx="2815" cy="2110"/>
              </a:xfrm>
              <a:custGeom>
                <a:rect b="b" l="l" r="r" t="t"/>
                <a:pathLst>
                  <a:path extrusionOk="0" h="2110" w="2815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" name="Google Shape;13;p40"/>
              <p:cNvSpPr/>
              <p:nvPr/>
            </p:nvSpPr>
            <p:spPr>
              <a:xfrm>
                <a:off x="672" y="1116"/>
                <a:ext cx="3966" cy="2366"/>
              </a:xfrm>
              <a:custGeom>
                <a:rect b="b" l="l" r="r" t="t"/>
                <a:pathLst>
                  <a:path extrusionOk="0" h="2366" w="39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" name="Google Shape;14;p40"/>
              <p:cNvSpPr/>
              <p:nvPr/>
            </p:nvSpPr>
            <p:spPr>
              <a:xfrm>
                <a:off x="20" y="1069"/>
                <a:ext cx="5732" cy="3107"/>
              </a:xfrm>
              <a:custGeom>
                <a:rect b="b" l="l" r="r" t="t"/>
                <a:pathLst>
                  <a:path extrusionOk="0" h="3107" w="5732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" name="Google Shape;15;p40"/>
              <p:cNvSpPr/>
              <p:nvPr/>
            </p:nvSpPr>
            <p:spPr>
              <a:xfrm>
                <a:off x="242" y="1145"/>
                <a:ext cx="5512" cy="2760"/>
              </a:xfrm>
              <a:custGeom>
                <a:rect b="b" l="l" r="r" t="t"/>
                <a:pathLst>
                  <a:path extrusionOk="0" h="2760" w="5512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" name="Google Shape;16;p40"/>
              <p:cNvSpPr/>
              <p:nvPr/>
            </p:nvSpPr>
            <p:spPr>
              <a:xfrm>
                <a:off x="4840" y="984"/>
                <a:ext cx="790" cy="1189"/>
              </a:xfrm>
              <a:custGeom>
                <a:rect b="b" l="l" r="r" t="t"/>
                <a:pathLst>
                  <a:path extrusionOk="0" h="1189" w="790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" name="Google Shape;17;p40"/>
              <p:cNvSpPr/>
              <p:nvPr/>
            </p:nvSpPr>
            <p:spPr>
              <a:xfrm>
                <a:off x="5173" y="896"/>
                <a:ext cx="579" cy="1117"/>
              </a:xfrm>
              <a:custGeom>
                <a:rect b="b" l="l" r="r" t="t"/>
                <a:pathLst>
                  <a:path extrusionOk="0" h="1117" w="579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" name="Google Shape;18;p40"/>
              <p:cNvSpPr/>
              <p:nvPr/>
            </p:nvSpPr>
            <p:spPr>
              <a:xfrm>
                <a:off x="3291" y="968"/>
                <a:ext cx="2471" cy="2396"/>
              </a:xfrm>
              <a:custGeom>
                <a:rect b="b" l="l" r="r" t="t"/>
                <a:pathLst>
                  <a:path extrusionOk="0" h="2396" w="2471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" name="Google Shape;19;p40"/>
              <p:cNvSpPr/>
              <p:nvPr/>
            </p:nvSpPr>
            <p:spPr>
              <a:xfrm>
                <a:off x="2366" y="1067"/>
                <a:ext cx="1399" cy="1349"/>
              </a:xfrm>
              <a:custGeom>
                <a:rect b="b" l="l" r="r" t="t"/>
                <a:pathLst>
                  <a:path extrusionOk="0" h="1349" w="139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" name="Google Shape;20;p40"/>
              <p:cNvSpPr/>
              <p:nvPr/>
            </p:nvSpPr>
            <p:spPr>
              <a:xfrm>
                <a:off x="4275" y="2031"/>
                <a:ext cx="1256" cy="810"/>
              </a:xfrm>
              <a:custGeom>
                <a:rect b="b" l="l" r="r" t="t"/>
                <a:pathLst>
                  <a:path extrusionOk="0" h="810" w="1256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" name="Google Shape;21;p40"/>
              <p:cNvSpPr/>
              <p:nvPr/>
            </p:nvSpPr>
            <p:spPr>
              <a:xfrm>
                <a:off x="2914" y="3476"/>
                <a:ext cx="2848" cy="788"/>
              </a:xfrm>
              <a:custGeom>
                <a:rect b="b" l="l" r="r" t="t"/>
                <a:pathLst>
                  <a:path extrusionOk="0" h="788" w="284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" name="Google Shape;22;p40"/>
              <p:cNvSpPr/>
              <p:nvPr/>
            </p:nvSpPr>
            <p:spPr>
              <a:xfrm>
                <a:off x="5443" y="922"/>
                <a:ext cx="319" cy="854"/>
              </a:xfrm>
              <a:custGeom>
                <a:rect b="b" l="l" r="r" t="t"/>
                <a:pathLst>
                  <a:path extrusionOk="0" h="854" w="319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" name="Google Shape;23;p40"/>
              <p:cNvSpPr/>
              <p:nvPr/>
            </p:nvSpPr>
            <p:spPr>
              <a:xfrm>
                <a:off x="4954" y="3568"/>
                <a:ext cx="646" cy="392"/>
              </a:xfrm>
              <a:custGeom>
                <a:rect b="b" l="l" r="r" t="t"/>
                <a:pathLst>
                  <a:path extrusionOk="0" h="392" w="646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" name="Google Shape;24;p40"/>
              <p:cNvSpPr/>
              <p:nvPr/>
            </p:nvSpPr>
            <p:spPr>
              <a:xfrm>
                <a:off x="50" y="2400"/>
                <a:ext cx="2736" cy="1920"/>
              </a:xfrm>
              <a:custGeom>
                <a:rect b="b" l="l" r="r" t="t"/>
                <a:pathLst>
                  <a:path extrusionOk="0" h="1920" w="2736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25" name="Google Shape;25;p40"/>
            <p:cNvGrpSpPr/>
            <p:nvPr/>
          </p:nvGrpSpPr>
          <p:grpSpPr>
            <a:xfrm>
              <a:off x="3" y="2293"/>
              <a:ext cx="1382" cy="1698"/>
              <a:chOff x="3" y="2293"/>
              <a:chExt cx="1382" cy="1698"/>
            </a:xfrm>
          </p:grpSpPr>
          <p:sp>
            <p:nvSpPr>
              <p:cNvPr id="26" name="Google Shape;26;p40"/>
              <p:cNvSpPr txBox="1"/>
              <p:nvPr/>
            </p:nvSpPr>
            <p:spPr>
              <a:xfrm rot="6780000">
                <a:off x="63" y="388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" name="Google Shape;27;p40"/>
              <p:cNvSpPr txBox="1"/>
              <p:nvPr/>
            </p:nvSpPr>
            <p:spPr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" name="Google Shape;28;p40"/>
              <p:cNvSpPr txBox="1"/>
              <p:nvPr/>
            </p:nvSpPr>
            <p:spPr>
              <a:xfrm rot="6780000">
                <a:off x="7" y="387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" name="Google Shape;29;p40"/>
              <p:cNvSpPr txBox="1"/>
              <p:nvPr/>
            </p:nvSpPr>
            <p:spPr>
              <a:xfrm rot="5940000">
                <a:off x="209" y="388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" name="Google Shape;30;p40"/>
              <p:cNvSpPr txBox="1"/>
              <p:nvPr/>
            </p:nvSpPr>
            <p:spPr>
              <a:xfrm rot="5940000">
                <a:off x="18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" name="Google Shape;31;p40"/>
              <p:cNvSpPr txBox="1"/>
              <p:nvPr/>
            </p:nvSpPr>
            <p:spPr>
              <a:xfrm rot="6240000">
                <a:off x="15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" name="Google Shape;32;p40"/>
              <p:cNvSpPr txBox="1"/>
              <p:nvPr/>
            </p:nvSpPr>
            <p:spPr>
              <a:xfrm rot="6180000">
                <a:off x="123" y="388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" name="Google Shape;33;p40"/>
              <p:cNvSpPr txBox="1"/>
              <p:nvPr/>
            </p:nvSpPr>
            <p:spPr>
              <a:xfrm rot="5340000">
                <a:off x="363" y="386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" name="Google Shape;34;p40"/>
              <p:cNvSpPr txBox="1"/>
              <p:nvPr/>
            </p:nvSpPr>
            <p:spPr>
              <a:xfrm rot="5340000">
                <a:off x="333" y="387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" name="Google Shape;35;p40"/>
              <p:cNvSpPr txBox="1"/>
              <p:nvPr/>
            </p:nvSpPr>
            <p:spPr>
              <a:xfrm rot="5580000">
                <a:off x="303" y="387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" name="Google Shape;36;p40"/>
              <p:cNvSpPr txBox="1"/>
              <p:nvPr/>
            </p:nvSpPr>
            <p:spPr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" name="Google Shape;37;p40"/>
              <p:cNvSpPr txBox="1"/>
              <p:nvPr/>
            </p:nvSpPr>
            <p:spPr>
              <a:xfrm rot="4680000">
                <a:off x="517" y="382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8" name="Google Shape;38;p40"/>
              <p:cNvSpPr txBox="1"/>
              <p:nvPr/>
            </p:nvSpPr>
            <p:spPr>
              <a:xfrm rot="4920000">
                <a:off x="486" y="38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" name="Google Shape;39;p40"/>
              <p:cNvSpPr txBox="1"/>
              <p:nvPr/>
            </p:nvSpPr>
            <p:spPr>
              <a:xfrm rot="4920000">
                <a:off x="456" y="38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" name="Google Shape;40;p40"/>
              <p:cNvSpPr txBox="1"/>
              <p:nvPr/>
            </p:nvSpPr>
            <p:spPr>
              <a:xfrm rot="5040000">
                <a:off x="427" y="384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" name="Google Shape;41;p40"/>
              <p:cNvSpPr txBox="1"/>
              <p:nvPr/>
            </p:nvSpPr>
            <p:spPr>
              <a:xfrm rot="3780000">
                <a:off x="664" y="376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" name="Google Shape;42;p40"/>
              <p:cNvSpPr txBox="1"/>
              <p:nvPr/>
            </p:nvSpPr>
            <p:spPr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" name="Google Shape;43;p40"/>
              <p:cNvSpPr txBox="1"/>
              <p:nvPr/>
            </p:nvSpPr>
            <p:spPr>
              <a:xfrm rot="4080000">
                <a:off x="606" y="378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" name="Google Shape;44;p40"/>
              <p:cNvSpPr txBox="1"/>
              <p:nvPr/>
            </p:nvSpPr>
            <p:spPr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" name="Google Shape;45;p40"/>
              <p:cNvSpPr txBox="1"/>
              <p:nvPr/>
            </p:nvSpPr>
            <p:spPr>
              <a:xfrm rot="3360000">
                <a:off x="800" y="368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" name="Google Shape;46;p40"/>
              <p:cNvSpPr txBox="1"/>
              <p:nvPr/>
            </p:nvSpPr>
            <p:spPr>
              <a:xfrm rot="3360000">
                <a:off x="772" y="369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" name="Google Shape;47;p40"/>
              <p:cNvSpPr txBox="1"/>
              <p:nvPr/>
            </p:nvSpPr>
            <p:spPr>
              <a:xfrm rot="3360000">
                <a:off x="746" y="37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" name="Google Shape;48;p40"/>
              <p:cNvSpPr txBox="1"/>
              <p:nvPr/>
            </p:nvSpPr>
            <p:spPr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" name="Google Shape;49;p40"/>
              <p:cNvSpPr txBox="1"/>
              <p:nvPr/>
            </p:nvSpPr>
            <p:spPr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" name="Google Shape;50;p40"/>
              <p:cNvSpPr txBox="1"/>
              <p:nvPr/>
            </p:nvSpPr>
            <p:spPr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" name="Google Shape;51;p40"/>
              <p:cNvSpPr txBox="1"/>
              <p:nvPr/>
            </p:nvSpPr>
            <p:spPr>
              <a:xfrm rot="2700000">
                <a:off x="905" y="3597"/>
                <a:ext cx="12" cy="6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" name="Google Shape;52;p40"/>
              <p:cNvSpPr txBox="1"/>
              <p:nvPr/>
            </p:nvSpPr>
            <p:spPr>
              <a:xfrm rot="2700000">
                <a:off x="876" y="3618"/>
                <a:ext cx="12" cy="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" name="Google Shape;53;p40"/>
              <p:cNvSpPr txBox="1"/>
              <p:nvPr/>
            </p:nvSpPr>
            <p:spPr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" name="Google Shape;54;p40"/>
              <p:cNvSpPr txBox="1"/>
              <p:nvPr/>
            </p:nvSpPr>
            <p:spPr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5" name="Google Shape;55;p40"/>
              <p:cNvSpPr txBox="1"/>
              <p:nvPr/>
            </p:nvSpPr>
            <p:spPr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6" name="Google Shape;56;p40"/>
              <p:cNvSpPr txBox="1"/>
              <p:nvPr/>
            </p:nvSpPr>
            <p:spPr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7" name="Google Shape;57;p40"/>
              <p:cNvSpPr txBox="1"/>
              <p:nvPr/>
            </p:nvSpPr>
            <p:spPr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8" name="Google Shape;58;p40"/>
              <p:cNvSpPr txBox="1"/>
              <p:nvPr/>
            </p:nvSpPr>
            <p:spPr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9" name="Google Shape;59;p40"/>
              <p:cNvSpPr txBox="1"/>
              <p:nvPr/>
            </p:nvSpPr>
            <p:spPr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0" name="Google Shape;60;p40"/>
              <p:cNvSpPr txBox="1"/>
              <p:nvPr/>
            </p:nvSpPr>
            <p:spPr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1" name="Google Shape;61;p40"/>
              <p:cNvSpPr txBox="1"/>
              <p:nvPr/>
            </p:nvSpPr>
            <p:spPr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2" name="Google Shape;62;p40"/>
              <p:cNvSpPr txBox="1"/>
              <p:nvPr/>
            </p:nvSpPr>
            <p:spPr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3" name="Google Shape;63;p40"/>
              <p:cNvSpPr txBox="1"/>
              <p:nvPr/>
            </p:nvSpPr>
            <p:spPr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4" name="Google Shape;64;p40"/>
              <p:cNvSpPr txBox="1"/>
              <p:nvPr/>
            </p:nvSpPr>
            <p:spPr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5" name="Google Shape;65;p40"/>
              <p:cNvSpPr txBox="1"/>
              <p:nvPr/>
            </p:nvSpPr>
            <p:spPr>
              <a:xfrm rot="-300000">
                <a:off x="1211" y="309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6" name="Google Shape;66;p40"/>
              <p:cNvSpPr txBox="1"/>
              <p:nvPr/>
            </p:nvSpPr>
            <p:spPr>
              <a:xfrm rot="-60000">
                <a:off x="1201" y="3122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7" name="Google Shape;67;p40"/>
              <p:cNvSpPr txBox="1"/>
              <p:nvPr/>
            </p:nvSpPr>
            <p:spPr>
              <a:xfrm rot="-60000">
                <a:off x="1200" y="3147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8" name="Google Shape;68;p40"/>
              <p:cNvSpPr txBox="1"/>
              <p:nvPr/>
            </p:nvSpPr>
            <p:spPr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9" name="Google Shape;69;p40"/>
              <p:cNvSpPr txBox="1"/>
              <p:nvPr/>
            </p:nvSpPr>
            <p:spPr>
              <a:xfrm rot="-720000">
                <a:off x="1219" y="296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0" name="Google Shape;70;p40"/>
              <p:cNvSpPr txBox="1"/>
              <p:nvPr/>
            </p:nvSpPr>
            <p:spPr>
              <a:xfrm rot="-540000">
                <a:off x="1220" y="2991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1" name="Google Shape;71;p40"/>
              <p:cNvSpPr txBox="1"/>
              <p:nvPr/>
            </p:nvSpPr>
            <p:spPr>
              <a:xfrm rot="-540000">
                <a:off x="1220" y="30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2" name="Google Shape;72;p40"/>
              <p:cNvSpPr txBox="1"/>
              <p:nvPr/>
            </p:nvSpPr>
            <p:spPr>
              <a:xfrm rot="-300000">
                <a:off x="1219" y="304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3" name="Google Shape;73;p40"/>
              <p:cNvSpPr txBox="1"/>
              <p:nvPr/>
            </p:nvSpPr>
            <p:spPr>
              <a:xfrm rot="-1140000">
                <a:off x="1207" y="2843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4" name="Google Shape;74;p40"/>
              <p:cNvSpPr txBox="1"/>
              <p:nvPr/>
            </p:nvSpPr>
            <p:spPr>
              <a:xfrm rot="-1020000">
                <a:off x="1213" y="286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5" name="Google Shape;75;p40"/>
              <p:cNvSpPr txBox="1"/>
              <p:nvPr/>
            </p:nvSpPr>
            <p:spPr>
              <a:xfrm rot="-1020000">
                <a:off x="1216" y="288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6" name="Google Shape;76;p40"/>
              <p:cNvSpPr txBox="1"/>
              <p:nvPr/>
            </p:nvSpPr>
            <p:spPr>
              <a:xfrm rot="-840000">
                <a:off x="1219" y="29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7" name="Google Shape;77;p40"/>
              <p:cNvSpPr txBox="1"/>
              <p:nvPr/>
            </p:nvSpPr>
            <p:spPr>
              <a:xfrm rot="-1560000">
                <a:off x="1165" y="272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8" name="Google Shape;78;p40"/>
              <p:cNvSpPr txBox="1"/>
              <p:nvPr/>
            </p:nvSpPr>
            <p:spPr>
              <a:xfrm rot="-1380000">
                <a:off x="1176" y="2752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9" name="Google Shape;79;p40"/>
              <p:cNvSpPr txBox="1"/>
              <p:nvPr/>
            </p:nvSpPr>
            <p:spPr>
              <a:xfrm rot="-1380000">
                <a:off x="1184" y="277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0" name="Google Shape;80;p40"/>
              <p:cNvSpPr txBox="1"/>
              <p:nvPr/>
            </p:nvSpPr>
            <p:spPr>
              <a:xfrm rot="-1380000">
                <a:off x="1194" y="279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1" name="Google Shape;81;p40"/>
              <p:cNvSpPr txBox="1"/>
              <p:nvPr/>
            </p:nvSpPr>
            <p:spPr>
              <a:xfrm rot="-1980000">
                <a:off x="1101" y="262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2" name="Google Shape;82;p40"/>
              <p:cNvSpPr txBox="1"/>
              <p:nvPr/>
            </p:nvSpPr>
            <p:spPr>
              <a:xfrm rot="-1860000">
                <a:off x="1114" y="264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3" name="Google Shape;83;p40"/>
              <p:cNvSpPr txBox="1"/>
              <p:nvPr/>
            </p:nvSpPr>
            <p:spPr>
              <a:xfrm rot="-1800000">
                <a:off x="1129" y="266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4" name="Google Shape;84;p40"/>
              <p:cNvSpPr txBox="1"/>
              <p:nvPr/>
            </p:nvSpPr>
            <p:spPr>
              <a:xfrm rot="-1800000">
                <a:off x="1142" y="268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5" name="Google Shape;85;p40"/>
              <p:cNvSpPr txBox="1"/>
              <p:nvPr/>
            </p:nvSpPr>
            <p:spPr>
              <a:xfrm rot="-2520000">
                <a:off x="1014" y="253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6" name="Google Shape;86;p40"/>
              <p:cNvSpPr txBox="1"/>
              <p:nvPr/>
            </p:nvSpPr>
            <p:spPr>
              <a:xfrm rot="-2520000">
                <a:off x="1035" y="255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7" name="Google Shape;87;p40"/>
              <p:cNvSpPr txBox="1"/>
              <p:nvPr/>
            </p:nvSpPr>
            <p:spPr>
              <a:xfrm rot="-2520000">
                <a:off x="1050" y="257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8" name="Google Shape;88;p40"/>
              <p:cNvSpPr txBox="1"/>
              <p:nvPr/>
            </p:nvSpPr>
            <p:spPr>
              <a:xfrm rot="-2400000">
                <a:off x="1068" y="2590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9" name="Google Shape;89;p40"/>
              <p:cNvSpPr/>
              <p:nvPr/>
            </p:nvSpPr>
            <p:spPr>
              <a:xfrm>
                <a:off x="486" y="2563"/>
                <a:ext cx="180" cy="151"/>
              </a:xfrm>
              <a:custGeom>
                <a:rect b="b" l="l" r="r" t="t"/>
                <a:pathLst>
                  <a:path extrusionOk="0" h="151" w="180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0" name="Google Shape;90;p40"/>
              <p:cNvSpPr txBox="1"/>
              <p:nvPr/>
            </p:nvSpPr>
            <p:spPr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1" name="Google Shape;91;p40"/>
              <p:cNvSpPr txBox="1"/>
              <p:nvPr/>
            </p:nvSpPr>
            <p:spPr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2" name="Google Shape;92;p40"/>
              <p:cNvSpPr txBox="1"/>
              <p:nvPr/>
            </p:nvSpPr>
            <p:spPr>
              <a:xfrm rot="-3000000">
                <a:off x="907" y="247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3" name="Google Shape;93;p40"/>
              <p:cNvSpPr txBox="1"/>
              <p:nvPr/>
            </p:nvSpPr>
            <p:spPr>
              <a:xfrm rot="-3000000">
                <a:off x="930" y="248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4" name="Google Shape;94;p40"/>
              <p:cNvSpPr txBox="1"/>
              <p:nvPr/>
            </p:nvSpPr>
            <p:spPr>
              <a:xfrm rot="-3000000">
                <a:off x="954" y="249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5" name="Google Shape;95;p40"/>
              <p:cNvSpPr txBox="1"/>
              <p:nvPr/>
            </p:nvSpPr>
            <p:spPr>
              <a:xfrm rot="-2700000">
                <a:off x="974" y="2509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6" name="Google Shape;96;p40"/>
              <p:cNvSpPr txBox="1"/>
              <p:nvPr/>
            </p:nvSpPr>
            <p:spPr>
              <a:xfrm rot="-3660000">
                <a:off x="788" y="242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7" name="Google Shape;97;p40"/>
              <p:cNvSpPr txBox="1"/>
              <p:nvPr/>
            </p:nvSpPr>
            <p:spPr>
              <a:xfrm rot="-3660000">
                <a:off x="815" y="243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8" name="Google Shape;98;p40"/>
              <p:cNvSpPr txBox="1"/>
              <p:nvPr/>
            </p:nvSpPr>
            <p:spPr>
              <a:xfrm rot="-3540000">
                <a:off x="837" y="2439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9" name="Google Shape;99;p40"/>
              <p:cNvSpPr txBox="1"/>
              <p:nvPr/>
            </p:nvSpPr>
            <p:spPr>
              <a:xfrm rot="-3240000">
                <a:off x="862" y="245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0" name="Google Shape;100;p40"/>
              <p:cNvSpPr txBox="1"/>
              <p:nvPr/>
            </p:nvSpPr>
            <p:spPr>
              <a:xfrm rot="-4380000">
                <a:off x="649" y="239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1" name="Google Shape;101;p40"/>
              <p:cNvSpPr txBox="1"/>
              <p:nvPr/>
            </p:nvSpPr>
            <p:spPr>
              <a:xfrm rot="-4260000">
                <a:off x="677" y="240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2" name="Google Shape;102;p40"/>
              <p:cNvSpPr txBox="1"/>
              <p:nvPr/>
            </p:nvSpPr>
            <p:spPr>
              <a:xfrm rot="-4260000">
                <a:off x="708" y="240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3" name="Google Shape;103;p40"/>
              <p:cNvSpPr txBox="1"/>
              <p:nvPr/>
            </p:nvSpPr>
            <p:spPr>
              <a:xfrm rot="-4020000">
                <a:off x="738" y="240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4" name="Google Shape;104;p40"/>
              <p:cNvSpPr txBox="1"/>
              <p:nvPr/>
            </p:nvSpPr>
            <p:spPr>
              <a:xfrm rot="-4920000">
                <a:off x="503" y="239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5" name="Google Shape;105;p40"/>
              <p:cNvSpPr txBox="1"/>
              <p:nvPr/>
            </p:nvSpPr>
            <p:spPr>
              <a:xfrm rot="-4680000">
                <a:off x="534" y="239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6" name="Google Shape;106;p40"/>
              <p:cNvSpPr txBox="1"/>
              <p:nvPr/>
            </p:nvSpPr>
            <p:spPr>
              <a:xfrm rot="-4680000">
                <a:off x="563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7" name="Google Shape;107;p40"/>
              <p:cNvSpPr txBox="1"/>
              <p:nvPr/>
            </p:nvSpPr>
            <p:spPr>
              <a:xfrm rot="-4620000">
                <a:off x="595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8" name="Google Shape;108;p40"/>
              <p:cNvSpPr txBox="1"/>
              <p:nvPr/>
            </p:nvSpPr>
            <p:spPr>
              <a:xfrm rot="-5220000">
                <a:off x="355" y="241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9" name="Google Shape;109;p40"/>
              <p:cNvSpPr txBox="1"/>
              <p:nvPr/>
            </p:nvSpPr>
            <p:spPr>
              <a:xfrm rot="-5400000">
                <a:off x="385" y="240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0" name="Google Shape;110;p40"/>
              <p:cNvSpPr txBox="1"/>
              <p:nvPr/>
            </p:nvSpPr>
            <p:spPr>
              <a:xfrm rot="-5340000">
                <a:off x="419" y="240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1" name="Google Shape;111;p40"/>
              <p:cNvSpPr txBox="1"/>
              <p:nvPr/>
            </p:nvSpPr>
            <p:spPr>
              <a:xfrm rot="-5220000">
                <a:off x="449" y="239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2" name="Google Shape;112;p40"/>
              <p:cNvSpPr txBox="1"/>
              <p:nvPr/>
            </p:nvSpPr>
            <p:spPr>
              <a:xfrm rot="-6180000">
                <a:off x="206" y="245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3" name="Google Shape;113;p40"/>
              <p:cNvSpPr txBox="1"/>
              <p:nvPr/>
            </p:nvSpPr>
            <p:spPr>
              <a:xfrm rot="-6240000">
                <a:off x="237" y="24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4" name="Google Shape;114;p40"/>
              <p:cNvSpPr txBox="1"/>
              <p:nvPr/>
            </p:nvSpPr>
            <p:spPr>
              <a:xfrm rot="-6120000">
                <a:off x="266" y="243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5" name="Google Shape;115;p40"/>
              <p:cNvSpPr txBox="1"/>
              <p:nvPr/>
            </p:nvSpPr>
            <p:spPr>
              <a:xfrm rot="-5940000">
                <a:off x="293" y="2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6" name="Google Shape;116;p40"/>
              <p:cNvSpPr txBox="1"/>
              <p:nvPr/>
            </p:nvSpPr>
            <p:spPr>
              <a:xfrm rot="-7380000">
                <a:off x="6" y="25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7" name="Google Shape;117;p40"/>
              <p:cNvSpPr txBox="1"/>
              <p:nvPr/>
            </p:nvSpPr>
            <p:spPr>
              <a:xfrm rot="-7200000">
                <a:off x="65" y="25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8" name="Google Shape;118;p40"/>
              <p:cNvSpPr txBox="1"/>
              <p:nvPr/>
            </p:nvSpPr>
            <p:spPr>
              <a:xfrm rot="-6840000">
                <a:off x="92" y="250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9" name="Google Shape;119;p40"/>
              <p:cNvSpPr txBox="1"/>
              <p:nvPr/>
            </p:nvSpPr>
            <p:spPr>
              <a:xfrm rot="-6840000">
                <a:off x="119" y="249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0" name="Google Shape;120;p40"/>
              <p:cNvSpPr txBox="1"/>
              <p:nvPr/>
            </p:nvSpPr>
            <p:spPr>
              <a:xfrm rot="-6480000">
                <a:off x="150" y="247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" name="Google Shape;121;p40"/>
              <p:cNvSpPr txBox="1"/>
              <p:nvPr/>
            </p:nvSpPr>
            <p:spPr>
              <a:xfrm rot="-1920000">
                <a:off x="0" y="336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2" name="Google Shape;122;p40"/>
              <p:cNvSpPr txBox="1"/>
              <p:nvPr/>
            </p:nvSpPr>
            <p:spPr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3" name="Google Shape;123;p40"/>
              <p:cNvSpPr txBox="1"/>
              <p:nvPr/>
            </p:nvSpPr>
            <p:spPr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4" name="Google Shape;124;p40"/>
              <p:cNvSpPr txBox="1"/>
              <p:nvPr/>
            </p:nvSpPr>
            <p:spPr>
              <a:xfrm rot="-1920000">
                <a:off x="700" y="2851"/>
                <a:ext cx="31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5" name="Google Shape;125;p40"/>
              <p:cNvSpPr txBox="1"/>
              <p:nvPr/>
            </p:nvSpPr>
            <p:spPr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6" name="Google Shape;126;p40"/>
              <p:cNvSpPr txBox="1"/>
              <p:nvPr/>
            </p:nvSpPr>
            <p:spPr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7" name="Google Shape;127;p40"/>
              <p:cNvSpPr txBox="1"/>
              <p:nvPr/>
            </p:nvSpPr>
            <p:spPr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8" name="Google Shape;128;p40"/>
              <p:cNvSpPr txBox="1"/>
              <p:nvPr/>
            </p:nvSpPr>
            <p:spPr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9" name="Google Shape;129;p40"/>
              <p:cNvSpPr txBox="1"/>
              <p:nvPr/>
            </p:nvSpPr>
            <p:spPr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0" name="Google Shape;130;p40"/>
              <p:cNvSpPr txBox="1"/>
              <p:nvPr/>
            </p:nvSpPr>
            <p:spPr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" name="Google Shape;131;p40"/>
              <p:cNvSpPr txBox="1"/>
              <p:nvPr/>
            </p:nvSpPr>
            <p:spPr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2" name="Google Shape;132;p40"/>
              <p:cNvSpPr txBox="1"/>
              <p:nvPr/>
            </p:nvSpPr>
            <p:spPr>
              <a:xfrm rot="-7200000">
                <a:off x="-18" y="2506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3" name="Google Shape;133;p40"/>
              <p:cNvSpPr txBox="1"/>
              <p:nvPr/>
            </p:nvSpPr>
            <p:spPr>
              <a:xfrm rot="-6420000">
                <a:off x="136" y="243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4" name="Google Shape;134;p40"/>
              <p:cNvSpPr txBox="1"/>
              <p:nvPr/>
            </p:nvSpPr>
            <p:spPr>
              <a:xfrm rot="-4980000">
                <a:off x="447" y="2364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5" name="Google Shape;135;p40"/>
              <p:cNvSpPr txBox="1"/>
              <p:nvPr/>
            </p:nvSpPr>
            <p:spPr>
              <a:xfrm rot="-4320000">
                <a:off x="597" y="2360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6" name="Google Shape;136;p40"/>
              <p:cNvSpPr txBox="1"/>
              <p:nvPr/>
            </p:nvSpPr>
            <p:spPr>
              <a:xfrm rot="-3720000">
                <a:off x="739" y="2385"/>
                <a:ext cx="15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7" name="Google Shape;137;p40"/>
              <p:cNvSpPr txBox="1"/>
              <p:nvPr/>
            </p:nvSpPr>
            <p:spPr>
              <a:xfrm rot="-3240000">
                <a:off x="869" y="2429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8" name="Google Shape;138;p40"/>
              <p:cNvSpPr txBox="1"/>
              <p:nvPr/>
            </p:nvSpPr>
            <p:spPr>
              <a:xfrm rot="-2640000">
                <a:off x="984" y="2497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9" name="Google Shape;139;p40"/>
              <p:cNvSpPr txBox="1"/>
              <p:nvPr/>
            </p:nvSpPr>
            <p:spPr>
              <a:xfrm rot="-2220000">
                <a:off x="1075" y="2585"/>
                <a:ext cx="17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0" name="Google Shape;140;p40"/>
              <p:cNvSpPr txBox="1"/>
              <p:nvPr/>
            </p:nvSpPr>
            <p:spPr>
              <a:xfrm rot="-1740000">
                <a:off x="1147" y="2688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1" name="Google Shape;141;p40"/>
              <p:cNvSpPr txBox="1"/>
              <p:nvPr/>
            </p:nvSpPr>
            <p:spPr>
              <a:xfrm rot="-1200000">
                <a:off x="1198" y="2805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2" name="Google Shape;142;p40"/>
              <p:cNvSpPr txBox="1"/>
              <p:nvPr/>
            </p:nvSpPr>
            <p:spPr>
              <a:xfrm rot="-780000">
                <a:off x="1218" y="2930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3" name="Google Shape;143;p40"/>
              <p:cNvSpPr txBox="1"/>
              <p:nvPr/>
            </p:nvSpPr>
            <p:spPr>
              <a:xfrm rot="-300000">
                <a:off x="1213" y="3066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4" name="Google Shape;144;p40"/>
              <p:cNvSpPr txBox="1"/>
              <p:nvPr/>
            </p:nvSpPr>
            <p:spPr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5" name="Google Shape;145;p40"/>
              <p:cNvSpPr txBox="1"/>
              <p:nvPr/>
            </p:nvSpPr>
            <p:spPr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6" name="Google Shape;146;p40"/>
              <p:cNvSpPr/>
              <p:nvPr/>
            </p:nvSpPr>
            <p:spPr>
              <a:xfrm>
                <a:off x="850" y="3136"/>
                <a:ext cx="204" cy="120"/>
              </a:xfrm>
              <a:custGeom>
                <a:rect b="b" l="l" r="r" t="t"/>
                <a:pathLst>
                  <a:path extrusionOk="0" h="120" w="204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7" name="Google Shape;147;p40"/>
              <p:cNvSpPr/>
              <p:nvPr/>
            </p:nvSpPr>
            <p:spPr>
              <a:xfrm>
                <a:off x="19" y="2722"/>
                <a:ext cx="90" cy="78"/>
              </a:xfrm>
              <a:custGeom>
                <a:rect b="b" l="l" r="r" t="t"/>
                <a:pathLst>
                  <a:path extrusionOk="0" h="78" w="90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8" name="Google Shape;148;p40"/>
              <p:cNvSpPr/>
              <p:nvPr/>
            </p:nvSpPr>
            <p:spPr>
              <a:xfrm>
                <a:off x="97" y="2651"/>
                <a:ext cx="101" cy="89"/>
              </a:xfrm>
              <a:custGeom>
                <a:rect b="b" l="l" r="r" t="t"/>
                <a:pathLst>
                  <a:path extrusionOk="0" h="89" w="101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9" name="Google Shape;149;p40"/>
              <p:cNvSpPr/>
              <p:nvPr/>
            </p:nvSpPr>
            <p:spPr>
              <a:xfrm>
                <a:off x="677" y="3502"/>
                <a:ext cx="83" cy="78"/>
              </a:xfrm>
              <a:custGeom>
                <a:rect b="b" l="l" r="r" t="t"/>
                <a:pathLst>
                  <a:path extrusionOk="0" h="78" w="83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0" name="Google Shape;150;p40"/>
              <p:cNvSpPr/>
              <p:nvPr/>
            </p:nvSpPr>
            <p:spPr>
              <a:xfrm>
                <a:off x="940" y="2782"/>
                <a:ext cx="90" cy="72"/>
              </a:xfrm>
              <a:custGeom>
                <a:rect b="b" l="l" r="r" t="t"/>
                <a:pathLst>
                  <a:path extrusionOk="0" h="72" w="90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1" name="Google Shape;151;p40"/>
              <p:cNvSpPr/>
              <p:nvPr/>
            </p:nvSpPr>
            <p:spPr>
              <a:xfrm>
                <a:off x="898" y="2716"/>
                <a:ext cx="90" cy="84"/>
              </a:xfrm>
              <a:custGeom>
                <a:rect b="b" l="l" r="r" t="t"/>
                <a:pathLst>
                  <a:path extrusionOk="0" h="84" w="90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2" name="Google Shape;152;p40"/>
              <p:cNvSpPr/>
              <p:nvPr/>
            </p:nvSpPr>
            <p:spPr>
              <a:xfrm>
                <a:off x="7" y="3837"/>
                <a:ext cx="6" cy="12"/>
              </a:xfrm>
              <a:custGeom>
                <a:rect b="b" l="l" r="r" t="t"/>
                <a:pathLst>
                  <a:path extrusionOk="0" h="12" w="6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3" name="Google Shape;153;p40"/>
              <p:cNvSpPr/>
              <p:nvPr/>
            </p:nvSpPr>
            <p:spPr>
              <a:xfrm>
                <a:off x="7" y="2555"/>
                <a:ext cx="30" cy="48"/>
              </a:xfrm>
              <a:custGeom>
                <a:rect b="b" l="l" r="r" t="t"/>
                <a:pathLst>
                  <a:path extrusionOk="0" h="48" w="30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4" name="Google Shape;154;p40"/>
              <p:cNvSpPr/>
              <p:nvPr/>
            </p:nvSpPr>
            <p:spPr>
              <a:xfrm>
                <a:off x="7" y="3843"/>
                <a:ext cx="36" cy="66"/>
              </a:xfrm>
              <a:custGeom>
                <a:rect b="b" l="l" r="r" t="t"/>
                <a:pathLst>
                  <a:path extrusionOk="0" h="66" w="3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5" name="Google Shape;155;p40"/>
              <p:cNvSpPr txBox="1"/>
              <p:nvPr/>
            </p:nvSpPr>
            <p:spPr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6" name="Google Shape;156;p40"/>
              <p:cNvSpPr txBox="1"/>
              <p:nvPr/>
            </p:nvSpPr>
            <p:spPr>
              <a:xfrm rot="-5640000">
                <a:off x="290" y="2386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7" name="Google Shape;157;p40"/>
              <p:cNvSpPr/>
              <p:nvPr/>
            </p:nvSpPr>
            <p:spPr>
              <a:xfrm>
                <a:off x="139" y="3573"/>
                <a:ext cx="144" cy="154"/>
              </a:xfrm>
              <a:custGeom>
                <a:rect b="b" l="l" r="r" t="t"/>
                <a:pathLst>
                  <a:path extrusionOk="0" h="154" w="14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8" name="Google Shape;158;p40"/>
              <p:cNvSpPr/>
              <p:nvPr/>
            </p:nvSpPr>
            <p:spPr>
              <a:xfrm rot="-2880000">
                <a:off x="618" y="3550"/>
                <a:ext cx="68" cy="69"/>
              </a:xfrm>
              <a:custGeom>
                <a:rect b="b" l="l" r="r" t="t"/>
                <a:pathLst>
                  <a:path extrusionOk="0" h="154" w="14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9" name="Google Shape;159;p40"/>
              <p:cNvSpPr/>
              <p:nvPr/>
            </p:nvSpPr>
            <p:spPr>
              <a:xfrm>
                <a:off x="235" y="2503"/>
                <a:ext cx="348" cy="1272"/>
              </a:xfrm>
              <a:custGeom>
                <a:rect b="b" l="l" r="r" t="t"/>
                <a:pathLst>
                  <a:path extrusionOk="0" h="1272" w="348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585A68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0" name="Google Shape;160;p40"/>
              <p:cNvSpPr/>
              <p:nvPr/>
            </p:nvSpPr>
            <p:spPr>
              <a:xfrm rot="-1740000">
                <a:off x="296" y="3047"/>
                <a:ext cx="221" cy="174"/>
              </a:xfrm>
              <a:prstGeom prst="ellipse">
                <a:avLst/>
              </a:prstGeom>
              <a:gradFill>
                <a:gsLst>
                  <a:gs pos="0">
                    <a:srgbClr val="535561"/>
                  </a:gs>
                  <a:gs pos="50000">
                    <a:schemeClr val="dk1"/>
                  </a:gs>
                  <a:gs pos="100000">
                    <a:srgbClr val="535561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61" name="Google Shape;161;p40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2" name="Google Shape;162;p40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5051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3" name="Google Shape;163;p40"/>
          <p:cNvSpPr txBox="1"/>
          <p:nvPr>
            <p:ph idx="10" type="dt"/>
          </p:nvPr>
        </p:nvSpPr>
        <p:spPr>
          <a:xfrm>
            <a:off x="3048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4" name="Google Shape;164;p4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5" name="Google Shape;165;p40"/>
          <p:cNvSpPr txBox="1"/>
          <p:nvPr>
            <p:ph idx="12" type="sldNum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2"/>
            </a:gs>
            <a:gs pos="100000">
              <a:srgbClr val="525462"/>
            </a:gs>
          </a:gsLst>
          <a:lin ang="5400000" scaled="0"/>
        </a:gra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42"/>
          <p:cNvGrpSpPr/>
          <p:nvPr/>
        </p:nvGrpSpPr>
        <p:grpSpPr>
          <a:xfrm>
            <a:off x="3998" y="1422400"/>
            <a:ext cx="9143177" cy="5435600"/>
            <a:chOff x="3" y="896"/>
            <a:chExt cx="5759" cy="3424"/>
          </a:xfrm>
        </p:grpSpPr>
        <p:grpSp>
          <p:nvGrpSpPr>
            <p:cNvPr id="174" name="Google Shape;174;p42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75" name="Google Shape;175;p42"/>
              <p:cNvSpPr/>
              <p:nvPr/>
            </p:nvSpPr>
            <p:spPr>
              <a:xfrm>
                <a:off x="1399" y="1116"/>
                <a:ext cx="2815" cy="2110"/>
              </a:xfrm>
              <a:custGeom>
                <a:rect b="b" l="l" r="r" t="t"/>
                <a:pathLst>
                  <a:path extrusionOk="0" h="2110" w="2815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6" name="Google Shape;176;p42"/>
              <p:cNvSpPr/>
              <p:nvPr/>
            </p:nvSpPr>
            <p:spPr>
              <a:xfrm>
                <a:off x="672" y="1116"/>
                <a:ext cx="3966" cy="2366"/>
              </a:xfrm>
              <a:custGeom>
                <a:rect b="b" l="l" r="r" t="t"/>
                <a:pathLst>
                  <a:path extrusionOk="0" h="2366" w="39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7" name="Google Shape;177;p42"/>
              <p:cNvSpPr/>
              <p:nvPr/>
            </p:nvSpPr>
            <p:spPr>
              <a:xfrm>
                <a:off x="20" y="1069"/>
                <a:ext cx="5732" cy="3107"/>
              </a:xfrm>
              <a:custGeom>
                <a:rect b="b" l="l" r="r" t="t"/>
                <a:pathLst>
                  <a:path extrusionOk="0" h="3107" w="5732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8" name="Google Shape;178;p42"/>
              <p:cNvSpPr/>
              <p:nvPr/>
            </p:nvSpPr>
            <p:spPr>
              <a:xfrm>
                <a:off x="242" y="1145"/>
                <a:ext cx="5512" cy="2760"/>
              </a:xfrm>
              <a:custGeom>
                <a:rect b="b" l="l" r="r" t="t"/>
                <a:pathLst>
                  <a:path extrusionOk="0" h="2760" w="5512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9" name="Google Shape;179;p42"/>
              <p:cNvSpPr/>
              <p:nvPr/>
            </p:nvSpPr>
            <p:spPr>
              <a:xfrm>
                <a:off x="4840" y="984"/>
                <a:ext cx="790" cy="1189"/>
              </a:xfrm>
              <a:custGeom>
                <a:rect b="b" l="l" r="r" t="t"/>
                <a:pathLst>
                  <a:path extrusionOk="0" h="1189" w="790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0" name="Google Shape;180;p42"/>
              <p:cNvSpPr/>
              <p:nvPr/>
            </p:nvSpPr>
            <p:spPr>
              <a:xfrm>
                <a:off x="5173" y="896"/>
                <a:ext cx="579" cy="1117"/>
              </a:xfrm>
              <a:custGeom>
                <a:rect b="b" l="l" r="r" t="t"/>
                <a:pathLst>
                  <a:path extrusionOk="0" h="1117" w="579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1" name="Google Shape;181;p42"/>
              <p:cNvSpPr/>
              <p:nvPr/>
            </p:nvSpPr>
            <p:spPr>
              <a:xfrm>
                <a:off x="3291" y="968"/>
                <a:ext cx="2471" cy="2396"/>
              </a:xfrm>
              <a:custGeom>
                <a:rect b="b" l="l" r="r" t="t"/>
                <a:pathLst>
                  <a:path extrusionOk="0" h="2396" w="2471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2" name="Google Shape;182;p42"/>
              <p:cNvSpPr/>
              <p:nvPr/>
            </p:nvSpPr>
            <p:spPr>
              <a:xfrm>
                <a:off x="2366" y="1067"/>
                <a:ext cx="1399" cy="1349"/>
              </a:xfrm>
              <a:custGeom>
                <a:rect b="b" l="l" r="r" t="t"/>
                <a:pathLst>
                  <a:path extrusionOk="0" h="1349" w="139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3" name="Google Shape;183;p42"/>
              <p:cNvSpPr/>
              <p:nvPr/>
            </p:nvSpPr>
            <p:spPr>
              <a:xfrm>
                <a:off x="4275" y="2031"/>
                <a:ext cx="1256" cy="810"/>
              </a:xfrm>
              <a:custGeom>
                <a:rect b="b" l="l" r="r" t="t"/>
                <a:pathLst>
                  <a:path extrusionOk="0" h="810" w="1256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4" name="Google Shape;184;p42"/>
              <p:cNvSpPr/>
              <p:nvPr/>
            </p:nvSpPr>
            <p:spPr>
              <a:xfrm>
                <a:off x="2914" y="3476"/>
                <a:ext cx="2848" cy="788"/>
              </a:xfrm>
              <a:custGeom>
                <a:rect b="b" l="l" r="r" t="t"/>
                <a:pathLst>
                  <a:path extrusionOk="0" h="788" w="284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5" name="Google Shape;185;p42"/>
              <p:cNvSpPr/>
              <p:nvPr/>
            </p:nvSpPr>
            <p:spPr>
              <a:xfrm>
                <a:off x="5443" y="922"/>
                <a:ext cx="319" cy="854"/>
              </a:xfrm>
              <a:custGeom>
                <a:rect b="b" l="l" r="r" t="t"/>
                <a:pathLst>
                  <a:path extrusionOk="0" h="854" w="319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6" name="Google Shape;186;p42"/>
              <p:cNvSpPr/>
              <p:nvPr/>
            </p:nvSpPr>
            <p:spPr>
              <a:xfrm>
                <a:off x="4954" y="3568"/>
                <a:ext cx="646" cy="392"/>
              </a:xfrm>
              <a:custGeom>
                <a:rect b="b" l="l" r="r" t="t"/>
                <a:pathLst>
                  <a:path extrusionOk="0" h="392" w="646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7" name="Google Shape;187;p42"/>
              <p:cNvSpPr/>
              <p:nvPr/>
            </p:nvSpPr>
            <p:spPr>
              <a:xfrm>
                <a:off x="50" y="2400"/>
                <a:ext cx="2736" cy="1920"/>
              </a:xfrm>
              <a:custGeom>
                <a:rect b="b" l="l" r="r" t="t"/>
                <a:pathLst>
                  <a:path extrusionOk="0" h="1920" w="2736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88" name="Google Shape;188;p42"/>
            <p:cNvGrpSpPr/>
            <p:nvPr/>
          </p:nvGrpSpPr>
          <p:grpSpPr>
            <a:xfrm>
              <a:off x="3" y="2293"/>
              <a:ext cx="1382" cy="1698"/>
              <a:chOff x="3" y="2293"/>
              <a:chExt cx="1382" cy="1698"/>
            </a:xfrm>
          </p:grpSpPr>
          <p:sp>
            <p:nvSpPr>
              <p:cNvPr id="189" name="Google Shape;189;p42"/>
              <p:cNvSpPr txBox="1"/>
              <p:nvPr/>
            </p:nvSpPr>
            <p:spPr>
              <a:xfrm rot="6780000">
                <a:off x="63" y="388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0" name="Google Shape;190;p42"/>
              <p:cNvSpPr txBox="1"/>
              <p:nvPr/>
            </p:nvSpPr>
            <p:spPr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1" name="Google Shape;191;p42"/>
              <p:cNvSpPr txBox="1"/>
              <p:nvPr/>
            </p:nvSpPr>
            <p:spPr>
              <a:xfrm rot="6780000">
                <a:off x="7" y="387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2" name="Google Shape;192;p42"/>
              <p:cNvSpPr txBox="1"/>
              <p:nvPr/>
            </p:nvSpPr>
            <p:spPr>
              <a:xfrm rot="5940000">
                <a:off x="209" y="388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3" name="Google Shape;193;p42"/>
              <p:cNvSpPr txBox="1"/>
              <p:nvPr/>
            </p:nvSpPr>
            <p:spPr>
              <a:xfrm rot="5940000">
                <a:off x="18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4" name="Google Shape;194;p42"/>
              <p:cNvSpPr txBox="1"/>
              <p:nvPr/>
            </p:nvSpPr>
            <p:spPr>
              <a:xfrm rot="6240000">
                <a:off x="15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5" name="Google Shape;195;p42"/>
              <p:cNvSpPr txBox="1"/>
              <p:nvPr/>
            </p:nvSpPr>
            <p:spPr>
              <a:xfrm rot="6180000">
                <a:off x="123" y="388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6" name="Google Shape;196;p42"/>
              <p:cNvSpPr txBox="1"/>
              <p:nvPr/>
            </p:nvSpPr>
            <p:spPr>
              <a:xfrm rot="5340000">
                <a:off x="363" y="386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7" name="Google Shape;197;p42"/>
              <p:cNvSpPr txBox="1"/>
              <p:nvPr/>
            </p:nvSpPr>
            <p:spPr>
              <a:xfrm rot="5340000">
                <a:off x="333" y="387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8" name="Google Shape;198;p42"/>
              <p:cNvSpPr txBox="1"/>
              <p:nvPr/>
            </p:nvSpPr>
            <p:spPr>
              <a:xfrm rot="5580000">
                <a:off x="303" y="387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9" name="Google Shape;199;p42"/>
              <p:cNvSpPr txBox="1"/>
              <p:nvPr/>
            </p:nvSpPr>
            <p:spPr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0" name="Google Shape;200;p42"/>
              <p:cNvSpPr txBox="1"/>
              <p:nvPr/>
            </p:nvSpPr>
            <p:spPr>
              <a:xfrm rot="4680000">
                <a:off x="517" y="382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1" name="Google Shape;201;p42"/>
              <p:cNvSpPr txBox="1"/>
              <p:nvPr/>
            </p:nvSpPr>
            <p:spPr>
              <a:xfrm rot="4920000">
                <a:off x="486" y="38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2" name="Google Shape;202;p42"/>
              <p:cNvSpPr txBox="1"/>
              <p:nvPr/>
            </p:nvSpPr>
            <p:spPr>
              <a:xfrm rot="4920000">
                <a:off x="456" y="38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3" name="Google Shape;203;p42"/>
              <p:cNvSpPr txBox="1"/>
              <p:nvPr/>
            </p:nvSpPr>
            <p:spPr>
              <a:xfrm rot="5040000">
                <a:off x="427" y="384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4" name="Google Shape;204;p42"/>
              <p:cNvSpPr txBox="1"/>
              <p:nvPr/>
            </p:nvSpPr>
            <p:spPr>
              <a:xfrm rot="3780000">
                <a:off x="664" y="376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5" name="Google Shape;205;p42"/>
              <p:cNvSpPr txBox="1"/>
              <p:nvPr/>
            </p:nvSpPr>
            <p:spPr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6" name="Google Shape;206;p42"/>
              <p:cNvSpPr txBox="1"/>
              <p:nvPr/>
            </p:nvSpPr>
            <p:spPr>
              <a:xfrm rot="4080000">
                <a:off x="606" y="378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7" name="Google Shape;207;p42"/>
              <p:cNvSpPr txBox="1"/>
              <p:nvPr/>
            </p:nvSpPr>
            <p:spPr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8" name="Google Shape;208;p42"/>
              <p:cNvSpPr txBox="1"/>
              <p:nvPr/>
            </p:nvSpPr>
            <p:spPr>
              <a:xfrm rot="3360000">
                <a:off x="800" y="368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9" name="Google Shape;209;p42"/>
              <p:cNvSpPr txBox="1"/>
              <p:nvPr/>
            </p:nvSpPr>
            <p:spPr>
              <a:xfrm rot="3360000">
                <a:off x="772" y="369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0" name="Google Shape;210;p42"/>
              <p:cNvSpPr txBox="1"/>
              <p:nvPr/>
            </p:nvSpPr>
            <p:spPr>
              <a:xfrm rot="3360000">
                <a:off x="746" y="37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1" name="Google Shape;211;p42"/>
              <p:cNvSpPr txBox="1"/>
              <p:nvPr/>
            </p:nvSpPr>
            <p:spPr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2" name="Google Shape;212;p42"/>
              <p:cNvSpPr txBox="1"/>
              <p:nvPr/>
            </p:nvSpPr>
            <p:spPr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3" name="Google Shape;213;p42"/>
              <p:cNvSpPr txBox="1"/>
              <p:nvPr/>
            </p:nvSpPr>
            <p:spPr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4" name="Google Shape;214;p42"/>
              <p:cNvSpPr txBox="1"/>
              <p:nvPr/>
            </p:nvSpPr>
            <p:spPr>
              <a:xfrm rot="2700000">
                <a:off x="905" y="3597"/>
                <a:ext cx="12" cy="6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5" name="Google Shape;215;p42"/>
              <p:cNvSpPr txBox="1"/>
              <p:nvPr/>
            </p:nvSpPr>
            <p:spPr>
              <a:xfrm rot="2700000">
                <a:off x="876" y="3618"/>
                <a:ext cx="12" cy="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6" name="Google Shape;216;p42"/>
              <p:cNvSpPr txBox="1"/>
              <p:nvPr/>
            </p:nvSpPr>
            <p:spPr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7" name="Google Shape;217;p42"/>
              <p:cNvSpPr txBox="1"/>
              <p:nvPr/>
            </p:nvSpPr>
            <p:spPr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8" name="Google Shape;218;p42"/>
              <p:cNvSpPr txBox="1"/>
              <p:nvPr/>
            </p:nvSpPr>
            <p:spPr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9" name="Google Shape;219;p42"/>
              <p:cNvSpPr txBox="1"/>
              <p:nvPr/>
            </p:nvSpPr>
            <p:spPr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0" name="Google Shape;220;p42"/>
              <p:cNvSpPr txBox="1"/>
              <p:nvPr/>
            </p:nvSpPr>
            <p:spPr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1" name="Google Shape;221;p42"/>
              <p:cNvSpPr txBox="1"/>
              <p:nvPr/>
            </p:nvSpPr>
            <p:spPr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2" name="Google Shape;222;p42"/>
              <p:cNvSpPr txBox="1"/>
              <p:nvPr/>
            </p:nvSpPr>
            <p:spPr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3" name="Google Shape;223;p42"/>
              <p:cNvSpPr txBox="1"/>
              <p:nvPr/>
            </p:nvSpPr>
            <p:spPr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4" name="Google Shape;224;p42"/>
              <p:cNvSpPr txBox="1"/>
              <p:nvPr/>
            </p:nvSpPr>
            <p:spPr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5" name="Google Shape;225;p42"/>
              <p:cNvSpPr txBox="1"/>
              <p:nvPr/>
            </p:nvSpPr>
            <p:spPr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6" name="Google Shape;226;p42"/>
              <p:cNvSpPr txBox="1"/>
              <p:nvPr/>
            </p:nvSpPr>
            <p:spPr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7" name="Google Shape;227;p42"/>
              <p:cNvSpPr txBox="1"/>
              <p:nvPr/>
            </p:nvSpPr>
            <p:spPr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8" name="Google Shape;228;p42"/>
              <p:cNvSpPr txBox="1"/>
              <p:nvPr/>
            </p:nvSpPr>
            <p:spPr>
              <a:xfrm rot="-300000">
                <a:off x="1211" y="309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9" name="Google Shape;229;p42"/>
              <p:cNvSpPr txBox="1"/>
              <p:nvPr/>
            </p:nvSpPr>
            <p:spPr>
              <a:xfrm rot="-60000">
                <a:off x="1201" y="3122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0" name="Google Shape;230;p42"/>
              <p:cNvSpPr txBox="1"/>
              <p:nvPr/>
            </p:nvSpPr>
            <p:spPr>
              <a:xfrm rot="-60000">
                <a:off x="1200" y="3147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1" name="Google Shape;231;p42"/>
              <p:cNvSpPr txBox="1"/>
              <p:nvPr/>
            </p:nvSpPr>
            <p:spPr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2" name="Google Shape;232;p42"/>
              <p:cNvSpPr txBox="1"/>
              <p:nvPr/>
            </p:nvSpPr>
            <p:spPr>
              <a:xfrm rot="-720000">
                <a:off x="1219" y="296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3" name="Google Shape;233;p42"/>
              <p:cNvSpPr txBox="1"/>
              <p:nvPr/>
            </p:nvSpPr>
            <p:spPr>
              <a:xfrm rot="-540000">
                <a:off x="1220" y="2991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4" name="Google Shape;234;p42"/>
              <p:cNvSpPr txBox="1"/>
              <p:nvPr/>
            </p:nvSpPr>
            <p:spPr>
              <a:xfrm rot="-540000">
                <a:off x="1220" y="30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5" name="Google Shape;235;p42"/>
              <p:cNvSpPr txBox="1"/>
              <p:nvPr/>
            </p:nvSpPr>
            <p:spPr>
              <a:xfrm rot="-300000">
                <a:off x="1219" y="304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6" name="Google Shape;236;p42"/>
              <p:cNvSpPr txBox="1"/>
              <p:nvPr/>
            </p:nvSpPr>
            <p:spPr>
              <a:xfrm rot="-1140000">
                <a:off x="1207" y="2843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7" name="Google Shape;237;p42"/>
              <p:cNvSpPr txBox="1"/>
              <p:nvPr/>
            </p:nvSpPr>
            <p:spPr>
              <a:xfrm rot="-1020000">
                <a:off x="1213" y="286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8" name="Google Shape;238;p42"/>
              <p:cNvSpPr txBox="1"/>
              <p:nvPr/>
            </p:nvSpPr>
            <p:spPr>
              <a:xfrm rot="-1020000">
                <a:off x="1216" y="288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9" name="Google Shape;239;p42"/>
              <p:cNvSpPr txBox="1"/>
              <p:nvPr/>
            </p:nvSpPr>
            <p:spPr>
              <a:xfrm rot="-840000">
                <a:off x="1219" y="29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0" name="Google Shape;240;p42"/>
              <p:cNvSpPr txBox="1"/>
              <p:nvPr/>
            </p:nvSpPr>
            <p:spPr>
              <a:xfrm rot="-1560000">
                <a:off x="1165" y="272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1" name="Google Shape;241;p42"/>
              <p:cNvSpPr txBox="1"/>
              <p:nvPr/>
            </p:nvSpPr>
            <p:spPr>
              <a:xfrm rot="-1380000">
                <a:off x="1176" y="2752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2" name="Google Shape;242;p42"/>
              <p:cNvSpPr txBox="1"/>
              <p:nvPr/>
            </p:nvSpPr>
            <p:spPr>
              <a:xfrm rot="-1380000">
                <a:off x="1184" y="277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3" name="Google Shape;243;p42"/>
              <p:cNvSpPr txBox="1"/>
              <p:nvPr/>
            </p:nvSpPr>
            <p:spPr>
              <a:xfrm rot="-1380000">
                <a:off x="1194" y="279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4" name="Google Shape;244;p42"/>
              <p:cNvSpPr txBox="1"/>
              <p:nvPr/>
            </p:nvSpPr>
            <p:spPr>
              <a:xfrm rot="-1980000">
                <a:off x="1101" y="262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5" name="Google Shape;245;p42"/>
              <p:cNvSpPr txBox="1"/>
              <p:nvPr/>
            </p:nvSpPr>
            <p:spPr>
              <a:xfrm rot="-1860000">
                <a:off x="1114" y="264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6" name="Google Shape;246;p42"/>
              <p:cNvSpPr txBox="1"/>
              <p:nvPr/>
            </p:nvSpPr>
            <p:spPr>
              <a:xfrm rot="-1800000">
                <a:off x="1129" y="266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7" name="Google Shape;247;p42"/>
              <p:cNvSpPr txBox="1"/>
              <p:nvPr/>
            </p:nvSpPr>
            <p:spPr>
              <a:xfrm rot="-1800000">
                <a:off x="1142" y="268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8" name="Google Shape;248;p42"/>
              <p:cNvSpPr txBox="1"/>
              <p:nvPr/>
            </p:nvSpPr>
            <p:spPr>
              <a:xfrm rot="-2520000">
                <a:off x="1014" y="253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9" name="Google Shape;249;p42"/>
              <p:cNvSpPr txBox="1"/>
              <p:nvPr/>
            </p:nvSpPr>
            <p:spPr>
              <a:xfrm rot="-2520000">
                <a:off x="1035" y="255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0" name="Google Shape;250;p42"/>
              <p:cNvSpPr txBox="1"/>
              <p:nvPr/>
            </p:nvSpPr>
            <p:spPr>
              <a:xfrm rot="-2520000">
                <a:off x="1050" y="257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1" name="Google Shape;251;p42"/>
              <p:cNvSpPr txBox="1"/>
              <p:nvPr/>
            </p:nvSpPr>
            <p:spPr>
              <a:xfrm rot="-2400000">
                <a:off x="1068" y="2590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2" name="Google Shape;252;p42"/>
              <p:cNvSpPr/>
              <p:nvPr/>
            </p:nvSpPr>
            <p:spPr>
              <a:xfrm>
                <a:off x="486" y="2563"/>
                <a:ext cx="180" cy="151"/>
              </a:xfrm>
              <a:custGeom>
                <a:rect b="b" l="l" r="r" t="t"/>
                <a:pathLst>
                  <a:path extrusionOk="0" h="151" w="180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3" name="Google Shape;253;p42"/>
              <p:cNvSpPr txBox="1"/>
              <p:nvPr/>
            </p:nvSpPr>
            <p:spPr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4" name="Google Shape;254;p42"/>
              <p:cNvSpPr txBox="1"/>
              <p:nvPr/>
            </p:nvSpPr>
            <p:spPr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5" name="Google Shape;255;p42"/>
              <p:cNvSpPr txBox="1"/>
              <p:nvPr/>
            </p:nvSpPr>
            <p:spPr>
              <a:xfrm rot="-3000000">
                <a:off x="907" y="247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6" name="Google Shape;256;p42"/>
              <p:cNvSpPr txBox="1"/>
              <p:nvPr/>
            </p:nvSpPr>
            <p:spPr>
              <a:xfrm rot="-3000000">
                <a:off x="930" y="248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7" name="Google Shape;257;p42"/>
              <p:cNvSpPr txBox="1"/>
              <p:nvPr/>
            </p:nvSpPr>
            <p:spPr>
              <a:xfrm rot="-3000000">
                <a:off x="954" y="249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8" name="Google Shape;258;p42"/>
              <p:cNvSpPr txBox="1"/>
              <p:nvPr/>
            </p:nvSpPr>
            <p:spPr>
              <a:xfrm rot="-2700000">
                <a:off x="974" y="2509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9" name="Google Shape;259;p42"/>
              <p:cNvSpPr txBox="1"/>
              <p:nvPr/>
            </p:nvSpPr>
            <p:spPr>
              <a:xfrm rot="-3660000">
                <a:off x="788" y="242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0" name="Google Shape;260;p42"/>
              <p:cNvSpPr txBox="1"/>
              <p:nvPr/>
            </p:nvSpPr>
            <p:spPr>
              <a:xfrm rot="-3660000">
                <a:off x="815" y="243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1" name="Google Shape;261;p42"/>
              <p:cNvSpPr txBox="1"/>
              <p:nvPr/>
            </p:nvSpPr>
            <p:spPr>
              <a:xfrm rot="-3540000">
                <a:off x="837" y="2439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2" name="Google Shape;262;p42"/>
              <p:cNvSpPr txBox="1"/>
              <p:nvPr/>
            </p:nvSpPr>
            <p:spPr>
              <a:xfrm rot="-3240000">
                <a:off x="862" y="245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3" name="Google Shape;263;p42"/>
              <p:cNvSpPr txBox="1"/>
              <p:nvPr/>
            </p:nvSpPr>
            <p:spPr>
              <a:xfrm rot="-4380000">
                <a:off x="649" y="239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" name="Google Shape;264;p42"/>
              <p:cNvSpPr txBox="1"/>
              <p:nvPr/>
            </p:nvSpPr>
            <p:spPr>
              <a:xfrm rot="-4260000">
                <a:off x="677" y="240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5" name="Google Shape;265;p42"/>
              <p:cNvSpPr txBox="1"/>
              <p:nvPr/>
            </p:nvSpPr>
            <p:spPr>
              <a:xfrm rot="-4260000">
                <a:off x="708" y="240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6" name="Google Shape;266;p42"/>
              <p:cNvSpPr txBox="1"/>
              <p:nvPr/>
            </p:nvSpPr>
            <p:spPr>
              <a:xfrm rot="-4020000">
                <a:off x="738" y="240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7" name="Google Shape;267;p42"/>
              <p:cNvSpPr txBox="1"/>
              <p:nvPr/>
            </p:nvSpPr>
            <p:spPr>
              <a:xfrm rot="-4920000">
                <a:off x="503" y="239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" name="Google Shape;268;p42"/>
              <p:cNvSpPr txBox="1"/>
              <p:nvPr/>
            </p:nvSpPr>
            <p:spPr>
              <a:xfrm rot="-4680000">
                <a:off x="534" y="239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9" name="Google Shape;269;p42"/>
              <p:cNvSpPr txBox="1"/>
              <p:nvPr/>
            </p:nvSpPr>
            <p:spPr>
              <a:xfrm rot="-4680000">
                <a:off x="563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0" name="Google Shape;270;p42"/>
              <p:cNvSpPr txBox="1"/>
              <p:nvPr/>
            </p:nvSpPr>
            <p:spPr>
              <a:xfrm rot="-4620000">
                <a:off x="595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1" name="Google Shape;271;p42"/>
              <p:cNvSpPr txBox="1"/>
              <p:nvPr/>
            </p:nvSpPr>
            <p:spPr>
              <a:xfrm rot="-5220000">
                <a:off x="355" y="241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" name="Google Shape;272;p42"/>
              <p:cNvSpPr txBox="1"/>
              <p:nvPr/>
            </p:nvSpPr>
            <p:spPr>
              <a:xfrm rot="-5400000">
                <a:off x="385" y="240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3" name="Google Shape;273;p42"/>
              <p:cNvSpPr txBox="1"/>
              <p:nvPr/>
            </p:nvSpPr>
            <p:spPr>
              <a:xfrm rot="-5340000">
                <a:off x="419" y="240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4" name="Google Shape;274;p42"/>
              <p:cNvSpPr txBox="1"/>
              <p:nvPr/>
            </p:nvSpPr>
            <p:spPr>
              <a:xfrm rot="-5220000">
                <a:off x="449" y="239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5" name="Google Shape;275;p42"/>
              <p:cNvSpPr txBox="1"/>
              <p:nvPr/>
            </p:nvSpPr>
            <p:spPr>
              <a:xfrm rot="-6180000">
                <a:off x="206" y="245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6" name="Google Shape;276;p42"/>
              <p:cNvSpPr txBox="1"/>
              <p:nvPr/>
            </p:nvSpPr>
            <p:spPr>
              <a:xfrm rot="-6240000">
                <a:off x="237" y="24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7" name="Google Shape;277;p42"/>
              <p:cNvSpPr txBox="1"/>
              <p:nvPr/>
            </p:nvSpPr>
            <p:spPr>
              <a:xfrm rot="-6120000">
                <a:off x="266" y="243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8" name="Google Shape;278;p42"/>
              <p:cNvSpPr txBox="1"/>
              <p:nvPr/>
            </p:nvSpPr>
            <p:spPr>
              <a:xfrm rot="-5940000">
                <a:off x="293" y="2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9" name="Google Shape;279;p42"/>
              <p:cNvSpPr txBox="1"/>
              <p:nvPr/>
            </p:nvSpPr>
            <p:spPr>
              <a:xfrm rot="-7380000">
                <a:off x="6" y="25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0" name="Google Shape;280;p42"/>
              <p:cNvSpPr txBox="1"/>
              <p:nvPr/>
            </p:nvSpPr>
            <p:spPr>
              <a:xfrm rot="-7200000">
                <a:off x="65" y="25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1" name="Google Shape;281;p42"/>
              <p:cNvSpPr txBox="1"/>
              <p:nvPr/>
            </p:nvSpPr>
            <p:spPr>
              <a:xfrm rot="-6840000">
                <a:off x="92" y="250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2" name="Google Shape;282;p42"/>
              <p:cNvSpPr txBox="1"/>
              <p:nvPr/>
            </p:nvSpPr>
            <p:spPr>
              <a:xfrm rot="-6840000">
                <a:off x="119" y="249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" name="Google Shape;283;p42"/>
              <p:cNvSpPr txBox="1"/>
              <p:nvPr/>
            </p:nvSpPr>
            <p:spPr>
              <a:xfrm rot="-6480000">
                <a:off x="150" y="247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4" name="Google Shape;284;p42"/>
              <p:cNvSpPr txBox="1"/>
              <p:nvPr/>
            </p:nvSpPr>
            <p:spPr>
              <a:xfrm rot="-1920000">
                <a:off x="0" y="336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5" name="Google Shape;285;p42"/>
              <p:cNvSpPr txBox="1"/>
              <p:nvPr/>
            </p:nvSpPr>
            <p:spPr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6" name="Google Shape;286;p42"/>
              <p:cNvSpPr txBox="1"/>
              <p:nvPr/>
            </p:nvSpPr>
            <p:spPr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7" name="Google Shape;287;p42"/>
              <p:cNvSpPr txBox="1"/>
              <p:nvPr/>
            </p:nvSpPr>
            <p:spPr>
              <a:xfrm rot="-1920000">
                <a:off x="700" y="2851"/>
                <a:ext cx="31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8" name="Google Shape;288;p42"/>
              <p:cNvSpPr txBox="1"/>
              <p:nvPr/>
            </p:nvSpPr>
            <p:spPr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9" name="Google Shape;289;p42"/>
              <p:cNvSpPr txBox="1"/>
              <p:nvPr/>
            </p:nvSpPr>
            <p:spPr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0" name="Google Shape;290;p42"/>
              <p:cNvSpPr txBox="1"/>
              <p:nvPr/>
            </p:nvSpPr>
            <p:spPr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1" name="Google Shape;291;p42"/>
              <p:cNvSpPr txBox="1"/>
              <p:nvPr/>
            </p:nvSpPr>
            <p:spPr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2" name="Google Shape;292;p42"/>
              <p:cNvSpPr txBox="1"/>
              <p:nvPr/>
            </p:nvSpPr>
            <p:spPr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3" name="Google Shape;293;p42"/>
              <p:cNvSpPr txBox="1"/>
              <p:nvPr/>
            </p:nvSpPr>
            <p:spPr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4" name="Google Shape;294;p42"/>
              <p:cNvSpPr txBox="1"/>
              <p:nvPr/>
            </p:nvSpPr>
            <p:spPr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5" name="Google Shape;295;p42"/>
              <p:cNvSpPr txBox="1"/>
              <p:nvPr/>
            </p:nvSpPr>
            <p:spPr>
              <a:xfrm rot="-7200000">
                <a:off x="-18" y="2506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6" name="Google Shape;296;p42"/>
              <p:cNvSpPr txBox="1"/>
              <p:nvPr/>
            </p:nvSpPr>
            <p:spPr>
              <a:xfrm rot="-6420000">
                <a:off x="136" y="243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7" name="Google Shape;297;p42"/>
              <p:cNvSpPr txBox="1"/>
              <p:nvPr/>
            </p:nvSpPr>
            <p:spPr>
              <a:xfrm rot="-4980000">
                <a:off x="447" y="2364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8" name="Google Shape;298;p42"/>
              <p:cNvSpPr txBox="1"/>
              <p:nvPr/>
            </p:nvSpPr>
            <p:spPr>
              <a:xfrm rot="-4320000">
                <a:off x="597" y="2360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9" name="Google Shape;299;p42"/>
              <p:cNvSpPr txBox="1"/>
              <p:nvPr/>
            </p:nvSpPr>
            <p:spPr>
              <a:xfrm rot="-3720000">
                <a:off x="739" y="2385"/>
                <a:ext cx="15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0" name="Google Shape;300;p42"/>
              <p:cNvSpPr txBox="1"/>
              <p:nvPr/>
            </p:nvSpPr>
            <p:spPr>
              <a:xfrm rot="-3240000">
                <a:off x="869" y="2429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1" name="Google Shape;301;p42"/>
              <p:cNvSpPr txBox="1"/>
              <p:nvPr/>
            </p:nvSpPr>
            <p:spPr>
              <a:xfrm rot="-2640000">
                <a:off x="984" y="2497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2" name="Google Shape;302;p42"/>
              <p:cNvSpPr txBox="1"/>
              <p:nvPr/>
            </p:nvSpPr>
            <p:spPr>
              <a:xfrm rot="-2220000">
                <a:off x="1075" y="2585"/>
                <a:ext cx="17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3" name="Google Shape;303;p42"/>
              <p:cNvSpPr txBox="1"/>
              <p:nvPr/>
            </p:nvSpPr>
            <p:spPr>
              <a:xfrm rot="-1740000">
                <a:off x="1147" y="2688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4" name="Google Shape;304;p42"/>
              <p:cNvSpPr txBox="1"/>
              <p:nvPr/>
            </p:nvSpPr>
            <p:spPr>
              <a:xfrm rot="-1200000">
                <a:off x="1198" y="2805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5" name="Google Shape;305;p42"/>
              <p:cNvSpPr txBox="1"/>
              <p:nvPr/>
            </p:nvSpPr>
            <p:spPr>
              <a:xfrm rot="-780000">
                <a:off x="1218" y="2930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6" name="Google Shape;306;p42"/>
              <p:cNvSpPr txBox="1"/>
              <p:nvPr/>
            </p:nvSpPr>
            <p:spPr>
              <a:xfrm rot="-300000">
                <a:off x="1213" y="3066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7" name="Google Shape;307;p42"/>
              <p:cNvSpPr txBox="1"/>
              <p:nvPr/>
            </p:nvSpPr>
            <p:spPr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8" name="Google Shape;308;p42"/>
              <p:cNvSpPr txBox="1"/>
              <p:nvPr/>
            </p:nvSpPr>
            <p:spPr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9" name="Google Shape;309;p42"/>
              <p:cNvSpPr/>
              <p:nvPr/>
            </p:nvSpPr>
            <p:spPr>
              <a:xfrm>
                <a:off x="850" y="3136"/>
                <a:ext cx="204" cy="120"/>
              </a:xfrm>
              <a:custGeom>
                <a:rect b="b" l="l" r="r" t="t"/>
                <a:pathLst>
                  <a:path extrusionOk="0" h="120" w="204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0" name="Google Shape;310;p42"/>
              <p:cNvSpPr/>
              <p:nvPr/>
            </p:nvSpPr>
            <p:spPr>
              <a:xfrm>
                <a:off x="19" y="2722"/>
                <a:ext cx="90" cy="78"/>
              </a:xfrm>
              <a:custGeom>
                <a:rect b="b" l="l" r="r" t="t"/>
                <a:pathLst>
                  <a:path extrusionOk="0" h="78" w="90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1" name="Google Shape;311;p42"/>
              <p:cNvSpPr/>
              <p:nvPr/>
            </p:nvSpPr>
            <p:spPr>
              <a:xfrm>
                <a:off x="97" y="2651"/>
                <a:ext cx="101" cy="89"/>
              </a:xfrm>
              <a:custGeom>
                <a:rect b="b" l="l" r="r" t="t"/>
                <a:pathLst>
                  <a:path extrusionOk="0" h="89" w="101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" name="Google Shape;312;p42"/>
              <p:cNvSpPr/>
              <p:nvPr/>
            </p:nvSpPr>
            <p:spPr>
              <a:xfrm>
                <a:off x="677" y="3502"/>
                <a:ext cx="83" cy="78"/>
              </a:xfrm>
              <a:custGeom>
                <a:rect b="b" l="l" r="r" t="t"/>
                <a:pathLst>
                  <a:path extrusionOk="0" h="78" w="83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3" name="Google Shape;313;p42"/>
              <p:cNvSpPr/>
              <p:nvPr/>
            </p:nvSpPr>
            <p:spPr>
              <a:xfrm>
                <a:off x="940" y="2782"/>
                <a:ext cx="90" cy="72"/>
              </a:xfrm>
              <a:custGeom>
                <a:rect b="b" l="l" r="r" t="t"/>
                <a:pathLst>
                  <a:path extrusionOk="0" h="72" w="90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4" name="Google Shape;314;p42"/>
              <p:cNvSpPr/>
              <p:nvPr/>
            </p:nvSpPr>
            <p:spPr>
              <a:xfrm>
                <a:off x="898" y="2716"/>
                <a:ext cx="90" cy="84"/>
              </a:xfrm>
              <a:custGeom>
                <a:rect b="b" l="l" r="r" t="t"/>
                <a:pathLst>
                  <a:path extrusionOk="0" h="84" w="90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5" name="Google Shape;315;p42"/>
              <p:cNvSpPr/>
              <p:nvPr/>
            </p:nvSpPr>
            <p:spPr>
              <a:xfrm>
                <a:off x="7" y="3837"/>
                <a:ext cx="6" cy="12"/>
              </a:xfrm>
              <a:custGeom>
                <a:rect b="b" l="l" r="r" t="t"/>
                <a:pathLst>
                  <a:path extrusionOk="0" h="12" w="6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6" name="Google Shape;316;p42"/>
              <p:cNvSpPr/>
              <p:nvPr/>
            </p:nvSpPr>
            <p:spPr>
              <a:xfrm>
                <a:off x="7" y="2555"/>
                <a:ext cx="30" cy="48"/>
              </a:xfrm>
              <a:custGeom>
                <a:rect b="b" l="l" r="r" t="t"/>
                <a:pathLst>
                  <a:path extrusionOk="0" h="48" w="30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" name="Google Shape;317;p42"/>
              <p:cNvSpPr/>
              <p:nvPr/>
            </p:nvSpPr>
            <p:spPr>
              <a:xfrm>
                <a:off x="7" y="3843"/>
                <a:ext cx="36" cy="66"/>
              </a:xfrm>
              <a:custGeom>
                <a:rect b="b" l="l" r="r" t="t"/>
                <a:pathLst>
                  <a:path extrusionOk="0" h="66" w="3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8" name="Google Shape;318;p42"/>
              <p:cNvSpPr txBox="1"/>
              <p:nvPr/>
            </p:nvSpPr>
            <p:spPr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9" name="Google Shape;319;p42"/>
              <p:cNvSpPr txBox="1"/>
              <p:nvPr/>
            </p:nvSpPr>
            <p:spPr>
              <a:xfrm rot="-5640000">
                <a:off x="290" y="2386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0" name="Google Shape;320;p42"/>
              <p:cNvSpPr/>
              <p:nvPr/>
            </p:nvSpPr>
            <p:spPr>
              <a:xfrm>
                <a:off x="139" y="3573"/>
                <a:ext cx="144" cy="154"/>
              </a:xfrm>
              <a:custGeom>
                <a:rect b="b" l="l" r="r" t="t"/>
                <a:pathLst>
                  <a:path extrusionOk="0" h="154" w="14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1" name="Google Shape;321;p42"/>
              <p:cNvSpPr/>
              <p:nvPr/>
            </p:nvSpPr>
            <p:spPr>
              <a:xfrm rot="-2880000">
                <a:off x="618" y="3550"/>
                <a:ext cx="68" cy="69"/>
              </a:xfrm>
              <a:custGeom>
                <a:rect b="b" l="l" r="r" t="t"/>
                <a:pathLst>
                  <a:path extrusionOk="0" h="154" w="14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2" name="Google Shape;322;p42"/>
              <p:cNvSpPr/>
              <p:nvPr/>
            </p:nvSpPr>
            <p:spPr>
              <a:xfrm>
                <a:off x="235" y="2503"/>
                <a:ext cx="348" cy="1272"/>
              </a:xfrm>
              <a:custGeom>
                <a:rect b="b" l="l" r="r" t="t"/>
                <a:pathLst>
                  <a:path extrusionOk="0" h="1272" w="348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585A68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3" name="Google Shape;323;p42"/>
              <p:cNvSpPr/>
              <p:nvPr/>
            </p:nvSpPr>
            <p:spPr>
              <a:xfrm rot="-1740000">
                <a:off x="296" y="3047"/>
                <a:ext cx="221" cy="174"/>
              </a:xfrm>
              <a:prstGeom prst="ellipse">
                <a:avLst/>
              </a:prstGeom>
              <a:gradFill>
                <a:gsLst>
                  <a:gs pos="0">
                    <a:srgbClr val="535561"/>
                  </a:gs>
                  <a:gs pos="50000">
                    <a:schemeClr val="dk1"/>
                  </a:gs>
                  <a:gs pos="100000">
                    <a:srgbClr val="535561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324" name="Google Shape;324;p42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5" name="Google Shape;325;p42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6" name="Google Shape;326;p4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7" name="Google Shape;327;p42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28" name="Google Shape;328;p42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5051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Relationship Id="rId4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Relationship Id="rId4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jpg"/><Relationship Id="rId4" Type="http://schemas.openxmlformats.org/officeDocument/2006/relationships/image" Target="../media/image1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jpg"/><Relationship Id="rId4" Type="http://schemas.openxmlformats.org/officeDocument/2006/relationships/image" Target="../media/image24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6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3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3.jpg"/><Relationship Id="rId4" Type="http://schemas.openxmlformats.org/officeDocument/2006/relationships/image" Target="../media/image34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4.jpg"/><Relationship Id="rId4" Type="http://schemas.openxmlformats.org/officeDocument/2006/relationships/image" Target="../media/image35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7.jpg"/><Relationship Id="rId4" Type="http://schemas.openxmlformats.org/officeDocument/2006/relationships/image" Target="../media/image38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9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41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4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"/>
          <p:cNvSpPr txBox="1"/>
          <p:nvPr>
            <p:ph type="ctrTitle"/>
          </p:nvPr>
        </p:nvSpPr>
        <p:spPr>
          <a:xfrm>
            <a:off x="685800" y="2420937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Tahoma"/>
              <a:buNone/>
            </a:pPr>
            <a:r>
              <a:rPr b="1" i="0" lang="en-US" sz="5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Работа с объектами файловой системы</a:t>
            </a:r>
            <a:br>
              <a:rPr b="1" i="0" lang="en-US" sz="5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5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Потоковые классы </a:t>
            </a:r>
            <a:endParaRPr/>
          </a:p>
        </p:txBody>
      </p:sp>
      <p:sp>
        <p:nvSpPr>
          <p:cNvPr id="402" name="Google Shape;402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56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9" name="Google Shape;469;p7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0" name="Google Shape;470;p7"/>
          <p:cNvSpPr txBox="1"/>
          <p:nvPr/>
        </p:nvSpPr>
        <p:spPr>
          <a:xfrm>
            <a:off x="-757237" y="322262"/>
            <a:ext cx="8964612" cy="2555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   string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path = </a:t>
            </a:r>
            <a:r>
              <a:rPr b="0" i="0" lang="en-US" sz="2000" u="non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@"C:\Template"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subpath = </a:t>
            </a:r>
            <a:r>
              <a:rPr b="0" i="0" lang="en-US" sz="2000" u="non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@"Today\Note"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DirectoryInfo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dirInfo = </a:t>
            </a:r>
            <a:r>
              <a:rPr b="0" i="0" lang="en-US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DirectoryInfo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(path);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20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(!dirInfo.Exists)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dirInfo.Create();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dirInfo.CreateSubdirectory(subpath);</a:t>
            </a:r>
            <a:endParaRPr/>
          </a:p>
        </p:txBody>
      </p:sp>
      <p:sp>
        <p:nvSpPr>
          <p:cNvPr id="471" name="Google Shape;471;p7"/>
          <p:cNvSpPr txBox="1"/>
          <p:nvPr/>
        </p:nvSpPr>
        <p:spPr>
          <a:xfrm>
            <a:off x="-1189037" y="3001962"/>
            <a:ext cx="10585450" cy="23082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   string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dirName = 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"C:\\Users"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DirectoryInfo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dirInfo =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DirectoryInfo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(dirName);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$"Название каталога: 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{dirInfo.Name}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$"Полное название каталога: 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{dirInfo.FullName}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$"Время создания каталога: 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{dirInfo.CreationTime}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$"Корневой каталог: 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{dirInfo.Root}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pic>
        <p:nvPicPr>
          <p:cNvPr id="472" name="Google Shape;47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775" y="5581650"/>
            <a:ext cx="5972175" cy="103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c99bf7e2c0dd896_20"/>
          <p:cNvSpPr txBox="1"/>
          <p:nvPr>
            <p:ph idx="1" type="body"/>
          </p:nvPr>
        </p:nvSpPr>
        <p:spPr>
          <a:xfrm>
            <a:off x="198275" y="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Фильтрация папок и файлов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В качестве фильтра в эти методы передается шаблон, который может содержать два плейсхолдера: 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*</a:t>
            </a:r>
            <a:r>
              <a:rPr lang="en-US" sz="2400"/>
              <a:t> или символ-звездочка (соответствует любому количеству символов) 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?</a:t>
            </a:r>
            <a:r>
              <a:rPr lang="en-US" sz="2400"/>
              <a:t> или вопросительный знак (соответствует одному символу)</a:t>
            </a:r>
            <a:endParaRPr sz="2400"/>
          </a:p>
        </p:txBody>
      </p:sp>
      <p:pic>
        <p:nvPicPr>
          <p:cNvPr id="479" name="Google Shape;479;g3c99bf7e2c0dd896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25" y="2740011"/>
            <a:ext cx="8333999" cy="197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g3c99bf7e2c0dd896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7725" y="4953000"/>
            <a:ext cx="67818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c99bf7e2c0dd896_27"/>
          <p:cNvSpPr txBox="1"/>
          <p:nvPr>
            <p:ph idx="1" type="body"/>
          </p:nvPr>
        </p:nvSpPr>
        <p:spPr>
          <a:xfrm>
            <a:off x="301625" y="228600"/>
            <a:ext cx="6757800" cy="111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Создание каталога. Класс DirectoryInfo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</p:txBody>
      </p:sp>
      <p:pic>
        <p:nvPicPr>
          <p:cNvPr id="487" name="Google Shape;487;g3c99bf7e2c0dd896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28" y="688783"/>
            <a:ext cx="5991225" cy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g3c99bf7e2c0dd896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063" y="3813300"/>
            <a:ext cx="5819775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g3c99bf7e2c0dd896_27"/>
          <p:cNvSpPr txBox="1"/>
          <p:nvPr/>
        </p:nvSpPr>
        <p:spPr>
          <a:xfrm>
            <a:off x="4572000" y="1767225"/>
            <a:ext cx="4336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highlight>
                  <a:srgbClr val="000000"/>
                </a:highlight>
              </a:rPr>
              <a:t>если директория существует, то ее создать будет нельзя, и приложение выбросит ошибку</a:t>
            </a:r>
            <a:endParaRPr sz="18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c99bf7e2c0dd896_36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Получение информации о каталоге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496" name="Google Shape;496;g3c99bf7e2c0dd896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88" y="2205038"/>
            <a:ext cx="858202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c99bf7e2c0dd896_42"/>
          <p:cNvSpPr txBox="1"/>
          <p:nvPr>
            <p:ph idx="1" type="body"/>
          </p:nvPr>
        </p:nvSpPr>
        <p:spPr>
          <a:xfrm>
            <a:off x="125556" y="-5"/>
            <a:ext cx="8540700" cy="418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Удаление каталога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применим метод Delete к непустой папке, в которой есть какие-нибудь файлы или подкаталоги, то приложение нам выбросит ошибку.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перед удалением следует проверить наличие удаляемой папки, иначе приложение выбросит исключение:</a:t>
            </a:r>
            <a:endParaRPr sz="2400"/>
          </a:p>
        </p:txBody>
      </p:sp>
      <p:sp>
        <p:nvSpPr>
          <p:cNvPr id="503" name="Google Shape;503;g3c99bf7e2c0dd896_42"/>
          <p:cNvSpPr txBox="1"/>
          <p:nvPr/>
        </p:nvSpPr>
        <p:spPr>
          <a:xfrm>
            <a:off x="4767575" y="3019300"/>
            <a:ext cx="47676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highlight>
                  <a:srgbClr val="000000"/>
                </a:highlight>
              </a:rPr>
              <a:t>передать в метод Delete дополнительный параметр булевого типа, который укажет, что папку надо удалять со всем содержимым.</a:t>
            </a:r>
            <a:endParaRPr sz="17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pic>
        <p:nvPicPr>
          <p:cNvPr id="504" name="Google Shape;504;g3c99bf7e2c0dd896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15951"/>
            <a:ext cx="4767574" cy="26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g3c99bf7e2c0dd896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5225" y="4272811"/>
            <a:ext cx="4767600" cy="2422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c99bf7e2c0dd896_51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Перемещение каталога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При перемещении надо учитывать, что новый каталог, в который мы хотим перемесить все содержимое старого каталога, не должен существовать.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Перемещение каталога в рамках одной папки (как в примере выше) фактически аналогично переименованию папки</a:t>
            </a:r>
            <a:endParaRPr sz="2400"/>
          </a:p>
        </p:txBody>
      </p:sp>
      <p:pic>
        <p:nvPicPr>
          <p:cNvPr id="512" name="Google Shape;512;g3c99bf7e2c0dd896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99" y="3098414"/>
            <a:ext cx="8360025" cy="358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8"/>
          <p:cNvSpPr txBox="1"/>
          <p:nvPr>
            <p:ph type="title"/>
          </p:nvPr>
        </p:nvSpPr>
        <p:spPr>
          <a:xfrm>
            <a:off x="301625" y="228600"/>
            <a:ext cx="8540750" cy="608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File  и FileInfo</a:t>
            </a:r>
            <a:endParaRPr/>
          </a:p>
        </p:txBody>
      </p:sp>
      <p:sp>
        <p:nvSpPr>
          <p:cNvPr id="518" name="Google Shape;518;p8"/>
          <p:cNvSpPr txBox="1"/>
          <p:nvPr>
            <p:ph idx="1" type="body"/>
          </p:nvPr>
        </p:nvSpPr>
        <p:spPr>
          <a:xfrm>
            <a:off x="301625" y="10525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Работа с файлами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выполняют операции при помощи статических методов, при помощи экземплярных методов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File</a:t>
            </a:r>
            <a:endParaRPr/>
          </a:p>
        </p:txBody>
      </p:sp>
      <p:cxnSp>
        <p:nvCxnSpPr>
          <p:cNvPr id="519" name="Google Shape;519;p8"/>
          <p:cNvCxnSpPr/>
          <p:nvPr/>
        </p:nvCxnSpPr>
        <p:spPr>
          <a:xfrm rot="10800000">
            <a:off x="2987675" y="836612"/>
            <a:ext cx="2879725" cy="93662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20" name="Google Shape;520;p8"/>
          <p:cNvCxnSpPr/>
          <p:nvPr/>
        </p:nvCxnSpPr>
        <p:spPr>
          <a:xfrm flipH="1" rot="10800000">
            <a:off x="5651500" y="941387"/>
            <a:ext cx="720725" cy="104775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aphicFrame>
        <p:nvGraphicFramePr>
          <p:cNvPr id="521" name="Google Shape;521;p8"/>
          <p:cNvGraphicFramePr/>
          <p:nvPr/>
        </p:nvGraphicFramePr>
        <p:xfrm>
          <a:off x="301625" y="344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{EC6BAE37-52BC-4547-8D53-06C936B81FD2}</a:tableStyleId>
              </a:tblPr>
              <a:tblGrid>
                <a:gridCol w="2470150"/>
                <a:gridCol w="6372225"/>
              </a:tblGrid>
              <a:tr h="32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Copy()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копирует файл в новое место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Create()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создает файл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  <a:tr h="32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Delete()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удаляет файл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Move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перемещает файл в новое место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  <a:tr h="32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Exists(file)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определяет, существует ли файл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9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527" name="Google Shape;527;p9"/>
          <p:cNvGraphicFramePr/>
          <p:nvPr/>
        </p:nvGraphicFramePr>
        <p:xfrm>
          <a:off x="301625" y="22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{EC6BAE37-52BC-4547-8D53-06C936B81FD2}</a:tableStyleId>
              </a:tblPr>
              <a:tblGrid>
                <a:gridCol w="3198800"/>
                <a:gridCol w="5103800"/>
              </a:tblGrid>
              <a:tr h="65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File.AppendAllLines() 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добавляет к текстовому файлу набор строк; 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82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File.AppendAllText()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000" u="none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добавляет строку к текстовому файлу;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File.ReadAllBytes() 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возвращает содержимое файла как массив байтов; 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</a:tr>
              <a:tr h="782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File.ReadAllLines()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000" u="none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читает текстовый файл как массив строк; 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  <a:tr h="65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File.ReadLines() 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читает файл как коллекцию строк, используя отложенные вычисления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</a:tr>
              <a:tr h="977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File.ReadAllText() 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читает содержимое текстового файла как строку;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  <a:tr h="65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File.WriteAllBytes() 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записывает в файл массив байтов;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</a:tr>
              <a:tr h="65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File.WriteAllLines() 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записывает в файл массив или коллекцию строк; 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  <a:tr h="65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File.WriteAllText() 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записывает текстовый файл как одну строку; 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0"/>
          <p:cNvSpPr txBox="1"/>
          <p:nvPr>
            <p:ph idx="1" type="body"/>
          </p:nvPr>
        </p:nvSpPr>
        <p:spPr>
          <a:xfrm>
            <a:off x="250825" y="3333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FileInfo</a:t>
            </a:r>
            <a:endParaRPr/>
          </a:p>
        </p:txBody>
      </p:sp>
      <p:graphicFrame>
        <p:nvGraphicFramePr>
          <p:cNvPr id="534" name="Google Shape;534;p10"/>
          <p:cNvGraphicFramePr/>
          <p:nvPr/>
        </p:nvGraphicFramePr>
        <p:xfrm>
          <a:off x="271462" y="98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{EC6BAE37-52BC-4547-8D53-06C936B81FD2}</a:tableStyleId>
              </a:tblPr>
              <a:tblGrid>
                <a:gridCol w="4270375"/>
                <a:gridCol w="4270375"/>
              </a:tblGrid>
              <a:tr h="587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CopyTo(path)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копирует файл в новое место по указанному пути path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Create()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создает файл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Delete()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удаляет файл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</a:tr>
              <a:tr h="29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MoveTo(destFileName)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перемещает файл в новое место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Свойство Directory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получает родительский каталог в виде объекта DirectoryInfo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Свойство DirectoryName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получает полный путь к родительскому каталогу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  <a:tr h="29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Свойство Exists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указывает, существует ли файл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Свойство Length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получает размер файла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  <a:tr h="29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Свойство Extension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получает расширение файла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</a:tr>
              <a:tr h="29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Свойство Name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получает имя файла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  <a:tr h="29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Свойство FullName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получает полное имя файла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</a:tr>
            </a:tbl>
          </a:graphicData>
        </a:graphic>
      </p:graphicFrame>
      <p:sp>
        <p:nvSpPr>
          <p:cNvPr id="535" name="Google Shape;535;p10"/>
          <p:cNvSpPr txBox="1"/>
          <p:nvPr/>
        </p:nvSpPr>
        <p:spPr>
          <a:xfrm>
            <a:off x="684212" y="5089525"/>
            <a:ext cx="6858000" cy="17541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string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path = </a:t>
            </a:r>
            <a:r>
              <a:rPr b="0" i="0" lang="en-US" sz="1800" u="non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@"C:\Temp\today.txt"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FileInfo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fileInf =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FileInfo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(path);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(fileInf.Exists)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   fileInf.Delete();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b="0" i="0" lang="en-US" sz="1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File.Delete(path);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c99bf7e2c0dd896_57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Пути к файлам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Для работы с файлами можно применять как абсолютные, так и относительные пути:</a:t>
            </a:r>
            <a:endParaRPr/>
          </a:p>
        </p:txBody>
      </p:sp>
      <p:pic>
        <p:nvPicPr>
          <p:cNvPr id="542" name="Google Shape;542;g3c99bf7e2c0dd896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65906"/>
            <a:ext cx="9144000" cy="2326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"/>
          <p:cNvSpPr txBox="1"/>
          <p:nvPr>
            <p:ph type="title"/>
          </p:nvPr>
        </p:nvSpPr>
        <p:spPr>
          <a:xfrm>
            <a:off x="409575" y="-369987"/>
            <a:ext cx="8540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Класс DriveInfo</a:t>
            </a:r>
            <a:endParaRPr/>
          </a:p>
        </p:txBody>
      </p:sp>
      <p:sp>
        <p:nvSpPr>
          <p:cNvPr id="409" name="Google Shape;409;p2"/>
          <p:cNvSpPr txBox="1"/>
          <p:nvPr>
            <p:ph idx="1" type="body"/>
          </p:nvPr>
        </p:nvSpPr>
        <p:spPr>
          <a:xfrm>
            <a:off x="0" y="0"/>
            <a:ext cx="8540700" cy="23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System.IO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/>
              <a:t>Для представления диска </a:t>
            </a: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GetDrives()  -  </a:t>
            </a:r>
            <a:r>
              <a:rPr lang="en-US"/>
              <a:t>возвращает имена всех логических дисков компьютера.</a:t>
            </a:r>
            <a:endParaRPr/>
          </a:p>
        </p:txBody>
      </p:sp>
      <p:graphicFrame>
        <p:nvGraphicFramePr>
          <p:cNvPr id="410" name="Google Shape;410;p2"/>
          <p:cNvGraphicFramePr/>
          <p:nvPr/>
        </p:nvGraphicFramePr>
        <p:xfrm>
          <a:off x="323850" y="270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{EC6BAE37-52BC-4547-8D53-06C936B81FD2}</a:tableStyleId>
              </a:tblPr>
              <a:tblGrid>
                <a:gridCol w="3194050"/>
                <a:gridCol w="5518150"/>
              </a:tblGrid>
              <a:tr h="411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1011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AvailableFreeSpace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объем доступного свободного места на диске в байтах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  <a:tr h="41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DriveFormat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имя файловой системы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</a:tr>
              <a:tr h="41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DriveType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 представляет тип диска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IsReady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 готов ли диск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</a:tr>
              <a:tr h="41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Name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имя диска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TotalFreeSpace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общий объем свободного места на диске в байтах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</a:tr>
              <a:tr h="41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TotalSize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размер диска в байтах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c99bf7e2c0dd896_63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Получение информации о файле</a:t>
            </a:r>
            <a:endParaRPr sz="2400">
              <a:solidFill>
                <a:schemeClr val="lt2"/>
              </a:solidFill>
            </a:endParaRPr>
          </a:p>
        </p:txBody>
      </p:sp>
      <p:pic>
        <p:nvPicPr>
          <p:cNvPr id="549" name="Google Shape;549;g3c99bf7e2c0dd896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01948"/>
            <a:ext cx="9144001" cy="2654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1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6" name="Google Shape;556;p11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7" name="Google Shape;557;p11"/>
          <p:cNvSpPr txBox="1"/>
          <p:nvPr/>
        </p:nvSpPr>
        <p:spPr>
          <a:xfrm>
            <a:off x="166687" y="620712"/>
            <a:ext cx="8963025" cy="25860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dir =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DirectoryInfo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@"C:\Users"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получаем файлы по маске из всех подкаталогов </a:t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FileInfo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f = dir.GetFiles(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"*.txt"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SearchOption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.AllDirectories);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получаем файлы, используя отложенное выполнение </a:t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fileInfo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dir.EnumerateFiles())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.WriteLine(fileInfo.Name);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3c99bf7e2c0dd896_69"/>
          <p:cNvSpPr txBox="1"/>
          <p:nvPr>
            <p:ph idx="1" type="body"/>
          </p:nvPr>
        </p:nvSpPr>
        <p:spPr>
          <a:xfrm>
            <a:off x="-5" y="11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Удаление файла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Перемещение файла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564" name="Google Shape;564;g3c99bf7e2c0dd896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249" y="841475"/>
            <a:ext cx="5749500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g3c99bf7e2c0dd896_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1532" y="3745294"/>
            <a:ext cx="5536875" cy="292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3c99bf7e2c0dd896_76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Если файл по новому пути уже существует, то с помощью дополнительного параметра можно указать, надо ли перезаписать файл (при значении true файл перезаписывается)</a:t>
            </a:r>
            <a:endParaRPr sz="2400"/>
          </a:p>
        </p:txBody>
      </p:sp>
      <p:pic>
        <p:nvPicPr>
          <p:cNvPr id="572" name="Google Shape;572;g3c99bf7e2c0dd896_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999" y="2213482"/>
            <a:ext cx="7647975" cy="40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c99bf7e2c0dd896_87"/>
          <p:cNvSpPr txBox="1"/>
          <p:nvPr>
            <p:ph type="title"/>
          </p:nvPr>
        </p:nvSpPr>
        <p:spPr>
          <a:xfrm>
            <a:off x="301625" y="-233337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Копирование файла. CopyTo (FileInfo)</a:t>
            </a:r>
            <a:endParaRPr sz="3600"/>
          </a:p>
        </p:txBody>
      </p:sp>
      <p:sp>
        <p:nvSpPr>
          <p:cNvPr id="579" name="Google Shape;579;g3c99bf7e2c0dd896_87"/>
          <p:cNvSpPr txBox="1"/>
          <p:nvPr>
            <p:ph idx="1" type="body"/>
          </p:nvPr>
        </p:nvSpPr>
        <p:spPr>
          <a:xfrm>
            <a:off x="301650" y="384902"/>
            <a:ext cx="8540700" cy="608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принимает два параметра: </a:t>
            </a:r>
            <a:endParaRPr sz="2400"/>
          </a:p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путь, по которому файл будет копироваться,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булевое значение, которое указывает, надо ли при копировании перезаписывать файл (если true, как в случае выше, файл при копировании перезаписывается). 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Если же в качестве последнего параметра передать значение false, то если такой файл уже существует, приложение выдаст ошибку.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принимает три параметра: </a:t>
            </a:r>
            <a:endParaRPr sz="2400"/>
          </a:p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путь к исходному файлу,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путь, по которому файл будет копироваться,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булевое значение, указывающее, будет ли файл перезаписываться.</a:t>
            </a:r>
            <a:endParaRPr sz="2400"/>
          </a:p>
        </p:txBody>
      </p:sp>
      <p:sp>
        <p:nvSpPr>
          <p:cNvPr id="580" name="Google Shape;580;g3c99bf7e2c0dd896_87"/>
          <p:cNvSpPr txBox="1"/>
          <p:nvPr>
            <p:ph type="title"/>
          </p:nvPr>
        </p:nvSpPr>
        <p:spPr>
          <a:xfrm>
            <a:off x="183177" y="3641994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  </a:t>
            </a:r>
            <a:r>
              <a:rPr lang="en-US" sz="3600"/>
              <a:t>Copy (File)</a:t>
            </a:r>
            <a:endParaRPr sz="3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3c99bf7e2c0dd896_82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7" name="Google Shape;587;g3c99bf7e2c0dd896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255" y="1387831"/>
            <a:ext cx="6991500" cy="376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2"/>
          <p:cNvSpPr txBox="1"/>
          <p:nvPr>
            <p:ph idx="1" type="body"/>
          </p:nvPr>
        </p:nvSpPr>
        <p:spPr>
          <a:xfrm>
            <a:off x="179387" y="11588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DirectoryInfo и FileInfo являются наследниками абстрактного класса FileSystemInfo</a:t>
            </a:r>
            <a:endParaRPr/>
          </a:p>
        </p:txBody>
      </p:sp>
      <p:pic>
        <p:nvPicPr>
          <p:cNvPr id="593" name="Google Shape;59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50" y="1557337"/>
            <a:ext cx="8964612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3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Элементы класса FileInfo </a:t>
            </a:r>
            <a:endParaRPr/>
          </a:p>
        </p:txBody>
      </p:sp>
      <p:sp>
        <p:nvSpPr>
          <p:cNvPr id="599" name="Google Shape;599;p13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00" name="Google Shape;60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150" y="1376362"/>
            <a:ext cx="8775700" cy="4494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5"/>
          <p:cNvSpPr txBox="1"/>
          <p:nvPr>
            <p:ph type="title"/>
          </p:nvPr>
        </p:nvSpPr>
        <p:spPr>
          <a:xfrm>
            <a:off x="301625" y="228600"/>
            <a:ext cx="8540750" cy="392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Open()</a:t>
            </a:r>
            <a:endParaRPr/>
          </a:p>
        </p:txBody>
      </p:sp>
      <p:sp>
        <p:nvSpPr>
          <p:cNvPr id="606" name="Google Shape;606;p15"/>
          <p:cNvSpPr txBox="1"/>
          <p:nvPr>
            <p:ph idx="1" type="body"/>
          </p:nvPr>
        </p:nvSpPr>
        <p:spPr>
          <a:xfrm>
            <a:off x="22225" y="609600"/>
            <a:ext cx="8971800" cy="4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режим запроса на открытие файла из перечисления FileMode:</a:t>
            </a:r>
            <a:endParaRPr/>
          </a:p>
        </p:txBody>
      </p:sp>
      <p:sp>
        <p:nvSpPr>
          <p:cNvPr id="607" name="Google Shape;607;p15"/>
          <p:cNvSpPr txBox="1"/>
          <p:nvPr/>
        </p:nvSpPr>
        <p:spPr>
          <a:xfrm>
            <a:off x="320675" y="1557337"/>
            <a:ext cx="7942200" cy="51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71437" lvl="0" marL="714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Append</a:t>
            </a: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–        открывает файл, если он существует, и ищет конец файла. Если файл не существует, то он создаётся. Этот режим может использоваться только с доступом FileAccess.Write; </a:t>
            </a:r>
            <a:endParaRPr/>
          </a:p>
          <a:p>
            <a:pPr indent="-71437" lvl="0" marL="714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71437" lvl="0" marL="714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Create</a:t>
            </a: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–         указывает на создание нового файла. Если файл существует, он будет перезаписан; </a:t>
            </a:r>
            <a:endParaRPr/>
          </a:p>
          <a:p>
            <a:pPr indent="-71437" lvl="0" marL="714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71437" lvl="0" marL="714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CreateNew</a:t>
            </a: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–        указывает на создание нового файла. Если файл существует, генерирует исключение IOException; </a:t>
            </a:r>
            <a:endParaRPr/>
          </a:p>
          <a:p>
            <a:pPr indent="-71437" lvl="0" marL="714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71437" lvl="0" marL="714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Open</a:t>
            </a: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–          операционная система должна открыть существующий файл; </a:t>
            </a:r>
            <a:endParaRPr/>
          </a:p>
          <a:p>
            <a:pPr indent="-71437" lvl="0" marL="714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71437" lvl="0" marL="714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OpenOrCreate</a:t>
            </a: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–    операционная система должна открыть существующий файл или создать новый, если файл не существует; </a:t>
            </a:r>
            <a:endParaRPr/>
          </a:p>
          <a:p>
            <a:pPr indent="-71437" lvl="0" marL="714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71437" lvl="0" marL="714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Truncate</a:t>
            </a: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–          система должна открыть существующий файл и обрезать его до нулевой длины.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6"/>
          <p:cNvSpPr txBox="1"/>
          <p:nvPr>
            <p:ph type="title"/>
          </p:nvPr>
        </p:nvSpPr>
        <p:spPr>
          <a:xfrm>
            <a:off x="301625" y="228600"/>
            <a:ext cx="8540750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Open() </a:t>
            </a:r>
            <a:endParaRPr/>
          </a:p>
        </p:txBody>
      </p:sp>
      <p:sp>
        <p:nvSpPr>
          <p:cNvPr id="613" name="Google Shape;613;p16"/>
          <p:cNvSpPr txBox="1"/>
          <p:nvPr>
            <p:ph idx="1" type="body"/>
          </p:nvPr>
        </p:nvSpPr>
        <p:spPr>
          <a:xfrm>
            <a:off x="179387" y="7651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 доступа к данным файла -  перечисление FileAccess</a:t>
            </a:r>
            <a:endParaRPr/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возможность совместной работы с открытым файлом  - FileShare</a:t>
            </a:r>
            <a:endParaRPr/>
          </a:p>
        </p:txBody>
      </p:sp>
      <p:sp>
        <p:nvSpPr>
          <p:cNvPr id="614" name="Google Shape;614;p16"/>
          <p:cNvSpPr txBox="1"/>
          <p:nvPr/>
        </p:nvSpPr>
        <p:spPr>
          <a:xfrm>
            <a:off x="241300" y="1844675"/>
            <a:ext cx="85407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Read</a:t>
            </a: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– файл будет открыт только для чтения;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ReadWrite</a:t>
            </a: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– файл будет открыт и для чтения, и для записи;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Write</a:t>
            </a: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– файл открывается только для записи, то есть добавления данных</a:t>
            </a:r>
            <a:endParaRPr/>
          </a:p>
        </p:txBody>
      </p:sp>
      <p:sp>
        <p:nvSpPr>
          <p:cNvPr id="615" name="Google Shape;615;p16"/>
          <p:cNvSpPr txBox="1"/>
          <p:nvPr/>
        </p:nvSpPr>
        <p:spPr>
          <a:xfrm>
            <a:off x="209550" y="4648200"/>
            <a:ext cx="8510700" cy="17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None</a:t>
            </a: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– совместное использование запрещено, на любой запрос на открытие файла будет возвращено сообщение об ошибке;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Read</a:t>
            </a: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– файл могут открыть и другие пользователи, но только для чтения; </a:t>
            </a:r>
            <a:r>
              <a:rPr b="0" i="0" lang="en-US" sz="18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ReadWrite</a:t>
            </a: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– другие пользователи могут открыть файл и для чтения, и для записи;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Write</a:t>
            </a: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– файл может быть открыт другими пользователями для записи.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c99bf7e2c0dd896_0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7" name="Google Shape;417;g3c99bf7e2c0dd896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8816"/>
            <a:ext cx="9143999" cy="4020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4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1" name="Google Shape;621;p14"/>
          <p:cNvSpPr txBox="1"/>
          <p:nvPr>
            <p:ph idx="1" type="body"/>
          </p:nvPr>
        </p:nvSpPr>
        <p:spPr>
          <a:xfrm>
            <a:off x="301650" y="2679624"/>
            <a:ext cx="8540700" cy="3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437" lvl="0" marL="7143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/>
              <a:t>открыть существующий файл или создать новый, если файл не существует;</a:t>
            </a:r>
            <a:endParaRPr sz="1800"/>
          </a:p>
          <a:p>
            <a:pPr indent="-71437" lvl="0" marL="7143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/>
              <a:t>файл будет открыт и для чтения, и для записи;  </a:t>
            </a:r>
            <a:endParaRPr sz="1800"/>
          </a:p>
          <a:p>
            <a:pPr indent="-71437" lvl="0" marL="7143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/>
              <a:t>совместное использование запрещено, на любой запрос на открытие файла будет возвращено сообщение об ошибке; </a:t>
            </a:r>
            <a:endParaRPr sz="1800"/>
          </a:p>
        </p:txBody>
      </p:sp>
      <p:sp>
        <p:nvSpPr>
          <p:cNvPr id="622" name="Google Shape;622;p14"/>
          <p:cNvSpPr txBox="1"/>
          <p:nvPr/>
        </p:nvSpPr>
        <p:spPr>
          <a:xfrm>
            <a:off x="266700" y="620712"/>
            <a:ext cx="8877300" cy="15700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file = 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FileInfo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@"C:\Test.txt"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FileStream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fs = file.Open(</a:t>
            </a:r>
            <a:r>
              <a:rPr b="0" i="0" lang="en-US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FileMode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.OpenOrCreate,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FileAccess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.ReadWrite,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FileShare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.None);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ffcc2be13b9450a_0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Чтение и запись файлов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AppendAllLines(String, IEnumerable&lt;String&gt;) / AppendAllLinesAsync(String, IEnumerable&lt;String&gt;, CancellationToken)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добавляют в файл набор строк. Если файл не существует, то он создается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AppendAllText(String, String) / AppendAllTextAsync(String, String, CancellationToken)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добавляют в файл строку. Если файл не существует, то он создается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ffcc2be13b9450a_5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Чтение и запись файлов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</a:rPr>
              <a:t>byte[] ReadAllBytes (string path) / Task&lt;byte[]&gt; ReadAllBytesAsync (string path, CancellationToken cancellationToken)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считывают содержимое бинарного файла в массив байтов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</a:rPr>
              <a:t>string[] ReadAllLines (string path) / Task&lt;string[]&gt; ReadAllLinesAsync (string path, CancellationToken cancellationToken)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считывают содержимое текстового файла в массив строк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</a:rPr>
              <a:t>string ReadAllText (string path) / Task&lt;string&gt; ReadAllTextAsync (string path, CancellationToken cancellationToken)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считывают содержимое текстового файла в строку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</a:rPr>
              <a:t>IEnumerable&lt;string&gt; ReadLines (string path)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считывают содержимое текстового файла в коллекцию строк</a:t>
            </a:r>
            <a:endParaRPr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ffcc2be13b9450a_10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</a:rPr>
              <a:t>void WriteAllBytes (string path, byte[] bytes) / Task WriteAllBytesAsync (string path, byte[] bytes, CancellationToken cancellationToken)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записывают массив байт в бинарный файл. Если файл не существует, он создается. Если существует, то перезаписывается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</a:rPr>
              <a:t>void WriteAllLines (string path, string[] contents) / Task WriteAllLinesAsync (string path, IEnumerable&lt;string&gt; contents, CancellationToken cancellationToken)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записывают массив строк в текстовый файл. Если файл не существует, он создается. Если существует, то перезаписывается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</a:rPr>
              <a:t>WriteAllText (string path, string? contents) / Task WriteAllTextAsync (string path, string? contents, CancellationToken cancellationToken)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записывают строку в текстовый файл. Если файл не существует, он создается. Если существует, то перезаписывается</a:t>
            </a:r>
            <a:endParaRPr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ffcc2be13b9450a_15"/>
          <p:cNvSpPr txBox="1"/>
          <p:nvPr>
            <p:ph idx="1" type="body"/>
          </p:nvPr>
        </p:nvSpPr>
        <p:spPr>
          <a:xfrm>
            <a:off x="301650" y="4421374"/>
            <a:ext cx="8540700" cy="209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►"/>
            </a:pPr>
            <a:r>
              <a:rPr lang="en-US" sz="1800"/>
              <a:t>Если мы хотим, что в файле изначально шло добавление на новую строку, то для записи стоит использовать метод 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</a:rPr>
              <a:t>WriteAllLines/ WriteAllLinesAsync</a:t>
            </a:r>
            <a:r>
              <a:rPr lang="en-US" sz="1800"/>
              <a:t>, 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а для добавления - </a:t>
            </a:r>
            <a:r>
              <a:rPr lang="en-US" sz="1800">
                <a:solidFill>
                  <a:schemeClr val="lt2"/>
                </a:solidFill>
              </a:rPr>
              <a:t>AppendAllLines / AppendAllLinesAsync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►"/>
            </a:pPr>
            <a:r>
              <a:rPr lang="en-US" sz="1800"/>
              <a:t>хотим каждую строку файла считать отдельно, то вместо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</a:rPr>
              <a:t> ReadAllText / ReadAllTextAsync </a:t>
            </a:r>
            <a:r>
              <a:rPr lang="en-US" sz="1800"/>
              <a:t>применяется</a:t>
            </a:r>
            <a:r>
              <a:rPr lang="en-US" sz="1800">
                <a:solidFill>
                  <a:schemeClr val="lt2"/>
                </a:solidFill>
              </a:rPr>
              <a:t> ReadAllLines / ReadAllLinesAsync.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647" name="Google Shape;647;gffcc2be13b9450a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50" y="0"/>
            <a:ext cx="8540700" cy="4421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Google Shape;648;gffcc2be13b9450a_15"/>
          <p:cNvPicPr preferRelativeResize="0"/>
          <p:nvPr/>
        </p:nvPicPr>
        <p:blipFill rotWithShape="1">
          <a:blip r:embed="rId4">
            <a:alphaModFix/>
          </a:blip>
          <a:srcRect b="11834" l="0" r="0" t="12590"/>
          <a:stretch/>
        </p:blipFill>
        <p:spPr>
          <a:xfrm>
            <a:off x="6593150" y="0"/>
            <a:ext cx="2550850" cy="98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gffcc2be13b9450a_15"/>
          <p:cNvSpPr txBox="1"/>
          <p:nvPr/>
        </p:nvSpPr>
        <p:spPr>
          <a:xfrm>
            <a:off x="5842353" y="3032698"/>
            <a:ext cx="3000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перевод на следующую строку.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ffcc2be13b9450a_24"/>
          <p:cNvSpPr txBox="1"/>
          <p:nvPr>
            <p:ph type="title"/>
          </p:nvPr>
        </p:nvSpPr>
        <p:spPr>
          <a:xfrm>
            <a:off x="458796" y="248027"/>
            <a:ext cx="8540700" cy="50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Кодировка. System.Text.Encoding</a:t>
            </a:r>
            <a:endParaRPr sz="3000"/>
          </a:p>
        </p:txBody>
      </p:sp>
      <p:sp>
        <p:nvSpPr>
          <p:cNvPr id="656" name="Google Shape;656;gffcc2be13b9450a_24"/>
          <p:cNvSpPr txBox="1"/>
          <p:nvPr>
            <p:ph idx="1" type="body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7" name="Google Shape;657;gffcc2be13b9450a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" y="1481138"/>
            <a:ext cx="8763000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7"/>
          <p:cNvSpPr txBox="1"/>
          <p:nvPr>
            <p:ph type="title"/>
          </p:nvPr>
        </p:nvSpPr>
        <p:spPr>
          <a:xfrm>
            <a:off x="301625" y="228600"/>
            <a:ext cx="85407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2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Архивация и сжатие файлов. ZipArchive и ZipFile </a:t>
            </a:r>
            <a:endParaRPr sz="2400"/>
          </a:p>
        </p:txBody>
      </p:sp>
      <p:sp>
        <p:nvSpPr>
          <p:cNvPr id="664" name="Google Shape;664;p17"/>
          <p:cNvSpPr txBox="1"/>
          <p:nvPr>
            <p:ph idx="1" type="body"/>
          </p:nvPr>
        </p:nvSpPr>
        <p:spPr>
          <a:xfrm>
            <a:off x="274637" y="112553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System.IO.Compression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подключить сборки </a:t>
            </a:r>
            <a:endParaRPr/>
          </a:p>
        </p:txBody>
      </p:sp>
      <p:sp>
        <p:nvSpPr>
          <p:cNvPr id="665" name="Google Shape;665;p17"/>
          <p:cNvSpPr txBox="1"/>
          <p:nvPr/>
        </p:nvSpPr>
        <p:spPr>
          <a:xfrm>
            <a:off x="263525" y="3373437"/>
            <a:ext cx="8731250" cy="34178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ZipArchive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zip =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ZipFile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.OpenRead(</a:t>
            </a:r>
            <a:r>
              <a:rPr b="0" i="0" lang="en-US" sz="1800" u="non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@"C:\MyArchive.zip"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ZipArchiveEntry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entry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zip.Entries)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.WriteLine(entry.FullName);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en-US" sz="1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предполагается некая работа с потоком данных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Stream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stream = entry.Open();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</p:txBody>
      </p:sp>
      <p:pic>
        <p:nvPicPr>
          <p:cNvPr id="666" name="Google Shape;66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112" y="2249487"/>
            <a:ext cx="778510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ffcc2be13b9450a_31"/>
          <p:cNvSpPr txBox="1"/>
          <p:nvPr>
            <p:ph idx="1" type="body"/>
          </p:nvPr>
        </p:nvSpPr>
        <p:spPr>
          <a:xfrm>
            <a:off x="301650" y="987300"/>
            <a:ext cx="8540700" cy="665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</a:rPr>
              <a:t>GZipStream(Stream stream, CompressionLevel level):</a:t>
            </a:r>
            <a:r>
              <a:rPr lang="en-US" sz="1800"/>
              <a:t> </a:t>
            </a:r>
            <a:endParaRPr sz="18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</a:rPr>
              <a:t>stream</a:t>
            </a:r>
            <a:r>
              <a:rPr lang="en-US" sz="1800"/>
              <a:t> представляет данные, а </a:t>
            </a:r>
            <a:r>
              <a:rPr lang="en-US" sz="1800">
                <a:solidFill>
                  <a:schemeClr val="lt2"/>
                </a:solidFill>
              </a:rPr>
              <a:t>level</a:t>
            </a:r>
            <a:r>
              <a:rPr lang="en-US" sz="1800"/>
              <a:t> задает уровень сжатия</a:t>
            </a:r>
            <a:endParaRPr sz="18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</a:rPr>
              <a:t>GZipStream(Stream stream, CompressionMode mode):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</a:rPr>
              <a:t>mode</a:t>
            </a:r>
            <a:r>
              <a:rPr lang="en-US" sz="1800"/>
              <a:t> указывает, будут ли данные сжиматься или, наоборот, восстанавливаться и может принимать два значения:</a:t>
            </a:r>
            <a:endParaRPr sz="18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</a:rPr>
              <a:t>CompressionMode.Compress</a:t>
            </a:r>
            <a:r>
              <a:rPr lang="en-US" sz="1800"/>
              <a:t>: данные сжимаются</a:t>
            </a:r>
            <a:endParaRPr sz="18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</a:rPr>
              <a:t>CompressionMode.Decompress</a:t>
            </a:r>
            <a:r>
              <a:rPr lang="en-US" sz="1800"/>
              <a:t>: данные восстанавливаются</a:t>
            </a:r>
            <a:endParaRPr sz="18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Если данные сжимаются, то stream указывает на поток архивируемых данных. Если данные восстанавливаются, то stream указывает на поток, куда будут передаваться восстановленные данные.</a:t>
            </a:r>
            <a:endParaRPr sz="18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</a:rPr>
              <a:t>GZipStream(Stream stream, CompressionLevel level, bool leaveMode):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параметр </a:t>
            </a:r>
            <a:r>
              <a:rPr lang="en-US" sz="1800">
                <a:solidFill>
                  <a:schemeClr val="lt2"/>
                </a:solidFill>
              </a:rPr>
              <a:t>leaveMode</a:t>
            </a:r>
            <a:r>
              <a:rPr lang="en-US" sz="1800"/>
              <a:t> указывает, надо ли оставить открытым поток stream после удаления объекта GZipStream. Если значение true, то поток остается открытым</a:t>
            </a:r>
            <a:endParaRPr sz="18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</a:rPr>
              <a:t>GZipStream(Stream stream, CompressionMode mode, bool leaveMode)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673" name="Google Shape;673;gffcc2be13b9450a_31"/>
          <p:cNvSpPr txBox="1"/>
          <p:nvPr/>
        </p:nvSpPr>
        <p:spPr>
          <a:xfrm>
            <a:off x="0" y="0"/>
            <a:ext cx="88425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Для создания объекта GZipStream можно использовать один из его конструкторов</a:t>
            </a:r>
            <a:endParaRPr sz="24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ffcc2be13b9450a_38"/>
          <p:cNvSpPr txBox="1"/>
          <p:nvPr>
            <p:ph idx="1" type="body"/>
          </p:nvPr>
        </p:nvSpPr>
        <p:spPr>
          <a:xfrm>
            <a:off x="-11" y="1311441"/>
            <a:ext cx="9144000" cy="423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void CopyTo(Stream destination):</a:t>
            </a:r>
            <a:r>
              <a:rPr lang="en-US" sz="2400"/>
              <a:t> копирует все данные в поток destination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Task CopyToAsync(Stream destination):</a:t>
            </a:r>
            <a:r>
              <a:rPr lang="en-US" sz="2400"/>
              <a:t> асинхронная версия метода CopyTo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void Flush():</a:t>
            </a:r>
            <a:r>
              <a:rPr lang="en-US" sz="2400"/>
              <a:t> очищает буфер, записывая все его данные в файл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Task FlushAsync():</a:t>
            </a:r>
            <a:r>
              <a:rPr lang="en-US" sz="2400"/>
              <a:t> асинхронная версия метода Flush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ffcc2be13b9450a_43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int Read(byte[] array, int offset, int count):</a:t>
            </a:r>
            <a:r>
              <a:rPr lang="en-US" sz="2400"/>
              <a:t> считывает данные из файла в массив байтов и возвращает количество успешно считанных байтов. Принимает три параметра: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array</a:t>
            </a:r>
            <a:r>
              <a:rPr lang="en-US" sz="2400"/>
              <a:t> - массив байтов, куда будут помещены считываемые из файла данные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offset</a:t>
            </a:r>
            <a:r>
              <a:rPr lang="en-US" sz="2400"/>
              <a:t> представляет смещение в байтах в массиве array, в который считанные байты будут помещены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count</a:t>
            </a:r>
            <a:r>
              <a:rPr lang="en-US" sz="2400"/>
              <a:t> - максимальное число байтов, предназначенных для чтения. Если в файле находится меньшее количество байтов, то все они будут считаны.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"/>
          <p:cNvSpPr txBox="1"/>
          <p:nvPr>
            <p:ph idx="1" type="body"/>
          </p:nvPr>
        </p:nvSpPr>
        <p:spPr>
          <a:xfrm>
            <a:off x="207975" y="1575"/>
            <a:ext cx="8540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/>
              <a:t>Получим имена и свойства всех дисков на компьютере</a:t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3" name="Google Shape;423;p3"/>
          <p:cNvSpPr txBox="1"/>
          <p:nvPr/>
        </p:nvSpPr>
        <p:spPr>
          <a:xfrm>
            <a:off x="-346100" y="1371612"/>
            <a:ext cx="9648900" cy="371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  var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allDrives =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DriveInfo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.GetDrives();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allDrives)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"Drive name: {0}"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d.Name);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"Drive type: {0}"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d.DriveType);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(!d.IsReady)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continue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"Volume Label: {0}"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d.VolumeLabel);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"File system: {0}"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d.DriveFormat);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"Root: {0}"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d.RootDirectory);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"Total size: {0}"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d.TotalSize);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"Free size: {0}"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d.TotalFreeSpace);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"Available: {0}"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d.AvailableFreeSpace);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</p:txBody>
      </p:sp>
      <p:pic>
        <p:nvPicPr>
          <p:cNvPr id="424" name="Google Shape;42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" y="2911619"/>
            <a:ext cx="3067050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ffcc2be13b9450a_48"/>
          <p:cNvSpPr txBox="1"/>
          <p:nvPr>
            <p:ph type="title"/>
          </p:nvPr>
        </p:nvSpPr>
        <p:spPr>
          <a:xfrm>
            <a:off x="301625" y="228600"/>
            <a:ext cx="8540700" cy="53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ZipFile</a:t>
            </a:r>
            <a:endParaRPr sz="3000"/>
          </a:p>
        </p:txBody>
      </p:sp>
      <p:sp>
        <p:nvSpPr>
          <p:cNvPr id="692" name="Google Shape;692;gffcc2be13b9450a_48"/>
          <p:cNvSpPr txBox="1"/>
          <p:nvPr>
            <p:ph idx="1" type="body"/>
          </p:nvPr>
        </p:nvSpPr>
        <p:spPr>
          <a:xfrm>
            <a:off x="301625" y="768300"/>
            <a:ext cx="8540700" cy="533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предоставляет дополнительные возможности для создания архивов. Он позволяет создавать архив из каталогов.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void CreateFromDirectory(string sourceDirectoryName, string destinationFileName):</a:t>
            </a:r>
            <a:r>
              <a:rPr lang="en-US" sz="2400"/>
              <a:t> архивирует папку по пути sourceDirectoryName в файл с названием destinationFileName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void ExtractToDirectory(string sourceFileName, string destinationDirectoryName):</a:t>
            </a:r>
            <a:r>
              <a:rPr lang="en-US" sz="2400"/>
              <a:t> извлекает все файлы из zip-файла sourceFileName в каталог destinationDirectoryName</a:t>
            </a:r>
            <a:endParaRPr sz="2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ffcc2be13b9450a_54"/>
          <p:cNvSpPr txBox="1"/>
          <p:nvPr>
            <p:ph idx="1" type="body"/>
          </p:nvPr>
        </p:nvSpPr>
        <p:spPr>
          <a:xfrm>
            <a:off x="301625" y="228600"/>
            <a:ext cx="8540700" cy="166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9" name="Google Shape;699;gffcc2be13b9450a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75" y="1047048"/>
            <a:ext cx="8934450" cy="3305175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gffcc2be13b9450a_54"/>
          <p:cNvSpPr txBox="1"/>
          <p:nvPr/>
        </p:nvSpPr>
        <p:spPr>
          <a:xfrm>
            <a:off x="4753973" y="2395600"/>
            <a:ext cx="3870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если такой папки нет, она создается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18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6" name="Google Shape;706;p18"/>
          <p:cNvSpPr txBox="1"/>
          <p:nvPr>
            <p:ph idx="1" type="body"/>
          </p:nvPr>
        </p:nvSpPr>
        <p:spPr>
          <a:xfrm>
            <a:off x="373062" y="34448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Создание, чтение и извлечение из архива</a:t>
            </a:r>
            <a:endParaRPr/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7" name="Google Shape;707;p18"/>
          <p:cNvSpPr txBox="1"/>
          <p:nvPr/>
        </p:nvSpPr>
        <p:spPr>
          <a:xfrm>
            <a:off x="-625475" y="1127125"/>
            <a:ext cx="9467700" cy="569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1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zipName = </a:t>
            </a:r>
            <a:r>
              <a:rPr b="0" i="0" lang="en-US" sz="1400" u="non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@"C:\NATALLIA\лекции\ООПС#\OOP_1\лекции\CodeFiles.zip"</a:t>
            </a: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1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zipFoulder = </a:t>
            </a:r>
            <a:r>
              <a:rPr b="0" i="0" lang="en-US" sz="1400" u="non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@"C:\NATALLIA\лекции\ООПС#\OOP_1\лекции\OOP"</a:t>
            </a: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1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fileUnzipFullPath = </a:t>
            </a:r>
            <a:r>
              <a:rPr b="0" i="0" lang="en-US" sz="1400" u="non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@"C:\NATALLIA\лекции\ООПС#\OOP_1\лекции\newOOP"</a:t>
            </a: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ZipFile.CreateFromDirectory(zipFoulder, zipName);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14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//Открыть  zip и прочитать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1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(ZipArchive archive = ZipFile.OpenRead(zipName))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14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//цикл для каждого файла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1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(ZipArchiveEntry file </a:t>
            </a:r>
            <a:r>
              <a:rPr b="0" i="0" lang="en-US" sz="1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archive.Entries)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en-US" sz="14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//вывод инфо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Console.WriteLine(</a:t>
            </a:r>
            <a:r>
              <a:rPr b="0" i="0" lang="en-US" sz="14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"File Name: {0}"</a:t>
            </a: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file.Name);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Console.WriteLine(</a:t>
            </a:r>
            <a:r>
              <a:rPr b="0" i="0" lang="en-US" sz="14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"File Size: {0} bytes"</a:t>
            </a: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file.Length);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Console.WriteLine(</a:t>
            </a:r>
            <a:r>
              <a:rPr b="0" i="0" lang="en-US" sz="14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"Compression Ratio: {0}"</a:t>
            </a: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((</a:t>
            </a:r>
            <a:r>
              <a:rPr b="0" i="0" lang="en-US" sz="1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)file.CompressedLength / file.Length).ToString(</a:t>
            </a:r>
            <a:r>
              <a:rPr b="0" i="0" lang="en-US" sz="14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"0.0%"</a:t>
            </a: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ahoma"/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ahoma"/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nsolas"/>
              <a:buNone/>
            </a:pPr>
            <a:r>
              <a:rPr b="0" i="0" lang="en-US" sz="14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	//извлечение файла по новому имени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file.ExtractToFile(</a:t>
            </a:r>
            <a:r>
              <a:rPr b="0" i="0" lang="en-US" sz="1400" u="non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@"C:\NATALLIA\лекции\ООПС#\OOP_1\лекции\one"</a:t>
            </a: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ahoma"/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</p:txBody>
      </p:sp>
      <p:pic>
        <p:nvPicPr>
          <p:cNvPr id="708" name="Google Shape;70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2950" y="1989137"/>
            <a:ext cx="2965450" cy="3367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19"/>
          <p:cNvSpPr txBox="1"/>
          <p:nvPr>
            <p:ph type="title"/>
          </p:nvPr>
        </p:nvSpPr>
        <p:spPr>
          <a:xfrm>
            <a:off x="301625" y="228600"/>
            <a:ext cx="854075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Статический класс Path</a:t>
            </a:r>
            <a:endParaRPr/>
          </a:p>
        </p:txBody>
      </p:sp>
      <p:sp>
        <p:nvSpPr>
          <p:cNvPr id="715" name="Google Shape;715;p19"/>
          <p:cNvSpPr txBox="1"/>
          <p:nvPr>
            <p:ph idx="1" type="body"/>
          </p:nvPr>
        </p:nvSpPr>
        <p:spPr>
          <a:xfrm>
            <a:off x="301625" y="800100"/>
            <a:ext cx="8540700" cy="36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предназначен для работы с именами файлов и путями в файловой системе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Назначение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выделить имя файла из полного пути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скомбинировать для получения пути имя файла и имя каталога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сгенерировать имя для временного файла или каталога</a:t>
            </a:r>
            <a:endParaRPr/>
          </a:p>
        </p:txBody>
      </p:sp>
      <p:sp>
        <p:nvSpPr>
          <p:cNvPr id="716" name="Google Shape;716;p19"/>
          <p:cNvSpPr txBox="1"/>
          <p:nvPr/>
        </p:nvSpPr>
        <p:spPr>
          <a:xfrm flipH="1">
            <a:off x="-25" y="5103812"/>
            <a:ext cx="8817000" cy="176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tempFile =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.GetTempFileName();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.WriteLine(tempFile);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tring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ext =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.GetExtension(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"info.txt"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b="0" i="0" lang="en-US" sz="1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.txt </a:t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win =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Environment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.GetFolderPath(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Environment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SpecialFolder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.Windows);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.WriteLine(win);</a:t>
            </a:r>
            <a:endParaRPr/>
          </a:p>
        </p:txBody>
      </p:sp>
      <p:pic>
        <p:nvPicPr>
          <p:cNvPr id="717" name="Google Shape;71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4572" y="4181691"/>
            <a:ext cx="6199187" cy="682625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p19"/>
          <p:cNvSpPr txBox="1"/>
          <p:nvPr/>
        </p:nvSpPr>
        <p:spPr>
          <a:xfrm>
            <a:off x="5358573" y="4864315"/>
            <a:ext cx="34584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Создает на диске временный пустой файл с уникальным именем и возвращает полный путь этого файла.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719" name="Google Shape;719;p19"/>
          <p:cNvSpPr txBox="1"/>
          <p:nvPr/>
        </p:nvSpPr>
        <p:spPr>
          <a:xfrm>
            <a:off x="6268775" y="5520825"/>
            <a:ext cx="3104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Возвращает расширение из пути к файлу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20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Класс FileSystemWatcher </a:t>
            </a:r>
            <a:endParaRPr/>
          </a:p>
        </p:txBody>
      </p:sp>
      <p:sp>
        <p:nvSpPr>
          <p:cNvPr id="726" name="Google Shape;726;p20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позволяет производить мониторинг активности выбранного каталога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/>
              <a:t>Ожидает уведомления файловой системы об изменениях и инициирует события при изменениях каталога или файла в каталоге.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21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Синтаксическая конструкция using</a:t>
            </a:r>
            <a:endParaRPr/>
          </a:p>
        </p:txBody>
      </p:sp>
      <p:sp>
        <p:nvSpPr>
          <p:cNvPr id="732" name="Google Shape;732;p21"/>
          <p:cNvSpPr txBox="1"/>
          <p:nvPr>
            <p:ph idx="1" type="body"/>
          </p:nvPr>
        </p:nvSpPr>
        <p:spPr>
          <a:xfrm>
            <a:off x="595312" y="1700212"/>
            <a:ext cx="8548687" cy="46164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b="0" i="0" lang="en-US" sz="2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b="0" i="0" lang="en-US" sz="2800" u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1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получение-ресурса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1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вложенный-оператор</a:t>
            </a:r>
            <a:endParaRPr b="0" i="0" sz="2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21920" lvl="0" marL="0" marR="0" rtl="0" algn="just">
              <a:lnSpc>
                <a:spcPct val="100000"/>
              </a:lnSpc>
              <a:spcBef>
                <a:spcPts val="13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b="0" i="0" lang="en-US" sz="2400" u="non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Здесь </a:t>
            </a:r>
            <a:r>
              <a:rPr b="0" i="1" lang="en-US" sz="21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получение-ресурса</a:t>
            </a:r>
            <a:r>
              <a:rPr b="0" i="0" lang="en-US" sz="2400" u="non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 означает один из вариантов.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1CADE4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 Объявление и инициализацию локальной переменной (или списка переменных). Тип переменной должен реализовывать </a:t>
            </a:r>
            <a:r>
              <a:rPr b="0" i="0" lang="en-US" sz="19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IDisposable</a:t>
            </a:r>
            <a:r>
              <a:rPr b="0" i="0" lang="en-US" sz="22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. Такая переменная в блоке </a:t>
            </a:r>
            <a:r>
              <a:rPr b="0" i="0" lang="en-US" sz="21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b="0" i="0" lang="en-US" sz="22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 доступна только для чтения.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1CADE4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 Выражение, значение которого имеет тип, реализующий </a:t>
            </a:r>
            <a:r>
              <a:rPr b="0" i="0" lang="en-US" sz="19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IDisposable</a:t>
            </a:r>
            <a:r>
              <a:rPr b="0" i="0" lang="en-US" sz="2200" u="none" cap="none" strike="noStrik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22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Пример использования using</a:t>
            </a:r>
            <a:endParaRPr/>
          </a:p>
        </p:txBody>
      </p:sp>
      <p:sp>
        <p:nvSpPr>
          <p:cNvPr id="738" name="Google Shape;738;p22"/>
          <p:cNvSpPr txBox="1"/>
          <p:nvPr>
            <p:ph idx="1" type="body"/>
          </p:nvPr>
        </p:nvSpPr>
        <p:spPr>
          <a:xfrm>
            <a:off x="150812" y="2060575"/>
            <a:ext cx="8842375" cy="30178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US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ClassWithDispose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ClassWithDispose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x.DoSomething();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b="0" i="0" lang="en-US" sz="24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компилятор C# поместит сюда вызов x.Dispose()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3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4" name="Google Shape;744;p23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5" name="Google Shape;745;p23"/>
          <p:cNvSpPr txBox="1"/>
          <p:nvPr/>
        </p:nvSpPr>
        <p:spPr>
          <a:xfrm>
            <a:off x="204787" y="404812"/>
            <a:ext cx="8734425" cy="6000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FileStream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fstream = 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try 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fstream = 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FileStream(</a:t>
            </a:r>
            <a:r>
              <a:rPr b="0" i="0" lang="en-US" sz="2400" u="non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@"D:\file.dat"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b="0" i="0" lang="en-US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FileMode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.OpenOrCreate);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24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операции с потоком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Exception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ex){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finally  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(fstream != 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fstream.Close();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24"/>
          <p:cNvSpPr txBox="1"/>
          <p:nvPr>
            <p:ph type="title"/>
          </p:nvPr>
        </p:nvSpPr>
        <p:spPr>
          <a:xfrm>
            <a:off x="317500" y="4572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Чтение и запись файлов. Потоковые классы</a:t>
            </a:r>
            <a:br>
              <a:rPr b="1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752" name="Google Shape;752;p24"/>
          <p:cNvSpPr txBox="1"/>
          <p:nvPr>
            <p:ph idx="1" type="body"/>
          </p:nvPr>
        </p:nvSpPr>
        <p:spPr>
          <a:xfrm>
            <a:off x="430212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типы для представления потоков данных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адаптеры потоков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1" lang="en-US" sz="320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Поток данных </a:t>
            </a: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– это абстрактное представление данных в виде последовательности байт.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ассоциируется с неким физическим хранилищем (файлами на диске, памятью, сетью)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декорирует другой поток, преобразуя данные тем или иным образом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ffcc2be13b9450a_66"/>
          <p:cNvSpPr txBox="1"/>
          <p:nvPr>
            <p:ph idx="1" type="body"/>
          </p:nvPr>
        </p:nvSpPr>
        <p:spPr>
          <a:xfrm>
            <a:off x="301625" y="0"/>
            <a:ext cx="8540700" cy="609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иерархия классов в пространстве имен System.IO, которые имеют отношение к потокам</a:t>
            </a:r>
            <a:endParaRPr sz="2400"/>
          </a:p>
        </p:txBody>
      </p:sp>
      <p:pic>
        <p:nvPicPr>
          <p:cNvPr id="759" name="Google Shape;759;gffcc2be13b9450a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63" y="767588"/>
            <a:ext cx="8197674" cy="577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Directory</a:t>
            </a: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 и  </a:t>
            </a:r>
            <a:r>
              <a:rPr b="1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DirectoryInfo</a:t>
            </a:r>
            <a:endParaRPr/>
          </a:p>
        </p:txBody>
      </p:sp>
      <p:sp>
        <p:nvSpPr>
          <p:cNvPr id="430" name="Google Shape;430;p4"/>
          <p:cNvSpPr txBox="1"/>
          <p:nvPr>
            <p:ph idx="1" type="body"/>
          </p:nvPr>
        </p:nvSpPr>
        <p:spPr>
          <a:xfrm>
            <a:off x="296862" y="112553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1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Работа с каталогами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выполняют операции при помощи статических методов,  при помощи экземплярных методов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1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Directory</a:t>
            </a:r>
            <a:endParaRPr/>
          </a:p>
          <a:p>
            <a: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1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31" name="Google Shape;431;p4"/>
          <p:cNvCxnSpPr/>
          <p:nvPr/>
        </p:nvCxnSpPr>
        <p:spPr>
          <a:xfrm rot="10800000">
            <a:off x="1367705" y="1049721"/>
            <a:ext cx="583200" cy="21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32" name="Google Shape;432;p4"/>
          <p:cNvCxnSpPr/>
          <p:nvPr/>
        </p:nvCxnSpPr>
        <p:spPr>
          <a:xfrm flipH="1" rot="10800000">
            <a:off x="2572997" y="1125458"/>
            <a:ext cx="5023200" cy="1594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aphicFrame>
        <p:nvGraphicFramePr>
          <p:cNvPr id="433" name="Google Shape;433;p4"/>
          <p:cNvGraphicFramePr/>
          <p:nvPr/>
        </p:nvGraphicFramePr>
        <p:xfrm>
          <a:off x="517525" y="30686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{EC6BAE37-52BC-4547-8D53-06C936B81FD2}</a:tableStyleId>
              </a:tblPr>
              <a:tblGrid>
                <a:gridCol w="3257550"/>
                <a:gridCol w="4841875"/>
              </a:tblGrid>
              <a:tr h="315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CreateDirectory(path)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Tahoma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создает каталог по указанному пути path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15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Delete(path)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удаляет каталог по указанному пути path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  <a:tr h="118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Exists(path)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определяет, существует ли каталог по указанному пути path. Если существует, возвращается </a:t>
                      </a:r>
                      <a:r>
                        <a:rPr b="0" i="0" lang="en-US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true</a:t>
                      </a:r>
                      <a:r>
                        <a:rPr b="0" i="0" lang="en-US" sz="16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, если не существует, то </a:t>
                      </a:r>
                      <a:r>
                        <a:rPr b="0" i="0" lang="en-US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false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</a:tr>
              <a:tr h="315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GetDirectories(path)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получает список каталогов в каталоге path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GetFiles(path)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получает список файлов в каталоге path</a:t>
                      </a:r>
                      <a:endParaRPr b="0" i="0" sz="200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 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Move(sourceDirName, destDirName)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перемещает каталог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  <a:tr h="315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GetParent(path)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получение родительского каталога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25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6" name="Google Shape;766;p25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1" lang="en-US" sz="320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Адаптеры потоков </a:t>
            </a: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служат оболочкой потока, преобразуя информацию определённого формата в набор байт (сами адаптеры потоками не являются). 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26"/>
          <p:cNvSpPr txBox="1"/>
          <p:nvPr>
            <p:ph type="title"/>
          </p:nvPr>
        </p:nvSpPr>
        <p:spPr>
          <a:xfrm>
            <a:off x="301625" y="228600"/>
            <a:ext cx="8540750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System.IO.Stream</a:t>
            </a:r>
            <a:endParaRPr/>
          </a:p>
        </p:txBody>
      </p:sp>
      <p:sp>
        <p:nvSpPr>
          <p:cNvPr id="773" name="Google Shape;773;p26"/>
          <p:cNvSpPr txBox="1"/>
          <p:nvPr>
            <p:ph idx="1" type="body"/>
          </p:nvPr>
        </p:nvSpPr>
        <p:spPr>
          <a:xfrm>
            <a:off x="301625" y="8366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Абстрактный класс, базовый класс для других классов, представляющих потоки</a:t>
            </a:r>
            <a:endParaRPr/>
          </a:p>
        </p:txBody>
      </p:sp>
      <p:pic>
        <p:nvPicPr>
          <p:cNvPr id="774" name="Google Shape;77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087" y="2100262"/>
            <a:ext cx="8120062" cy="36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27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81" name="Google Shape;781;p27"/>
          <p:cNvSpPr txBox="1"/>
          <p:nvPr>
            <p:ph idx="1" type="body"/>
          </p:nvPr>
        </p:nvSpPr>
        <p:spPr>
          <a:xfrm>
            <a:off x="301650" y="1994004"/>
            <a:ext cx="8540700" cy="50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поддержка асинхронных операций ввода/вывода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ИмяОперацииAsync()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BeginRead() и BeginWrite() - устарели</a:t>
            </a:r>
            <a:endParaRPr/>
          </a:p>
        </p:txBody>
      </p:sp>
      <p:pic>
        <p:nvPicPr>
          <p:cNvPr id="782" name="Google Shape;78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975" y="238125"/>
            <a:ext cx="8413750" cy="3262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28"/>
          <p:cNvSpPr txBox="1"/>
          <p:nvPr>
            <p:ph type="title"/>
          </p:nvPr>
        </p:nvSpPr>
        <p:spPr>
          <a:xfrm>
            <a:off x="301625" y="228600"/>
            <a:ext cx="8540750" cy="608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Классы для работы с потоками, связанными с хранилищами</a:t>
            </a:r>
            <a:endParaRPr/>
          </a:p>
        </p:txBody>
      </p:sp>
      <p:sp>
        <p:nvSpPr>
          <p:cNvPr id="788" name="Google Shape;788;p28"/>
          <p:cNvSpPr txBox="1"/>
          <p:nvPr>
            <p:ph idx="1" type="body"/>
          </p:nvPr>
        </p:nvSpPr>
        <p:spPr>
          <a:xfrm>
            <a:off x="107950" y="11969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FileStream – класс для работы с файлами, как с потоками (System.IO).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MemoryStream – класс для представления потока в памяти (System.IO).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NetworkStream – работа с сокетами, как с потоками (System.Net.Sockets).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PipeStream – абстрактный класс из пространства имён System.IO.Pipes, базовый для классов-потоков, которые позволяют передавать данные между процессами операционной системы. 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29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4" name="Google Shape;794;p29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5" name="Google Shape;795;p29"/>
          <p:cNvSpPr txBox="1"/>
          <p:nvPr/>
        </p:nvSpPr>
        <p:spPr>
          <a:xfrm>
            <a:off x="301625" y="333375"/>
            <a:ext cx="9023350" cy="48926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US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FileStream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fs = 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FileStream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"test.dat"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					</a:t>
            </a:r>
            <a:r>
              <a:rPr b="0" i="0" lang="en-US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FileMode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.OpenOrCreate))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= 0; i &lt; 100; i++)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fs.WriteByte(i);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fs.Position 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(fs.Position &lt; fs.Length)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en-US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.Write(fs.ReadByte());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</p:txBody>
      </p:sp>
      <p:pic>
        <p:nvPicPr>
          <p:cNvPr id="796" name="Google Shape;79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75" y="5491162"/>
            <a:ext cx="91916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Google Shape;797;p29"/>
          <p:cNvSpPr txBox="1"/>
          <p:nvPr/>
        </p:nvSpPr>
        <p:spPr>
          <a:xfrm>
            <a:off x="6753299" y="780600"/>
            <a:ext cx="23907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если файл существует, он открывается, если нет - создается новый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ffcc2be13b9450a_74"/>
          <p:cNvSpPr txBox="1"/>
          <p:nvPr>
            <p:ph idx="1" type="body"/>
          </p:nvPr>
        </p:nvSpPr>
        <p:spPr>
          <a:xfrm>
            <a:off x="301625" y="2431825"/>
            <a:ext cx="8540700" cy="202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открывает файл с учетом объекта FileMode и возвращает файловой поток FileStream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окрывает поток для чтения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открывает поток для записи.</a:t>
            </a:r>
            <a:endParaRPr sz="2400"/>
          </a:p>
        </p:txBody>
      </p:sp>
      <p:pic>
        <p:nvPicPr>
          <p:cNvPr id="804" name="Google Shape;804;gffcc2be13b9450a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488" y="796969"/>
            <a:ext cx="8406975" cy="144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ffcc2be13b9450a_80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1" name="Google Shape;811;gffcc2be13b9450a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612" y="0"/>
            <a:ext cx="742277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2" name="Google Shape;812;gffcc2be13b9450a_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2971" y="3532482"/>
            <a:ext cx="3061025" cy="6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30"/>
          <p:cNvSpPr txBox="1"/>
          <p:nvPr>
            <p:ph idx="1" type="body"/>
          </p:nvPr>
        </p:nvSpPr>
        <p:spPr>
          <a:xfrm>
            <a:off x="0" y="299370"/>
            <a:ext cx="8945700" cy="48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60"/>
              <a:buFont typeface="Arial"/>
              <a:buChar char="►"/>
            </a:pPr>
            <a:r>
              <a:rPr b="1" i="0" lang="en-US" sz="32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Произвольный доступ к файлам</a:t>
            </a:r>
            <a:endParaRPr b="1" i="0" sz="3200" u="non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Seek()</a:t>
            </a: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можем управлять положением курсора потока, начиная с которого производится считывание или запись в файл. Этот метод принимает два параметра: offset (смещение) и позиция в файле. Позиция в файле описывается тремя значениями: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1" i="0" lang="en-US" sz="28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SeekOrigin.Begin</a:t>
            </a: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: начало файла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1" i="0" lang="en-US" sz="28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SeekOrigin.End</a:t>
            </a: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: конец файла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1" i="0" lang="en-US" sz="28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SeekOrigin.Current</a:t>
            </a: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: текущая позиция в файле</a:t>
            </a:r>
            <a:endParaRPr/>
          </a:p>
          <a:p>
            <a:pPr indent="-20066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ffcc2be13b9450a_87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4" name="Google Shape;824;gffcc2be13b9450a_87"/>
          <p:cNvPicPr preferRelativeResize="0"/>
          <p:nvPr/>
        </p:nvPicPr>
        <p:blipFill rotWithShape="1">
          <a:blip r:embed="rId3">
            <a:alphaModFix/>
          </a:blip>
          <a:srcRect b="0" l="0" r="0" t="6164"/>
          <a:stretch/>
        </p:blipFill>
        <p:spPr>
          <a:xfrm>
            <a:off x="576219" y="0"/>
            <a:ext cx="795168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5" name="Google Shape;825;gffcc2be13b9450a_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8763" y="2726223"/>
            <a:ext cx="1664250" cy="5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31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1" name="Google Shape;831;p31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2" name="Google Shape;832;p31"/>
          <p:cNvSpPr txBox="1"/>
          <p:nvPr/>
        </p:nvSpPr>
        <p:spPr>
          <a:xfrm>
            <a:off x="20637" y="14287"/>
            <a:ext cx="8943975" cy="6462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FileStream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fstream =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FileStream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@"C:\Users\sometext.dat"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			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FileMode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.OpenOrCreate))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   </a:t>
            </a:r>
            <a:r>
              <a:rPr b="0" i="0" lang="en-US" sz="1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преобразуем строку в байты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input =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Encoding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.Default.GetBytes(text);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fstream.Write(input, 0, input.Length);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b="0" i="0" lang="en-US" sz="1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перемещаем указатель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fstream.Seek(0,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SeekOrigin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.Begin);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1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считываем 2 символf с текущей позиции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output =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[2];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fstream.Read(output, 0, output.Length);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1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декодируем байты в строку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textFromFile=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Encoding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.Default.GetString(output);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1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заменим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replaceText = 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"BSTU"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fstream.Seek(-3,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SeekOrigin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.End);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input =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Encoding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.Default.GetBytes(replaceText);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fstream.Write(input, 0, input.Length);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fstream.Seek(0,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SeekOrigin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.Begin);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output =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[fstream.Length];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fstream.Read(output, 0, output.Length);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textFromFile =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Encoding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.Default.GetString(output);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"Текст из файла: {0}"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textFromFile);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</p:txBody>
      </p:sp>
      <p:pic>
        <p:nvPicPr>
          <p:cNvPr id="833" name="Google Shape;83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625" y="4508500"/>
            <a:ext cx="1662112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9" name="Google Shape;439;p5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0" name="Google Shape;440;p5"/>
          <p:cNvSpPr txBox="1"/>
          <p:nvPr/>
        </p:nvSpPr>
        <p:spPr>
          <a:xfrm>
            <a:off x="204787" y="9525"/>
            <a:ext cx="8734425" cy="50784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dirName = 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"D:\\"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Directory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.Exists(dirName))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"SubDir:"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dirs =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Directory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.GetDirectories(dirName);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dirs)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.WriteLine(s);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"Files:"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files =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Directory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.GetFiles(dirName);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files)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.WriteLine(s);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</p:txBody>
      </p:sp>
      <p:pic>
        <p:nvPicPr>
          <p:cNvPr id="441" name="Google Shape;44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7675" y="4635500"/>
            <a:ext cx="3725862" cy="1928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32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Декораторы потоков</a:t>
            </a:r>
            <a:endParaRPr/>
          </a:p>
        </p:txBody>
      </p:sp>
      <p:sp>
        <p:nvSpPr>
          <p:cNvPr id="840" name="Google Shape;840;p32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DeflateStream и GZipStream – классы для потоков со сжатием данных (System.IO.Compression).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CryptoStream – поток зашифрованных данных (System.Security.Cryptography).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BufferedStream – поток с поддержкой буферизации данных (System.IO). 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3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7" name="Google Shape;847;p33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8" name="Google Shape;848;p33"/>
          <p:cNvSpPr txBox="1"/>
          <p:nvPr/>
        </p:nvSpPr>
        <p:spPr>
          <a:xfrm>
            <a:off x="150812" y="228600"/>
            <a:ext cx="8842375" cy="41544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.WriteAllBytes(</a:t>
            </a:r>
            <a:r>
              <a:rPr b="0" i="0" lang="en-US" sz="24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"File.bin"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[100000]);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читаем, используя буфер </a:t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(</a:t>
            </a:r>
            <a:r>
              <a:rPr b="0" i="0" lang="en-US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FileStream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fs = </a:t>
            </a:r>
            <a:r>
              <a:rPr b="0" i="0" lang="en-US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.OpenRead(</a:t>
            </a:r>
            <a:r>
              <a:rPr b="0" i="0" lang="en-US" sz="24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"File.bin"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bs = 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BufferedStream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(fs, 20000))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bs.ReadByte();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b="0" i="0" lang="en-US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.WriteLine(fs.Position);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} 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34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Адаптеры потоков</a:t>
            </a:r>
            <a:endParaRPr/>
          </a:p>
        </p:txBody>
      </p:sp>
      <p:sp>
        <p:nvSpPr>
          <p:cNvPr id="855" name="Google Shape;855;p34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BinaryReader и BinaryWriter – классы для ввода и вывода примитивных типов в двоичном формате.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StreamReader и StreamWriter – классы для ввода и вывода информации в строковом представлении.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XmlReader и XmlWriter – абстрактные классы для ввода/вывода XML. 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35"/>
          <p:cNvSpPr txBox="1"/>
          <p:nvPr>
            <p:ph type="title"/>
          </p:nvPr>
        </p:nvSpPr>
        <p:spPr>
          <a:xfrm>
            <a:off x="301625" y="103375"/>
            <a:ext cx="85407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1" i="0" lang="en-US" sz="36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StreamReader</a:t>
            </a:r>
            <a:endParaRPr sz="3600"/>
          </a:p>
        </p:txBody>
      </p:sp>
      <p:graphicFrame>
        <p:nvGraphicFramePr>
          <p:cNvPr id="862" name="Google Shape;862;p35"/>
          <p:cNvGraphicFramePr/>
          <p:nvPr/>
        </p:nvGraphicFramePr>
        <p:xfrm>
          <a:off x="301637" y="36095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{EC6BAE37-52BC-4547-8D53-06C936B81FD2}</a:tableStyleId>
              </a:tblPr>
              <a:tblGrid>
                <a:gridCol w="3024175"/>
                <a:gridCol w="5349875"/>
              </a:tblGrid>
              <a:tr h="522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Close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закрывает считываемый файл и освобождает все ресурсы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22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Peek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возвращает следующий доступный символ  или -1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  <a:tr h="78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Read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считывает и возвращает следующий символ в численном представлении. Read(char[] array, int index, int count), 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</a:tr>
              <a:tr h="261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ReadLine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считывает одну строку в файле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  <a:tr h="522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ReadToEnd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 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считывает весь текст из файла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</a:tr>
            </a:tbl>
          </a:graphicData>
        </a:graphic>
      </p:graphicFrame>
      <p:sp>
        <p:nvSpPr>
          <p:cNvPr id="863" name="Google Shape;863;p35"/>
          <p:cNvSpPr txBox="1"/>
          <p:nvPr/>
        </p:nvSpPr>
        <p:spPr>
          <a:xfrm>
            <a:off x="105875" y="457075"/>
            <a:ext cx="8928300" cy="27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считывать весь текст или отдельные строки из текстового файла.</a:t>
            </a:r>
            <a:endParaRPr sz="24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StreamReader(string path):</a:t>
            </a:r>
            <a:r>
              <a:rPr lang="en-US" sz="24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через параметр path передается путь к считываемому файлу</a:t>
            </a:r>
            <a:endParaRPr sz="24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StreamReader(string path, System.Text.Encoding encoding):</a:t>
            </a:r>
            <a:r>
              <a:rPr lang="en-US" sz="24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параметр encoding задает кодировку для чтения файла</a:t>
            </a:r>
            <a:endParaRPr sz="24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ffcc2be13b9450a_96"/>
          <p:cNvSpPr txBox="1"/>
          <p:nvPr>
            <p:ph idx="1" type="body"/>
          </p:nvPr>
        </p:nvSpPr>
        <p:spPr>
          <a:xfrm>
            <a:off x="301625" y="228600"/>
            <a:ext cx="8540700" cy="271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0" name="Google Shape;870;gffcc2be13b9450a_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899" y="228600"/>
            <a:ext cx="7668327" cy="260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gffcc2be13b9450a_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046" y="3178621"/>
            <a:ext cx="7058025" cy="3324225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Google Shape;872;gffcc2be13b9450a_96"/>
          <p:cNvSpPr txBox="1"/>
          <p:nvPr/>
        </p:nvSpPr>
        <p:spPr>
          <a:xfrm>
            <a:off x="3949625" y="4441559"/>
            <a:ext cx="43506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Считаем текст из файла построчно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36"/>
          <p:cNvSpPr txBox="1"/>
          <p:nvPr>
            <p:ph type="title"/>
          </p:nvPr>
        </p:nvSpPr>
        <p:spPr>
          <a:xfrm>
            <a:off x="236550" y="87325"/>
            <a:ext cx="85407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1" i="0" lang="en-US" sz="36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 StreamWriter</a:t>
            </a:r>
            <a:endParaRPr sz="3600"/>
          </a:p>
        </p:txBody>
      </p:sp>
      <p:graphicFrame>
        <p:nvGraphicFramePr>
          <p:cNvPr id="878" name="Google Shape;878;p36"/>
          <p:cNvGraphicFramePr/>
          <p:nvPr/>
        </p:nvGraphicFramePr>
        <p:xfrm>
          <a:off x="301637" y="143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{EC6BAE37-52BC-4547-8D53-06C936B81FD2}</a:tableStyleId>
              </a:tblPr>
              <a:tblGrid>
                <a:gridCol w="2327275"/>
                <a:gridCol w="6213475"/>
              </a:tblGrid>
              <a:tr h="52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Close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Tahoma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закрывает записываемый файл и освобождает все ресурсы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2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Flush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записывает в файл оставшиеся в буфере данные и очищает буфер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Write 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записывает в файл данные простейших типов, как int, double, char, string и т.д.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</a:tr>
              <a:tr h="52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WriteLine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также записывает данные, добавляет в файл символ окончания строки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</a:tbl>
          </a:graphicData>
        </a:graphic>
      </p:graphicFrame>
      <p:sp>
        <p:nvSpPr>
          <p:cNvPr id="879" name="Google Shape;879;p36"/>
          <p:cNvSpPr txBox="1"/>
          <p:nvPr/>
        </p:nvSpPr>
        <p:spPr>
          <a:xfrm>
            <a:off x="301625" y="1300162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80" name="Google Shape;880;p36"/>
          <p:cNvSpPr txBox="1"/>
          <p:nvPr/>
        </p:nvSpPr>
        <p:spPr>
          <a:xfrm>
            <a:off x="173037" y="3446462"/>
            <a:ext cx="8667750" cy="368300"/>
          </a:xfrm>
          <a:prstGeom prst="rect">
            <a:avLst/>
          </a:prstGeom>
          <a:solidFill>
            <a:srgbClr val="F7F7FA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StreamWriter(writePath, false, System.Text.Encoding.Default)</a:t>
            </a: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b="0" i="0" lang="en-US" sz="18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r>
              <a:rPr b="0" i="0" lang="en-US" sz="16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881" name="Google Shape;881;p36"/>
          <p:cNvSpPr txBox="1"/>
          <p:nvPr/>
        </p:nvSpPr>
        <p:spPr>
          <a:xfrm>
            <a:off x="2843212" y="4125912"/>
            <a:ext cx="2517775" cy="9540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-US" sz="14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 добавляются в конце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r>
              <a:rPr b="0" i="0" lang="en-US" sz="1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0" i="0" lang="en-US" sz="14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перезаписывается</a:t>
            </a:r>
            <a:r>
              <a:rPr b="0" i="0" lang="en-US" sz="1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cxnSp>
        <p:nvCxnSpPr>
          <p:cNvPr id="882" name="Google Shape;882;p36"/>
          <p:cNvCxnSpPr/>
          <p:nvPr/>
        </p:nvCxnSpPr>
        <p:spPr>
          <a:xfrm flipH="1" rot="10800000">
            <a:off x="3563937" y="3814762"/>
            <a:ext cx="287337" cy="24288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83" name="Google Shape;883;p36"/>
          <p:cNvSpPr txBox="1"/>
          <p:nvPr/>
        </p:nvSpPr>
        <p:spPr>
          <a:xfrm>
            <a:off x="5867400" y="4233862"/>
            <a:ext cx="2755900" cy="7397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указывает кодировку, в которой записывается файл</a:t>
            </a:r>
            <a:endParaRPr/>
          </a:p>
        </p:txBody>
      </p:sp>
      <p:cxnSp>
        <p:nvCxnSpPr>
          <p:cNvPr id="884" name="Google Shape;884;p36"/>
          <p:cNvCxnSpPr/>
          <p:nvPr/>
        </p:nvCxnSpPr>
        <p:spPr>
          <a:xfrm rot="10800000">
            <a:off x="6372225" y="3814762"/>
            <a:ext cx="431800" cy="531812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85" name="Google Shape;885;p36"/>
          <p:cNvSpPr txBox="1"/>
          <p:nvPr/>
        </p:nvSpPr>
        <p:spPr>
          <a:xfrm>
            <a:off x="115887" y="5183187"/>
            <a:ext cx="8920162" cy="14779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StreamWriter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sw =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StreamWriter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@"C:\Users\temp.txt"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System.Text.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Encoding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.Default))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sw.WriteLine(text);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</p:txBody>
      </p:sp>
      <p:sp>
        <p:nvSpPr>
          <p:cNvPr id="886" name="Google Shape;886;p36"/>
          <p:cNvSpPr txBox="1"/>
          <p:nvPr/>
        </p:nvSpPr>
        <p:spPr>
          <a:xfrm>
            <a:off x="115875" y="530691"/>
            <a:ext cx="74061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Для записи в текстовый файл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2" name="Google Shape;892;g22cff1db99fb6e0b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50" y="675225"/>
            <a:ext cx="8540700" cy="4977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37"/>
          <p:cNvSpPr txBox="1"/>
          <p:nvPr>
            <p:ph type="title"/>
          </p:nvPr>
        </p:nvSpPr>
        <p:spPr>
          <a:xfrm>
            <a:off x="301625" y="228600"/>
            <a:ext cx="8540750" cy="392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BinaryWriter</a:t>
            </a:r>
            <a:endParaRPr/>
          </a:p>
        </p:txBody>
      </p:sp>
      <p:graphicFrame>
        <p:nvGraphicFramePr>
          <p:cNvPr id="898" name="Google Shape;898;p37"/>
          <p:cNvGraphicFramePr/>
          <p:nvPr/>
        </p:nvGraphicFramePr>
        <p:xfrm>
          <a:off x="342124" y="18586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{EC6BAE37-52BC-4547-8D53-06C936B81FD2}</a:tableStyleId>
              </a:tblPr>
              <a:tblGrid>
                <a:gridCol w="2016125"/>
                <a:gridCol w="6443650"/>
              </a:tblGrid>
              <a:tr h="392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Tahoma"/>
                        <a:buNone/>
                      </a:pPr>
                      <a:r>
                        <a:rPr b="1" i="0" lang="en-US" sz="24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Close()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закрывает поток и освобождает ресурсы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Tahoma"/>
                        <a:buNone/>
                      </a:pPr>
                      <a:r>
                        <a:rPr b="1" i="0" lang="en-US" sz="24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Flush()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очищает буфер, дописывая из него оставшиеся данные в файл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Tahoma"/>
                        <a:buNone/>
                      </a:pPr>
                      <a:r>
                        <a:rPr b="1" i="0" lang="en-US" sz="24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Seek()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устанавливает позицию в потоке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</a:tr>
              <a:tr h="392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Tahoma"/>
                        <a:buNone/>
                      </a:pPr>
                      <a:r>
                        <a:rPr b="1" i="0" lang="en-US" sz="24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Write()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записывает данные в поток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</a:tbl>
          </a:graphicData>
        </a:graphic>
      </p:graphicFrame>
      <p:sp>
        <p:nvSpPr>
          <p:cNvPr id="899" name="Google Shape;899;p37"/>
          <p:cNvSpPr txBox="1"/>
          <p:nvPr/>
        </p:nvSpPr>
        <p:spPr>
          <a:xfrm>
            <a:off x="684212" y="1390650"/>
            <a:ext cx="549275" cy="646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00" name="Google Shape;900;p37"/>
          <p:cNvSpPr txBox="1"/>
          <p:nvPr/>
        </p:nvSpPr>
        <p:spPr>
          <a:xfrm>
            <a:off x="0" y="782550"/>
            <a:ext cx="80094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Для работы с бинарными файлами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901" name="Google Shape;901;p37"/>
          <p:cNvSpPr txBox="1"/>
          <p:nvPr/>
        </p:nvSpPr>
        <p:spPr>
          <a:xfrm>
            <a:off x="138600" y="1308438"/>
            <a:ext cx="44334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</a:rPr>
              <a:t>BinaryWriter(Stream stream)</a:t>
            </a:r>
            <a:endParaRPr b="1" sz="2400">
              <a:solidFill>
                <a:schemeClr val="lt2"/>
              </a:solidFill>
            </a:endParaRPr>
          </a:p>
        </p:txBody>
      </p:sp>
      <p:pic>
        <p:nvPicPr>
          <p:cNvPr id="902" name="Google Shape;90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02" y="4033650"/>
            <a:ext cx="8952024" cy="28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38"/>
          <p:cNvSpPr txBox="1"/>
          <p:nvPr>
            <p:ph type="title"/>
          </p:nvPr>
        </p:nvSpPr>
        <p:spPr>
          <a:xfrm>
            <a:off x="301625" y="228600"/>
            <a:ext cx="8540750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BinaryReader</a:t>
            </a:r>
            <a:br>
              <a:rPr b="1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graphicFrame>
        <p:nvGraphicFramePr>
          <p:cNvPr id="908" name="Google Shape;908;p38"/>
          <p:cNvGraphicFramePr/>
          <p:nvPr/>
        </p:nvGraphicFramePr>
        <p:xfrm>
          <a:off x="179412" y="15894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{EC6BAE37-52BC-4547-8D53-06C936B81FD2}</a:tableStyleId>
              </a:tblPr>
              <a:tblGrid>
                <a:gridCol w="1966900"/>
                <a:gridCol w="6696075"/>
              </a:tblGrid>
              <a:tr h="35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Close()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Tahoma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закрывает поток и освобождает ресурсы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ReadBoolean()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считывает значение bool и перемещает указатель на один байт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ReadByte()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считывает один байт и перемещает указатель на один байт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</a:tr>
              <a:tr h="792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ReadChar()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считывает значение char, то есть один символ, и перемещает указатель на столько байтов, сколько занимает символ в текущей кодировке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ReadDecimal()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считывает значение decimal и перемещает указатель на 16 байт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ReadDouble()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считывает значение double и перемещает указатель на 8 байт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  <a:tr h="29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ReadInt16()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считывает значение short и перемещает указатель на 2 байта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ReadInt32()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считывает значение int и перемещает указатель на 4 байта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ReadInt64()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считывает значение long и перемещает указатель на 8 байт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ReadSingle()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считывает значение float и перемещает указатель на 4 байта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  <a:tr h="11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ReadString()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 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считывает значение string. Каждая строка предваряется значением длины строки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22cff1db99fb6e0b_17"/>
          <p:cNvSpPr txBox="1"/>
          <p:nvPr>
            <p:ph idx="1" type="body"/>
          </p:nvPr>
        </p:nvSpPr>
        <p:spPr>
          <a:xfrm>
            <a:off x="301657" y="1238762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в примере с BinaryWriter в файл person.dat записывалась строка и число. Считаем их с помощью BinaryReader:</a:t>
            </a:r>
            <a:endParaRPr sz="1800"/>
          </a:p>
        </p:txBody>
      </p:sp>
      <p:pic>
        <p:nvPicPr>
          <p:cNvPr id="915" name="Google Shape;915;g22cff1db99fb6e0b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78110"/>
            <a:ext cx="9144001" cy="2101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"/>
          <p:cNvSpPr txBox="1"/>
          <p:nvPr>
            <p:ph idx="1" type="body"/>
          </p:nvPr>
        </p:nvSpPr>
        <p:spPr>
          <a:xfrm>
            <a:off x="107950" y="2603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1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DirectoryInfo</a:t>
            </a:r>
            <a:endParaRPr/>
          </a:p>
        </p:txBody>
      </p:sp>
      <p:graphicFrame>
        <p:nvGraphicFramePr>
          <p:cNvPr id="447" name="Google Shape;447;p6"/>
          <p:cNvGraphicFramePr/>
          <p:nvPr/>
        </p:nvGraphicFramePr>
        <p:xfrm>
          <a:off x="323850" y="11064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{EC6BAE37-52BC-4547-8D53-06C936B81FD2}</a:tableStyleId>
              </a:tblPr>
              <a:tblGrid>
                <a:gridCol w="4162425"/>
                <a:gridCol w="4162425"/>
              </a:tblGrid>
              <a:tr h="32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Create()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создает каталог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5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CreateSubdirectory(path)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создает подкаталог по указанному пути path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Delete()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удаляет каталог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</a:tr>
              <a:tr h="65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Свойство Exists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определяет, существует ли каталог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  <a:tr h="32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GetDirectories()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получает список каталогов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</a:tr>
              <a:tr h="32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GetFiles()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получает список файлов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MoveTo(destDirName)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перемещает каталог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</a:tr>
              <a:tr h="65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Свойство Parent 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получение родительского каталога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  <a:tr h="32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Свойство Root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получение корневого каталога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</a:tr>
              <a:tr h="32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Name</a:t>
                      </a:r>
                      <a:endParaRPr b="1" i="0" sz="2000" u="none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имя каталога</a:t>
                      </a:r>
                      <a:endParaRPr b="0" i="0" sz="200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</a:tr>
              <a:tr h="32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FullName</a:t>
                      </a:r>
                      <a:endParaRPr b="1" sz="2000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полный путь к каталогу</a:t>
                      </a:r>
                      <a:endParaRPr sz="2000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39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21" name="Google Shape;921;p39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22" name="Google Shape;922;p39"/>
          <p:cNvSpPr txBox="1"/>
          <p:nvPr/>
        </p:nvSpPr>
        <p:spPr>
          <a:xfrm>
            <a:off x="25400" y="228600"/>
            <a:ext cx="8929687" cy="31400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BinaryWriter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writer =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						              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BinaryWriter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.Open(</a:t>
            </a:r>
            <a:r>
              <a:rPr b="0" i="0" lang="en-US" sz="1800" u="non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@"C:\NATALLIA\temp.txt"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                     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FileMode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.OpenOrCreate)))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writer.Write(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"43242"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writer.Write(23);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writer.Write(</a:t>
            </a:r>
            <a:r>
              <a:rPr b="0" i="0" lang="en-US" sz="1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's'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writer.Write(2.4);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</p:txBody>
      </p:sp>
      <p:sp>
        <p:nvSpPr>
          <p:cNvPr id="923" name="Google Shape;923;p39"/>
          <p:cNvSpPr txBox="1"/>
          <p:nvPr/>
        </p:nvSpPr>
        <p:spPr>
          <a:xfrm>
            <a:off x="46037" y="3457575"/>
            <a:ext cx="9134475" cy="34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path= </a:t>
            </a:r>
            <a:r>
              <a:rPr b="0" i="0" lang="en-US" sz="1800" u="non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@"C:\NATALLIA\temp.txt"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BinaryReader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reader =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BinaryReader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.Open(path,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          FileMode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.Open)))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 = reader.ReadString();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area = reader.ReadInt32();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clas = reader.ReadChar();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en-US" sz="1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population = reader.ReadDouble();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c99bf7e2c0dd896_6"/>
          <p:cNvSpPr txBox="1"/>
          <p:nvPr>
            <p:ph idx="1" type="body"/>
          </p:nvPr>
        </p:nvSpPr>
        <p:spPr>
          <a:xfrm>
            <a:off x="301650" y="-127145"/>
            <a:ext cx="8540700" cy="35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Получение списка файлов и подкаталогов</a:t>
            </a:r>
            <a:endParaRPr sz="2400"/>
          </a:p>
        </p:txBody>
      </p:sp>
      <p:pic>
        <p:nvPicPr>
          <p:cNvPr id="454" name="Google Shape;454;g3c99bf7e2c0dd896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64" y="345403"/>
            <a:ext cx="6743700" cy="53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g3c99bf7e2c0dd896_6"/>
          <p:cNvSpPr txBox="1"/>
          <p:nvPr/>
        </p:nvSpPr>
        <p:spPr>
          <a:xfrm>
            <a:off x="4572000" y="345400"/>
            <a:ext cx="41388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Либо мы используем двойной слеш: "C:\\", либо одинарный, но тогда перед всем путем ставим знак @: @"C:\Program Files"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c99bf7e2c0dd896_14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2" name="Google Shape;462;g3c99bf7e2c0dd896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300" y="457200"/>
            <a:ext cx="6629400" cy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2004-09-23T08:41:44Z</dcterms:created>
  <dc:creator>pn</dc:creator>
</cp:coreProperties>
</file>