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58000" cy="9144000"/>
  <p:embeddedFontLst>
    <p:embeddedFont>
      <p:font typeface="Inconsolata"/>
      <p:regular r:id="rId59"/>
      <p:bold r:id="rId60"/>
    </p:embeddedFont>
    <p:embeddedFont>
      <p:font typeface="Tahom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3" roundtripDataSignature="AMtx7mhu83DE0O6j4CoR0PeM7IuCIs3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consolat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Inconsolat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85375f4ef072d5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985375f4ef072d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7985375f4ef072d5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985375f4ef072d5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985375f4ef072d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7985375f4ef072d5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985375f4ef072d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985375f4ef072d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7985375f4ef072d5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985375f4ef072d5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985375f4ef072d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7985375f4ef072d5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985375f4ef072d5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985375f4ef072d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7985375f4ef072d5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985375f4ef072d5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985375f4ef072d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7985375f4ef072d5_4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27" name="Google Shape;6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9" name="Google Shape;6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985375f4ef072d5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985375f4ef072d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7985375f4ef072d5_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5" name="Google Shape;4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7985375f4ef072d5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7985375f4ef072d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7985375f4ef072d5_7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985375f4ef072d5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985375f4ef072d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7985375f4ef072d5_7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985375f4ef072d5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985375f4ef072d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7985375f4ef072d5_8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985375f4ef072d5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985375f4ef072d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7985375f4ef072d5_9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985375f4ef072d5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985375f4ef072d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7985375f4ef072d5_9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558aaefec807a8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558aaefec807a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4558aaefec807a82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4558aaefec807a8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4558aaefec807a8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4558aaefec807a82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5faef5c25a01a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5faef5c25a01a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f5faef5c25a01a7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7" name="Google Shape;7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9" name="Google Shape;7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7" name="Google Shape;7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558aaefec807a82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558aaefec807a8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4558aaefec807a82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4558aaefec807a82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4558aaefec807a8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4558aaefec807a82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4" name="Google Shape;4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7" name="Google Shape;8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5" name="Google Shape;4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f5faef5c25a01a7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f5faef5c25a01a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f5faef5c25a01a7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4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49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4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5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4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4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4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4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4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7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7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7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7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7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7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37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9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9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9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9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9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9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9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3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jpg"/><Relationship Id="rId4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Relationship Id="rId4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Relationship Id="rId4" Type="http://schemas.openxmlformats.org/officeDocument/2006/relationships/image" Target="../media/image1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времени выполнения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4320"/>
              <a:buNone/>
            </a:pPr>
            <a:r>
              <a:rPr b="1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8"/>
          <p:cNvSpPr/>
          <p:nvPr/>
        </p:nvSpPr>
        <p:spPr>
          <a:xfrm>
            <a:off x="395536" y="446038"/>
            <a:ext cx="7200800" cy="3046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NonSerialized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adress;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8"/>
          <p:cNvSpPr txBox="1"/>
          <p:nvPr/>
        </p:nvSpPr>
        <p:spPr>
          <a:xfrm>
            <a:off x="620712" y="3624262"/>
            <a:ext cx="7375525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consolata"/>
              <a:buNone/>
            </a:pPr>
            <a:r>
              <a:rPr b="0" i="0" lang="en-GB" sz="24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 Использовать BinaryFormatter или SoapFormatter </a:t>
            </a:r>
            <a:endParaRPr/>
          </a:p>
        </p:txBody>
      </p:sp>
      <p:sp>
        <p:nvSpPr>
          <p:cNvPr id="483" name="Google Shape;483;p8"/>
          <p:cNvSpPr txBox="1"/>
          <p:nvPr/>
        </p:nvSpPr>
        <p:spPr>
          <a:xfrm>
            <a:off x="301625" y="4184650"/>
            <a:ext cx="25511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сериализует состояние объекта в поток, используя двоичный формат.</a:t>
            </a:r>
            <a:endParaRPr/>
          </a:p>
        </p:txBody>
      </p:sp>
      <p:cxnSp>
        <p:nvCxnSpPr>
          <p:cNvPr id="484" name="Google Shape;484;p8"/>
          <p:cNvCxnSpPr/>
          <p:nvPr/>
        </p:nvCxnSpPr>
        <p:spPr>
          <a:xfrm flipH="1" rot="10800000">
            <a:off x="2809875" y="4168775"/>
            <a:ext cx="754062" cy="6842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5" name="Google Shape;485;p8"/>
          <p:cNvSpPr txBox="1"/>
          <p:nvPr/>
        </p:nvSpPr>
        <p:spPr>
          <a:xfrm>
            <a:off x="1763712" y="5468937"/>
            <a:ext cx="4189412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сохраняет состояние объекта в виде сообщения SOAP (стандартный XML-формат для передачи и приема сообщений от веб-служб).</a:t>
            </a:r>
            <a:endParaRPr/>
          </a:p>
        </p:txBody>
      </p:sp>
      <p:cxnSp>
        <p:nvCxnSpPr>
          <p:cNvPr id="486" name="Google Shape;486;p8"/>
          <p:cNvCxnSpPr/>
          <p:nvPr/>
        </p:nvCxnSpPr>
        <p:spPr>
          <a:xfrm flipH="1" rot="10800000">
            <a:off x="3859212" y="4105275"/>
            <a:ext cx="1914525" cy="13636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87" name="Google Shape;4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562" y="4213225"/>
            <a:ext cx="2727325" cy="22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8"/>
          <p:cNvCxnSpPr/>
          <p:nvPr/>
        </p:nvCxnSpPr>
        <p:spPr>
          <a:xfrm>
            <a:off x="6588125" y="5949950"/>
            <a:ext cx="2290762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9" name="Google Shape;489;p8"/>
          <p:cNvSpPr txBox="1"/>
          <p:nvPr/>
        </p:nvSpPr>
        <p:spPr>
          <a:xfrm>
            <a:off x="6151562" y="6316662"/>
            <a:ext cx="2713037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Требует подключения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107504" y="0"/>
            <a:ext cx="8928992" cy="32932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SaveBinaryFormat(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obj,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binFormat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.Create, 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FileAccess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.Write,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FileShare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.None))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binFormat.Serialize(fStream, obj);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7" name="Google Shape;497;p9"/>
          <p:cNvCxnSpPr/>
          <p:nvPr/>
        </p:nvCxnSpPr>
        <p:spPr>
          <a:xfrm>
            <a:off x="1476375" y="1268412"/>
            <a:ext cx="554355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9"/>
          <p:cNvCxnSpPr/>
          <p:nvPr/>
        </p:nvCxnSpPr>
        <p:spPr>
          <a:xfrm>
            <a:off x="2987675" y="2349500"/>
            <a:ext cx="2663825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9" name="Google Shape;499;p9"/>
          <p:cNvSpPr/>
          <p:nvPr/>
        </p:nvSpPr>
        <p:spPr>
          <a:xfrm>
            <a:off x="66328" y="4041889"/>
            <a:ext cx="9001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Leha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"Leha"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19,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"Minsk, Sverdloava 13"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Сохранить объект в указанном файле в двоичном формате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.SaveBinaryFormat(Leha,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"BinData.dat"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0" y="2914650"/>
            <a:ext cx="89598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сохраняет данные полей объектов + полное квалифицированное имя каждого типа + полное имя определяющей его сборки (имя, версия, маркер общедоступного ключа и культура).</a:t>
            </a:r>
            <a:endParaRPr/>
          </a:p>
        </p:txBody>
      </p:sp>
      <p:cxnSp>
        <p:nvCxnSpPr>
          <p:cNvPr id="501" name="Google Shape;501;p9"/>
          <p:cNvCxnSpPr/>
          <p:nvPr/>
        </p:nvCxnSpPr>
        <p:spPr>
          <a:xfrm rot="10800000">
            <a:off x="3924300" y="2308225"/>
            <a:ext cx="642937" cy="2698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02" name="Google Shape;5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5219700"/>
            <a:ext cx="5413375" cy="165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43508" y="226785"/>
            <a:ext cx="8856984" cy="3139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LoadFromBinaryFile(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binFormat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.OpenRead(fileName))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Olga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)binFormat.Deserialize(fStream);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Google Shape;510;p10"/>
          <p:cNvSpPr txBox="1"/>
          <p:nvPr/>
        </p:nvSpPr>
        <p:spPr>
          <a:xfrm>
            <a:off x="2271712" y="2833687"/>
            <a:ext cx="6858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Deserialize()  - преобразует сохраненную последовательность байт в граф объектов</a:t>
            </a:r>
            <a:endParaRPr/>
          </a:p>
        </p:txBody>
      </p:sp>
      <p:cxnSp>
        <p:nvCxnSpPr>
          <p:cNvPr id="511" name="Google Shape;511;p10"/>
          <p:cNvCxnSpPr/>
          <p:nvPr/>
        </p:nvCxnSpPr>
        <p:spPr>
          <a:xfrm flipH="1" rot="10800000">
            <a:off x="5492750" y="2492375"/>
            <a:ext cx="157162" cy="2889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"/>
          <p:cNvSpPr txBox="1"/>
          <p:nvPr>
            <p:ph idx="1" type="body"/>
          </p:nvPr>
        </p:nvSpPr>
        <p:spPr>
          <a:xfrm>
            <a:off x="323850" y="935900"/>
            <a:ext cx="8540700" cy="4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1" i="1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SOAP (Simple Object Access Protocol — простой протокол доступа к объектам)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-  стандартный процесс вызова методов независимо от платформы и операционной системы.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нам надо добавить в проект сборку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System.Runtime.Serialization.Formatters.Soap.dll.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517" name="Google Shape;517;p11"/>
          <p:cNvSpPr txBox="1"/>
          <p:nvPr>
            <p:ph type="title"/>
          </p:nvPr>
        </p:nvSpPr>
        <p:spPr>
          <a:xfrm>
            <a:off x="247650" y="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SoapFormatter</a:t>
            </a:r>
            <a:b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g7985375f4ef072d5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350559"/>
            <a:ext cx="9144000" cy="36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7985375f4ef072d5_9"/>
          <p:cNvPicPr preferRelativeResize="0"/>
          <p:nvPr/>
        </p:nvPicPr>
        <p:blipFill rotWithShape="1">
          <a:blip r:embed="rId4">
            <a:alphaModFix/>
          </a:blip>
          <a:srcRect b="13591" l="0" r="0" t="0"/>
          <a:stretch/>
        </p:blipFill>
        <p:spPr>
          <a:xfrm>
            <a:off x="6165175" y="106925"/>
            <a:ext cx="3058200" cy="19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7985375f4ef072d5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5" y="3718196"/>
            <a:ext cx="9144000" cy="3139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7985375f4ef072d5_9"/>
          <p:cNvPicPr preferRelativeResize="0"/>
          <p:nvPr/>
        </p:nvPicPr>
        <p:blipFill rotWithShape="1">
          <a:blip r:embed="rId6">
            <a:alphaModFix/>
          </a:blip>
          <a:srcRect b="25560" l="0" r="0" t="31581"/>
          <a:stretch/>
        </p:blipFill>
        <p:spPr>
          <a:xfrm>
            <a:off x="0" y="1"/>
            <a:ext cx="6334125" cy="2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985375f4ef072d5_1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g7985375f4ef072d5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309"/>
            <a:ext cx="9143999" cy="589138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34" name="Google Shape;534;g7985375f4ef072d5_18"/>
          <p:cNvCxnSpPr/>
          <p:nvPr/>
        </p:nvCxnSpPr>
        <p:spPr>
          <a:xfrm flipH="1" rot="10800000">
            <a:off x="6" y="2727205"/>
            <a:ext cx="2971200" cy="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7985375f4ef072d5_18"/>
          <p:cNvCxnSpPr/>
          <p:nvPr/>
        </p:nvCxnSpPr>
        <p:spPr>
          <a:xfrm flipH="1" rot="10800000">
            <a:off x="3086381" y="3027951"/>
            <a:ext cx="2971200" cy="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7985375f4ef072d5_18"/>
          <p:cNvCxnSpPr/>
          <p:nvPr/>
        </p:nvCxnSpPr>
        <p:spPr>
          <a:xfrm flipH="1" rot="10800000">
            <a:off x="6" y="5142398"/>
            <a:ext cx="2971200" cy="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7985375f4ef072d5_18"/>
          <p:cNvCxnSpPr/>
          <p:nvPr/>
        </p:nvCxnSpPr>
        <p:spPr>
          <a:xfrm flipH="1" rot="10800000">
            <a:off x="2801525" y="5520848"/>
            <a:ext cx="2971200" cy="2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985375f4ef072d5_0"/>
          <p:cNvSpPr/>
          <p:nvPr/>
        </p:nvSpPr>
        <p:spPr>
          <a:xfrm>
            <a:off x="301651" y="633444"/>
            <a:ext cx="8540700" cy="23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SoapWriteFile(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objGraph,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SoapFormatter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soapFormatter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SoapFormatter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b="0" i="0" lang="en-GB" sz="16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.Create,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FileAccess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.Write, </a:t>
            </a:r>
            <a:r>
              <a:rPr b="0" i="0" lang="en-GB" sz="16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FileShare</a:t>
            </a: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.None))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soapFormatter.Serialize(fStream, objGraph);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g7985375f4ef072d5_0"/>
          <p:cNvSpPr txBox="1"/>
          <p:nvPr/>
        </p:nvSpPr>
        <p:spPr>
          <a:xfrm>
            <a:off x="1966962" y="2455543"/>
            <a:ext cx="68754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сохраняет трассировки сборок-источников</a:t>
            </a:r>
            <a:endParaRPr/>
          </a:p>
        </p:txBody>
      </p:sp>
      <p:sp>
        <p:nvSpPr>
          <p:cNvPr id="545" name="Google Shape;545;g7985375f4ef072d5_0"/>
          <p:cNvSpPr/>
          <p:nvPr/>
        </p:nvSpPr>
        <p:spPr>
          <a:xfrm>
            <a:off x="269845" y="3028811"/>
            <a:ext cx="860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SerialBinFormatter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.SoapWriteFile(Leha,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"SoapData.dat"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6" name="Google Shape;546;g7985375f4ef072d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44" y="4146598"/>
            <a:ext cx="8621711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985375f4ef072d5_28"/>
          <p:cNvSpPr txBox="1"/>
          <p:nvPr>
            <p:ph idx="1" type="body"/>
          </p:nvPr>
        </p:nvSpPr>
        <p:spPr>
          <a:xfrm>
            <a:off x="301625" y="1600200"/>
            <a:ext cx="8540700" cy="6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Для создания объекта XmlSerializer можно применять различные конструкторы, но почти все они </a:t>
            </a:r>
            <a:r>
              <a:rPr lang="en-GB" sz="1800">
                <a:solidFill>
                  <a:schemeClr val="lt2"/>
                </a:solidFill>
              </a:rPr>
              <a:t>требуют указания типа данных</a:t>
            </a:r>
            <a:r>
              <a:rPr lang="en-GB" sz="1800"/>
              <a:t>, которые будут сериализоваться и десериализоваться:</a:t>
            </a:r>
            <a:endParaRPr sz="1800"/>
          </a:p>
        </p:txBody>
      </p:sp>
      <p:sp>
        <p:nvSpPr>
          <p:cNvPr id="553" name="Google Shape;553;g7985375f4ef072d5_28"/>
          <p:cNvSpPr txBox="1"/>
          <p:nvPr>
            <p:ph type="title"/>
          </p:nvPr>
        </p:nvSpPr>
        <p:spPr>
          <a:xfrm>
            <a:off x="301625" y="0"/>
            <a:ext cx="8540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3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 XML. XmlSerializer</a:t>
            </a:r>
            <a:endParaRPr sz="3800"/>
          </a:p>
        </p:txBody>
      </p:sp>
      <p:pic>
        <p:nvPicPr>
          <p:cNvPr id="554" name="Google Shape;554;g7985375f4ef072d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2757488"/>
            <a:ext cx="8096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7985375f4ef072d5_28"/>
          <p:cNvSpPr txBox="1"/>
          <p:nvPr/>
        </p:nvSpPr>
        <p:spPr>
          <a:xfrm>
            <a:off x="3451886" y="3197088"/>
            <a:ext cx="6077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будет работать только с объектами класса Person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2"/>
          <p:cNvSpPr txBox="1"/>
          <p:nvPr>
            <p:ph idx="1" type="body"/>
          </p:nvPr>
        </p:nvSpPr>
        <p:spPr>
          <a:xfrm>
            <a:off x="320675" y="13747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должен иметь конструктор без параметров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Сериализации подлежат только открытые члены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Приватные данные, не представленные свойствами, игнорируются.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 указания типа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1" name="Google Shape;561;p12"/>
          <p:cNvSpPr txBox="1"/>
          <p:nvPr>
            <p:ph type="title"/>
          </p:nvPr>
        </p:nvSpPr>
        <p:spPr>
          <a:xfrm>
            <a:off x="301625" y="0"/>
            <a:ext cx="8540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3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в XML. XmlSerializer</a:t>
            </a: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985375f4ef072d5_3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Serialize()</a:t>
            </a:r>
            <a:endParaRPr sz="3600"/>
          </a:p>
        </p:txBody>
      </p:sp>
      <p:sp>
        <p:nvSpPr>
          <p:cNvPr id="568" name="Google Shape;568;g7985375f4ef072d5_38"/>
          <p:cNvSpPr txBox="1"/>
          <p:nvPr>
            <p:ph idx="1" type="body"/>
          </p:nvPr>
        </p:nvSpPr>
        <p:spPr>
          <a:xfrm>
            <a:off x="301625" y="2525100"/>
            <a:ext cx="8540700" cy="35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первый параметр передается поток Stream (например, объект FileStream), в который будет идти сериализация.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второй параметр представляет собственно тот объект, который будет сохраняться в формат xml.</a:t>
            </a:r>
            <a:endParaRPr sz="2400"/>
          </a:p>
        </p:txBody>
      </p:sp>
      <p:pic>
        <p:nvPicPr>
          <p:cNvPr id="569" name="Google Shape;569;g7985375f4ef072d5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64" y="1371600"/>
            <a:ext cx="7272626" cy="7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idx="1" type="body"/>
          </p:nvPr>
        </p:nvSpPr>
        <p:spPr>
          <a:xfrm>
            <a:off x="109525" y="230550"/>
            <a:ext cx="85407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Сериализация</a:t>
            </a:r>
            <a:r>
              <a:rPr b="0" i="0" lang="en-GB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-  процесс преобразования объектов или связанных объектов в поток байт (диск, память, сеть)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Десериализация -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получение из потока байт сохраненного объекта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396875" y="3775175"/>
            <a:ext cx="8158200" cy="30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5676496" y="3775179"/>
            <a:ext cx="2973571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Свойства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Serializable </a:t>
            </a:r>
            <a:r>
              <a:rPr b="0" i="0" lang="en-GB" sz="18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 может наследоваться 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2"/>
          <p:cNvSpPr txBox="1"/>
          <p:nvPr/>
        </p:nvSpPr>
        <p:spPr>
          <a:xfrm>
            <a:off x="5792787" y="44450"/>
            <a:ext cx="3125787" cy="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System.Runtime.Serialization</a:t>
            </a:r>
            <a:endParaRPr/>
          </a:p>
        </p:txBody>
      </p:sp>
      <p:sp>
        <p:nvSpPr>
          <p:cNvPr id="412" name="Google Shape;412;p2"/>
          <p:cNvSpPr txBox="1"/>
          <p:nvPr/>
        </p:nvSpPr>
        <p:spPr>
          <a:xfrm>
            <a:off x="300037" y="2638425"/>
            <a:ext cx="83502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Сериализуемый тип – это тип, помеченный атрибутом [Serializable], у которого все поля имеют сериализуемый тип.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Базовые типы платформы .NET являются сериализуемыми.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985375f4ef072d5_45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Deserialize()</a:t>
            </a:r>
            <a:endParaRPr sz="3600"/>
          </a:p>
        </p:txBody>
      </p:sp>
      <p:sp>
        <p:nvSpPr>
          <p:cNvPr id="576" name="Google Shape;576;g7985375f4ef072d5_45"/>
          <p:cNvSpPr txBox="1"/>
          <p:nvPr>
            <p:ph idx="1" type="body"/>
          </p:nvPr>
        </p:nvSpPr>
        <p:spPr>
          <a:xfrm>
            <a:off x="301625" y="2782050"/>
            <a:ext cx="8540700" cy="3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в параметр метода передается объект Stream, который содержит данные в формате xml. Результатом метода является десериализованный объект</a:t>
            </a:r>
            <a:endParaRPr sz="2400"/>
          </a:p>
        </p:txBody>
      </p:sp>
      <p:pic>
        <p:nvPicPr>
          <p:cNvPr id="577" name="Google Shape;577;g7985375f4ef072d5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17" y="1371600"/>
            <a:ext cx="681618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" name="Google Shape;583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0" y="336550"/>
            <a:ext cx="8842375" cy="5630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Point(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v1,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 = v1;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 = v2;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4"/>
          <p:cNvSpPr txBox="1"/>
          <p:nvPr/>
        </p:nvSpPr>
        <p:spPr>
          <a:xfrm>
            <a:off x="1" y="-9"/>
            <a:ext cx="9357900" cy="56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объект для сериализации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(10, 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передаем в конструктор тип класса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XmlSerializer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xSer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XmlSerializer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поток, куда будем записывать сериализованный объект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"points.xml"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xSer.Serialize(fs, dot);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десериализация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"points.xml"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newP = xSer.Deserialize(fs)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.WriteLine(newP.ToString());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592" name="Google Shape;592;p14"/>
          <p:cNvPicPr preferRelativeResize="0"/>
          <p:nvPr/>
        </p:nvPicPr>
        <p:blipFill rotWithShape="1">
          <a:blip r:embed="rId3">
            <a:alphaModFix/>
          </a:blip>
          <a:srcRect b="0" l="0" r="0" t="20986"/>
          <a:stretch/>
        </p:blipFill>
        <p:spPr>
          <a:xfrm>
            <a:off x="5922550" y="2626551"/>
            <a:ext cx="2919821" cy="63383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4"/>
          <p:cNvSpPr txBox="1"/>
          <p:nvPr/>
        </p:nvSpPr>
        <p:spPr>
          <a:xfrm>
            <a:off x="301650" y="5091900"/>
            <a:ext cx="8540700" cy="17661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&lt;Point xmlns:xsi="http://www.w3.org/2001/XMLSchema-instance" xmlns:xsd="http://www.w3.org/2001/XMLSchema"&gt;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&lt;x&gt;10&lt;/x&gt;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&lt;y&gt;100&lt;/y&gt;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&lt;/Point&gt;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0" name="Google Shape;6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975" y="296862"/>
            <a:ext cx="4557712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15"/>
          <p:cNvSpPr txBox="1"/>
          <p:nvPr/>
        </p:nvSpPr>
        <p:spPr>
          <a:xfrm>
            <a:off x="269875" y="4310062"/>
            <a:ext cx="8604250" cy="17541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&lt;Point xmlns:xsi="http://www.w3.org/2001/XMLSchema-instance" xmlns:xsd="http://www.w3.org/2001/XMLSchema"&gt;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&lt;x&gt;10&lt;/x&gt;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&lt;y&gt;100&lt;/y&gt;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&lt;/Point&gt;</a:t>
            </a:r>
            <a:endParaRPr/>
          </a:p>
        </p:txBody>
      </p:sp>
      <p:sp>
        <p:nvSpPr>
          <p:cNvPr id="602" name="Google Shape;602;p15"/>
          <p:cNvSpPr txBox="1"/>
          <p:nvPr/>
        </p:nvSpPr>
        <p:spPr>
          <a:xfrm>
            <a:off x="3419475" y="2667000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 записывает полного квалифицированного имени или сборки, в которой он определен</a:t>
            </a:r>
            <a:endParaRPr/>
          </a:p>
        </p:txBody>
      </p:sp>
      <p:cxnSp>
        <p:nvCxnSpPr>
          <p:cNvPr id="603" name="Google Shape;603;p15"/>
          <p:cNvCxnSpPr/>
          <p:nvPr/>
        </p:nvCxnSpPr>
        <p:spPr>
          <a:xfrm flipH="1">
            <a:off x="2268537" y="3233737"/>
            <a:ext cx="935037" cy="10398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/>
          <p:nvPr/>
        </p:nvSpPr>
        <p:spPr>
          <a:xfrm>
            <a:off x="289047" y="1693923"/>
            <a:ext cx="8856984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XmlRoot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корневой элемент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XmlAttribute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//как атрибут XML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XmlElement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как элемент XML с указанным именем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title;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[XmlType]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атрибут предоставляет имя и пространство имен типа XML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XmlText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стерилизовано как текст XML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author;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9" name="Google Shape;609;p16"/>
          <p:cNvSpPr txBox="1"/>
          <p:nvPr/>
        </p:nvSpPr>
        <p:spPr>
          <a:xfrm>
            <a:off x="4437062" y="9810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управление генерацией результирующего документа XML </a:t>
            </a:r>
            <a:endParaRPr/>
          </a:p>
        </p:txBody>
      </p:sp>
      <p:sp>
        <p:nvSpPr>
          <p:cNvPr id="610" name="Google Shape;610;p16"/>
          <p:cNvSpPr txBox="1"/>
          <p:nvPr/>
        </p:nvSpPr>
        <p:spPr>
          <a:xfrm>
            <a:off x="4360862" y="1865312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применяется к типу и задаёт корневой элемент в XML-файле</a:t>
            </a:r>
            <a:endParaRPr/>
          </a:p>
        </p:txBody>
      </p:sp>
      <p:cxnSp>
        <p:nvCxnSpPr>
          <p:cNvPr id="611" name="Google Shape;611;p16"/>
          <p:cNvCxnSpPr/>
          <p:nvPr/>
        </p:nvCxnSpPr>
        <p:spPr>
          <a:xfrm rot="10800000">
            <a:off x="1908175" y="1916112"/>
            <a:ext cx="2528887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2" name="Google Shape;612;p16"/>
          <p:cNvSpPr txBox="1"/>
          <p:nvPr/>
        </p:nvSpPr>
        <p:spPr>
          <a:xfrm>
            <a:off x="4572000" y="3132137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настраивается имя и пространство имён XML-элемента</a:t>
            </a:r>
            <a:endParaRPr/>
          </a:p>
        </p:txBody>
      </p:sp>
      <p:cxnSp>
        <p:nvCxnSpPr>
          <p:cNvPr id="613" name="Google Shape;613;p16"/>
          <p:cNvCxnSpPr/>
          <p:nvPr/>
        </p:nvCxnSpPr>
        <p:spPr>
          <a:xfrm flipH="1">
            <a:off x="3708400" y="3573462"/>
            <a:ext cx="652462" cy="1428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4" name="Google Shape;614;p16"/>
          <p:cNvSpPr txBox="1"/>
          <p:nvPr>
            <p:ph type="title"/>
          </p:nvPr>
        </p:nvSpPr>
        <p:spPr>
          <a:xfrm>
            <a:off x="301625" y="228600"/>
            <a:ext cx="8540700" cy="3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Атрибуты управления сериализацией XML</a:t>
            </a:r>
            <a:endParaRPr sz="3200"/>
          </a:p>
        </p:txBody>
      </p:sp>
      <p:sp>
        <p:nvSpPr>
          <p:cNvPr id="615" name="Google Shape;615;p16"/>
          <p:cNvSpPr txBox="1"/>
          <p:nvPr/>
        </p:nvSpPr>
        <p:spPr>
          <a:xfrm>
            <a:off x="3357089" y="5283200"/>
            <a:ext cx="5255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Свойство или поле сериализуется как текст XML.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17"/>
          <p:cNvSpPr txBox="1"/>
          <p:nvPr/>
        </p:nvSpPr>
        <p:spPr>
          <a:xfrm>
            <a:off x="301625" y="474662"/>
            <a:ext cx="8662987" cy="424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XmlAttribute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"fullname"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XmlIgnore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XmlRoot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XmlArray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"Isit"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XmlArrayItem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"studentBSTU"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List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23" name="Google Shape;623;p17"/>
          <p:cNvSpPr txBox="1"/>
          <p:nvPr/>
        </p:nvSpPr>
        <p:spPr>
          <a:xfrm>
            <a:off x="3419475" y="1736725"/>
            <a:ext cx="58324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Поля и свойства, которые не должны сохраняться</a:t>
            </a:r>
            <a:endParaRPr/>
          </a:p>
        </p:txBody>
      </p:sp>
      <p:sp>
        <p:nvSpPr>
          <p:cNvPr id="624" name="Google Shape;624;p17"/>
          <p:cNvSpPr txBox="1"/>
          <p:nvPr/>
        </p:nvSpPr>
        <p:spPr>
          <a:xfrm>
            <a:off x="4049712" y="2767012"/>
            <a:ext cx="457200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настройка имени  коллекции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имени  элемента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8"/>
          <p:cNvSpPr txBox="1"/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Сериализация контрактов данных </a:t>
            </a:r>
            <a:endParaRPr/>
          </a:p>
        </p:txBody>
      </p:sp>
      <p:sp>
        <p:nvSpPr>
          <p:cNvPr id="631" name="Google Shape;631;p18"/>
          <p:cNvSpPr txBox="1"/>
          <p:nvPr>
            <p:ph idx="1" type="body"/>
          </p:nvPr>
        </p:nvSpPr>
        <p:spPr>
          <a:xfrm>
            <a:off x="301625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Контракт данных – это тип (класс или структура), объект которого описывает информационный фрагмент (открытые поля и свойства) -  один из механизмов сериализации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2" name="Google Shape;632;p18"/>
          <p:cNvPicPr preferRelativeResize="0"/>
          <p:nvPr/>
        </p:nvPicPr>
        <p:blipFill rotWithShape="1">
          <a:blip r:embed="rId3">
            <a:alphaModFix/>
          </a:blip>
          <a:srcRect b="-53022" l="0" r="0" t="0"/>
          <a:stretch/>
        </p:blipFill>
        <p:spPr>
          <a:xfrm>
            <a:off x="468300" y="3373418"/>
            <a:ext cx="6338900" cy="7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8"/>
          <p:cNvSpPr txBox="1"/>
          <p:nvPr/>
        </p:nvSpPr>
        <p:spPr>
          <a:xfrm>
            <a:off x="468300" y="4172590"/>
            <a:ext cx="7902600" cy="26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34" name="Google Shape;634;p18"/>
          <p:cNvSpPr txBox="1"/>
          <p:nvPr/>
        </p:nvSpPr>
        <p:spPr>
          <a:xfrm>
            <a:off x="5405437" y="2909887"/>
            <a:ext cx="3419475" cy="58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0" i="0" lang="en-GB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Основным форматом хранения контрактов данных является XML</a:t>
            </a:r>
            <a:endParaRPr/>
          </a:p>
        </p:txBody>
      </p:sp>
      <p:sp>
        <p:nvSpPr>
          <p:cNvPr id="635" name="Google Shape;635;p18"/>
          <p:cNvSpPr txBox="1"/>
          <p:nvPr/>
        </p:nvSpPr>
        <p:spPr>
          <a:xfrm>
            <a:off x="6135687" y="3975100"/>
            <a:ext cx="3008312" cy="258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качестве контракта данных используется обычный класс, информационный фрагмент образуют открытые поля и свойства класса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Видимость не имеет значения</a:t>
            </a:r>
            <a:endParaRPr/>
          </a:p>
        </p:txBody>
      </p:sp>
      <p:cxnSp>
        <p:nvCxnSpPr>
          <p:cNvPr id="636" name="Google Shape;636;p18"/>
          <p:cNvCxnSpPr/>
          <p:nvPr/>
        </p:nvCxnSpPr>
        <p:spPr>
          <a:xfrm rot="10800000">
            <a:off x="3636962" y="4359275"/>
            <a:ext cx="2447925" cy="1603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9"/>
          <p:cNvSpPr txBox="1"/>
          <p:nvPr>
            <p:ph idx="1" type="body"/>
          </p:nvPr>
        </p:nvSpPr>
        <p:spPr>
          <a:xfrm>
            <a:off x="163011" y="106508"/>
            <a:ext cx="8540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>
                <a:solidFill>
                  <a:schemeClr val="lt2"/>
                </a:solidFill>
              </a:rPr>
              <a:t>  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 контрактов</a:t>
            </a:r>
            <a:endParaRPr b="0" i="0" sz="32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GB" sz="24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[CollectionDataContract] -  Для коллекций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войства </a:t>
            </a: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Name  Namespace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для указания имени и пространства имён корневого XML-элемент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b="0" i="0" lang="en-GB" sz="2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DataMember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]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свойство Name, 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(порядок записи элементов контракта),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IsRequired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(обязательный элемент для записи),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►"/>
            </a:pPr>
            <a:r>
              <a:rPr b="0" i="0" lang="en-GB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EmitDefaultValue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(нужна ли запись значения по умолчанию для элемента)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400"/>
              <a:t>Если контракт будет десериализоваться в объекты потомков своего типа, эти типы должны быть упомянуты при помощи атрибута [</a:t>
            </a:r>
            <a:r>
              <a:rPr lang="en-GB" sz="2400">
                <a:solidFill>
                  <a:schemeClr val="lt2"/>
                </a:solidFill>
              </a:rPr>
              <a:t>KnownType</a:t>
            </a:r>
            <a:r>
              <a:rPr lang="en-GB" sz="2400"/>
              <a:t>]</a:t>
            </a:r>
            <a:endParaRPr sz="2400"/>
          </a:p>
        </p:txBody>
      </p:sp>
      <p:sp>
        <p:nvSpPr>
          <p:cNvPr id="643" name="Google Shape;643;p19"/>
          <p:cNvSpPr txBox="1"/>
          <p:nvPr/>
        </p:nvSpPr>
        <p:spPr>
          <a:xfrm>
            <a:off x="1691743" y="695471"/>
            <a:ext cx="5995500" cy="30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Основным форматом хранения контрактов данных является XML.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985375f4ef072d5_63"/>
          <p:cNvSpPr txBox="1"/>
          <p:nvPr>
            <p:ph idx="1" type="body"/>
          </p:nvPr>
        </p:nvSpPr>
        <p:spPr>
          <a:xfrm>
            <a:off x="765191" y="-3450899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7985375f4ef072d5_63"/>
          <p:cNvSpPr txBox="1"/>
          <p:nvPr/>
        </p:nvSpPr>
        <p:spPr>
          <a:xfrm>
            <a:off x="12" y="0"/>
            <a:ext cx="9793200" cy="28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"student"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Namespace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Order = 1, IsRequired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 = 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"value"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Order = 0,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EmitDefaultValue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Mark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651" name="Google Shape;651;g7985375f4ef072d5_63"/>
          <p:cNvSpPr txBox="1"/>
          <p:nvPr/>
        </p:nvSpPr>
        <p:spPr>
          <a:xfrm>
            <a:off x="692100" y="3002007"/>
            <a:ext cx="7759800" cy="26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KnownType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StudentFit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StudentFit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 }</a:t>
            </a:r>
            <a:endParaRPr/>
          </a:p>
        </p:txBody>
      </p:sp>
      <p:sp>
        <p:nvSpPr>
          <p:cNvPr id="652" name="Google Shape;652;g7985375f4ef072d5_63"/>
          <p:cNvSpPr txBox="1"/>
          <p:nvPr>
            <p:ph idx="1" type="body"/>
          </p:nvPr>
        </p:nvSpPr>
        <p:spPr>
          <a:xfrm>
            <a:off x="626250" y="402935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планируется десериализовать в объекты потомков своего типа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" type="body"/>
          </p:nvPr>
        </p:nvSpPr>
        <p:spPr>
          <a:xfrm>
            <a:off x="301650" y="119750"/>
            <a:ext cx="85407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36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Font typeface="Arial"/>
              <a:buChar char="►"/>
            </a:pPr>
            <a:r>
              <a:rPr lang="en-GB" sz="2100"/>
              <a:t>Если контракт является коллекцией объектов (как класс Group), он маркируется атрибутом [</a:t>
            </a:r>
            <a:r>
              <a:rPr lang="en-GB" sz="2100">
                <a:solidFill>
                  <a:schemeClr val="lt2"/>
                </a:solidFill>
              </a:rPr>
              <a:t>CollectionDataContract</a:t>
            </a:r>
            <a:r>
              <a:rPr lang="en-GB" sz="2100"/>
              <a:t>].</a:t>
            </a:r>
            <a:endParaRPr sz="2100"/>
          </a:p>
          <a:p>
            <a:pPr indent="-3136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Font typeface="Arial"/>
              <a:buChar char="►"/>
            </a:pPr>
            <a:r>
              <a:rPr lang="en-GB" sz="2100"/>
              <a:t>Кроме этого, для методов контракта данных применимы атрибуты [</a:t>
            </a:r>
            <a:r>
              <a:rPr lang="en-GB" sz="2100">
                <a:solidFill>
                  <a:schemeClr val="lt2"/>
                </a:solidFill>
              </a:rPr>
              <a:t>OnSerializing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OnSerialized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OnDeserializing</a:t>
            </a:r>
            <a:r>
              <a:rPr lang="en-GB" sz="2100"/>
              <a:t>], [</a:t>
            </a:r>
            <a:r>
              <a:rPr lang="en-GB" sz="2100">
                <a:solidFill>
                  <a:schemeClr val="lt2"/>
                </a:solidFill>
              </a:rPr>
              <a:t>OnDeserialized</a:t>
            </a:r>
            <a:r>
              <a:rPr lang="en-GB" sz="2100"/>
              <a:t>].</a:t>
            </a:r>
            <a:endParaRPr sz="2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выполнения сериализации контракта данных используются классы: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DataContractSerializer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контракт в формате XML;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NetDataContractSerializer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данные и тип контракта;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DataContractJsonSerializer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сериализует контракт в формате JSON.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109537" y="322262"/>
            <a:ext cx="8712200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NonSerialized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20;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Sum() {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+ y;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20" name="Google Shape;420;p3"/>
          <p:cNvSpPr txBox="1"/>
          <p:nvPr/>
        </p:nvSpPr>
        <p:spPr>
          <a:xfrm>
            <a:off x="4932362" y="280987"/>
            <a:ext cx="3529012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объект доступен для служб сериализации .NET,</a:t>
            </a:r>
            <a:endParaRPr/>
          </a:p>
        </p:txBody>
      </p:sp>
      <p:cxnSp>
        <p:nvCxnSpPr>
          <p:cNvPr id="421" name="Google Shape;421;p3"/>
          <p:cNvCxnSpPr/>
          <p:nvPr/>
        </p:nvCxnSpPr>
        <p:spPr>
          <a:xfrm rot="10800000">
            <a:off x="2484437" y="549275"/>
            <a:ext cx="237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2" name="Google Shape;422;p3"/>
          <p:cNvSpPr txBox="1"/>
          <p:nvPr/>
        </p:nvSpPr>
        <p:spPr>
          <a:xfrm>
            <a:off x="4641850" y="979487"/>
            <a:ext cx="4394200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не  будут участвовать в схеме сериализации (сокращает размер хранимых данных – например: </a:t>
            </a: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фиксированные значения, случайные или вычисляемыеы значения</a:t>
            </a: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/>
          </a:p>
        </p:txBody>
      </p:sp>
      <p:cxnSp>
        <p:nvCxnSpPr>
          <p:cNvPr id="423" name="Google Shape;423;p3"/>
          <p:cNvCxnSpPr/>
          <p:nvPr/>
        </p:nvCxnSpPr>
        <p:spPr>
          <a:xfrm flipH="1">
            <a:off x="3922712" y="1412875"/>
            <a:ext cx="1296987" cy="52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4" name="Google Shape;424;p3"/>
          <p:cNvSpPr txBox="1"/>
          <p:nvPr/>
        </p:nvSpPr>
        <p:spPr>
          <a:xfrm>
            <a:off x="473269" y="3295400"/>
            <a:ext cx="7502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000000"/>
                </a:highlight>
              </a:rPr>
              <a:t>При наследовании подобного класса, следует учитывать, что атрибут Serializable автоматически не наследуется. И если мы хотим, чтобы производный класс также мог бы быть сериализован, то опять же мы применяем к нему атрибут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25" name="Google Shape;425;p3"/>
          <p:cNvSpPr txBox="1"/>
          <p:nvPr/>
        </p:nvSpPr>
        <p:spPr>
          <a:xfrm>
            <a:off x="1944813" y="4824216"/>
            <a:ext cx="43569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 sz="20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: Person</a:t>
            </a:r>
            <a:endParaRPr sz="20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22"/>
          <p:cNvSpPr txBox="1"/>
          <p:nvPr/>
        </p:nvSpPr>
        <p:spPr>
          <a:xfrm>
            <a:off x="0" y="228598"/>
            <a:ext cx="10440900" cy="41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studentAnna = 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Name = </a:t>
            </a:r>
            <a:r>
              <a:rPr b="0" i="0" lang="en-GB" sz="19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Mark = 9.1 };</a:t>
            </a:r>
            <a:endParaRPr b="0" i="0" sz="19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конструктор DataContractSerializer требует типа контракта данных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ds = 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DataContractSerializer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.Create(</a:t>
            </a:r>
            <a:r>
              <a:rPr b="0" i="0" lang="en-GB" sz="19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"stud.xml"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ds.WriteObject(s, studentAnna);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9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сериализация (по умолчанию используется формат XML)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9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.Open(</a:t>
            </a:r>
            <a:r>
              <a:rPr b="0" i="0" lang="en-GB" sz="19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"stud.xml"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.Open))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newStud = (</a:t>
            </a:r>
            <a:r>
              <a:rPr b="0" i="0" lang="en-GB" sz="19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StudentBSTU</a:t>
            </a: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)ds.ReadObject(s);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900"/>
          </a:p>
        </p:txBody>
      </p:sp>
      <p:sp>
        <p:nvSpPr>
          <p:cNvPr id="665" name="Google Shape;665;p22"/>
          <p:cNvSpPr txBox="1"/>
          <p:nvPr/>
        </p:nvSpPr>
        <p:spPr>
          <a:xfrm>
            <a:off x="0" y="5824537"/>
            <a:ext cx="9540875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&lt;student xmlns="BSTU" xmlns:i="http://www.w3.org/2001/XMLSchema-instance"&gt;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&lt;value&gt;9.1&lt;/value&gt;&lt;name&gt;Anna&lt;/name&gt;&lt;/student&gt;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985375f4ef072d5_71"/>
          <p:cNvSpPr txBox="1"/>
          <p:nvPr>
            <p:ph type="title"/>
          </p:nvPr>
        </p:nvSpPr>
        <p:spPr>
          <a:xfrm>
            <a:off x="301625" y="228600"/>
            <a:ext cx="8540700" cy="48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Сериализация в JSON. JsonSerializer</a:t>
            </a:r>
            <a:endParaRPr sz="3600"/>
          </a:p>
        </p:txBody>
      </p:sp>
      <p:sp>
        <p:nvSpPr>
          <p:cNvPr id="672" name="Google Shape;672;g7985375f4ef072d5_71"/>
          <p:cNvSpPr txBox="1"/>
          <p:nvPr>
            <p:ph idx="1" type="body"/>
          </p:nvPr>
        </p:nvSpPr>
        <p:spPr>
          <a:xfrm>
            <a:off x="301625" y="960550"/>
            <a:ext cx="8540700" cy="51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JSON</a:t>
            </a:r>
            <a:r>
              <a:rPr lang="en-GB" sz="2400"/>
              <a:t> (JavaScript Object Notation)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System.Text.Json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класс </a:t>
            </a:r>
            <a:r>
              <a:rPr lang="en-GB" sz="2400">
                <a:solidFill>
                  <a:schemeClr val="lt2"/>
                </a:solidFill>
              </a:rPr>
              <a:t>JsonSerializer: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     статический метод </a:t>
            </a:r>
            <a:r>
              <a:rPr lang="en-GB" sz="2400">
                <a:solidFill>
                  <a:schemeClr val="lt2"/>
                </a:solidFill>
              </a:rPr>
              <a:t>Serialize()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асинхронный двойник</a:t>
            </a:r>
            <a:r>
              <a:rPr lang="en-GB" sz="2400">
                <a:solidFill>
                  <a:schemeClr val="lt2"/>
                </a:solidFill>
              </a:rPr>
              <a:t> SerializeAsyc()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метод</a:t>
            </a:r>
            <a:r>
              <a:rPr lang="en-GB" sz="2400">
                <a:solidFill>
                  <a:schemeClr val="lt2"/>
                </a:solidFill>
              </a:rPr>
              <a:t> Deserialize()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 </a:t>
            </a:r>
            <a:r>
              <a:rPr lang="en-GB" sz="2400"/>
              <a:t>асинхронный двойник</a:t>
            </a:r>
            <a:r>
              <a:rPr lang="en-GB" sz="2400">
                <a:solidFill>
                  <a:schemeClr val="lt2"/>
                </a:solidFill>
              </a:rPr>
              <a:t> DeserializeAsync()</a:t>
            </a:r>
            <a:endParaRPr sz="2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2"/>
                </a:solidFill>
              </a:rPr>
              <a:t>замечания по сериализации/десериализации</a:t>
            </a:r>
            <a:endParaRPr b="1"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Объект, который подвергается десериализации, должен иметь либо конструктор без параметров, либо конструктор, для всех параметров которого в десериализуемом json-объекте есть значения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Сериализации подлежат только публичные свойства объекта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985375f4ef072d5_77"/>
          <p:cNvSpPr txBox="1"/>
          <p:nvPr>
            <p:ph idx="1" type="body"/>
          </p:nvPr>
        </p:nvSpPr>
        <p:spPr>
          <a:xfrm>
            <a:off x="301625" y="613050"/>
            <a:ext cx="8540700" cy="596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string Serialize(Object obj, Type type, JsonSerializerOptions options):</a:t>
            </a:r>
            <a:r>
              <a:rPr lang="en-GB" sz="2000"/>
              <a:t> сериализует объект obj типа type и возвращает код json в виде строки. Последний необязательный параметр options позволяет задать дополнительные опции сериализации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string Serialize&lt;T&gt;(T obj, JsonSerializerOptions options):</a:t>
            </a:r>
            <a:r>
              <a:rPr lang="en-GB" sz="2000"/>
              <a:t> типизированная версия сериализует объект obj типа T и возвращает код json в виде строки.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Task SerializeAsync(Stream utf8Json, Object obj, Type type, JsonSerializerOptions options):</a:t>
            </a:r>
            <a:r>
              <a:rPr lang="en-GB" sz="2000"/>
              <a:t> </a:t>
            </a:r>
            <a:endParaRPr sz="20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сериализует объект obj типа type и записывает его в поток utf8Json. Последний необязательный параметр options позволяет задать дополнительные опции сериализации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Task SerializeAsync&lt;T&gt;(Stream utf8Json, T obj, JsonSerializerOptions options):</a:t>
            </a:r>
            <a:r>
              <a:rPr lang="en-GB" sz="2000"/>
              <a:t>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типизированная версия сериализует объект obj типа T в поток utf8Json.</a:t>
            </a:r>
            <a:endParaRPr sz="2000"/>
          </a:p>
        </p:txBody>
      </p:sp>
      <p:sp>
        <p:nvSpPr>
          <p:cNvPr id="679" name="Google Shape;679;g7985375f4ef072d5_77"/>
          <p:cNvSpPr txBox="1"/>
          <p:nvPr/>
        </p:nvSpPr>
        <p:spPr>
          <a:xfrm>
            <a:off x="1621064" y="0"/>
            <a:ext cx="795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SerializeAsyc(),  перегруженные версии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7985375f4ef072d5_8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g7985375f4ef072d5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228600"/>
            <a:ext cx="8540700" cy="561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7985375f4ef072d5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0" y="5519456"/>
            <a:ext cx="29527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985375f4ef072d5_91"/>
          <p:cNvSpPr txBox="1"/>
          <p:nvPr>
            <p:ph idx="1" type="body"/>
          </p:nvPr>
        </p:nvSpPr>
        <p:spPr>
          <a:xfrm>
            <a:off x="301625" y="-140150"/>
            <a:ext cx="8540700" cy="518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800"/>
              <a:t>Запись и чтение файла json</a:t>
            </a:r>
            <a:endParaRPr sz="1800"/>
          </a:p>
        </p:txBody>
      </p:sp>
      <p:pic>
        <p:nvPicPr>
          <p:cNvPr id="694" name="Google Shape;694;g7985375f4ef072d5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540"/>
            <a:ext cx="9143999" cy="470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7985375f4ef072d5_91"/>
          <p:cNvPicPr preferRelativeResize="0"/>
          <p:nvPr/>
        </p:nvPicPr>
        <p:blipFill rotWithShape="1">
          <a:blip r:embed="rId4">
            <a:alphaModFix/>
          </a:blip>
          <a:srcRect b="21154" l="0" r="0" t="0"/>
          <a:stretch/>
        </p:blipFill>
        <p:spPr>
          <a:xfrm>
            <a:off x="4879580" y="4823750"/>
            <a:ext cx="4264424" cy="2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985375f4ef072d5_98"/>
          <p:cNvSpPr txBox="1"/>
          <p:nvPr>
            <p:ph idx="1" type="body"/>
          </p:nvPr>
        </p:nvSpPr>
        <p:spPr>
          <a:xfrm>
            <a:off x="301650" y="1"/>
            <a:ext cx="8540700" cy="74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Настройка сериализации с помощью JsonSerializerOptions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AllowTrailingCommas</a:t>
            </a:r>
            <a:r>
              <a:rPr lang="en-GB" sz="2400"/>
              <a:t>: устанавливает, надо ли добавлять после последнего элемента в json запятую. Если равно true, запятая добавляется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DefaultIgnoreCondition</a:t>
            </a:r>
            <a:r>
              <a:rPr lang="en-GB" sz="2400"/>
              <a:t>: устанавливает, будут ли сериализоваться/десериализоваться в json свойства со значениями по умолчанию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IgnoreReadOnlyProperties</a:t>
            </a:r>
            <a:r>
              <a:rPr lang="en-GB" sz="2400"/>
              <a:t>: аналогично устанавливает, будут ли сериализоваться свойства, предназначенные только для чтения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WriteIndented</a:t>
            </a:r>
            <a:r>
              <a:rPr lang="en-GB" sz="2400"/>
              <a:t>: устанавливает, будут ли добавляться в json пробелы (условно говоря, для красоты). Если равно true устанавливаются дополнительные пробелы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g4558aaefec807a8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3" y="694958"/>
            <a:ext cx="8870076" cy="3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g4558aaefec807a8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27" y="694945"/>
            <a:ext cx="23241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558aaefec807a82_7"/>
          <p:cNvSpPr txBox="1"/>
          <p:nvPr>
            <p:ph type="title"/>
          </p:nvPr>
        </p:nvSpPr>
        <p:spPr>
          <a:xfrm>
            <a:off x="301625" y="101525"/>
            <a:ext cx="8540700" cy="3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Настройка сериализации с помощью атрибутов</a:t>
            </a:r>
            <a:endParaRPr sz="2400"/>
          </a:p>
        </p:txBody>
      </p:sp>
      <p:sp>
        <p:nvSpPr>
          <p:cNvPr id="715" name="Google Shape;715;g4558aaefec807a82_7"/>
          <p:cNvSpPr txBox="1"/>
          <p:nvPr>
            <p:ph idx="1" type="body"/>
          </p:nvPr>
        </p:nvSpPr>
        <p:spPr>
          <a:xfrm>
            <a:off x="301625" y="674275"/>
            <a:ext cx="8540700" cy="19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/>
              <a:t>Атрибут </a:t>
            </a:r>
            <a:r>
              <a:rPr lang="en-GB" sz="2400">
                <a:solidFill>
                  <a:schemeClr val="lt2"/>
                </a:solidFill>
              </a:rPr>
              <a:t>JsonIgnore</a:t>
            </a:r>
            <a:r>
              <a:rPr lang="en-GB" sz="2400"/>
              <a:t> позволяет исключить из сериализации определенное свойство.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JsonPropertyName</a:t>
            </a:r>
            <a:r>
              <a:rPr lang="en-GB" sz="2400"/>
              <a:t> позволяет замещать оригинальное название свойства. </a:t>
            </a:r>
            <a:endParaRPr sz="2400"/>
          </a:p>
        </p:txBody>
      </p:sp>
      <p:pic>
        <p:nvPicPr>
          <p:cNvPr id="716" name="Google Shape;716;g4558aaefec807a82_7"/>
          <p:cNvPicPr preferRelativeResize="0"/>
          <p:nvPr/>
        </p:nvPicPr>
        <p:blipFill rotWithShape="1">
          <a:blip r:embed="rId3">
            <a:alphaModFix/>
          </a:blip>
          <a:srcRect b="0" l="0" r="37304" t="40033"/>
          <a:stretch/>
        </p:blipFill>
        <p:spPr>
          <a:xfrm>
            <a:off x="4451175" y="2053100"/>
            <a:ext cx="4574499" cy="34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4558aaefec807a82_7"/>
          <p:cNvPicPr preferRelativeResize="0"/>
          <p:nvPr/>
        </p:nvPicPr>
        <p:blipFill rotWithShape="1">
          <a:blip r:embed="rId3">
            <a:alphaModFix/>
          </a:blip>
          <a:srcRect b="68261" l="0" r="0" t="0"/>
          <a:stretch/>
        </p:blipFill>
        <p:spPr>
          <a:xfrm>
            <a:off x="113598" y="4911075"/>
            <a:ext cx="7762875" cy="1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4558aaefec807a8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323" y="5337448"/>
            <a:ext cx="1962000" cy="7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4558aaefec807a82_7"/>
          <p:cNvSpPr txBox="1"/>
          <p:nvPr/>
        </p:nvSpPr>
        <p:spPr>
          <a:xfrm>
            <a:off x="1185029" y="3303959"/>
            <a:ext cx="4249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при десериализации для него используется значение по умолчанию.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3"/>
          <p:cNvSpPr txBox="1"/>
          <p:nvPr>
            <p:ph idx="1" type="body"/>
          </p:nvPr>
        </p:nvSpPr>
        <p:spPr>
          <a:xfrm>
            <a:off x="179387" y="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Json сериализация сложных объектов</a:t>
            </a:r>
            <a:endParaRPr/>
          </a:p>
        </p:txBody>
      </p:sp>
      <p:sp>
        <p:nvSpPr>
          <p:cNvPr id="725" name="Google Shape;725;p23"/>
          <p:cNvSpPr txBox="1"/>
          <p:nvPr/>
        </p:nvSpPr>
        <p:spPr>
          <a:xfrm>
            <a:off x="12700" y="620712"/>
            <a:ext cx="9793287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Programmer()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Programmer(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age,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Age =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Company = comp;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</p:txBody>
      </p:sp>
      <p:sp>
        <p:nvSpPr>
          <p:cNvPr id="726" name="Google Shape;726;p23"/>
          <p:cNvSpPr txBox="1"/>
          <p:nvPr/>
        </p:nvSpPr>
        <p:spPr>
          <a:xfrm>
            <a:off x="1624012" y="4611687"/>
            <a:ext cx="751998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DataContractAttribute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DataMember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Company(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Name = name;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330200" y="153987"/>
            <a:ext cx="683418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System.Runtime.Serialization.Json;</a:t>
            </a:r>
            <a:endParaRPr/>
          </a:p>
        </p:txBody>
      </p:sp>
      <p:sp>
        <p:nvSpPr>
          <p:cNvPr id="733" name="Google Shape;733;p24"/>
          <p:cNvSpPr txBox="1"/>
          <p:nvPr/>
        </p:nvSpPr>
        <p:spPr>
          <a:xfrm>
            <a:off x="120650" y="981075"/>
            <a:ext cx="9347200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person1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"Anna"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21,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"OOO"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person2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"Nikita"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45,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"OAO"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people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{ person1, person2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DataContractJsonSerializer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jsonFormatter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DataContractJsonSerializer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"programmers.json"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jsonFormatter.WriteObject(fs, people);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"programmers.json"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{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newpeople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Programmer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[])jsonFormatter.ReadObject(fs);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734" name="Google Shape;7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925" y="6080125"/>
            <a:ext cx="96488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f5faef5c25a01a7_0"/>
          <p:cNvSpPr txBox="1"/>
          <p:nvPr>
            <p:ph idx="1" type="body"/>
          </p:nvPr>
        </p:nvSpPr>
        <p:spPr>
          <a:xfrm>
            <a:off x="301650" y="915600"/>
            <a:ext cx="8540700" cy="5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Объекты сериализуемых типов можно сохранить в поток в различных форматах, </a:t>
            </a:r>
            <a:r>
              <a:rPr lang="en-GB" sz="2400"/>
              <a:t>д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 каждого формата предусмотрен свой класс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33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►"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b="0" i="0" lang="en-GB" sz="3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Форматы</a:t>
            </a:r>
            <a:endParaRPr>
              <a:solidFill>
                <a:schemeClr val="lt2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бинарный -</a:t>
            </a:r>
            <a:r>
              <a:rPr b="0" i="0" lang="en-GB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BinaryFormatter</a:t>
            </a:r>
            <a:endParaRPr>
              <a:solidFill>
                <a:schemeClr val="lt2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SOAP -</a:t>
            </a:r>
            <a:r>
              <a:rPr b="0" i="0" lang="en-GB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SoapFormatter</a:t>
            </a:r>
            <a:endParaRPr>
              <a:solidFill>
                <a:schemeClr val="lt2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 - </a:t>
            </a:r>
            <a:r>
              <a:rPr b="0" i="0" lang="en-GB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XmlSerializer</a:t>
            </a:r>
            <a:endParaRPr>
              <a:solidFill>
                <a:schemeClr val="lt2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JSON - </a:t>
            </a:r>
            <a:r>
              <a:rPr b="0" i="0" lang="en-GB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DataContractJsonSerializer</a:t>
            </a:r>
            <a:endParaRPr>
              <a:solidFill>
                <a:schemeClr val="lt2"/>
              </a:solidFill>
            </a:endParaRPr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ISerializable</a:t>
            </a:r>
            <a:endParaRPr/>
          </a:p>
        </p:txBody>
      </p:sp>
      <p:sp>
        <p:nvSpPr>
          <p:cNvPr id="741" name="Google Shape;741;p2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выполнить любые действия, связанные с формированием данных для сохранения (свой сериализатор)</a:t>
            </a:r>
            <a:endParaRPr/>
          </a:p>
        </p:txBody>
      </p:sp>
      <p:sp>
        <p:nvSpPr>
          <p:cNvPr id="742" name="Google Shape;742;p25"/>
          <p:cNvSpPr txBox="1"/>
          <p:nvPr/>
        </p:nvSpPr>
        <p:spPr>
          <a:xfrm>
            <a:off x="468312" y="3284537"/>
            <a:ext cx="8675687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GetObjectData(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43" name="Google Shape;743;p25"/>
          <p:cNvSpPr txBox="1"/>
          <p:nvPr/>
        </p:nvSpPr>
        <p:spPr>
          <a:xfrm>
            <a:off x="684212" y="5083175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вызывается CLR автоматически при выполнении сериализации</a:t>
            </a:r>
            <a:endParaRPr/>
          </a:p>
        </p:txBody>
      </p:sp>
      <p:cxnSp>
        <p:nvCxnSpPr>
          <p:cNvPr id="744" name="Google Shape;744;p25"/>
          <p:cNvCxnSpPr/>
          <p:nvPr/>
        </p:nvCxnSpPr>
        <p:spPr>
          <a:xfrm flipH="1" rot="10800000">
            <a:off x="1979612" y="4221162"/>
            <a:ext cx="720725" cy="9318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25"/>
          <p:cNvSpPr txBox="1"/>
          <p:nvPr/>
        </p:nvSpPr>
        <p:spPr>
          <a:xfrm>
            <a:off x="4529137" y="5275262"/>
            <a:ext cx="45720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заполнение объекта SerializationInfo набором данных вида «ключ-значение», которые (обычно) соответствуют полям сохраняемого объекта</a:t>
            </a:r>
            <a:endParaRPr/>
          </a:p>
        </p:txBody>
      </p:sp>
      <p:cxnSp>
        <p:nvCxnSpPr>
          <p:cNvPr id="746" name="Google Shape;746;p25"/>
          <p:cNvCxnSpPr/>
          <p:nvPr/>
        </p:nvCxnSpPr>
        <p:spPr>
          <a:xfrm rot="10800000">
            <a:off x="5867400" y="4070350"/>
            <a:ext cx="217487" cy="124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26"/>
          <p:cNvSpPr txBox="1"/>
          <p:nvPr/>
        </p:nvSpPr>
        <p:spPr>
          <a:xfrm>
            <a:off x="301625" y="234950"/>
            <a:ext cx="8540750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ISerializable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.GetObjectData(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info.SetType(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info.AddValue(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_name);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info.AddValue(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"Rate"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)(_rate * 100));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SerializationInfo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info,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ctx)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_name = info.GetString(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_rate = info.GetInt32(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"Rate"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/ 100;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Student()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3563937" y="4651375"/>
            <a:ext cx="4572000" cy="1938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должен содержать специальный private-конструктор, который будет вызывать CLR после выполнения десериализации  Конструктор должен иметь параметры типа SerializationInfo и StreamingContext. </a:t>
            </a:r>
            <a:endParaRPr/>
          </a:p>
        </p:txBody>
      </p:sp>
      <p:cxnSp>
        <p:nvCxnSpPr>
          <p:cNvPr id="755" name="Google Shape;755;p26"/>
          <p:cNvCxnSpPr/>
          <p:nvPr/>
        </p:nvCxnSpPr>
        <p:spPr>
          <a:xfrm rot="10800000">
            <a:off x="5076825" y="3933825"/>
            <a:ext cx="1223962" cy="935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</a:pPr>
            <a:r>
              <a:rPr b="1" i="0" lang="en-GB" sz="6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АТРИБУТЫ</a:t>
            </a:r>
            <a:endParaRPr/>
          </a:p>
        </p:txBody>
      </p:sp>
      <p:sp>
        <p:nvSpPr>
          <p:cNvPr id="761" name="Google Shape;761;p27"/>
          <p:cNvSpPr txBox="1"/>
          <p:nvPr>
            <p:ph idx="1" type="body"/>
          </p:nvPr>
        </p:nvSpPr>
        <p:spPr>
          <a:xfrm>
            <a:off x="164150" y="1371600"/>
            <a:ext cx="89799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 (attribute) - специальн</a:t>
            </a:r>
            <a:r>
              <a:rPr lang="en-GB"/>
              <a:t>ый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инструмент,которы</a:t>
            </a:r>
            <a:r>
              <a:rPr lang="en-GB"/>
              <a:t>й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позволя</a:t>
            </a:r>
            <a:r>
              <a:rPr lang="en-GB"/>
              <a:t>е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 встраивать в сборку дополнительные метаданные. 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дополнительная информация, сохраняемая в метаданных</a:t>
            </a:r>
            <a:r>
              <a:rPr lang="en-GB"/>
              <a:t> 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 сборке, модуле, типе, элементах типа, параметров метода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Наследуются от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System.Attribute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 txBox="1"/>
          <p:nvPr>
            <p:ph type="title"/>
          </p:nvPr>
        </p:nvSpPr>
        <p:spPr>
          <a:xfrm>
            <a:off x="301625" y="-222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ahoma"/>
              <a:buNone/>
            </a:pPr>
            <a:r>
              <a:rPr b="0" i="0" lang="en-GB" sz="4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Создание</a:t>
            </a: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собственного атрибута</a:t>
            </a:r>
            <a:endParaRPr/>
          </a:p>
        </p:txBody>
      </p:sp>
      <p:sp>
        <p:nvSpPr>
          <p:cNvPr id="767" name="Google Shape;767;p28"/>
          <p:cNvSpPr txBox="1"/>
          <p:nvPr>
            <p:ph idx="1" type="body"/>
          </p:nvPr>
        </p:nvSpPr>
        <p:spPr>
          <a:xfrm>
            <a:off x="301625" y="11001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 основе класса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Требования к классу: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должен прямо или косвенно наследоваться от класса Attribute		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открытых полей, свойств и параметров конструктора класса: числовые типы (кроме decimal), bool, char, string, object, System.Type, перечисления; одномерные массивы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 класса должно заканчиваться суффиксом Attribute (необязательно).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3" name="Google Shape;773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774" name="Google Shape;774;p29"/>
          <p:cNvSpPr txBox="1"/>
          <p:nvPr/>
        </p:nvSpPr>
        <p:spPr>
          <a:xfrm>
            <a:off x="219075" y="2079625"/>
            <a:ext cx="8623300" cy="354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System.Attribute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Version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BSTUAttribute(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"/>
          <p:cNvSpPr txBox="1"/>
          <p:nvPr>
            <p:ph idx="1" type="body"/>
          </p:nvPr>
        </p:nvSpPr>
        <p:spPr>
          <a:xfrm>
            <a:off x="323850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</a:t>
            </a:r>
            <a:endParaRPr/>
          </a:p>
        </p:txBody>
      </p:sp>
      <p:sp>
        <p:nvSpPr>
          <p:cNvPr id="781" name="Google Shape;781;p30"/>
          <p:cNvSpPr txBox="1"/>
          <p:nvPr/>
        </p:nvSpPr>
        <p:spPr>
          <a:xfrm>
            <a:off x="223837" y="2336800"/>
            <a:ext cx="8640762" cy="3108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"OOP C++/C#"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,Version =3)]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"Draft"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782" name="Google Shape;782;p30"/>
          <p:cNvSpPr txBox="1"/>
          <p:nvPr/>
        </p:nvSpPr>
        <p:spPr>
          <a:xfrm>
            <a:off x="274637" y="1076325"/>
            <a:ext cx="3425825" cy="12017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имя атрибута указывается без суффикса Attribute</a:t>
            </a:r>
            <a:endParaRPr/>
          </a:p>
        </p:txBody>
      </p:sp>
      <p:sp>
        <p:nvSpPr>
          <p:cNvPr id="783" name="Google Shape;783;p30"/>
          <p:cNvSpPr txBox="1"/>
          <p:nvPr/>
        </p:nvSpPr>
        <p:spPr>
          <a:xfrm>
            <a:off x="3876675" y="3414712"/>
            <a:ext cx="50609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конструктора атрибута</a:t>
            </a:r>
            <a:endParaRPr/>
          </a:p>
        </p:txBody>
      </p:sp>
      <p:cxnSp>
        <p:nvCxnSpPr>
          <p:cNvPr id="784" name="Google Shape;784;p30"/>
          <p:cNvCxnSpPr/>
          <p:nvPr/>
        </p:nvCxnSpPr>
        <p:spPr>
          <a:xfrm flipH="1">
            <a:off x="3395662" y="3687762"/>
            <a:ext cx="455612" cy="3587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5" name="Google Shape;785;p30"/>
          <p:cNvCxnSpPr/>
          <p:nvPr/>
        </p:nvCxnSpPr>
        <p:spPr>
          <a:xfrm rot="10800000">
            <a:off x="3059112" y="2722562"/>
            <a:ext cx="1008062" cy="6921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6" name="Google Shape;786;p30"/>
          <p:cNvSpPr txBox="1"/>
          <p:nvPr/>
        </p:nvSpPr>
        <p:spPr>
          <a:xfrm>
            <a:off x="4121150" y="549275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именованные параметры, предназначенны для задания значения открытого поля или свойства</a:t>
            </a:r>
            <a:endParaRPr/>
          </a:p>
        </p:txBody>
      </p:sp>
      <p:cxnSp>
        <p:nvCxnSpPr>
          <p:cNvPr id="787" name="Google Shape;787;p30"/>
          <p:cNvCxnSpPr/>
          <p:nvPr/>
        </p:nvCxnSpPr>
        <p:spPr>
          <a:xfrm flipH="1">
            <a:off x="5435600" y="1846262"/>
            <a:ext cx="288925" cy="4905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558aaefec807a82_30"/>
          <p:cNvSpPr txBox="1"/>
          <p:nvPr>
            <p:ph type="title"/>
          </p:nvPr>
        </p:nvSpPr>
        <p:spPr>
          <a:xfrm>
            <a:off x="301625" y="228600"/>
            <a:ext cx="85407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Ограничение применения атрибута</a:t>
            </a:r>
            <a:endParaRPr sz="2400"/>
          </a:p>
        </p:txBody>
      </p:sp>
      <p:sp>
        <p:nvSpPr>
          <p:cNvPr id="794" name="Google Shape;794;g4558aaefec807a82_30"/>
          <p:cNvSpPr txBox="1"/>
          <p:nvPr>
            <p:ph idx="1" type="body"/>
          </p:nvPr>
        </p:nvSpPr>
        <p:spPr>
          <a:xfrm>
            <a:off x="301625" y="1402525"/>
            <a:ext cx="8540700" cy="469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AttributeUsage - </a:t>
            </a:r>
            <a:r>
              <a:rPr lang="en-GB"/>
              <a:t>можно ограничить типы, к которым будет применяться атрибут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Ограничение задает перечисление</a:t>
            </a:r>
            <a:r>
              <a:rPr lang="en-GB">
                <a:solidFill>
                  <a:schemeClr val="lt2"/>
                </a:solidFill>
              </a:rPr>
              <a:t> AttributeTargets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5" name="Google Shape;795;g4558aaefec807a82_30"/>
          <p:cNvSpPr txBox="1"/>
          <p:nvPr/>
        </p:nvSpPr>
        <p:spPr>
          <a:xfrm>
            <a:off x="316625" y="4411214"/>
            <a:ext cx="8510700" cy="19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[System.AttributeUsage(AttributeTargets.Class 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.Method,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AllowMultiple =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558aaefec807a82_37"/>
          <p:cNvSpPr txBox="1"/>
          <p:nvPr>
            <p:ph idx="1" type="body"/>
          </p:nvPr>
        </p:nvSpPr>
        <p:spPr>
          <a:xfrm>
            <a:off x="129450" y="426800"/>
            <a:ext cx="8540700" cy="643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All</a:t>
            </a:r>
            <a:r>
              <a:rPr lang="en-GB" sz="2400"/>
              <a:t>: используется всеми типами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Assembly</a:t>
            </a:r>
            <a:r>
              <a:rPr lang="en-GB" sz="2400"/>
              <a:t>: атрибут применяется к сборке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Constructor</a:t>
            </a:r>
            <a:r>
              <a:rPr lang="en-GB" sz="2400"/>
              <a:t>: атрибут применяется к конструктору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Delegate</a:t>
            </a:r>
            <a:r>
              <a:rPr lang="en-GB" sz="2400"/>
              <a:t>: атрибут применяется к делегату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Enum</a:t>
            </a:r>
            <a:r>
              <a:rPr lang="en-GB" sz="2400"/>
              <a:t>: применяется к перечислению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Event</a:t>
            </a:r>
            <a:r>
              <a:rPr lang="en-GB" sz="2400"/>
              <a:t>: атрибут применяется к событию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Field</a:t>
            </a:r>
            <a:r>
              <a:rPr lang="en-GB" sz="2400"/>
              <a:t>: применяется к полю типа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Interface</a:t>
            </a:r>
            <a:r>
              <a:rPr lang="en-GB" sz="2400"/>
              <a:t>: атрибут применяется к интерфейсу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Method</a:t>
            </a:r>
            <a:r>
              <a:rPr lang="en-GB" sz="2400"/>
              <a:t>: применяется к методу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Property</a:t>
            </a:r>
            <a:r>
              <a:rPr lang="en-GB" sz="2400"/>
              <a:t>: применяется к свойству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GB" sz="2400">
                <a:solidFill>
                  <a:schemeClr val="lt2"/>
                </a:solidFill>
              </a:rPr>
              <a:t>Struct</a:t>
            </a:r>
            <a:r>
              <a:rPr lang="en-GB" sz="2400"/>
              <a:t>: применяется к структуре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 помощью логической операции ИЛИ можно комбинировать эти значения.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</a:t>
            </a:r>
            <a:r>
              <a:rPr lang="en-GB" sz="2100">
                <a:solidFill>
                  <a:schemeClr val="lt2"/>
                </a:solidFill>
              </a:rPr>
              <a:t>[AttributeUsage(AttributeTargets.Class | AttributeTargets.Struct)]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2"/>
          <p:cNvSpPr txBox="1"/>
          <p:nvPr>
            <p:ph idx="1" type="body"/>
          </p:nvPr>
        </p:nvSpPr>
        <p:spPr>
          <a:xfrm>
            <a:off x="271450" y="0"/>
            <a:ext cx="79128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Настройка атрибута.Ограничение применения атрибута</a:t>
            </a:r>
            <a:endParaRPr/>
          </a:p>
        </p:txBody>
      </p:sp>
      <p:sp>
        <p:nvSpPr>
          <p:cNvPr id="807" name="Google Shape;807;p32"/>
          <p:cNvSpPr txBox="1"/>
          <p:nvPr/>
        </p:nvSpPr>
        <p:spPr>
          <a:xfrm>
            <a:off x="241300" y="2478087"/>
            <a:ext cx="85121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AttributeUsage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.Class |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AttributeTargets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.Method,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AllowMultiple =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2"/>
          <p:cNvSpPr txBox="1"/>
          <p:nvPr/>
        </p:nvSpPr>
        <p:spPr>
          <a:xfrm>
            <a:off x="1138086" y="1176485"/>
            <a:ext cx="64803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определяет, может ли атрибут быть применён к программному элементу более одного раза</a:t>
            </a:r>
            <a:endParaRPr/>
          </a:p>
        </p:txBody>
      </p:sp>
      <p:cxnSp>
        <p:nvCxnSpPr>
          <p:cNvPr id="809" name="Google Shape;809;p32"/>
          <p:cNvCxnSpPr/>
          <p:nvPr/>
        </p:nvCxnSpPr>
        <p:spPr>
          <a:xfrm>
            <a:off x="5003800" y="1916112"/>
            <a:ext cx="431800" cy="12255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0" name="Google Shape;810;p32"/>
          <p:cNvSpPr txBox="1"/>
          <p:nvPr/>
        </p:nvSpPr>
        <p:spPr>
          <a:xfrm>
            <a:off x="454025" y="4864100"/>
            <a:ext cx="8388350" cy="1939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assembly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AssemblyKeyFile(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"Lect.exe"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многократное применение атрибута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[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"Serialization"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"Lecture 12"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}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/>
          <p:nvPr>
            <p:ph idx="1" type="body"/>
          </p:nvPr>
        </p:nvSpPr>
        <p:spPr>
          <a:xfrm>
            <a:off x="301625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получение информации о применённых атрибутах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Attribute.GetCustomAttributes() возвращает все атрибуты некоторого элемента в виде массива</a:t>
            </a:r>
            <a:endParaRPr/>
          </a:p>
        </p:txBody>
      </p:sp>
      <p:sp>
        <p:nvSpPr>
          <p:cNvPr id="816" name="Google Shape;816;p33"/>
          <p:cNvSpPr txBox="1"/>
          <p:nvPr/>
        </p:nvSpPr>
        <p:spPr>
          <a:xfrm>
            <a:off x="165100" y="4125912"/>
            <a:ext cx="8813800" cy="954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GetCustomAttribute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(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MemberInfo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element,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attributeType)</a:t>
            </a:r>
            <a:endParaRPr/>
          </a:p>
        </p:txBody>
      </p:sp>
      <p:sp>
        <p:nvSpPr>
          <p:cNvPr id="817" name="Google Shape;817;p33"/>
          <p:cNvSpPr txBox="1"/>
          <p:nvPr/>
        </p:nvSpPr>
        <p:spPr>
          <a:xfrm>
            <a:off x="311150" y="5373687"/>
            <a:ext cx="4572000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элемент, у которого надо получить атрибу</a:t>
            </a:r>
            <a:endParaRPr/>
          </a:p>
        </p:txBody>
      </p:sp>
      <p:cxnSp>
        <p:nvCxnSpPr>
          <p:cNvPr id="818" name="Google Shape;818;p33"/>
          <p:cNvCxnSpPr/>
          <p:nvPr/>
        </p:nvCxnSpPr>
        <p:spPr>
          <a:xfrm flipH="1" rot="10800000">
            <a:off x="3348037" y="5092700"/>
            <a:ext cx="431800" cy="496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9" name="Google Shape;819;p33"/>
          <p:cNvSpPr txBox="1"/>
          <p:nvPr/>
        </p:nvSpPr>
        <p:spPr>
          <a:xfrm>
            <a:off x="4883150" y="5849937"/>
            <a:ext cx="396240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получаемого атрибута</a:t>
            </a:r>
            <a:endParaRPr/>
          </a:p>
        </p:txBody>
      </p:sp>
      <p:cxnSp>
        <p:nvCxnSpPr>
          <p:cNvPr id="820" name="Google Shape;820;p33"/>
          <p:cNvCxnSpPr/>
          <p:nvPr/>
        </p:nvCxnSpPr>
        <p:spPr>
          <a:xfrm flipH="1" rot="10800000">
            <a:off x="5867400" y="5092700"/>
            <a:ext cx="504825" cy="63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класс </a:t>
            </a: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BinaryFormatter</a:t>
            </a:r>
            <a:endParaRPr/>
          </a:p>
        </p:txBody>
      </p:sp>
      <p:sp>
        <p:nvSpPr>
          <p:cNvPr id="438" name="Google Shape;438;p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функционал сериализации определен в интерфейсе </a:t>
            </a:r>
            <a:r>
              <a:rPr b="1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IFormatter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9" name="Google Shape;439;p4"/>
          <p:cNvSpPr txBox="1"/>
          <p:nvPr/>
        </p:nvSpPr>
        <p:spPr>
          <a:xfrm>
            <a:off x="-6350" y="3213100"/>
            <a:ext cx="9310687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IFormatter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SerializationBinder Binder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StreamingContext Context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ISurrogateSelector SurrogateSelector {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Deserialize(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serializationStream);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Serialize(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serializationStream,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graph);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40" name="Google Shape;440;p4"/>
          <p:cNvSpPr txBox="1"/>
          <p:nvPr/>
        </p:nvSpPr>
        <p:spPr>
          <a:xfrm>
            <a:off x="3708400" y="5599112"/>
            <a:ext cx="51339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сериализации и сериализуемый объект</a:t>
            </a:r>
            <a:endParaRPr/>
          </a:p>
        </p:txBody>
      </p:sp>
      <p:cxnSp>
        <p:nvCxnSpPr>
          <p:cNvPr id="441" name="Google Shape;441;p4"/>
          <p:cNvCxnSpPr/>
          <p:nvPr/>
        </p:nvCxnSpPr>
        <p:spPr>
          <a:xfrm rot="10800000">
            <a:off x="4427537" y="5229225"/>
            <a:ext cx="360362" cy="29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2" name="Google Shape;442;p4"/>
          <p:cNvCxnSpPr/>
          <p:nvPr/>
        </p:nvCxnSpPr>
        <p:spPr>
          <a:xfrm flipH="1" rot="10800000">
            <a:off x="6948487" y="5229225"/>
            <a:ext cx="503237" cy="3698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3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265112" y="476250"/>
            <a:ext cx="8842375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bstuinfo =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.GetCustomAttribute(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(bstuinfo !=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BSTUAttribute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)bstuinfo).Name);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pic>
        <p:nvPicPr>
          <p:cNvPr id="828" name="Google Shape;828;p34"/>
          <p:cNvPicPr preferRelativeResize="0"/>
          <p:nvPr/>
        </p:nvPicPr>
        <p:blipFill rotWithShape="1">
          <a:blip r:embed="rId3">
            <a:alphaModFix/>
          </a:blip>
          <a:srcRect b="0" l="0" r="0" t="33493"/>
          <a:stretch/>
        </p:blipFill>
        <p:spPr>
          <a:xfrm>
            <a:off x="3995737" y="2508250"/>
            <a:ext cx="4459287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5"/>
          <p:cNvSpPr txBox="1"/>
          <p:nvPr>
            <p:ph idx="1" type="body"/>
          </p:nvPr>
        </p:nvSpPr>
        <p:spPr>
          <a:xfrm>
            <a:off x="179375" y="0"/>
            <a:ext cx="8540700" cy="5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Атрибуты платформы .NET </a:t>
            </a:r>
            <a:endParaRPr/>
          </a:p>
        </p:txBody>
      </p:sp>
      <p:sp>
        <p:nvSpPr>
          <p:cNvPr id="834" name="Google Shape;834;p35"/>
          <p:cNvSpPr txBox="1"/>
          <p:nvPr/>
        </p:nvSpPr>
        <p:spPr>
          <a:xfrm>
            <a:off x="323850" y="1028700"/>
            <a:ext cx="88203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GB" sz="20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	             Цель применения  		      Описание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[Conditional] 	       	Метод                          Компилятор может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игнорировать вызовы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помеченного метода при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заданном условии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[DllImport] 		                Метод 			Импорт функций из DLL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[MTAThread] 		        Метод Main()		 Для приложения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используется модель 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Multithreaded apartment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[NonSerialized]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[Serializable]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[Obsolete]   		Кроме param, 		Информирует, что 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assembly, module, return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будущих реализациях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данный элемент может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отсутствовать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/>
          <p:nvPr/>
        </p:nvSpPr>
        <p:spPr>
          <a:xfrm>
            <a:off x="301625" y="333375"/>
            <a:ext cx="884237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Атрибут	                     Цель применения  		Описание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[STAThread]                 Метод Main()  		Для приложения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используется модель 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Single-threaded apartment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[ThreadStatic] 		Статическое поле 	В каждом потоке будет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использоваться собственная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копия данного статического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 поля</a:t>
            </a:r>
            <a:endParaRPr/>
          </a:p>
        </p:txBody>
      </p:sp>
      <p:sp>
        <p:nvSpPr>
          <p:cNvPr id="841" name="Google Shape;841;p36"/>
          <p:cNvSpPr txBox="1"/>
          <p:nvPr/>
        </p:nvSpPr>
        <p:spPr>
          <a:xfrm>
            <a:off x="322262" y="2941637"/>
            <a:ext cx="7705725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System.Runtime.InteropServices; 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>
            <a:off x="322262" y="3933825"/>
            <a:ext cx="8497887" cy="2030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BSTU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"OOP C++/C#"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,Version =3)]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DllImport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"kernel32.dll"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GetLocalTime(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SystemTime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5"/>
          <p:cNvSpPr txBox="1"/>
          <p:nvPr/>
        </p:nvSpPr>
        <p:spPr>
          <a:xfrm>
            <a:off x="-1260475" y="404812"/>
            <a:ext cx="11017250" cy="535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объект для сериализации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center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(23,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создаем объект BinaryFormatter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formatter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BinaryFormatter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поток, куда будем записывать сериализованный объект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"points.dat"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formatter.Serialize(fs, center);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десериализация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"points.dat"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newPoint = 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)formatter.Deserialize(fs);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$"X: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{newPoint.x}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, Y: 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{newPoint.y}</a:t>
            </a:r>
            <a:r>
              <a:rPr b="0" i="0" lang="en-GB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51" name="Google Shape;4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781300"/>
            <a:ext cx="2701925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"/>
          <p:cNvSpPr txBox="1"/>
          <p:nvPr/>
        </p:nvSpPr>
        <p:spPr>
          <a:xfrm>
            <a:off x="1641475" y="34925"/>
            <a:ext cx="71818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b="0" i="0" lang="en-GB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System.Runtime.Serialization.Formatters.Binary</a:t>
            </a:r>
            <a:endParaRPr/>
          </a:p>
        </p:txBody>
      </p:sp>
      <p:sp>
        <p:nvSpPr>
          <p:cNvPr id="453" name="Google Shape;453;p5"/>
          <p:cNvSpPr txBox="1"/>
          <p:nvPr/>
        </p:nvSpPr>
        <p:spPr>
          <a:xfrm>
            <a:off x="2286000" y="5775325"/>
            <a:ext cx="4572000" cy="923925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размещает объект в памяти и возвращает ссылку на него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этом конструктор не вызывается</a:t>
            </a:r>
            <a:endParaRPr/>
          </a:p>
        </p:txBody>
      </p:sp>
      <p:cxnSp>
        <p:nvCxnSpPr>
          <p:cNvPr id="454" name="Google Shape;454;p5"/>
          <p:cNvCxnSpPr/>
          <p:nvPr/>
        </p:nvCxnSpPr>
        <p:spPr>
          <a:xfrm rot="10800000">
            <a:off x="5508625" y="4941887"/>
            <a:ext cx="71437" cy="8175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f5faef5c25a01a7_9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g3f5faef5c25a01a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5" y="0"/>
            <a:ext cx="85007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"/>
          <p:cNvSpPr txBox="1"/>
          <p:nvPr>
            <p:ph type="title"/>
          </p:nvPr>
        </p:nvSpPr>
        <p:spPr>
          <a:xfrm>
            <a:off x="301625" y="0"/>
            <a:ext cx="8540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 Deserialize()</a:t>
            </a:r>
            <a:endParaRPr/>
          </a:p>
        </p:txBody>
      </p:sp>
      <p:sp>
        <p:nvSpPr>
          <p:cNvPr id="467" name="Google Shape;467;p6"/>
          <p:cNvSpPr txBox="1"/>
          <p:nvPr>
            <p:ph idx="1" type="body"/>
          </p:nvPr>
        </p:nvSpPr>
        <p:spPr>
          <a:xfrm>
            <a:off x="319087" y="981075"/>
            <a:ext cx="8540750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размещает объект в памяти и возвращает ссылку на него</a:t>
            </a:r>
            <a:endParaRPr/>
          </a:p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конструкторы не вызываются</a:t>
            </a:r>
            <a:endParaRPr/>
          </a:p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нужна особая инициализация объекта и восстановление несохраненных полей</a:t>
            </a:r>
            <a:endParaRPr/>
          </a:p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[OnSerializing], [OnSerialized], [OnDeserializing], [OnDeserialized],</a:t>
            </a:r>
            <a:endParaRPr>
              <a:solidFill>
                <a:schemeClr val="lt2"/>
              </a:solidFill>
            </a:endParaRPr>
          </a:p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вызываются CLR автоматически до и после сериализации или десериализации</a:t>
            </a:r>
            <a:endParaRPr/>
          </a:p>
          <a:p>
            <a:pPr indent="-429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►"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Метод, который обозначен атрибутом, должен принимать объект класса </a:t>
            </a:r>
            <a:r>
              <a:rPr b="0" i="0" lang="en-GB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StreamingContext</a:t>
            </a: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не возвращать значений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3" name="Google Shape;473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474" name="Google Shape;474;p7"/>
          <p:cNvSpPr txBox="1"/>
          <p:nvPr/>
        </p:nvSpPr>
        <p:spPr>
          <a:xfrm>
            <a:off x="179387" y="2633662"/>
            <a:ext cx="9144000" cy="3694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Serializable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ParkIT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OnSerializing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BeforeSerialization(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CalculateSmt();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[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OnDeserialized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AfterDeserialization(</a:t>
            </a:r>
            <a:r>
              <a:rPr b="0" i="0" lang="en-GB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StreamingContext</a:t>
            </a: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context)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FindSmt();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