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</p:sldIdLst>
  <p:sldSz cy="6858000" cx="9144000"/>
  <p:notesSz cx="6858000" cy="9144000"/>
  <p:embeddedFontLst>
    <p:embeddedFont>
      <p:font typeface="Inconsolata"/>
      <p:regular r:id="rId88"/>
      <p:bold r:id="rId89"/>
    </p:embeddedFont>
    <p:embeddedFont>
      <p:font typeface="Tahoma"/>
      <p:regular r:id="rId90"/>
      <p:bold r:id="rId9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92" roundtripDataSignature="AMtx7miJnD4p/+5JyguOXjRl9VsisU9F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42" Type="http://schemas.openxmlformats.org/officeDocument/2006/relationships/slide" Target="slides/slide36.xml"/><Relationship Id="rId86" Type="http://schemas.openxmlformats.org/officeDocument/2006/relationships/slide" Target="slides/slide80.xml"/><Relationship Id="rId41" Type="http://schemas.openxmlformats.org/officeDocument/2006/relationships/slide" Target="slides/slide35.xml"/><Relationship Id="rId85" Type="http://schemas.openxmlformats.org/officeDocument/2006/relationships/slide" Target="slides/slide79.xml"/><Relationship Id="rId44" Type="http://schemas.openxmlformats.org/officeDocument/2006/relationships/slide" Target="slides/slide38.xml"/><Relationship Id="rId88" Type="http://schemas.openxmlformats.org/officeDocument/2006/relationships/font" Target="fonts/Inconsolata-regular.fntdata"/><Relationship Id="rId43" Type="http://schemas.openxmlformats.org/officeDocument/2006/relationships/slide" Target="slides/slide37.xml"/><Relationship Id="rId87" Type="http://schemas.openxmlformats.org/officeDocument/2006/relationships/slide" Target="slides/slide8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9" Type="http://schemas.openxmlformats.org/officeDocument/2006/relationships/font" Target="fonts/Inconsolata-bold.fntdata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91" Type="http://schemas.openxmlformats.org/officeDocument/2006/relationships/font" Target="fonts/Tahoma-bold.fntdata"/><Relationship Id="rId90" Type="http://schemas.openxmlformats.org/officeDocument/2006/relationships/font" Target="fonts/Tahoma-regular.fntdata"/><Relationship Id="rId92" Type="http://customschemas.google.com/relationships/presentationmetadata" Target="metadata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1fffdd6812a5a95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1fffdd6812a5a9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g21fffdd6812a5a95_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2ca4890572e927f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2ca4890572e927f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g62ca4890572e927f_2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77" name="Google Shape;4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84" name="Google Shape;4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62ca4890572e927f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62ca4890572e927f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g62ca4890572e927f_2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99" name="Google Shape;4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1fffdd6812a5a95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1fffdd6812a5a9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g21fffdd6812a5a95_1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15" name="Google Shape;51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7d9ba17f7bd0c56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7d9ba17f7bd0c5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g27d9ba17f7bd0c56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29" name="Google Shape;52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05" name="Google Shape;4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5af64f933d3c0d7b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5af64f933d3c0d7b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g5af64f933d3c0d7b_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5af64f933d3c0d7b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5af64f933d3c0d7b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g5af64f933d3c0d7b_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af64f933d3c0d7b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af64f933d3c0d7b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g5af64f933d3c0d7b_1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5af64f933d3c0d7b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5af64f933d3c0d7b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g5af64f933d3c0d7b_2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5af64f933d3c0d7b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5af64f933d3c0d7b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g5af64f933d3c0d7b_3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12" name="Google Shape;4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24" name="Google Shape;6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5af64f933d3c0d7b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5af64f933d3c0d7b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g5af64f933d3c0d7b_4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5af64f933d3c0d7b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5af64f933d3c0d7b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g5af64f933d3c0d7b_5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7001f9b35ee8cb38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7001f9b35ee8cb3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g7001f9b35ee8cb38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85" name="Google Shape;68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1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7001f9b35ee8cb38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93" name="Google Shape;693;g7001f9b35ee8cb38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g7001f9b35ee8cb38_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2ca4890572e927f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62ca4890572e927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g62ca4890572e927f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10" name="Google Shape;71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2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19" name="Google Shape;71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2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7001f9b35ee8cb38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7001f9b35ee8cb38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g7001f9b35ee8cb38_2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7001f9b35ee8cb38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7001f9b35ee8cb38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g7001f9b35ee8cb38_3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7001f9b35ee8cb38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7001f9b35ee8cb38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g7001f9b35ee8cb38_3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52" name="Google Shape;75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2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7001f9b35ee8cb38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7001f9b35ee8cb38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g7001f9b35ee8cb38_49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66" name="Google Shape;76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2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75" name="Google Shape;77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2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86" name="Google Shape;78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</a:pPr>
            <a:r>
              <a:rPr lang="en-US" sz="300"/>
              <a:t>. </a:t>
            </a:r>
            <a:endParaRPr/>
          </a:p>
        </p:txBody>
      </p:sp>
      <p:sp>
        <p:nvSpPr>
          <p:cNvPr id="787" name="Google Shape;787;p2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62ca4890572e927f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62ca4890572e927f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g62ca4890572e927f_1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6406d9c4271fd407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6406d9c4271fd40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g6406d9c4271fd407_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7001f9b35ee8cb38_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01" name="Google Shape;801;g7001f9b35ee8cb38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</a:pPr>
            <a:r>
              <a:rPr lang="en-US" sz="300"/>
              <a:t>. </a:t>
            </a:r>
            <a:endParaRPr/>
          </a:p>
        </p:txBody>
      </p:sp>
      <p:sp>
        <p:nvSpPr>
          <p:cNvPr id="802" name="Google Shape;802;g7001f9b35ee8cb38_6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7001f9b35ee8cb38_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7001f9b35ee8cb38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g7001f9b35ee8cb38_7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21" name="Google Shape;82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2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7001f9b35ee8cb38_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7001f9b35ee8cb38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g7001f9b35ee8cb38_8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36" name="Google Shape;83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: </a:t>
            </a:r>
            <a:endParaRPr/>
          </a:p>
        </p:txBody>
      </p:sp>
      <p:sp>
        <p:nvSpPr>
          <p:cNvPr id="837" name="Google Shape;837;p2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50" name="Google Shape;85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2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58" name="Google Shape;85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3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66" name="Google Shape;86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3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81" name="Google Shape;88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3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2ca4890572e927f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2ca4890572e927f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g62ca4890572e927f_1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7001f9b35ee8cb38_1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7001f9b35ee8cb38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g7001f9b35ee8cb38_11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7001f9b35ee8cb38_1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7001f9b35ee8cb38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g7001f9b35ee8cb38_12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7001f9b35ee8cb38_1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7001f9b35ee8cb38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g7001f9b35ee8cb38_12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19" name="Google Shape;91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3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6406d9c4271fd407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6406d9c4271fd407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g6406d9c4271fd407_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32" name="Google Shape;93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3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7001f9b35ee8cb38_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7001f9b35ee8cb38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g7001f9b35ee8cb38_8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47" name="Google Shape;94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3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7001f9b35ee8cb38_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7001f9b35ee8cb38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g7001f9b35ee8cb38_9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39" name="Google Shape;43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65" name="Google Shape;96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3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6406d9c4271fd407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6406d9c4271fd407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g6406d9c4271fd407_1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94" name="Google Shape;99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3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04" name="Google Shape;100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4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20" name="Google Shape;102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4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6406d9c4271fd407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6406d9c4271fd407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g6406d9c4271fd407_2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6406d9c4271fd407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6406d9c4271fd407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g6406d9c4271fd407_2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6406d9c4271fd407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6406d9c4271fd407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g6406d9c4271fd407_3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1fffdd6812a5a95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1fffdd6812a5a9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g21fffdd6812a5a95_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6406d9c4271fd407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6406d9c4271fd407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g6406d9c4271fd407_4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88b195471c88ab4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88b195471c88ab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g88b195471c88ab4_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62ca4890572e927f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62ca4890572e927f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g62ca4890572e927f_3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/>
          <p:nvPr>
            <p:ph type="ctrTitle"/>
          </p:nvPr>
        </p:nvSpPr>
        <p:spPr>
          <a:xfrm>
            <a:off x="685800" y="1768475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4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256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69" name="Google Shape;169;p44"/>
          <p:cNvSpPr txBox="1"/>
          <p:nvPr>
            <p:ph idx="10" type="dt"/>
          </p:nvPr>
        </p:nvSpPr>
        <p:spPr>
          <a:xfrm>
            <a:off x="3048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4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44"/>
          <p:cNvSpPr txBox="1"/>
          <p:nvPr>
            <p:ph idx="12" type="sldNum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5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378" name="Google Shape;378;p5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9pPr>
          </a:lstStyle>
          <a:p/>
        </p:txBody>
      </p:sp>
      <p:sp>
        <p:nvSpPr>
          <p:cNvPr id="379" name="Google Shape;379;p5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380" name="Google Shape;380;p5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9pPr>
          </a:lstStyle>
          <a:p/>
        </p:txBody>
      </p:sp>
      <p:sp>
        <p:nvSpPr>
          <p:cNvPr id="381" name="Google Shape;381;p54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5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54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5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55"/>
          <p:cNvSpPr txBox="1"/>
          <p:nvPr>
            <p:ph idx="1" type="body"/>
          </p:nvPr>
        </p:nvSpPr>
        <p:spPr>
          <a:xfrm>
            <a:off x="301625" y="1600200"/>
            <a:ext cx="4194175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►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9pPr>
          </a:lstStyle>
          <a:p/>
        </p:txBody>
      </p:sp>
      <p:sp>
        <p:nvSpPr>
          <p:cNvPr id="387" name="Google Shape;387;p55"/>
          <p:cNvSpPr txBox="1"/>
          <p:nvPr>
            <p:ph idx="2" type="body"/>
          </p:nvPr>
        </p:nvSpPr>
        <p:spPr>
          <a:xfrm>
            <a:off x="4648200" y="1600200"/>
            <a:ext cx="4194175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►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9pPr>
          </a:lstStyle>
          <a:p/>
        </p:txBody>
      </p:sp>
      <p:sp>
        <p:nvSpPr>
          <p:cNvPr id="388" name="Google Shape;388;p55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5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55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3" name="Google Shape;393;p5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/>
        </p:txBody>
      </p:sp>
      <p:sp>
        <p:nvSpPr>
          <p:cNvPr id="394" name="Google Shape;394;p56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5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56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6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46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32" name="Google Shape;332;p46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4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46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" type="objOnly">
  <p:cSld name="OBJECT_ONLY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7"/>
          <p:cNvSpPr txBox="1"/>
          <p:nvPr>
            <p:ph idx="1" type="body"/>
          </p:nvPr>
        </p:nvSpPr>
        <p:spPr>
          <a:xfrm>
            <a:off x="301625" y="228600"/>
            <a:ext cx="8540750" cy="5870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37" name="Google Shape;337;p47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4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47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8"/>
          <p:cNvSpPr txBox="1"/>
          <p:nvPr>
            <p:ph type="title"/>
          </p:nvPr>
        </p:nvSpPr>
        <p:spPr>
          <a:xfrm rot="5400000">
            <a:off x="4839494" y="2096294"/>
            <a:ext cx="5870575" cy="2135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48"/>
          <p:cNvSpPr txBox="1"/>
          <p:nvPr>
            <p:ph idx="1" type="body"/>
          </p:nvPr>
        </p:nvSpPr>
        <p:spPr>
          <a:xfrm rot="5400000">
            <a:off x="492919" y="37306"/>
            <a:ext cx="5870575" cy="625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43" name="Google Shape;343;p48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4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48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9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49"/>
          <p:cNvSpPr txBox="1"/>
          <p:nvPr>
            <p:ph idx="1" type="body"/>
          </p:nvPr>
        </p:nvSpPr>
        <p:spPr>
          <a:xfrm rot="5400000">
            <a:off x="2322513" y="-420687"/>
            <a:ext cx="4498975" cy="854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49" name="Google Shape;349;p49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4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49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5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55" name="Google Shape;355;p5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356" name="Google Shape;356;p50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5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50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5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algn="l">
              <a:spcBef>
                <a:spcPts val="640"/>
              </a:spcBef>
              <a:spcAft>
                <a:spcPts val="0"/>
              </a:spcAft>
              <a:buSzPts val="2560"/>
              <a:buChar char="►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50519" lvl="2" marL="137160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9pPr>
          </a:lstStyle>
          <a:p/>
        </p:txBody>
      </p:sp>
      <p:sp>
        <p:nvSpPr>
          <p:cNvPr id="362" name="Google Shape;362;p5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363" name="Google Shape;363;p51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5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51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2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5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52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3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53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5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53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2"/>
            </a:gs>
            <a:gs pos="100000">
              <a:srgbClr val="525462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3"/>
          <p:cNvGrpSpPr/>
          <p:nvPr/>
        </p:nvGrpSpPr>
        <p:grpSpPr>
          <a:xfrm>
            <a:off x="3998" y="1422400"/>
            <a:ext cx="9143177" cy="5435600"/>
            <a:chOff x="3" y="896"/>
            <a:chExt cx="5759" cy="3424"/>
          </a:xfrm>
        </p:grpSpPr>
        <p:grpSp>
          <p:nvGrpSpPr>
            <p:cNvPr id="11" name="Google Shape;11;p43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2" name="Google Shape;12;p43"/>
              <p:cNvSpPr/>
              <p:nvPr/>
            </p:nvSpPr>
            <p:spPr>
              <a:xfrm>
                <a:off x="1399" y="1116"/>
                <a:ext cx="2815" cy="2110"/>
              </a:xfrm>
              <a:custGeom>
                <a:rect b="b" l="l" r="r" t="t"/>
                <a:pathLst>
                  <a:path extrusionOk="0" h="2110" w="2815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" name="Google Shape;13;p43"/>
              <p:cNvSpPr/>
              <p:nvPr/>
            </p:nvSpPr>
            <p:spPr>
              <a:xfrm>
                <a:off x="672" y="1116"/>
                <a:ext cx="3966" cy="2366"/>
              </a:xfrm>
              <a:custGeom>
                <a:rect b="b" l="l" r="r" t="t"/>
                <a:pathLst>
                  <a:path extrusionOk="0" h="2366" w="39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" name="Google Shape;14;p43"/>
              <p:cNvSpPr/>
              <p:nvPr/>
            </p:nvSpPr>
            <p:spPr>
              <a:xfrm>
                <a:off x="20" y="1069"/>
                <a:ext cx="5732" cy="3107"/>
              </a:xfrm>
              <a:custGeom>
                <a:rect b="b" l="l" r="r" t="t"/>
                <a:pathLst>
                  <a:path extrusionOk="0" h="3107" w="5732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" name="Google Shape;15;p43"/>
              <p:cNvSpPr/>
              <p:nvPr/>
            </p:nvSpPr>
            <p:spPr>
              <a:xfrm>
                <a:off x="242" y="1145"/>
                <a:ext cx="5512" cy="2760"/>
              </a:xfrm>
              <a:custGeom>
                <a:rect b="b" l="l" r="r" t="t"/>
                <a:pathLst>
                  <a:path extrusionOk="0" h="2760" w="5512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" name="Google Shape;16;p43"/>
              <p:cNvSpPr/>
              <p:nvPr/>
            </p:nvSpPr>
            <p:spPr>
              <a:xfrm>
                <a:off x="4840" y="984"/>
                <a:ext cx="790" cy="1189"/>
              </a:xfrm>
              <a:custGeom>
                <a:rect b="b" l="l" r="r" t="t"/>
                <a:pathLst>
                  <a:path extrusionOk="0" h="1189" w="790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" name="Google Shape;17;p43"/>
              <p:cNvSpPr/>
              <p:nvPr/>
            </p:nvSpPr>
            <p:spPr>
              <a:xfrm>
                <a:off x="5173" y="896"/>
                <a:ext cx="579" cy="1117"/>
              </a:xfrm>
              <a:custGeom>
                <a:rect b="b" l="l" r="r" t="t"/>
                <a:pathLst>
                  <a:path extrusionOk="0" h="1117" w="579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" name="Google Shape;18;p43"/>
              <p:cNvSpPr/>
              <p:nvPr/>
            </p:nvSpPr>
            <p:spPr>
              <a:xfrm>
                <a:off x="3291" y="968"/>
                <a:ext cx="2471" cy="2396"/>
              </a:xfrm>
              <a:custGeom>
                <a:rect b="b" l="l" r="r" t="t"/>
                <a:pathLst>
                  <a:path extrusionOk="0" h="2396" w="2471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" name="Google Shape;19;p43"/>
              <p:cNvSpPr/>
              <p:nvPr/>
            </p:nvSpPr>
            <p:spPr>
              <a:xfrm>
                <a:off x="2366" y="1067"/>
                <a:ext cx="1399" cy="1349"/>
              </a:xfrm>
              <a:custGeom>
                <a:rect b="b" l="l" r="r" t="t"/>
                <a:pathLst>
                  <a:path extrusionOk="0" h="1349" w="139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" name="Google Shape;20;p43"/>
              <p:cNvSpPr/>
              <p:nvPr/>
            </p:nvSpPr>
            <p:spPr>
              <a:xfrm>
                <a:off x="4275" y="2031"/>
                <a:ext cx="1256" cy="810"/>
              </a:xfrm>
              <a:custGeom>
                <a:rect b="b" l="l" r="r" t="t"/>
                <a:pathLst>
                  <a:path extrusionOk="0" h="810" w="1256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" name="Google Shape;21;p43"/>
              <p:cNvSpPr/>
              <p:nvPr/>
            </p:nvSpPr>
            <p:spPr>
              <a:xfrm>
                <a:off x="2914" y="3476"/>
                <a:ext cx="2848" cy="788"/>
              </a:xfrm>
              <a:custGeom>
                <a:rect b="b" l="l" r="r" t="t"/>
                <a:pathLst>
                  <a:path extrusionOk="0" h="788" w="284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" name="Google Shape;22;p43"/>
              <p:cNvSpPr/>
              <p:nvPr/>
            </p:nvSpPr>
            <p:spPr>
              <a:xfrm>
                <a:off x="5443" y="922"/>
                <a:ext cx="319" cy="854"/>
              </a:xfrm>
              <a:custGeom>
                <a:rect b="b" l="l" r="r" t="t"/>
                <a:pathLst>
                  <a:path extrusionOk="0" h="854" w="319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" name="Google Shape;23;p43"/>
              <p:cNvSpPr/>
              <p:nvPr/>
            </p:nvSpPr>
            <p:spPr>
              <a:xfrm>
                <a:off x="4954" y="3568"/>
                <a:ext cx="646" cy="392"/>
              </a:xfrm>
              <a:custGeom>
                <a:rect b="b" l="l" r="r" t="t"/>
                <a:pathLst>
                  <a:path extrusionOk="0" h="392" w="646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" name="Google Shape;24;p43"/>
              <p:cNvSpPr/>
              <p:nvPr/>
            </p:nvSpPr>
            <p:spPr>
              <a:xfrm>
                <a:off x="50" y="2400"/>
                <a:ext cx="2736" cy="1920"/>
              </a:xfrm>
              <a:custGeom>
                <a:rect b="b" l="l" r="r" t="t"/>
                <a:pathLst>
                  <a:path extrusionOk="0" h="1920" w="2736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25" name="Google Shape;25;p43"/>
            <p:cNvGrpSpPr/>
            <p:nvPr/>
          </p:nvGrpSpPr>
          <p:grpSpPr>
            <a:xfrm>
              <a:off x="3" y="2293"/>
              <a:ext cx="1382" cy="1698"/>
              <a:chOff x="3" y="2293"/>
              <a:chExt cx="1382" cy="1698"/>
            </a:xfrm>
          </p:grpSpPr>
          <p:sp>
            <p:nvSpPr>
              <p:cNvPr id="26" name="Google Shape;26;p43"/>
              <p:cNvSpPr txBox="1"/>
              <p:nvPr/>
            </p:nvSpPr>
            <p:spPr>
              <a:xfrm rot="6780000">
                <a:off x="63" y="388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" name="Google Shape;27;p43"/>
              <p:cNvSpPr txBox="1"/>
              <p:nvPr/>
            </p:nvSpPr>
            <p:spPr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" name="Google Shape;28;p43"/>
              <p:cNvSpPr txBox="1"/>
              <p:nvPr/>
            </p:nvSpPr>
            <p:spPr>
              <a:xfrm rot="6780000">
                <a:off x="7" y="387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" name="Google Shape;29;p43"/>
              <p:cNvSpPr txBox="1"/>
              <p:nvPr/>
            </p:nvSpPr>
            <p:spPr>
              <a:xfrm rot="5940000">
                <a:off x="209" y="388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" name="Google Shape;30;p43"/>
              <p:cNvSpPr txBox="1"/>
              <p:nvPr/>
            </p:nvSpPr>
            <p:spPr>
              <a:xfrm rot="5940000">
                <a:off x="18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" name="Google Shape;31;p43"/>
              <p:cNvSpPr txBox="1"/>
              <p:nvPr/>
            </p:nvSpPr>
            <p:spPr>
              <a:xfrm rot="6240000">
                <a:off x="15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" name="Google Shape;32;p43"/>
              <p:cNvSpPr txBox="1"/>
              <p:nvPr/>
            </p:nvSpPr>
            <p:spPr>
              <a:xfrm rot="6180000">
                <a:off x="123" y="388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" name="Google Shape;33;p43"/>
              <p:cNvSpPr txBox="1"/>
              <p:nvPr/>
            </p:nvSpPr>
            <p:spPr>
              <a:xfrm rot="5340000">
                <a:off x="363" y="386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" name="Google Shape;34;p43"/>
              <p:cNvSpPr txBox="1"/>
              <p:nvPr/>
            </p:nvSpPr>
            <p:spPr>
              <a:xfrm rot="5340000">
                <a:off x="333" y="387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" name="Google Shape;35;p43"/>
              <p:cNvSpPr txBox="1"/>
              <p:nvPr/>
            </p:nvSpPr>
            <p:spPr>
              <a:xfrm rot="5580000">
                <a:off x="303" y="387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" name="Google Shape;36;p43"/>
              <p:cNvSpPr txBox="1"/>
              <p:nvPr/>
            </p:nvSpPr>
            <p:spPr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" name="Google Shape;37;p43"/>
              <p:cNvSpPr txBox="1"/>
              <p:nvPr/>
            </p:nvSpPr>
            <p:spPr>
              <a:xfrm rot="4680000">
                <a:off x="517" y="382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8" name="Google Shape;38;p43"/>
              <p:cNvSpPr txBox="1"/>
              <p:nvPr/>
            </p:nvSpPr>
            <p:spPr>
              <a:xfrm rot="4920000">
                <a:off x="486" y="38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" name="Google Shape;39;p43"/>
              <p:cNvSpPr txBox="1"/>
              <p:nvPr/>
            </p:nvSpPr>
            <p:spPr>
              <a:xfrm rot="4920000">
                <a:off x="456" y="38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" name="Google Shape;40;p43"/>
              <p:cNvSpPr txBox="1"/>
              <p:nvPr/>
            </p:nvSpPr>
            <p:spPr>
              <a:xfrm rot="5040000">
                <a:off x="427" y="384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" name="Google Shape;41;p43"/>
              <p:cNvSpPr txBox="1"/>
              <p:nvPr/>
            </p:nvSpPr>
            <p:spPr>
              <a:xfrm rot="3780000">
                <a:off x="664" y="376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" name="Google Shape;42;p43"/>
              <p:cNvSpPr txBox="1"/>
              <p:nvPr/>
            </p:nvSpPr>
            <p:spPr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" name="Google Shape;43;p43"/>
              <p:cNvSpPr txBox="1"/>
              <p:nvPr/>
            </p:nvSpPr>
            <p:spPr>
              <a:xfrm rot="4080000">
                <a:off x="606" y="378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" name="Google Shape;44;p43"/>
              <p:cNvSpPr txBox="1"/>
              <p:nvPr/>
            </p:nvSpPr>
            <p:spPr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" name="Google Shape;45;p43"/>
              <p:cNvSpPr txBox="1"/>
              <p:nvPr/>
            </p:nvSpPr>
            <p:spPr>
              <a:xfrm rot="3360000">
                <a:off x="800" y="368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" name="Google Shape;46;p43"/>
              <p:cNvSpPr txBox="1"/>
              <p:nvPr/>
            </p:nvSpPr>
            <p:spPr>
              <a:xfrm rot="3360000">
                <a:off x="772" y="369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" name="Google Shape;47;p43"/>
              <p:cNvSpPr txBox="1"/>
              <p:nvPr/>
            </p:nvSpPr>
            <p:spPr>
              <a:xfrm rot="3360000">
                <a:off x="746" y="37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" name="Google Shape;48;p43"/>
              <p:cNvSpPr txBox="1"/>
              <p:nvPr/>
            </p:nvSpPr>
            <p:spPr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" name="Google Shape;49;p43"/>
              <p:cNvSpPr txBox="1"/>
              <p:nvPr/>
            </p:nvSpPr>
            <p:spPr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" name="Google Shape;50;p43"/>
              <p:cNvSpPr txBox="1"/>
              <p:nvPr/>
            </p:nvSpPr>
            <p:spPr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" name="Google Shape;51;p43"/>
              <p:cNvSpPr txBox="1"/>
              <p:nvPr/>
            </p:nvSpPr>
            <p:spPr>
              <a:xfrm rot="2700000">
                <a:off x="905" y="3597"/>
                <a:ext cx="12" cy="6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" name="Google Shape;52;p43"/>
              <p:cNvSpPr txBox="1"/>
              <p:nvPr/>
            </p:nvSpPr>
            <p:spPr>
              <a:xfrm rot="2700000">
                <a:off x="876" y="3618"/>
                <a:ext cx="12" cy="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" name="Google Shape;53;p43"/>
              <p:cNvSpPr txBox="1"/>
              <p:nvPr/>
            </p:nvSpPr>
            <p:spPr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" name="Google Shape;54;p43"/>
              <p:cNvSpPr txBox="1"/>
              <p:nvPr/>
            </p:nvSpPr>
            <p:spPr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5" name="Google Shape;55;p43"/>
              <p:cNvSpPr txBox="1"/>
              <p:nvPr/>
            </p:nvSpPr>
            <p:spPr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6" name="Google Shape;56;p43"/>
              <p:cNvSpPr txBox="1"/>
              <p:nvPr/>
            </p:nvSpPr>
            <p:spPr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7" name="Google Shape;57;p43"/>
              <p:cNvSpPr txBox="1"/>
              <p:nvPr/>
            </p:nvSpPr>
            <p:spPr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8" name="Google Shape;58;p43"/>
              <p:cNvSpPr txBox="1"/>
              <p:nvPr/>
            </p:nvSpPr>
            <p:spPr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9" name="Google Shape;59;p43"/>
              <p:cNvSpPr txBox="1"/>
              <p:nvPr/>
            </p:nvSpPr>
            <p:spPr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0" name="Google Shape;60;p43"/>
              <p:cNvSpPr txBox="1"/>
              <p:nvPr/>
            </p:nvSpPr>
            <p:spPr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1" name="Google Shape;61;p43"/>
              <p:cNvSpPr txBox="1"/>
              <p:nvPr/>
            </p:nvSpPr>
            <p:spPr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2" name="Google Shape;62;p43"/>
              <p:cNvSpPr txBox="1"/>
              <p:nvPr/>
            </p:nvSpPr>
            <p:spPr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3" name="Google Shape;63;p43"/>
              <p:cNvSpPr txBox="1"/>
              <p:nvPr/>
            </p:nvSpPr>
            <p:spPr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4" name="Google Shape;64;p43"/>
              <p:cNvSpPr txBox="1"/>
              <p:nvPr/>
            </p:nvSpPr>
            <p:spPr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5" name="Google Shape;65;p43"/>
              <p:cNvSpPr txBox="1"/>
              <p:nvPr/>
            </p:nvSpPr>
            <p:spPr>
              <a:xfrm rot="-300000">
                <a:off x="1211" y="309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6" name="Google Shape;66;p43"/>
              <p:cNvSpPr txBox="1"/>
              <p:nvPr/>
            </p:nvSpPr>
            <p:spPr>
              <a:xfrm rot="-60000">
                <a:off x="1201" y="3122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7" name="Google Shape;67;p43"/>
              <p:cNvSpPr txBox="1"/>
              <p:nvPr/>
            </p:nvSpPr>
            <p:spPr>
              <a:xfrm rot="-60000">
                <a:off x="1200" y="3147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8" name="Google Shape;68;p43"/>
              <p:cNvSpPr txBox="1"/>
              <p:nvPr/>
            </p:nvSpPr>
            <p:spPr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9" name="Google Shape;69;p43"/>
              <p:cNvSpPr txBox="1"/>
              <p:nvPr/>
            </p:nvSpPr>
            <p:spPr>
              <a:xfrm rot="-720000">
                <a:off x="1219" y="296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0" name="Google Shape;70;p43"/>
              <p:cNvSpPr txBox="1"/>
              <p:nvPr/>
            </p:nvSpPr>
            <p:spPr>
              <a:xfrm rot="-540000">
                <a:off x="1220" y="2991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1" name="Google Shape;71;p43"/>
              <p:cNvSpPr txBox="1"/>
              <p:nvPr/>
            </p:nvSpPr>
            <p:spPr>
              <a:xfrm rot="-540000">
                <a:off x="1220" y="30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2" name="Google Shape;72;p43"/>
              <p:cNvSpPr txBox="1"/>
              <p:nvPr/>
            </p:nvSpPr>
            <p:spPr>
              <a:xfrm rot="-300000">
                <a:off x="1219" y="304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3" name="Google Shape;73;p43"/>
              <p:cNvSpPr txBox="1"/>
              <p:nvPr/>
            </p:nvSpPr>
            <p:spPr>
              <a:xfrm rot="-1140000">
                <a:off x="1207" y="2843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4" name="Google Shape;74;p43"/>
              <p:cNvSpPr txBox="1"/>
              <p:nvPr/>
            </p:nvSpPr>
            <p:spPr>
              <a:xfrm rot="-1020000">
                <a:off x="1213" y="286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5" name="Google Shape;75;p43"/>
              <p:cNvSpPr txBox="1"/>
              <p:nvPr/>
            </p:nvSpPr>
            <p:spPr>
              <a:xfrm rot="-1020000">
                <a:off x="1216" y="288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6" name="Google Shape;76;p43"/>
              <p:cNvSpPr txBox="1"/>
              <p:nvPr/>
            </p:nvSpPr>
            <p:spPr>
              <a:xfrm rot="-840000">
                <a:off x="1219" y="29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7" name="Google Shape;77;p43"/>
              <p:cNvSpPr txBox="1"/>
              <p:nvPr/>
            </p:nvSpPr>
            <p:spPr>
              <a:xfrm rot="-1560000">
                <a:off x="1165" y="272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8" name="Google Shape;78;p43"/>
              <p:cNvSpPr txBox="1"/>
              <p:nvPr/>
            </p:nvSpPr>
            <p:spPr>
              <a:xfrm rot="-1380000">
                <a:off x="1176" y="2752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9" name="Google Shape;79;p43"/>
              <p:cNvSpPr txBox="1"/>
              <p:nvPr/>
            </p:nvSpPr>
            <p:spPr>
              <a:xfrm rot="-1380000">
                <a:off x="1184" y="277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0" name="Google Shape;80;p43"/>
              <p:cNvSpPr txBox="1"/>
              <p:nvPr/>
            </p:nvSpPr>
            <p:spPr>
              <a:xfrm rot="-1380000">
                <a:off x="1194" y="279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1" name="Google Shape;81;p43"/>
              <p:cNvSpPr txBox="1"/>
              <p:nvPr/>
            </p:nvSpPr>
            <p:spPr>
              <a:xfrm rot="-1980000">
                <a:off x="1101" y="262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2" name="Google Shape;82;p43"/>
              <p:cNvSpPr txBox="1"/>
              <p:nvPr/>
            </p:nvSpPr>
            <p:spPr>
              <a:xfrm rot="-1860000">
                <a:off x="1114" y="264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3" name="Google Shape;83;p43"/>
              <p:cNvSpPr txBox="1"/>
              <p:nvPr/>
            </p:nvSpPr>
            <p:spPr>
              <a:xfrm rot="-1800000">
                <a:off x="1129" y="266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4" name="Google Shape;84;p43"/>
              <p:cNvSpPr txBox="1"/>
              <p:nvPr/>
            </p:nvSpPr>
            <p:spPr>
              <a:xfrm rot="-1800000">
                <a:off x="1142" y="268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5" name="Google Shape;85;p43"/>
              <p:cNvSpPr txBox="1"/>
              <p:nvPr/>
            </p:nvSpPr>
            <p:spPr>
              <a:xfrm rot="-2520000">
                <a:off x="1014" y="253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6" name="Google Shape;86;p43"/>
              <p:cNvSpPr txBox="1"/>
              <p:nvPr/>
            </p:nvSpPr>
            <p:spPr>
              <a:xfrm rot="-2520000">
                <a:off x="1035" y="255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7" name="Google Shape;87;p43"/>
              <p:cNvSpPr txBox="1"/>
              <p:nvPr/>
            </p:nvSpPr>
            <p:spPr>
              <a:xfrm rot="-2520000">
                <a:off x="1050" y="257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8" name="Google Shape;88;p43"/>
              <p:cNvSpPr txBox="1"/>
              <p:nvPr/>
            </p:nvSpPr>
            <p:spPr>
              <a:xfrm rot="-2400000">
                <a:off x="1068" y="2590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9" name="Google Shape;89;p43"/>
              <p:cNvSpPr/>
              <p:nvPr/>
            </p:nvSpPr>
            <p:spPr>
              <a:xfrm>
                <a:off x="486" y="2563"/>
                <a:ext cx="180" cy="151"/>
              </a:xfrm>
              <a:custGeom>
                <a:rect b="b" l="l" r="r" t="t"/>
                <a:pathLst>
                  <a:path extrusionOk="0" h="151" w="180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0" name="Google Shape;90;p43"/>
              <p:cNvSpPr txBox="1"/>
              <p:nvPr/>
            </p:nvSpPr>
            <p:spPr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1" name="Google Shape;91;p43"/>
              <p:cNvSpPr txBox="1"/>
              <p:nvPr/>
            </p:nvSpPr>
            <p:spPr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2" name="Google Shape;92;p43"/>
              <p:cNvSpPr txBox="1"/>
              <p:nvPr/>
            </p:nvSpPr>
            <p:spPr>
              <a:xfrm rot="-3000000">
                <a:off x="907" y="247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3" name="Google Shape;93;p43"/>
              <p:cNvSpPr txBox="1"/>
              <p:nvPr/>
            </p:nvSpPr>
            <p:spPr>
              <a:xfrm rot="-3000000">
                <a:off x="930" y="248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4" name="Google Shape;94;p43"/>
              <p:cNvSpPr txBox="1"/>
              <p:nvPr/>
            </p:nvSpPr>
            <p:spPr>
              <a:xfrm rot="-3000000">
                <a:off x="954" y="249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5" name="Google Shape;95;p43"/>
              <p:cNvSpPr txBox="1"/>
              <p:nvPr/>
            </p:nvSpPr>
            <p:spPr>
              <a:xfrm rot="-2700000">
                <a:off x="974" y="2509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6" name="Google Shape;96;p43"/>
              <p:cNvSpPr txBox="1"/>
              <p:nvPr/>
            </p:nvSpPr>
            <p:spPr>
              <a:xfrm rot="-3660000">
                <a:off x="788" y="242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7" name="Google Shape;97;p43"/>
              <p:cNvSpPr txBox="1"/>
              <p:nvPr/>
            </p:nvSpPr>
            <p:spPr>
              <a:xfrm rot="-3660000">
                <a:off x="815" y="243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8" name="Google Shape;98;p43"/>
              <p:cNvSpPr txBox="1"/>
              <p:nvPr/>
            </p:nvSpPr>
            <p:spPr>
              <a:xfrm rot="-3540000">
                <a:off x="837" y="2439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9" name="Google Shape;99;p43"/>
              <p:cNvSpPr txBox="1"/>
              <p:nvPr/>
            </p:nvSpPr>
            <p:spPr>
              <a:xfrm rot="-3240000">
                <a:off x="862" y="245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0" name="Google Shape;100;p43"/>
              <p:cNvSpPr txBox="1"/>
              <p:nvPr/>
            </p:nvSpPr>
            <p:spPr>
              <a:xfrm rot="-4380000">
                <a:off x="649" y="239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1" name="Google Shape;101;p43"/>
              <p:cNvSpPr txBox="1"/>
              <p:nvPr/>
            </p:nvSpPr>
            <p:spPr>
              <a:xfrm rot="-4260000">
                <a:off x="677" y="240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2" name="Google Shape;102;p43"/>
              <p:cNvSpPr txBox="1"/>
              <p:nvPr/>
            </p:nvSpPr>
            <p:spPr>
              <a:xfrm rot="-4260000">
                <a:off x="708" y="240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3" name="Google Shape;103;p43"/>
              <p:cNvSpPr txBox="1"/>
              <p:nvPr/>
            </p:nvSpPr>
            <p:spPr>
              <a:xfrm rot="-4020000">
                <a:off x="738" y="240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4" name="Google Shape;104;p43"/>
              <p:cNvSpPr txBox="1"/>
              <p:nvPr/>
            </p:nvSpPr>
            <p:spPr>
              <a:xfrm rot="-4920000">
                <a:off x="503" y="239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5" name="Google Shape;105;p43"/>
              <p:cNvSpPr txBox="1"/>
              <p:nvPr/>
            </p:nvSpPr>
            <p:spPr>
              <a:xfrm rot="-4680000">
                <a:off x="534" y="239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6" name="Google Shape;106;p43"/>
              <p:cNvSpPr txBox="1"/>
              <p:nvPr/>
            </p:nvSpPr>
            <p:spPr>
              <a:xfrm rot="-4680000">
                <a:off x="563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7" name="Google Shape;107;p43"/>
              <p:cNvSpPr txBox="1"/>
              <p:nvPr/>
            </p:nvSpPr>
            <p:spPr>
              <a:xfrm rot="-4620000">
                <a:off x="595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8" name="Google Shape;108;p43"/>
              <p:cNvSpPr txBox="1"/>
              <p:nvPr/>
            </p:nvSpPr>
            <p:spPr>
              <a:xfrm rot="-5220000">
                <a:off x="355" y="241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9" name="Google Shape;109;p43"/>
              <p:cNvSpPr txBox="1"/>
              <p:nvPr/>
            </p:nvSpPr>
            <p:spPr>
              <a:xfrm rot="-5400000">
                <a:off x="385" y="240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0" name="Google Shape;110;p43"/>
              <p:cNvSpPr txBox="1"/>
              <p:nvPr/>
            </p:nvSpPr>
            <p:spPr>
              <a:xfrm rot="-5340000">
                <a:off x="419" y="240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1" name="Google Shape;111;p43"/>
              <p:cNvSpPr txBox="1"/>
              <p:nvPr/>
            </p:nvSpPr>
            <p:spPr>
              <a:xfrm rot="-5220000">
                <a:off x="449" y="239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2" name="Google Shape;112;p43"/>
              <p:cNvSpPr txBox="1"/>
              <p:nvPr/>
            </p:nvSpPr>
            <p:spPr>
              <a:xfrm rot="-6180000">
                <a:off x="206" y="245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3" name="Google Shape;113;p43"/>
              <p:cNvSpPr txBox="1"/>
              <p:nvPr/>
            </p:nvSpPr>
            <p:spPr>
              <a:xfrm rot="-6240000">
                <a:off x="237" y="24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4" name="Google Shape;114;p43"/>
              <p:cNvSpPr txBox="1"/>
              <p:nvPr/>
            </p:nvSpPr>
            <p:spPr>
              <a:xfrm rot="-6120000">
                <a:off x="266" y="243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5" name="Google Shape;115;p43"/>
              <p:cNvSpPr txBox="1"/>
              <p:nvPr/>
            </p:nvSpPr>
            <p:spPr>
              <a:xfrm rot="-5940000">
                <a:off x="293" y="2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6" name="Google Shape;116;p43"/>
              <p:cNvSpPr txBox="1"/>
              <p:nvPr/>
            </p:nvSpPr>
            <p:spPr>
              <a:xfrm rot="-7380000">
                <a:off x="6" y="25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7" name="Google Shape;117;p43"/>
              <p:cNvSpPr txBox="1"/>
              <p:nvPr/>
            </p:nvSpPr>
            <p:spPr>
              <a:xfrm rot="-7200000">
                <a:off x="65" y="25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8" name="Google Shape;118;p43"/>
              <p:cNvSpPr txBox="1"/>
              <p:nvPr/>
            </p:nvSpPr>
            <p:spPr>
              <a:xfrm rot="-6840000">
                <a:off x="92" y="250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9" name="Google Shape;119;p43"/>
              <p:cNvSpPr txBox="1"/>
              <p:nvPr/>
            </p:nvSpPr>
            <p:spPr>
              <a:xfrm rot="-6840000">
                <a:off x="119" y="249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0" name="Google Shape;120;p43"/>
              <p:cNvSpPr txBox="1"/>
              <p:nvPr/>
            </p:nvSpPr>
            <p:spPr>
              <a:xfrm rot="-6480000">
                <a:off x="150" y="247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" name="Google Shape;121;p43"/>
              <p:cNvSpPr txBox="1"/>
              <p:nvPr/>
            </p:nvSpPr>
            <p:spPr>
              <a:xfrm rot="-1920000">
                <a:off x="0" y="336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2" name="Google Shape;122;p43"/>
              <p:cNvSpPr txBox="1"/>
              <p:nvPr/>
            </p:nvSpPr>
            <p:spPr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3" name="Google Shape;123;p43"/>
              <p:cNvSpPr txBox="1"/>
              <p:nvPr/>
            </p:nvSpPr>
            <p:spPr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4" name="Google Shape;124;p43"/>
              <p:cNvSpPr txBox="1"/>
              <p:nvPr/>
            </p:nvSpPr>
            <p:spPr>
              <a:xfrm rot="-1920000">
                <a:off x="700" y="2851"/>
                <a:ext cx="31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5" name="Google Shape;125;p43"/>
              <p:cNvSpPr txBox="1"/>
              <p:nvPr/>
            </p:nvSpPr>
            <p:spPr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6" name="Google Shape;126;p43"/>
              <p:cNvSpPr txBox="1"/>
              <p:nvPr/>
            </p:nvSpPr>
            <p:spPr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7" name="Google Shape;127;p43"/>
              <p:cNvSpPr txBox="1"/>
              <p:nvPr/>
            </p:nvSpPr>
            <p:spPr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8" name="Google Shape;128;p43"/>
              <p:cNvSpPr txBox="1"/>
              <p:nvPr/>
            </p:nvSpPr>
            <p:spPr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9" name="Google Shape;129;p43"/>
              <p:cNvSpPr txBox="1"/>
              <p:nvPr/>
            </p:nvSpPr>
            <p:spPr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0" name="Google Shape;130;p43"/>
              <p:cNvSpPr txBox="1"/>
              <p:nvPr/>
            </p:nvSpPr>
            <p:spPr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" name="Google Shape;131;p43"/>
              <p:cNvSpPr txBox="1"/>
              <p:nvPr/>
            </p:nvSpPr>
            <p:spPr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2" name="Google Shape;132;p43"/>
              <p:cNvSpPr txBox="1"/>
              <p:nvPr/>
            </p:nvSpPr>
            <p:spPr>
              <a:xfrm rot="-7200000">
                <a:off x="-18" y="2506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3" name="Google Shape;133;p43"/>
              <p:cNvSpPr txBox="1"/>
              <p:nvPr/>
            </p:nvSpPr>
            <p:spPr>
              <a:xfrm rot="-6420000">
                <a:off x="136" y="243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4" name="Google Shape;134;p43"/>
              <p:cNvSpPr txBox="1"/>
              <p:nvPr/>
            </p:nvSpPr>
            <p:spPr>
              <a:xfrm rot="-4980000">
                <a:off x="447" y="2364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5" name="Google Shape;135;p43"/>
              <p:cNvSpPr txBox="1"/>
              <p:nvPr/>
            </p:nvSpPr>
            <p:spPr>
              <a:xfrm rot="-4320000">
                <a:off x="597" y="2360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6" name="Google Shape;136;p43"/>
              <p:cNvSpPr txBox="1"/>
              <p:nvPr/>
            </p:nvSpPr>
            <p:spPr>
              <a:xfrm rot="-3720000">
                <a:off x="739" y="2385"/>
                <a:ext cx="15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7" name="Google Shape;137;p43"/>
              <p:cNvSpPr txBox="1"/>
              <p:nvPr/>
            </p:nvSpPr>
            <p:spPr>
              <a:xfrm rot="-3240000">
                <a:off x="869" y="2429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8" name="Google Shape;138;p43"/>
              <p:cNvSpPr txBox="1"/>
              <p:nvPr/>
            </p:nvSpPr>
            <p:spPr>
              <a:xfrm rot="-2640000">
                <a:off x="984" y="2497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9" name="Google Shape;139;p43"/>
              <p:cNvSpPr txBox="1"/>
              <p:nvPr/>
            </p:nvSpPr>
            <p:spPr>
              <a:xfrm rot="-2220000">
                <a:off x="1075" y="2585"/>
                <a:ext cx="17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0" name="Google Shape;140;p43"/>
              <p:cNvSpPr txBox="1"/>
              <p:nvPr/>
            </p:nvSpPr>
            <p:spPr>
              <a:xfrm rot="-1740000">
                <a:off x="1147" y="2688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1" name="Google Shape;141;p43"/>
              <p:cNvSpPr txBox="1"/>
              <p:nvPr/>
            </p:nvSpPr>
            <p:spPr>
              <a:xfrm rot="-1200000">
                <a:off x="1198" y="2805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2" name="Google Shape;142;p43"/>
              <p:cNvSpPr txBox="1"/>
              <p:nvPr/>
            </p:nvSpPr>
            <p:spPr>
              <a:xfrm rot="-780000">
                <a:off x="1218" y="2930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3" name="Google Shape;143;p43"/>
              <p:cNvSpPr txBox="1"/>
              <p:nvPr/>
            </p:nvSpPr>
            <p:spPr>
              <a:xfrm rot="-300000">
                <a:off x="1213" y="3066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4" name="Google Shape;144;p43"/>
              <p:cNvSpPr txBox="1"/>
              <p:nvPr/>
            </p:nvSpPr>
            <p:spPr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5" name="Google Shape;145;p43"/>
              <p:cNvSpPr txBox="1"/>
              <p:nvPr/>
            </p:nvSpPr>
            <p:spPr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6" name="Google Shape;146;p43"/>
              <p:cNvSpPr/>
              <p:nvPr/>
            </p:nvSpPr>
            <p:spPr>
              <a:xfrm>
                <a:off x="850" y="3136"/>
                <a:ext cx="204" cy="120"/>
              </a:xfrm>
              <a:custGeom>
                <a:rect b="b" l="l" r="r" t="t"/>
                <a:pathLst>
                  <a:path extrusionOk="0" h="120" w="204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7" name="Google Shape;147;p43"/>
              <p:cNvSpPr/>
              <p:nvPr/>
            </p:nvSpPr>
            <p:spPr>
              <a:xfrm>
                <a:off x="19" y="2722"/>
                <a:ext cx="90" cy="78"/>
              </a:xfrm>
              <a:custGeom>
                <a:rect b="b" l="l" r="r" t="t"/>
                <a:pathLst>
                  <a:path extrusionOk="0" h="78" w="90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8" name="Google Shape;148;p43"/>
              <p:cNvSpPr/>
              <p:nvPr/>
            </p:nvSpPr>
            <p:spPr>
              <a:xfrm>
                <a:off x="97" y="2651"/>
                <a:ext cx="101" cy="89"/>
              </a:xfrm>
              <a:custGeom>
                <a:rect b="b" l="l" r="r" t="t"/>
                <a:pathLst>
                  <a:path extrusionOk="0" h="89" w="101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9" name="Google Shape;149;p43"/>
              <p:cNvSpPr/>
              <p:nvPr/>
            </p:nvSpPr>
            <p:spPr>
              <a:xfrm>
                <a:off x="677" y="3502"/>
                <a:ext cx="83" cy="78"/>
              </a:xfrm>
              <a:custGeom>
                <a:rect b="b" l="l" r="r" t="t"/>
                <a:pathLst>
                  <a:path extrusionOk="0" h="78" w="83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0" name="Google Shape;150;p43"/>
              <p:cNvSpPr/>
              <p:nvPr/>
            </p:nvSpPr>
            <p:spPr>
              <a:xfrm>
                <a:off x="940" y="2782"/>
                <a:ext cx="90" cy="72"/>
              </a:xfrm>
              <a:custGeom>
                <a:rect b="b" l="l" r="r" t="t"/>
                <a:pathLst>
                  <a:path extrusionOk="0" h="72" w="90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1" name="Google Shape;151;p43"/>
              <p:cNvSpPr/>
              <p:nvPr/>
            </p:nvSpPr>
            <p:spPr>
              <a:xfrm>
                <a:off x="898" y="2716"/>
                <a:ext cx="90" cy="84"/>
              </a:xfrm>
              <a:custGeom>
                <a:rect b="b" l="l" r="r" t="t"/>
                <a:pathLst>
                  <a:path extrusionOk="0" h="84" w="90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2" name="Google Shape;152;p43"/>
              <p:cNvSpPr/>
              <p:nvPr/>
            </p:nvSpPr>
            <p:spPr>
              <a:xfrm>
                <a:off x="7" y="3837"/>
                <a:ext cx="6" cy="12"/>
              </a:xfrm>
              <a:custGeom>
                <a:rect b="b" l="l" r="r" t="t"/>
                <a:pathLst>
                  <a:path extrusionOk="0" h="12" w="6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3" name="Google Shape;153;p43"/>
              <p:cNvSpPr/>
              <p:nvPr/>
            </p:nvSpPr>
            <p:spPr>
              <a:xfrm>
                <a:off x="7" y="2555"/>
                <a:ext cx="30" cy="48"/>
              </a:xfrm>
              <a:custGeom>
                <a:rect b="b" l="l" r="r" t="t"/>
                <a:pathLst>
                  <a:path extrusionOk="0" h="48" w="30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4" name="Google Shape;154;p43"/>
              <p:cNvSpPr/>
              <p:nvPr/>
            </p:nvSpPr>
            <p:spPr>
              <a:xfrm>
                <a:off x="7" y="3843"/>
                <a:ext cx="36" cy="66"/>
              </a:xfrm>
              <a:custGeom>
                <a:rect b="b" l="l" r="r" t="t"/>
                <a:pathLst>
                  <a:path extrusionOk="0" h="66" w="3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5" name="Google Shape;155;p43"/>
              <p:cNvSpPr txBox="1"/>
              <p:nvPr/>
            </p:nvSpPr>
            <p:spPr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6" name="Google Shape;156;p43"/>
              <p:cNvSpPr txBox="1"/>
              <p:nvPr/>
            </p:nvSpPr>
            <p:spPr>
              <a:xfrm rot="-5640000">
                <a:off x="290" y="2386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7" name="Google Shape;157;p43"/>
              <p:cNvSpPr/>
              <p:nvPr/>
            </p:nvSpPr>
            <p:spPr>
              <a:xfrm>
                <a:off x="139" y="3573"/>
                <a:ext cx="144" cy="154"/>
              </a:xfrm>
              <a:custGeom>
                <a:rect b="b" l="l" r="r" t="t"/>
                <a:pathLst>
                  <a:path extrusionOk="0" h="154" w="14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8" name="Google Shape;158;p43"/>
              <p:cNvSpPr/>
              <p:nvPr/>
            </p:nvSpPr>
            <p:spPr>
              <a:xfrm rot="-2880000">
                <a:off x="618" y="3550"/>
                <a:ext cx="68" cy="69"/>
              </a:xfrm>
              <a:custGeom>
                <a:rect b="b" l="l" r="r" t="t"/>
                <a:pathLst>
                  <a:path extrusionOk="0" h="154" w="14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9" name="Google Shape;159;p43"/>
              <p:cNvSpPr/>
              <p:nvPr/>
            </p:nvSpPr>
            <p:spPr>
              <a:xfrm>
                <a:off x="235" y="2503"/>
                <a:ext cx="348" cy="1272"/>
              </a:xfrm>
              <a:custGeom>
                <a:rect b="b" l="l" r="r" t="t"/>
                <a:pathLst>
                  <a:path extrusionOk="0" h="1272" w="348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585A68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0" name="Google Shape;160;p43"/>
              <p:cNvSpPr/>
              <p:nvPr/>
            </p:nvSpPr>
            <p:spPr>
              <a:xfrm rot="-1740000">
                <a:off x="296" y="3047"/>
                <a:ext cx="221" cy="174"/>
              </a:xfrm>
              <a:prstGeom prst="ellipse">
                <a:avLst/>
              </a:prstGeom>
              <a:gradFill>
                <a:gsLst>
                  <a:gs pos="0">
                    <a:srgbClr val="535561"/>
                  </a:gs>
                  <a:gs pos="50000">
                    <a:schemeClr val="dk1"/>
                  </a:gs>
                  <a:gs pos="100000">
                    <a:srgbClr val="535561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61" name="Google Shape;161;p43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2" name="Google Shape;162;p43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5051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3" name="Google Shape;163;p43"/>
          <p:cNvSpPr txBox="1"/>
          <p:nvPr>
            <p:ph idx="10" type="dt"/>
          </p:nvPr>
        </p:nvSpPr>
        <p:spPr>
          <a:xfrm>
            <a:off x="3048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4" name="Google Shape;164;p4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5" name="Google Shape;165;p43"/>
          <p:cNvSpPr txBox="1"/>
          <p:nvPr>
            <p:ph idx="12" type="sldNum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2"/>
            </a:gs>
            <a:gs pos="100000">
              <a:srgbClr val="525462"/>
            </a:gs>
          </a:gsLst>
          <a:lin ang="5400000" scaled="0"/>
        </a:gra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45"/>
          <p:cNvGrpSpPr/>
          <p:nvPr/>
        </p:nvGrpSpPr>
        <p:grpSpPr>
          <a:xfrm>
            <a:off x="3998" y="1422400"/>
            <a:ext cx="9143177" cy="5435600"/>
            <a:chOff x="3" y="896"/>
            <a:chExt cx="5759" cy="3424"/>
          </a:xfrm>
        </p:grpSpPr>
        <p:grpSp>
          <p:nvGrpSpPr>
            <p:cNvPr id="174" name="Google Shape;174;p45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75" name="Google Shape;175;p45"/>
              <p:cNvSpPr/>
              <p:nvPr/>
            </p:nvSpPr>
            <p:spPr>
              <a:xfrm>
                <a:off x="1399" y="1116"/>
                <a:ext cx="2815" cy="2110"/>
              </a:xfrm>
              <a:custGeom>
                <a:rect b="b" l="l" r="r" t="t"/>
                <a:pathLst>
                  <a:path extrusionOk="0" h="2110" w="2815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6" name="Google Shape;176;p45"/>
              <p:cNvSpPr/>
              <p:nvPr/>
            </p:nvSpPr>
            <p:spPr>
              <a:xfrm>
                <a:off x="672" y="1116"/>
                <a:ext cx="3966" cy="2366"/>
              </a:xfrm>
              <a:custGeom>
                <a:rect b="b" l="l" r="r" t="t"/>
                <a:pathLst>
                  <a:path extrusionOk="0" h="2366" w="39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7" name="Google Shape;177;p45"/>
              <p:cNvSpPr/>
              <p:nvPr/>
            </p:nvSpPr>
            <p:spPr>
              <a:xfrm>
                <a:off x="20" y="1069"/>
                <a:ext cx="5732" cy="3107"/>
              </a:xfrm>
              <a:custGeom>
                <a:rect b="b" l="l" r="r" t="t"/>
                <a:pathLst>
                  <a:path extrusionOk="0" h="3107" w="5732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8" name="Google Shape;178;p45"/>
              <p:cNvSpPr/>
              <p:nvPr/>
            </p:nvSpPr>
            <p:spPr>
              <a:xfrm>
                <a:off x="242" y="1145"/>
                <a:ext cx="5512" cy="2760"/>
              </a:xfrm>
              <a:custGeom>
                <a:rect b="b" l="l" r="r" t="t"/>
                <a:pathLst>
                  <a:path extrusionOk="0" h="2760" w="5512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9" name="Google Shape;179;p45"/>
              <p:cNvSpPr/>
              <p:nvPr/>
            </p:nvSpPr>
            <p:spPr>
              <a:xfrm>
                <a:off x="4840" y="984"/>
                <a:ext cx="790" cy="1189"/>
              </a:xfrm>
              <a:custGeom>
                <a:rect b="b" l="l" r="r" t="t"/>
                <a:pathLst>
                  <a:path extrusionOk="0" h="1189" w="790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0" name="Google Shape;180;p45"/>
              <p:cNvSpPr/>
              <p:nvPr/>
            </p:nvSpPr>
            <p:spPr>
              <a:xfrm>
                <a:off x="5173" y="896"/>
                <a:ext cx="579" cy="1117"/>
              </a:xfrm>
              <a:custGeom>
                <a:rect b="b" l="l" r="r" t="t"/>
                <a:pathLst>
                  <a:path extrusionOk="0" h="1117" w="579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1" name="Google Shape;181;p45"/>
              <p:cNvSpPr/>
              <p:nvPr/>
            </p:nvSpPr>
            <p:spPr>
              <a:xfrm>
                <a:off x="3291" y="968"/>
                <a:ext cx="2471" cy="2396"/>
              </a:xfrm>
              <a:custGeom>
                <a:rect b="b" l="l" r="r" t="t"/>
                <a:pathLst>
                  <a:path extrusionOk="0" h="2396" w="2471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2" name="Google Shape;182;p45"/>
              <p:cNvSpPr/>
              <p:nvPr/>
            </p:nvSpPr>
            <p:spPr>
              <a:xfrm>
                <a:off x="2366" y="1067"/>
                <a:ext cx="1399" cy="1349"/>
              </a:xfrm>
              <a:custGeom>
                <a:rect b="b" l="l" r="r" t="t"/>
                <a:pathLst>
                  <a:path extrusionOk="0" h="1349" w="139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3" name="Google Shape;183;p45"/>
              <p:cNvSpPr/>
              <p:nvPr/>
            </p:nvSpPr>
            <p:spPr>
              <a:xfrm>
                <a:off x="4275" y="2031"/>
                <a:ext cx="1256" cy="810"/>
              </a:xfrm>
              <a:custGeom>
                <a:rect b="b" l="l" r="r" t="t"/>
                <a:pathLst>
                  <a:path extrusionOk="0" h="810" w="1256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4" name="Google Shape;184;p45"/>
              <p:cNvSpPr/>
              <p:nvPr/>
            </p:nvSpPr>
            <p:spPr>
              <a:xfrm>
                <a:off x="2914" y="3476"/>
                <a:ext cx="2848" cy="788"/>
              </a:xfrm>
              <a:custGeom>
                <a:rect b="b" l="l" r="r" t="t"/>
                <a:pathLst>
                  <a:path extrusionOk="0" h="788" w="284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5" name="Google Shape;185;p45"/>
              <p:cNvSpPr/>
              <p:nvPr/>
            </p:nvSpPr>
            <p:spPr>
              <a:xfrm>
                <a:off x="5443" y="922"/>
                <a:ext cx="319" cy="854"/>
              </a:xfrm>
              <a:custGeom>
                <a:rect b="b" l="l" r="r" t="t"/>
                <a:pathLst>
                  <a:path extrusionOk="0" h="854" w="319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6" name="Google Shape;186;p45"/>
              <p:cNvSpPr/>
              <p:nvPr/>
            </p:nvSpPr>
            <p:spPr>
              <a:xfrm>
                <a:off x="4954" y="3568"/>
                <a:ext cx="646" cy="392"/>
              </a:xfrm>
              <a:custGeom>
                <a:rect b="b" l="l" r="r" t="t"/>
                <a:pathLst>
                  <a:path extrusionOk="0" h="392" w="646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7" name="Google Shape;187;p45"/>
              <p:cNvSpPr/>
              <p:nvPr/>
            </p:nvSpPr>
            <p:spPr>
              <a:xfrm>
                <a:off x="50" y="2400"/>
                <a:ext cx="2736" cy="1920"/>
              </a:xfrm>
              <a:custGeom>
                <a:rect b="b" l="l" r="r" t="t"/>
                <a:pathLst>
                  <a:path extrusionOk="0" h="1920" w="2736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88" name="Google Shape;188;p45"/>
            <p:cNvGrpSpPr/>
            <p:nvPr/>
          </p:nvGrpSpPr>
          <p:grpSpPr>
            <a:xfrm>
              <a:off x="3" y="2293"/>
              <a:ext cx="1382" cy="1698"/>
              <a:chOff x="3" y="2293"/>
              <a:chExt cx="1382" cy="1698"/>
            </a:xfrm>
          </p:grpSpPr>
          <p:sp>
            <p:nvSpPr>
              <p:cNvPr id="189" name="Google Shape;189;p45"/>
              <p:cNvSpPr txBox="1"/>
              <p:nvPr/>
            </p:nvSpPr>
            <p:spPr>
              <a:xfrm rot="6780000">
                <a:off x="63" y="388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0" name="Google Shape;190;p45"/>
              <p:cNvSpPr txBox="1"/>
              <p:nvPr/>
            </p:nvSpPr>
            <p:spPr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1" name="Google Shape;191;p45"/>
              <p:cNvSpPr txBox="1"/>
              <p:nvPr/>
            </p:nvSpPr>
            <p:spPr>
              <a:xfrm rot="6780000">
                <a:off x="7" y="387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2" name="Google Shape;192;p45"/>
              <p:cNvSpPr txBox="1"/>
              <p:nvPr/>
            </p:nvSpPr>
            <p:spPr>
              <a:xfrm rot="5940000">
                <a:off x="209" y="388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3" name="Google Shape;193;p45"/>
              <p:cNvSpPr txBox="1"/>
              <p:nvPr/>
            </p:nvSpPr>
            <p:spPr>
              <a:xfrm rot="5940000">
                <a:off x="18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4" name="Google Shape;194;p45"/>
              <p:cNvSpPr txBox="1"/>
              <p:nvPr/>
            </p:nvSpPr>
            <p:spPr>
              <a:xfrm rot="6240000">
                <a:off x="15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5" name="Google Shape;195;p45"/>
              <p:cNvSpPr txBox="1"/>
              <p:nvPr/>
            </p:nvSpPr>
            <p:spPr>
              <a:xfrm rot="6180000">
                <a:off x="123" y="388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6" name="Google Shape;196;p45"/>
              <p:cNvSpPr txBox="1"/>
              <p:nvPr/>
            </p:nvSpPr>
            <p:spPr>
              <a:xfrm rot="5340000">
                <a:off x="363" y="386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7" name="Google Shape;197;p45"/>
              <p:cNvSpPr txBox="1"/>
              <p:nvPr/>
            </p:nvSpPr>
            <p:spPr>
              <a:xfrm rot="5340000">
                <a:off x="333" y="387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8" name="Google Shape;198;p45"/>
              <p:cNvSpPr txBox="1"/>
              <p:nvPr/>
            </p:nvSpPr>
            <p:spPr>
              <a:xfrm rot="5580000">
                <a:off x="303" y="387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9" name="Google Shape;199;p45"/>
              <p:cNvSpPr txBox="1"/>
              <p:nvPr/>
            </p:nvSpPr>
            <p:spPr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0" name="Google Shape;200;p45"/>
              <p:cNvSpPr txBox="1"/>
              <p:nvPr/>
            </p:nvSpPr>
            <p:spPr>
              <a:xfrm rot="4680000">
                <a:off x="517" y="382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1" name="Google Shape;201;p45"/>
              <p:cNvSpPr txBox="1"/>
              <p:nvPr/>
            </p:nvSpPr>
            <p:spPr>
              <a:xfrm rot="4920000">
                <a:off x="486" y="38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2" name="Google Shape;202;p45"/>
              <p:cNvSpPr txBox="1"/>
              <p:nvPr/>
            </p:nvSpPr>
            <p:spPr>
              <a:xfrm rot="4920000">
                <a:off x="456" y="38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3" name="Google Shape;203;p45"/>
              <p:cNvSpPr txBox="1"/>
              <p:nvPr/>
            </p:nvSpPr>
            <p:spPr>
              <a:xfrm rot="5040000">
                <a:off x="427" y="384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4" name="Google Shape;204;p45"/>
              <p:cNvSpPr txBox="1"/>
              <p:nvPr/>
            </p:nvSpPr>
            <p:spPr>
              <a:xfrm rot="3780000">
                <a:off x="664" y="376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5" name="Google Shape;205;p45"/>
              <p:cNvSpPr txBox="1"/>
              <p:nvPr/>
            </p:nvSpPr>
            <p:spPr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6" name="Google Shape;206;p45"/>
              <p:cNvSpPr txBox="1"/>
              <p:nvPr/>
            </p:nvSpPr>
            <p:spPr>
              <a:xfrm rot="4080000">
                <a:off x="606" y="378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7" name="Google Shape;207;p45"/>
              <p:cNvSpPr txBox="1"/>
              <p:nvPr/>
            </p:nvSpPr>
            <p:spPr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8" name="Google Shape;208;p45"/>
              <p:cNvSpPr txBox="1"/>
              <p:nvPr/>
            </p:nvSpPr>
            <p:spPr>
              <a:xfrm rot="3360000">
                <a:off x="800" y="368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9" name="Google Shape;209;p45"/>
              <p:cNvSpPr txBox="1"/>
              <p:nvPr/>
            </p:nvSpPr>
            <p:spPr>
              <a:xfrm rot="3360000">
                <a:off x="772" y="369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0" name="Google Shape;210;p45"/>
              <p:cNvSpPr txBox="1"/>
              <p:nvPr/>
            </p:nvSpPr>
            <p:spPr>
              <a:xfrm rot="3360000">
                <a:off x="746" y="37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1" name="Google Shape;211;p45"/>
              <p:cNvSpPr txBox="1"/>
              <p:nvPr/>
            </p:nvSpPr>
            <p:spPr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2" name="Google Shape;212;p45"/>
              <p:cNvSpPr txBox="1"/>
              <p:nvPr/>
            </p:nvSpPr>
            <p:spPr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3" name="Google Shape;213;p45"/>
              <p:cNvSpPr txBox="1"/>
              <p:nvPr/>
            </p:nvSpPr>
            <p:spPr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4" name="Google Shape;214;p45"/>
              <p:cNvSpPr txBox="1"/>
              <p:nvPr/>
            </p:nvSpPr>
            <p:spPr>
              <a:xfrm rot="2700000">
                <a:off x="905" y="3597"/>
                <a:ext cx="12" cy="6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5" name="Google Shape;215;p45"/>
              <p:cNvSpPr txBox="1"/>
              <p:nvPr/>
            </p:nvSpPr>
            <p:spPr>
              <a:xfrm rot="2700000">
                <a:off x="876" y="3618"/>
                <a:ext cx="12" cy="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6" name="Google Shape;216;p45"/>
              <p:cNvSpPr txBox="1"/>
              <p:nvPr/>
            </p:nvSpPr>
            <p:spPr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7" name="Google Shape;217;p45"/>
              <p:cNvSpPr txBox="1"/>
              <p:nvPr/>
            </p:nvSpPr>
            <p:spPr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8" name="Google Shape;218;p45"/>
              <p:cNvSpPr txBox="1"/>
              <p:nvPr/>
            </p:nvSpPr>
            <p:spPr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9" name="Google Shape;219;p45"/>
              <p:cNvSpPr txBox="1"/>
              <p:nvPr/>
            </p:nvSpPr>
            <p:spPr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0" name="Google Shape;220;p45"/>
              <p:cNvSpPr txBox="1"/>
              <p:nvPr/>
            </p:nvSpPr>
            <p:spPr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1" name="Google Shape;221;p45"/>
              <p:cNvSpPr txBox="1"/>
              <p:nvPr/>
            </p:nvSpPr>
            <p:spPr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2" name="Google Shape;222;p45"/>
              <p:cNvSpPr txBox="1"/>
              <p:nvPr/>
            </p:nvSpPr>
            <p:spPr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3" name="Google Shape;223;p45"/>
              <p:cNvSpPr txBox="1"/>
              <p:nvPr/>
            </p:nvSpPr>
            <p:spPr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4" name="Google Shape;224;p45"/>
              <p:cNvSpPr txBox="1"/>
              <p:nvPr/>
            </p:nvSpPr>
            <p:spPr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5" name="Google Shape;225;p45"/>
              <p:cNvSpPr txBox="1"/>
              <p:nvPr/>
            </p:nvSpPr>
            <p:spPr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6" name="Google Shape;226;p45"/>
              <p:cNvSpPr txBox="1"/>
              <p:nvPr/>
            </p:nvSpPr>
            <p:spPr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7" name="Google Shape;227;p45"/>
              <p:cNvSpPr txBox="1"/>
              <p:nvPr/>
            </p:nvSpPr>
            <p:spPr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8" name="Google Shape;228;p45"/>
              <p:cNvSpPr txBox="1"/>
              <p:nvPr/>
            </p:nvSpPr>
            <p:spPr>
              <a:xfrm rot="-300000">
                <a:off x="1211" y="309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9" name="Google Shape;229;p45"/>
              <p:cNvSpPr txBox="1"/>
              <p:nvPr/>
            </p:nvSpPr>
            <p:spPr>
              <a:xfrm rot="-60000">
                <a:off x="1201" y="3122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0" name="Google Shape;230;p45"/>
              <p:cNvSpPr txBox="1"/>
              <p:nvPr/>
            </p:nvSpPr>
            <p:spPr>
              <a:xfrm rot="-60000">
                <a:off x="1200" y="3147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1" name="Google Shape;231;p45"/>
              <p:cNvSpPr txBox="1"/>
              <p:nvPr/>
            </p:nvSpPr>
            <p:spPr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2" name="Google Shape;232;p45"/>
              <p:cNvSpPr txBox="1"/>
              <p:nvPr/>
            </p:nvSpPr>
            <p:spPr>
              <a:xfrm rot="-720000">
                <a:off x="1219" y="296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3" name="Google Shape;233;p45"/>
              <p:cNvSpPr txBox="1"/>
              <p:nvPr/>
            </p:nvSpPr>
            <p:spPr>
              <a:xfrm rot="-540000">
                <a:off x="1220" y="2991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4" name="Google Shape;234;p45"/>
              <p:cNvSpPr txBox="1"/>
              <p:nvPr/>
            </p:nvSpPr>
            <p:spPr>
              <a:xfrm rot="-540000">
                <a:off x="1220" y="30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5" name="Google Shape;235;p45"/>
              <p:cNvSpPr txBox="1"/>
              <p:nvPr/>
            </p:nvSpPr>
            <p:spPr>
              <a:xfrm rot="-300000">
                <a:off x="1219" y="304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6" name="Google Shape;236;p45"/>
              <p:cNvSpPr txBox="1"/>
              <p:nvPr/>
            </p:nvSpPr>
            <p:spPr>
              <a:xfrm rot="-1140000">
                <a:off x="1207" y="2843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7" name="Google Shape;237;p45"/>
              <p:cNvSpPr txBox="1"/>
              <p:nvPr/>
            </p:nvSpPr>
            <p:spPr>
              <a:xfrm rot="-1020000">
                <a:off x="1213" y="286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8" name="Google Shape;238;p45"/>
              <p:cNvSpPr txBox="1"/>
              <p:nvPr/>
            </p:nvSpPr>
            <p:spPr>
              <a:xfrm rot="-1020000">
                <a:off x="1216" y="288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9" name="Google Shape;239;p45"/>
              <p:cNvSpPr txBox="1"/>
              <p:nvPr/>
            </p:nvSpPr>
            <p:spPr>
              <a:xfrm rot="-840000">
                <a:off x="1219" y="29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0" name="Google Shape;240;p45"/>
              <p:cNvSpPr txBox="1"/>
              <p:nvPr/>
            </p:nvSpPr>
            <p:spPr>
              <a:xfrm rot="-1560000">
                <a:off x="1165" y="272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1" name="Google Shape;241;p45"/>
              <p:cNvSpPr txBox="1"/>
              <p:nvPr/>
            </p:nvSpPr>
            <p:spPr>
              <a:xfrm rot="-1380000">
                <a:off x="1176" y="2752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2" name="Google Shape;242;p45"/>
              <p:cNvSpPr txBox="1"/>
              <p:nvPr/>
            </p:nvSpPr>
            <p:spPr>
              <a:xfrm rot="-1380000">
                <a:off x="1184" y="277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3" name="Google Shape;243;p45"/>
              <p:cNvSpPr txBox="1"/>
              <p:nvPr/>
            </p:nvSpPr>
            <p:spPr>
              <a:xfrm rot="-1380000">
                <a:off x="1194" y="279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4" name="Google Shape;244;p45"/>
              <p:cNvSpPr txBox="1"/>
              <p:nvPr/>
            </p:nvSpPr>
            <p:spPr>
              <a:xfrm rot="-1980000">
                <a:off x="1101" y="262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5" name="Google Shape;245;p45"/>
              <p:cNvSpPr txBox="1"/>
              <p:nvPr/>
            </p:nvSpPr>
            <p:spPr>
              <a:xfrm rot="-1860000">
                <a:off x="1114" y="264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6" name="Google Shape;246;p45"/>
              <p:cNvSpPr txBox="1"/>
              <p:nvPr/>
            </p:nvSpPr>
            <p:spPr>
              <a:xfrm rot="-1800000">
                <a:off x="1129" y="266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7" name="Google Shape;247;p45"/>
              <p:cNvSpPr txBox="1"/>
              <p:nvPr/>
            </p:nvSpPr>
            <p:spPr>
              <a:xfrm rot="-1800000">
                <a:off x="1142" y="268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8" name="Google Shape;248;p45"/>
              <p:cNvSpPr txBox="1"/>
              <p:nvPr/>
            </p:nvSpPr>
            <p:spPr>
              <a:xfrm rot="-2520000">
                <a:off x="1014" y="253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9" name="Google Shape;249;p45"/>
              <p:cNvSpPr txBox="1"/>
              <p:nvPr/>
            </p:nvSpPr>
            <p:spPr>
              <a:xfrm rot="-2520000">
                <a:off x="1035" y="255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0" name="Google Shape;250;p45"/>
              <p:cNvSpPr txBox="1"/>
              <p:nvPr/>
            </p:nvSpPr>
            <p:spPr>
              <a:xfrm rot="-2520000">
                <a:off x="1050" y="257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1" name="Google Shape;251;p45"/>
              <p:cNvSpPr txBox="1"/>
              <p:nvPr/>
            </p:nvSpPr>
            <p:spPr>
              <a:xfrm rot="-2400000">
                <a:off x="1068" y="2590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2" name="Google Shape;252;p45"/>
              <p:cNvSpPr/>
              <p:nvPr/>
            </p:nvSpPr>
            <p:spPr>
              <a:xfrm>
                <a:off x="486" y="2563"/>
                <a:ext cx="180" cy="151"/>
              </a:xfrm>
              <a:custGeom>
                <a:rect b="b" l="l" r="r" t="t"/>
                <a:pathLst>
                  <a:path extrusionOk="0" h="151" w="180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3" name="Google Shape;253;p45"/>
              <p:cNvSpPr txBox="1"/>
              <p:nvPr/>
            </p:nvSpPr>
            <p:spPr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4" name="Google Shape;254;p45"/>
              <p:cNvSpPr txBox="1"/>
              <p:nvPr/>
            </p:nvSpPr>
            <p:spPr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5" name="Google Shape;255;p45"/>
              <p:cNvSpPr txBox="1"/>
              <p:nvPr/>
            </p:nvSpPr>
            <p:spPr>
              <a:xfrm rot="-3000000">
                <a:off x="907" y="247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6" name="Google Shape;256;p45"/>
              <p:cNvSpPr txBox="1"/>
              <p:nvPr/>
            </p:nvSpPr>
            <p:spPr>
              <a:xfrm rot="-3000000">
                <a:off x="930" y="248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7" name="Google Shape;257;p45"/>
              <p:cNvSpPr txBox="1"/>
              <p:nvPr/>
            </p:nvSpPr>
            <p:spPr>
              <a:xfrm rot="-3000000">
                <a:off x="954" y="249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8" name="Google Shape;258;p45"/>
              <p:cNvSpPr txBox="1"/>
              <p:nvPr/>
            </p:nvSpPr>
            <p:spPr>
              <a:xfrm rot="-2700000">
                <a:off x="974" y="2509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9" name="Google Shape;259;p45"/>
              <p:cNvSpPr txBox="1"/>
              <p:nvPr/>
            </p:nvSpPr>
            <p:spPr>
              <a:xfrm rot="-3660000">
                <a:off x="788" y="242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0" name="Google Shape;260;p45"/>
              <p:cNvSpPr txBox="1"/>
              <p:nvPr/>
            </p:nvSpPr>
            <p:spPr>
              <a:xfrm rot="-3660000">
                <a:off x="815" y="243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1" name="Google Shape;261;p45"/>
              <p:cNvSpPr txBox="1"/>
              <p:nvPr/>
            </p:nvSpPr>
            <p:spPr>
              <a:xfrm rot="-3540000">
                <a:off x="837" y="2439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2" name="Google Shape;262;p45"/>
              <p:cNvSpPr txBox="1"/>
              <p:nvPr/>
            </p:nvSpPr>
            <p:spPr>
              <a:xfrm rot="-3240000">
                <a:off x="862" y="245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3" name="Google Shape;263;p45"/>
              <p:cNvSpPr txBox="1"/>
              <p:nvPr/>
            </p:nvSpPr>
            <p:spPr>
              <a:xfrm rot="-4380000">
                <a:off x="649" y="239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" name="Google Shape;264;p45"/>
              <p:cNvSpPr txBox="1"/>
              <p:nvPr/>
            </p:nvSpPr>
            <p:spPr>
              <a:xfrm rot="-4260000">
                <a:off x="677" y="240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5" name="Google Shape;265;p45"/>
              <p:cNvSpPr txBox="1"/>
              <p:nvPr/>
            </p:nvSpPr>
            <p:spPr>
              <a:xfrm rot="-4260000">
                <a:off x="708" y="240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6" name="Google Shape;266;p45"/>
              <p:cNvSpPr txBox="1"/>
              <p:nvPr/>
            </p:nvSpPr>
            <p:spPr>
              <a:xfrm rot="-4020000">
                <a:off x="738" y="240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7" name="Google Shape;267;p45"/>
              <p:cNvSpPr txBox="1"/>
              <p:nvPr/>
            </p:nvSpPr>
            <p:spPr>
              <a:xfrm rot="-4920000">
                <a:off x="503" y="239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" name="Google Shape;268;p45"/>
              <p:cNvSpPr txBox="1"/>
              <p:nvPr/>
            </p:nvSpPr>
            <p:spPr>
              <a:xfrm rot="-4680000">
                <a:off x="534" y="239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9" name="Google Shape;269;p45"/>
              <p:cNvSpPr txBox="1"/>
              <p:nvPr/>
            </p:nvSpPr>
            <p:spPr>
              <a:xfrm rot="-4680000">
                <a:off x="563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0" name="Google Shape;270;p45"/>
              <p:cNvSpPr txBox="1"/>
              <p:nvPr/>
            </p:nvSpPr>
            <p:spPr>
              <a:xfrm rot="-4620000">
                <a:off x="595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1" name="Google Shape;271;p45"/>
              <p:cNvSpPr txBox="1"/>
              <p:nvPr/>
            </p:nvSpPr>
            <p:spPr>
              <a:xfrm rot="-5220000">
                <a:off x="355" y="241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" name="Google Shape;272;p45"/>
              <p:cNvSpPr txBox="1"/>
              <p:nvPr/>
            </p:nvSpPr>
            <p:spPr>
              <a:xfrm rot="-5400000">
                <a:off x="385" y="240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3" name="Google Shape;273;p45"/>
              <p:cNvSpPr txBox="1"/>
              <p:nvPr/>
            </p:nvSpPr>
            <p:spPr>
              <a:xfrm rot="-5340000">
                <a:off x="419" y="240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4" name="Google Shape;274;p45"/>
              <p:cNvSpPr txBox="1"/>
              <p:nvPr/>
            </p:nvSpPr>
            <p:spPr>
              <a:xfrm rot="-5220000">
                <a:off x="449" y="239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5" name="Google Shape;275;p45"/>
              <p:cNvSpPr txBox="1"/>
              <p:nvPr/>
            </p:nvSpPr>
            <p:spPr>
              <a:xfrm rot="-6180000">
                <a:off x="206" y="245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6" name="Google Shape;276;p45"/>
              <p:cNvSpPr txBox="1"/>
              <p:nvPr/>
            </p:nvSpPr>
            <p:spPr>
              <a:xfrm rot="-6240000">
                <a:off x="237" y="24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7" name="Google Shape;277;p45"/>
              <p:cNvSpPr txBox="1"/>
              <p:nvPr/>
            </p:nvSpPr>
            <p:spPr>
              <a:xfrm rot="-6120000">
                <a:off x="266" y="243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8" name="Google Shape;278;p45"/>
              <p:cNvSpPr txBox="1"/>
              <p:nvPr/>
            </p:nvSpPr>
            <p:spPr>
              <a:xfrm rot="-5940000">
                <a:off x="293" y="2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9" name="Google Shape;279;p45"/>
              <p:cNvSpPr txBox="1"/>
              <p:nvPr/>
            </p:nvSpPr>
            <p:spPr>
              <a:xfrm rot="-7380000">
                <a:off x="6" y="25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0" name="Google Shape;280;p45"/>
              <p:cNvSpPr txBox="1"/>
              <p:nvPr/>
            </p:nvSpPr>
            <p:spPr>
              <a:xfrm rot="-7200000">
                <a:off x="65" y="25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1" name="Google Shape;281;p45"/>
              <p:cNvSpPr txBox="1"/>
              <p:nvPr/>
            </p:nvSpPr>
            <p:spPr>
              <a:xfrm rot="-6840000">
                <a:off x="92" y="250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2" name="Google Shape;282;p45"/>
              <p:cNvSpPr txBox="1"/>
              <p:nvPr/>
            </p:nvSpPr>
            <p:spPr>
              <a:xfrm rot="-6840000">
                <a:off x="119" y="249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" name="Google Shape;283;p45"/>
              <p:cNvSpPr txBox="1"/>
              <p:nvPr/>
            </p:nvSpPr>
            <p:spPr>
              <a:xfrm rot="-6480000">
                <a:off x="150" y="247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4" name="Google Shape;284;p45"/>
              <p:cNvSpPr txBox="1"/>
              <p:nvPr/>
            </p:nvSpPr>
            <p:spPr>
              <a:xfrm rot="-1920000">
                <a:off x="0" y="336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5" name="Google Shape;285;p45"/>
              <p:cNvSpPr txBox="1"/>
              <p:nvPr/>
            </p:nvSpPr>
            <p:spPr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6" name="Google Shape;286;p45"/>
              <p:cNvSpPr txBox="1"/>
              <p:nvPr/>
            </p:nvSpPr>
            <p:spPr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7" name="Google Shape;287;p45"/>
              <p:cNvSpPr txBox="1"/>
              <p:nvPr/>
            </p:nvSpPr>
            <p:spPr>
              <a:xfrm rot="-1920000">
                <a:off x="700" y="2851"/>
                <a:ext cx="31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8" name="Google Shape;288;p45"/>
              <p:cNvSpPr txBox="1"/>
              <p:nvPr/>
            </p:nvSpPr>
            <p:spPr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9" name="Google Shape;289;p45"/>
              <p:cNvSpPr txBox="1"/>
              <p:nvPr/>
            </p:nvSpPr>
            <p:spPr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0" name="Google Shape;290;p45"/>
              <p:cNvSpPr txBox="1"/>
              <p:nvPr/>
            </p:nvSpPr>
            <p:spPr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1" name="Google Shape;291;p45"/>
              <p:cNvSpPr txBox="1"/>
              <p:nvPr/>
            </p:nvSpPr>
            <p:spPr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2" name="Google Shape;292;p45"/>
              <p:cNvSpPr txBox="1"/>
              <p:nvPr/>
            </p:nvSpPr>
            <p:spPr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3" name="Google Shape;293;p45"/>
              <p:cNvSpPr txBox="1"/>
              <p:nvPr/>
            </p:nvSpPr>
            <p:spPr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4" name="Google Shape;294;p45"/>
              <p:cNvSpPr txBox="1"/>
              <p:nvPr/>
            </p:nvSpPr>
            <p:spPr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5" name="Google Shape;295;p45"/>
              <p:cNvSpPr txBox="1"/>
              <p:nvPr/>
            </p:nvSpPr>
            <p:spPr>
              <a:xfrm rot="-7200000">
                <a:off x="-18" y="2506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6" name="Google Shape;296;p45"/>
              <p:cNvSpPr txBox="1"/>
              <p:nvPr/>
            </p:nvSpPr>
            <p:spPr>
              <a:xfrm rot="-6420000">
                <a:off x="136" y="243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7" name="Google Shape;297;p45"/>
              <p:cNvSpPr txBox="1"/>
              <p:nvPr/>
            </p:nvSpPr>
            <p:spPr>
              <a:xfrm rot="-4980000">
                <a:off x="447" y="2364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8" name="Google Shape;298;p45"/>
              <p:cNvSpPr txBox="1"/>
              <p:nvPr/>
            </p:nvSpPr>
            <p:spPr>
              <a:xfrm rot="-4320000">
                <a:off x="597" y="2360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9" name="Google Shape;299;p45"/>
              <p:cNvSpPr txBox="1"/>
              <p:nvPr/>
            </p:nvSpPr>
            <p:spPr>
              <a:xfrm rot="-3720000">
                <a:off x="739" y="2385"/>
                <a:ext cx="15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0" name="Google Shape;300;p45"/>
              <p:cNvSpPr txBox="1"/>
              <p:nvPr/>
            </p:nvSpPr>
            <p:spPr>
              <a:xfrm rot="-3240000">
                <a:off x="869" y="2429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1" name="Google Shape;301;p45"/>
              <p:cNvSpPr txBox="1"/>
              <p:nvPr/>
            </p:nvSpPr>
            <p:spPr>
              <a:xfrm rot="-2640000">
                <a:off x="984" y="2497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2" name="Google Shape;302;p45"/>
              <p:cNvSpPr txBox="1"/>
              <p:nvPr/>
            </p:nvSpPr>
            <p:spPr>
              <a:xfrm rot="-2220000">
                <a:off x="1075" y="2585"/>
                <a:ext cx="17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3" name="Google Shape;303;p45"/>
              <p:cNvSpPr txBox="1"/>
              <p:nvPr/>
            </p:nvSpPr>
            <p:spPr>
              <a:xfrm rot="-1740000">
                <a:off x="1147" y="2688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4" name="Google Shape;304;p45"/>
              <p:cNvSpPr txBox="1"/>
              <p:nvPr/>
            </p:nvSpPr>
            <p:spPr>
              <a:xfrm rot="-1200000">
                <a:off x="1198" y="2805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5" name="Google Shape;305;p45"/>
              <p:cNvSpPr txBox="1"/>
              <p:nvPr/>
            </p:nvSpPr>
            <p:spPr>
              <a:xfrm rot="-780000">
                <a:off x="1218" y="2930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6" name="Google Shape;306;p45"/>
              <p:cNvSpPr txBox="1"/>
              <p:nvPr/>
            </p:nvSpPr>
            <p:spPr>
              <a:xfrm rot="-300000">
                <a:off x="1213" y="3066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7" name="Google Shape;307;p45"/>
              <p:cNvSpPr txBox="1"/>
              <p:nvPr/>
            </p:nvSpPr>
            <p:spPr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8" name="Google Shape;308;p45"/>
              <p:cNvSpPr txBox="1"/>
              <p:nvPr/>
            </p:nvSpPr>
            <p:spPr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9" name="Google Shape;309;p45"/>
              <p:cNvSpPr/>
              <p:nvPr/>
            </p:nvSpPr>
            <p:spPr>
              <a:xfrm>
                <a:off x="850" y="3136"/>
                <a:ext cx="204" cy="120"/>
              </a:xfrm>
              <a:custGeom>
                <a:rect b="b" l="l" r="r" t="t"/>
                <a:pathLst>
                  <a:path extrusionOk="0" h="120" w="204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0" name="Google Shape;310;p45"/>
              <p:cNvSpPr/>
              <p:nvPr/>
            </p:nvSpPr>
            <p:spPr>
              <a:xfrm>
                <a:off x="19" y="2722"/>
                <a:ext cx="90" cy="78"/>
              </a:xfrm>
              <a:custGeom>
                <a:rect b="b" l="l" r="r" t="t"/>
                <a:pathLst>
                  <a:path extrusionOk="0" h="78" w="90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1" name="Google Shape;311;p45"/>
              <p:cNvSpPr/>
              <p:nvPr/>
            </p:nvSpPr>
            <p:spPr>
              <a:xfrm>
                <a:off x="97" y="2651"/>
                <a:ext cx="101" cy="89"/>
              </a:xfrm>
              <a:custGeom>
                <a:rect b="b" l="l" r="r" t="t"/>
                <a:pathLst>
                  <a:path extrusionOk="0" h="89" w="101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" name="Google Shape;312;p45"/>
              <p:cNvSpPr/>
              <p:nvPr/>
            </p:nvSpPr>
            <p:spPr>
              <a:xfrm>
                <a:off x="677" y="3502"/>
                <a:ext cx="83" cy="78"/>
              </a:xfrm>
              <a:custGeom>
                <a:rect b="b" l="l" r="r" t="t"/>
                <a:pathLst>
                  <a:path extrusionOk="0" h="78" w="83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3" name="Google Shape;313;p45"/>
              <p:cNvSpPr/>
              <p:nvPr/>
            </p:nvSpPr>
            <p:spPr>
              <a:xfrm>
                <a:off x="940" y="2782"/>
                <a:ext cx="90" cy="72"/>
              </a:xfrm>
              <a:custGeom>
                <a:rect b="b" l="l" r="r" t="t"/>
                <a:pathLst>
                  <a:path extrusionOk="0" h="72" w="90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4" name="Google Shape;314;p45"/>
              <p:cNvSpPr/>
              <p:nvPr/>
            </p:nvSpPr>
            <p:spPr>
              <a:xfrm>
                <a:off x="898" y="2716"/>
                <a:ext cx="90" cy="84"/>
              </a:xfrm>
              <a:custGeom>
                <a:rect b="b" l="l" r="r" t="t"/>
                <a:pathLst>
                  <a:path extrusionOk="0" h="84" w="90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5" name="Google Shape;315;p45"/>
              <p:cNvSpPr/>
              <p:nvPr/>
            </p:nvSpPr>
            <p:spPr>
              <a:xfrm>
                <a:off x="7" y="3837"/>
                <a:ext cx="6" cy="12"/>
              </a:xfrm>
              <a:custGeom>
                <a:rect b="b" l="l" r="r" t="t"/>
                <a:pathLst>
                  <a:path extrusionOk="0" h="12" w="6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6" name="Google Shape;316;p45"/>
              <p:cNvSpPr/>
              <p:nvPr/>
            </p:nvSpPr>
            <p:spPr>
              <a:xfrm>
                <a:off x="7" y="2555"/>
                <a:ext cx="30" cy="48"/>
              </a:xfrm>
              <a:custGeom>
                <a:rect b="b" l="l" r="r" t="t"/>
                <a:pathLst>
                  <a:path extrusionOk="0" h="48" w="30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" name="Google Shape;317;p45"/>
              <p:cNvSpPr/>
              <p:nvPr/>
            </p:nvSpPr>
            <p:spPr>
              <a:xfrm>
                <a:off x="7" y="3843"/>
                <a:ext cx="36" cy="66"/>
              </a:xfrm>
              <a:custGeom>
                <a:rect b="b" l="l" r="r" t="t"/>
                <a:pathLst>
                  <a:path extrusionOk="0" h="66" w="3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8" name="Google Shape;318;p45"/>
              <p:cNvSpPr txBox="1"/>
              <p:nvPr/>
            </p:nvSpPr>
            <p:spPr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9" name="Google Shape;319;p45"/>
              <p:cNvSpPr txBox="1"/>
              <p:nvPr/>
            </p:nvSpPr>
            <p:spPr>
              <a:xfrm rot="-5640000">
                <a:off x="290" y="2386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0" name="Google Shape;320;p45"/>
              <p:cNvSpPr/>
              <p:nvPr/>
            </p:nvSpPr>
            <p:spPr>
              <a:xfrm>
                <a:off x="139" y="3573"/>
                <a:ext cx="144" cy="154"/>
              </a:xfrm>
              <a:custGeom>
                <a:rect b="b" l="l" r="r" t="t"/>
                <a:pathLst>
                  <a:path extrusionOk="0" h="154" w="14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1" name="Google Shape;321;p45"/>
              <p:cNvSpPr/>
              <p:nvPr/>
            </p:nvSpPr>
            <p:spPr>
              <a:xfrm rot="-2880000">
                <a:off x="618" y="3550"/>
                <a:ext cx="68" cy="69"/>
              </a:xfrm>
              <a:custGeom>
                <a:rect b="b" l="l" r="r" t="t"/>
                <a:pathLst>
                  <a:path extrusionOk="0" h="154" w="14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2" name="Google Shape;322;p45"/>
              <p:cNvSpPr/>
              <p:nvPr/>
            </p:nvSpPr>
            <p:spPr>
              <a:xfrm>
                <a:off x="235" y="2503"/>
                <a:ext cx="348" cy="1272"/>
              </a:xfrm>
              <a:custGeom>
                <a:rect b="b" l="l" r="r" t="t"/>
                <a:pathLst>
                  <a:path extrusionOk="0" h="1272" w="348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585A68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3" name="Google Shape;323;p45"/>
              <p:cNvSpPr/>
              <p:nvPr/>
            </p:nvSpPr>
            <p:spPr>
              <a:xfrm rot="-1740000">
                <a:off x="296" y="3047"/>
                <a:ext cx="221" cy="174"/>
              </a:xfrm>
              <a:prstGeom prst="ellipse">
                <a:avLst/>
              </a:prstGeom>
              <a:gradFill>
                <a:gsLst>
                  <a:gs pos="0">
                    <a:srgbClr val="535561"/>
                  </a:gs>
                  <a:gs pos="50000">
                    <a:schemeClr val="dk1"/>
                  </a:gs>
                  <a:gs pos="100000">
                    <a:srgbClr val="535561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324" name="Google Shape;324;p45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5" name="Google Shape;325;p45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6" name="Google Shape;326;p4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7" name="Google Shape;327;p45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28" name="Google Shape;328;p45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5051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Relationship Id="rId4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jpg"/><Relationship Id="rId4" Type="http://schemas.openxmlformats.org/officeDocument/2006/relationships/image" Target="../media/image1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jpg"/><Relationship Id="rId4" Type="http://schemas.openxmlformats.org/officeDocument/2006/relationships/image" Target="../media/image18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4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6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0.jpg"/><Relationship Id="rId4" Type="http://schemas.openxmlformats.org/officeDocument/2006/relationships/image" Target="../media/image20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4.jpg"/><Relationship Id="rId4" Type="http://schemas.openxmlformats.org/officeDocument/2006/relationships/image" Target="../media/image28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9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1.jpg"/><Relationship Id="rId4" Type="http://schemas.openxmlformats.org/officeDocument/2006/relationships/image" Target="../media/image2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0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3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7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51.jpg"/><Relationship Id="rId4" Type="http://schemas.openxmlformats.org/officeDocument/2006/relationships/image" Target="../media/image40.jpg"/><Relationship Id="rId5" Type="http://schemas.openxmlformats.org/officeDocument/2006/relationships/image" Target="../media/image37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53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2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8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4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47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42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52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45.jpg"/><Relationship Id="rId4" Type="http://schemas.openxmlformats.org/officeDocument/2006/relationships/image" Target="../media/image4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39.jpg"/><Relationship Id="rId4" Type="http://schemas.openxmlformats.org/officeDocument/2006/relationships/image" Target="../media/image46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48.jpg"/><Relationship Id="rId4" Type="http://schemas.openxmlformats.org/officeDocument/2006/relationships/image" Target="../media/image4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"/>
          <p:cNvSpPr txBox="1"/>
          <p:nvPr>
            <p:ph type="ctrTitle"/>
          </p:nvPr>
        </p:nvSpPr>
        <p:spPr>
          <a:xfrm>
            <a:off x="685800" y="1768475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Tahoma"/>
              <a:buNone/>
            </a:pPr>
            <a:r>
              <a:rPr b="0" i="0" lang="en-US" sz="5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Многопоточное программирование</a:t>
            </a:r>
            <a:endParaRPr/>
          </a:p>
        </p:txBody>
      </p:sp>
      <p:sp>
        <p:nvSpPr>
          <p:cNvPr id="402" name="Google Shape;402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56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1fffdd6812a5a95_7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Получим все модули</a:t>
            </a:r>
            <a:endParaRPr sz="1800"/>
          </a:p>
        </p:txBody>
      </p:sp>
      <p:pic>
        <p:nvPicPr>
          <p:cNvPr id="466" name="Google Shape;466;g21fffdd6812a5a95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54880"/>
            <a:ext cx="9143999" cy="278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62ca4890572e927f_25"/>
          <p:cNvSpPr txBox="1"/>
          <p:nvPr>
            <p:ph type="title"/>
          </p:nvPr>
        </p:nvSpPr>
        <p:spPr>
          <a:xfrm>
            <a:off x="603300" y="-247375"/>
            <a:ext cx="8540700" cy="1016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Запуск нового процесса. Process.Start()</a:t>
            </a:r>
            <a:endParaRPr sz="3400"/>
          </a:p>
        </p:txBody>
      </p:sp>
      <p:pic>
        <p:nvPicPr>
          <p:cNvPr id="473" name="Google Shape;473;g62ca4890572e927f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1" y="1783650"/>
            <a:ext cx="9144001" cy="1154097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g62ca4890572e927f_25"/>
          <p:cNvSpPr txBox="1"/>
          <p:nvPr/>
        </p:nvSpPr>
        <p:spPr>
          <a:xfrm>
            <a:off x="1565673" y="1348950"/>
            <a:ext cx="75783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highlight>
                  <a:srgbClr val="000000"/>
                </a:highlight>
              </a:rPr>
              <a:t>При обращении к исполняемому файлу .NET запускает приложение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"/>
          <p:cNvSpPr txBox="1"/>
          <p:nvPr>
            <p:ph type="title"/>
          </p:nvPr>
        </p:nvSpPr>
        <p:spPr>
          <a:xfrm>
            <a:off x="301625" y="228600"/>
            <a:ext cx="8540750" cy="896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Домен приложения</a:t>
            </a:r>
            <a:endParaRPr/>
          </a:p>
        </p:txBody>
      </p:sp>
      <p:sp>
        <p:nvSpPr>
          <p:cNvPr id="481" name="Google Shape;481;p5"/>
          <p:cNvSpPr txBox="1"/>
          <p:nvPr>
            <p:ph idx="1" type="body"/>
          </p:nvPr>
        </p:nvSpPr>
        <p:spPr>
          <a:xfrm>
            <a:off x="301625" y="135413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 .NET исполняемые файлы не обслуживаются прямо внутри процесса Windows. ОНИ обслуживаются в отдельном логическом разделе внутри процесса, который называется </a:t>
            </a:r>
            <a:r>
              <a:rPr b="1" i="1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доменом приложения (Application Domain — AppDomain)</a:t>
            </a:r>
            <a:endParaRPr/>
          </a:p>
          <a:p>
            <a:pPr indent="-20066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 процессе может содержаться несколько доменов приложений</a:t>
            </a:r>
            <a:endParaRPr/>
          </a:p>
          <a:p>
            <a:pPr indent="-16002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Arial"/>
              <a:buNone/>
            </a:pPr>
            <a:r>
              <a:t/>
            </a:r>
            <a:endParaRPr b="1" i="0" sz="36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Arial"/>
              <a:buChar char="►"/>
            </a:pPr>
            <a:r>
              <a:rPr b="1" i="0" lang="en-US" sz="36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Класс System.AppDomain</a:t>
            </a:r>
            <a:endParaRPr/>
          </a:p>
          <a:p>
            <a:pPr indent="-160020" lvl="0" marL="342900" marR="0" rtl="0" algn="l">
              <a:spcBef>
                <a:spcPts val="72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Arial"/>
              <a:buNone/>
            </a:pPr>
            <a:r>
              <a:t/>
            </a:r>
            <a:endParaRPr b="1" i="0" sz="36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"/>
          <p:cNvSpPr txBox="1"/>
          <p:nvPr>
            <p:ph type="title"/>
          </p:nvPr>
        </p:nvSpPr>
        <p:spPr>
          <a:xfrm>
            <a:off x="301625" y="228600"/>
            <a:ext cx="8540750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 домене приложения</a:t>
            </a:r>
            <a:endParaRPr/>
          </a:p>
        </p:txBody>
      </p:sp>
      <p:sp>
        <p:nvSpPr>
          <p:cNvPr id="488" name="Google Shape;488;p6"/>
          <p:cNvSpPr txBox="1"/>
          <p:nvPr>
            <p:ph idx="1" type="body"/>
          </p:nvPr>
        </p:nvSpPr>
        <p:spPr>
          <a:xfrm>
            <a:off x="323850" y="10525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 существуют внутри процессов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содержат загруженные сборки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3) процесс запускает при старте домен по умолчанию (</a:t>
            </a:r>
            <a:r>
              <a:rPr b="1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AppDomain.CurrentDomain</a:t>
            </a: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4) домены могут создаваться и уничтожаться в ходе работы в рамках процесса (менее затраты по сравн. с процессами)</a:t>
            </a:r>
            <a:endParaRPr/>
          </a:p>
          <a:p>
            <a:pPr indent="-20066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0066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0066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5) обеспечивают уровень изоляции кода</a:t>
            </a:r>
            <a:endParaRPr/>
          </a:p>
        </p:txBody>
      </p:sp>
      <p:sp>
        <p:nvSpPr>
          <p:cNvPr id="489" name="Google Shape;489;p6"/>
          <p:cNvSpPr txBox="1"/>
          <p:nvPr/>
        </p:nvSpPr>
        <p:spPr>
          <a:xfrm>
            <a:off x="576262" y="4537075"/>
            <a:ext cx="7991475" cy="10144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AppDomain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newD = </a:t>
            </a:r>
            <a:r>
              <a:rPr b="0" i="0" lang="en-US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AppDomain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.CreateDomain(</a:t>
            </a:r>
            <a:r>
              <a:rPr b="0" i="0" lang="en-US" sz="20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"New"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newD.Load(</a:t>
            </a:r>
            <a:r>
              <a:rPr b="0" i="0" lang="en-US" sz="20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"имя сборки"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AppDomain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.Unload(newD);</a:t>
            </a:r>
            <a:endParaRPr/>
          </a:p>
        </p:txBody>
      </p:sp>
      <p:sp>
        <p:nvSpPr>
          <p:cNvPr id="490" name="Google Shape;490;p6"/>
          <p:cNvSpPr txBox="1"/>
          <p:nvPr/>
        </p:nvSpPr>
        <p:spPr>
          <a:xfrm>
            <a:off x="4841875" y="5019675"/>
            <a:ext cx="3725862" cy="9239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Выгрузить сборки из домена нельзя, можно выгрузить весь домен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62ca4890572e927f_20"/>
          <p:cNvSpPr txBox="1"/>
          <p:nvPr>
            <p:ph idx="1" type="body"/>
          </p:nvPr>
        </p:nvSpPr>
        <p:spPr>
          <a:xfrm>
            <a:off x="301650" y="9873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Свойство </a:t>
            </a:r>
            <a:r>
              <a:rPr lang="en-US" sz="2000">
                <a:solidFill>
                  <a:schemeClr val="lt2"/>
                </a:solidFill>
              </a:rPr>
              <a:t>BaseDirectory</a:t>
            </a:r>
            <a:r>
              <a:rPr lang="en-US" sz="2000"/>
              <a:t>: базовый каталог, который используется для получения сборок (как правило, каталог самого приложения)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Свойство </a:t>
            </a:r>
            <a:r>
              <a:rPr lang="en-US" sz="2000">
                <a:solidFill>
                  <a:schemeClr val="lt2"/>
                </a:solidFill>
              </a:rPr>
              <a:t>CurrentDomain</a:t>
            </a:r>
            <a:r>
              <a:rPr lang="en-US" sz="2000"/>
              <a:t>: домен текущего приложения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Свойство </a:t>
            </a:r>
            <a:r>
              <a:rPr lang="en-US" sz="2000">
                <a:solidFill>
                  <a:schemeClr val="lt2"/>
                </a:solidFill>
              </a:rPr>
              <a:t>FriendlyName</a:t>
            </a:r>
            <a:r>
              <a:rPr lang="en-US" sz="2000"/>
              <a:t>: имя домена приложения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Свойство </a:t>
            </a:r>
            <a:r>
              <a:rPr lang="en-US" sz="2000">
                <a:solidFill>
                  <a:schemeClr val="lt2"/>
                </a:solidFill>
              </a:rPr>
              <a:t>SetupInformation</a:t>
            </a:r>
            <a:r>
              <a:rPr lang="en-US" sz="2000"/>
              <a:t>: представляет объект AppDomainSetup и хранит конфигурацию домена приложения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Метод </a:t>
            </a:r>
            <a:r>
              <a:rPr lang="en-US" sz="2000">
                <a:solidFill>
                  <a:schemeClr val="lt2"/>
                </a:solidFill>
              </a:rPr>
              <a:t>ExecuteAssembly</a:t>
            </a:r>
            <a:r>
              <a:rPr lang="en-US" sz="2000"/>
              <a:t>(): запускает сборку exe в рамках текущего домена приложения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Метод </a:t>
            </a:r>
            <a:r>
              <a:rPr lang="en-US" sz="2000">
                <a:solidFill>
                  <a:schemeClr val="lt2"/>
                </a:solidFill>
              </a:rPr>
              <a:t>GetAssemblies</a:t>
            </a:r>
            <a:r>
              <a:rPr lang="en-US" sz="2000"/>
              <a:t>(): получает набор сборок .NET, загруженных в домен приложения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3" name="Google Shape;503;p7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04" name="Google Shape;50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650" y="1590675"/>
            <a:ext cx="7427912" cy="36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1fffdd6812a5a95_16"/>
          <p:cNvSpPr txBox="1"/>
          <p:nvPr>
            <p:ph idx="1" type="body"/>
          </p:nvPr>
        </p:nvSpPr>
        <p:spPr>
          <a:xfrm>
            <a:off x="301625" y="228600"/>
            <a:ext cx="8540700" cy="1099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1" name="Google Shape;511;g21fffdd6812a5a95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87721" cy="376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g21fffdd6812a5a95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2425" y="3763515"/>
            <a:ext cx="5021574" cy="249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8"/>
          <p:cNvSpPr txBox="1"/>
          <p:nvPr>
            <p:ph type="title"/>
          </p:nvPr>
        </p:nvSpPr>
        <p:spPr>
          <a:xfrm>
            <a:off x="301625" y="228600"/>
            <a:ext cx="8540750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 Потоках</a:t>
            </a:r>
            <a:endParaRPr/>
          </a:p>
        </p:txBody>
      </p:sp>
      <p:sp>
        <p:nvSpPr>
          <p:cNvPr id="519" name="Google Shape;519;p8"/>
          <p:cNvSpPr txBox="1"/>
          <p:nvPr>
            <p:ph idx="1" type="body"/>
          </p:nvPr>
        </p:nvSpPr>
        <p:spPr>
          <a:xfrm>
            <a:off x="301625" y="9080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1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Поток</a:t>
            </a: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-  используемый внутри процесса путь выполнения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CLR поддерживает многопоточность опирается на многопот . ОС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 каждом процессе Windows содержится первоначальный "поток", который является входной точкой для приложения (метод Main())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поток, который создается первым во входной точке процесса, называется </a:t>
            </a:r>
            <a:r>
              <a:rPr b="0" i="1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главным потоком (primary thread)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Главный поток создается автоматически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Процессы, в которых содержится единственный главный поток выполнения, изначально являются </a:t>
            </a:r>
            <a:r>
              <a:rPr b="0" i="1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безопасными  потоками (thread safe)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7d9ba17f7bd0c56_0"/>
          <p:cNvSpPr txBox="1"/>
          <p:nvPr>
            <p:ph idx="1" type="body"/>
          </p:nvPr>
        </p:nvSpPr>
        <p:spPr>
          <a:xfrm>
            <a:off x="301625" y="228600"/>
            <a:ext cx="8540700" cy="492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два типа потоков:</a:t>
            </a:r>
            <a:endParaRPr/>
          </a:p>
          <a:p>
            <a:pPr indent="-320040" lvl="0" marL="45720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440"/>
              <a:buChar char="►"/>
            </a:pPr>
            <a:r>
              <a:rPr lang="en-US">
                <a:solidFill>
                  <a:schemeClr val="lt2"/>
                </a:solidFill>
              </a:rPr>
              <a:t>основной</a:t>
            </a:r>
            <a:endParaRPr>
              <a:solidFill>
                <a:schemeClr val="lt2"/>
              </a:solidFill>
            </a:endParaRPr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Char char="►"/>
            </a:pPr>
            <a:r>
              <a:rPr lang="en-US">
                <a:solidFill>
                  <a:schemeClr val="lt2"/>
                </a:solidFill>
              </a:rPr>
              <a:t>фоновый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если </a:t>
            </a:r>
            <a:r>
              <a:rPr lang="en-US" sz="2400" u="sng"/>
              <a:t>первым</a:t>
            </a:r>
            <a:r>
              <a:rPr lang="en-US" sz="2400"/>
              <a:t> завершится </a:t>
            </a:r>
            <a:r>
              <a:rPr lang="en-US" sz="2400" u="sng"/>
              <a:t>основной</a:t>
            </a:r>
            <a:r>
              <a:rPr lang="en-US" sz="2400"/>
              <a:t> поток, то </a:t>
            </a:r>
            <a:r>
              <a:rPr lang="en-US" sz="2400" u="sng"/>
              <a:t>фоновые</a:t>
            </a:r>
            <a:r>
              <a:rPr lang="en-US" sz="2400"/>
              <a:t> потоки в его процессе будут также </a:t>
            </a:r>
            <a:r>
              <a:rPr lang="en-US" sz="2400" u="sng"/>
              <a:t>принудительно</a:t>
            </a:r>
            <a:r>
              <a:rPr lang="en-US" sz="2400"/>
              <a:t> </a:t>
            </a:r>
            <a:r>
              <a:rPr lang="en-US" sz="2400" u="sng"/>
              <a:t>остановлены</a:t>
            </a:r>
            <a:endParaRPr sz="2400" u="sng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если же </a:t>
            </a:r>
            <a:r>
              <a:rPr lang="en-US" sz="2400" u="sng"/>
              <a:t>первым</a:t>
            </a:r>
            <a:r>
              <a:rPr lang="en-US" sz="2400"/>
              <a:t> завершится </a:t>
            </a:r>
            <a:r>
              <a:rPr lang="en-US" sz="2400" u="sng"/>
              <a:t>фоновый</a:t>
            </a:r>
            <a:r>
              <a:rPr lang="en-US" sz="2400"/>
              <a:t> поток, то это </a:t>
            </a:r>
            <a:r>
              <a:rPr lang="en-US" sz="2400" u="sng"/>
              <a:t>не</a:t>
            </a:r>
            <a:r>
              <a:rPr lang="en-US" sz="2400"/>
              <a:t> повлияет на </a:t>
            </a:r>
            <a:r>
              <a:rPr lang="en-US" sz="2400" u="sng"/>
              <a:t>остановку</a:t>
            </a:r>
            <a:r>
              <a:rPr lang="en-US" sz="2400"/>
              <a:t> </a:t>
            </a:r>
            <a:r>
              <a:rPr lang="en-US" sz="2400" u="sng"/>
              <a:t>основного</a:t>
            </a:r>
            <a:r>
              <a:rPr lang="en-US" sz="2400"/>
              <a:t> потока — тот будет продолжать функционировать до тех пор, </a:t>
            </a:r>
            <a:r>
              <a:rPr lang="en-US" sz="2400" u="sng"/>
              <a:t>пока не выполнит всю работу и самостоятельно не остановится</a:t>
            </a:r>
            <a:endParaRPr sz="2400" u="sng"/>
          </a:p>
        </p:txBody>
      </p:sp>
      <p:sp>
        <p:nvSpPr>
          <p:cNvPr id="526" name="Google Shape;526;g27d9ba17f7bd0c56_0"/>
          <p:cNvSpPr txBox="1"/>
          <p:nvPr/>
        </p:nvSpPr>
        <p:spPr>
          <a:xfrm>
            <a:off x="145984" y="5338825"/>
            <a:ext cx="772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Обычно при создании потока ему по-умолчанию присваивается основной тип.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0"/>
          <p:cNvSpPr txBox="1"/>
          <p:nvPr>
            <p:ph type="title"/>
          </p:nvPr>
        </p:nvSpPr>
        <p:spPr>
          <a:xfrm>
            <a:off x="301625" y="228600"/>
            <a:ext cx="85407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Потоки</a:t>
            </a:r>
            <a:endParaRPr/>
          </a:p>
        </p:txBody>
      </p:sp>
      <p:pic>
        <p:nvPicPr>
          <p:cNvPr descr="Потоки и процессы Windows" id="533" name="Google Shape;533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6200" y="836612"/>
            <a:ext cx="6451600" cy="3384550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10"/>
          <p:cNvSpPr txBox="1"/>
          <p:nvPr/>
        </p:nvSpPr>
        <p:spPr>
          <a:xfrm>
            <a:off x="684212" y="4221162"/>
            <a:ext cx="45720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D275"/>
              </a:buClr>
              <a:buSzPts val="1800"/>
              <a:buFont typeface="Inconsolata"/>
              <a:buNone/>
            </a:pPr>
            <a:r>
              <a:rPr b="1" i="1" lang="en-US" sz="1800" u="none">
                <a:solidFill>
                  <a:srgbClr val="F9D275"/>
                </a:solidFill>
                <a:latin typeface="Inconsolata"/>
                <a:ea typeface="Inconsolata"/>
                <a:cs typeface="Inconsolata"/>
                <a:sym typeface="Inconsolata"/>
              </a:rPr>
              <a:t>локальное хранилище потоков (Thread Local Storage — TLS)</a:t>
            </a:r>
            <a:r>
              <a:rPr b="0" i="0" lang="en-US" sz="1800" u="none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 </a:t>
            </a:r>
            <a:endParaRPr/>
          </a:p>
        </p:txBody>
      </p:sp>
      <p:sp>
        <p:nvSpPr>
          <p:cNvPr id="535" name="Google Shape;535;p10"/>
          <p:cNvSpPr txBox="1"/>
          <p:nvPr/>
        </p:nvSpPr>
        <p:spPr>
          <a:xfrm>
            <a:off x="1042987" y="5084762"/>
            <a:ext cx="6754812" cy="1477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Чтобы поток не забывал, на чем он работал перед тем, как его выполнение было приостановлено, каждому потоку предоставляется возможность записывать данные в </a:t>
            </a:r>
            <a:r>
              <a:rPr b="1" i="1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локальное хранилище потоков (Thread Local Storage — TLS)</a:t>
            </a: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и выделяется отдельный стек вызовов,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"/>
          <p:cNvSpPr txBox="1"/>
          <p:nvPr>
            <p:ph type="title"/>
          </p:nvPr>
        </p:nvSpPr>
        <p:spPr>
          <a:xfrm>
            <a:off x="301625" y="228600"/>
            <a:ext cx="8540750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Процесс</a:t>
            </a:r>
            <a:endParaRPr/>
          </a:p>
        </p:txBody>
      </p:sp>
      <p:sp>
        <p:nvSpPr>
          <p:cNvPr id="409" name="Google Shape;409;p2"/>
          <p:cNvSpPr txBox="1"/>
          <p:nvPr>
            <p:ph idx="1" type="body"/>
          </p:nvPr>
        </p:nvSpPr>
        <p:spPr>
          <a:xfrm>
            <a:off x="301625" y="10525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Приложению в операционной системе соответствует – процесс (концепция уровня ОС). Процесс выделяет для приложения изолированное адресное пространство и поддерживает один или несколько потоков выполнения.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5af64f933d3c0d7b_2"/>
          <p:cNvSpPr txBox="1"/>
          <p:nvPr>
            <p:ph type="title"/>
          </p:nvPr>
        </p:nvSpPr>
        <p:spPr>
          <a:xfrm>
            <a:off x="301625" y="228600"/>
            <a:ext cx="8540700" cy="43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Многопоточное приложение</a:t>
            </a:r>
            <a:endParaRPr sz="3000"/>
          </a:p>
        </p:txBody>
      </p:sp>
      <p:sp>
        <p:nvSpPr>
          <p:cNvPr id="542" name="Google Shape;542;g5af64f933d3c0d7b_2"/>
          <p:cNvSpPr txBox="1"/>
          <p:nvPr>
            <p:ph idx="1" type="body"/>
          </p:nvPr>
        </p:nvSpPr>
        <p:spPr>
          <a:xfrm>
            <a:off x="301625" y="769925"/>
            <a:ext cx="8540700" cy="532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отдельные компоненты работают одновременно (псевдоодновременно), не мешая друг другу.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Случаи использования многопоточности: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выполнение длительных процедур, ходом выполнения которых надо управлять;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функциональное разделение программного кода: пользовательский интерфейс – функции обработки информации;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обращение к серверам и службам Интернета, базам данных, передача данных по сети;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одновременное выполнение нескольких задач, имеющих различный приоритет.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2"/>
          <p:cNvSpPr txBox="1"/>
          <p:nvPr>
            <p:ph type="title"/>
          </p:nvPr>
        </p:nvSpPr>
        <p:spPr>
          <a:xfrm>
            <a:off x="0" y="188912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8" name="Google Shape;548;p12"/>
          <p:cNvSpPr txBox="1"/>
          <p:nvPr>
            <p:ph idx="1" type="body"/>
          </p:nvPr>
        </p:nvSpPr>
        <p:spPr>
          <a:xfrm>
            <a:off x="444500" y="5969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CLR делит потоки: фоновые и основные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Процесс не может завершиться, пока не завершены все его основные потоки.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Завершение процесса автоматически прерывает все фоновые потоки</a:t>
            </a:r>
            <a:endParaRPr/>
          </a:p>
        </p:txBody>
      </p:sp>
      <p:sp>
        <p:nvSpPr>
          <p:cNvPr id="549" name="Google Shape;549;p12"/>
          <p:cNvSpPr txBox="1"/>
          <p:nvPr/>
        </p:nvSpPr>
        <p:spPr>
          <a:xfrm>
            <a:off x="539750" y="4794250"/>
            <a:ext cx="6750050" cy="4000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.Write(</a:t>
            </a:r>
            <a:r>
              <a:rPr b="0" i="0" lang="en-US" sz="20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  "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currt.ManagedThreadId);</a:t>
            </a:r>
            <a:endParaRPr/>
          </a:p>
        </p:txBody>
      </p:sp>
      <p:sp>
        <p:nvSpPr>
          <p:cNvPr id="550" name="Google Shape;550;p12"/>
          <p:cNvSpPr txBox="1"/>
          <p:nvPr/>
        </p:nvSpPr>
        <p:spPr>
          <a:xfrm>
            <a:off x="4427537" y="5662612"/>
            <a:ext cx="4572000" cy="6461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уникальный числовой идентификатор управляемого потока</a:t>
            </a:r>
            <a:endParaRPr/>
          </a:p>
        </p:txBody>
      </p:sp>
      <p:cxnSp>
        <p:nvCxnSpPr>
          <p:cNvPr id="551" name="Google Shape;551;p12"/>
          <p:cNvCxnSpPr/>
          <p:nvPr/>
        </p:nvCxnSpPr>
        <p:spPr>
          <a:xfrm rot="10800000">
            <a:off x="5580062" y="5194300"/>
            <a:ext cx="287337" cy="385762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5af64f933d3c0d7b_8"/>
          <p:cNvSpPr txBox="1"/>
          <p:nvPr>
            <p:ph type="title"/>
          </p:nvPr>
        </p:nvSpPr>
        <p:spPr>
          <a:xfrm>
            <a:off x="301625" y="0"/>
            <a:ext cx="8540700" cy="565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Виды многопоточности</a:t>
            </a:r>
            <a:endParaRPr sz="3000"/>
          </a:p>
        </p:txBody>
      </p:sp>
      <p:sp>
        <p:nvSpPr>
          <p:cNvPr id="558" name="Google Shape;558;g5af64f933d3c0d7b_8"/>
          <p:cNvSpPr txBox="1"/>
          <p:nvPr>
            <p:ph idx="1" type="body"/>
          </p:nvPr>
        </p:nvSpPr>
        <p:spPr>
          <a:xfrm>
            <a:off x="301625" y="565200"/>
            <a:ext cx="8540700" cy="553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Переключательная многопоточность.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Основа – резидентные программы. 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Программа размещалась в памяти компьютера вплоть до перезагрузки системы, и управление ей передавалось каким-либо заранее согласованным способом (предопределенной комбинацией клавиш на клавиатуре).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Совместная многопоточность. 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Передача управления от одной программы другой. При этом возвращение управления – это проблема выполняемой программы. Возможность блокировки, при которой аварийно завершаются ВСЕ программы.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af64f933d3c0d7b_14"/>
          <p:cNvSpPr txBox="1"/>
          <p:nvPr>
            <p:ph idx="1" type="body"/>
          </p:nvPr>
        </p:nvSpPr>
        <p:spPr>
          <a:xfrm>
            <a:off x="301625" y="1007450"/>
            <a:ext cx="8540700" cy="509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Вытесняющая многопоточность. </a:t>
            </a:r>
            <a:endParaRPr sz="24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ОС централизованно выделяет всем запущенным приложениям определенный квант времени для выполнения в соответствии с приоритетом приложения. Реальная возможность работы нескольких приложений в ПСЕВДОПАРАЛЛЕЛЬНОМ режиме. </a:t>
            </a:r>
            <a:endParaRPr sz="24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"Зависание" одного приложения не является крахом для всей системы и оставшихся приложений.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5af64f933d3c0d7b_25"/>
          <p:cNvSpPr txBox="1"/>
          <p:nvPr>
            <p:ph idx="1" type="body"/>
          </p:nvPr>
        </p:nvSpPr>
        <p:spPr>
          <a:xfrm>
            <a:off x="301625" y="1383625"/>
            <a:ext cx="8540700" cy="506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g5af64f933d3c0d7b_25"/>
          <p:cNvSpPr txBox="1"/>
          <p:nvPr>
            <p:ph idx="4294967295" type="title"/>
          </p:nvPr>
        </p:nvSpPr>
        <p:spPr>
          <a:xfrm>
            <a:off x="301625" y="228600"/>
            <a:ext cx="66183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30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Класс Thread</a:t>
            </a:r>
            <a:endParaRPr sz="3000"/>
          </a:p>
        </p:txBody>
      </p:sp>
      <p:sp>
        <p:nvSpPr>
          <p:cNvPr id="572" name="Google Shape;572;g5af64f933d3c0d7b_25"/>
          <p:cNvSpPr txBox="1"/>
          <p:nvPr/>
        </p:nvSpPr>
        <p:spPr>
          <a:xfrm>
            <a:off x="-122173" y="511750"/>
            <a:ext cx="61494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2740" lvl="0" marL="34290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400"/>
              <a:buChar char="►"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представляет управляемые потоки.</a:t>
            </a:r>
            <a:endParaRPr sz="2400"/>
          </a:p>
        </p:txBody>
      </p:sp>
      <p:pic>
        <p:nvPicPr>
          <p:cNvPr id="573" name="Google Shape;573;g5af64f933d3c0d7b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6192"/>
            <a:ext cx="9143999" cy="3865615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g5af64f933d3c0d7b_25"/>
          <p:cNvSpPr txBox="1"/>
          <p:nvPr/>
        </p:nvSpPr>
        <p:spPr>
          <a:xfrm>
            <a:off x="6103230" y="0"/>
            <a:ext cx="41562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2740" lvl="0" marL="3429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►"/>
            </a:pPr>
            <a:r>
              <a:rPr lang="en-US" sz="24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System.Threading</a:t>
            </a:r>
            <a:endParaRPr sz="24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5af64f933d3c0d7b_34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1" name="Google Shape;581;g5af64f933d3c0d7b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9719"/>
            <a:ext cx="9143999" cy="5698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1"/>
          <p:cNvSpPr txBox="1"/>
          <p:nvPr>
            <p:ph type="title"/>
          </p:nvPr>
        </p:nvSpPr>
        <p:spPr>
          <a:xfrm>
            <a:off x="-2711497" y="-28500"/>
            <a:ext cx="85407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36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Класс Thread</a:t>
            </a:r>
            <a:endParaRPr sz="3600"/>
          </a:p>
        </p:txBody>
      </p:sp>
      <p:sp>
        <p:nvSpPr>
          <p:cNvPr id="587" name="Google Shape;587;p11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8" name="Google Shape;588;p11"/>
          <p:cNvSpPr txBox="1"/>
          <p:nvPr/>
        </p:nvSpPr>
        <p:spPr>
          <a:xfrm>
            <a:off x="401625" y="1003300"/>
            <a:ext cx="8424900" cy="532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ctx = </a:t>
            </a:r>
            <a:r>
              <a:rPr b="0" i="0" lang="en-US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.CurrentContext;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currt = </a:t>
            </a:r>
            <a:r>
              <a:rPr b="0" i="0" lang="en-US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.CurrentThread;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.Write(</a:t>
            </a:r>
            <a:r>
              <a:rPr b="0" i="0" lang="en-US" sz="20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  "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+currt.Name);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0" sz="2000" u="non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0" sz="2000" u="non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(currt.IsAlive)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         Console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.Write(</a:t>
            </a:r>
            <a:r>
              <a:rPr b="0" i="0" lang="en-US" sz="20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"Working"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(!currt.IsBackground)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.Write(</a:t>
            </a:r>
            <a:r>
              <a:rPr b="0" i="0" lang="en-US" sz="20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"not Background"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</p:txBody>
      </p:sp>
      <p:sp>
        <p:nvSpPr>
          <p:cNvPr id="589" name="Google Shape;589;p11"/>
          <p:cNvSpPr txBox="1"/>
          <p:nvPr/>
        </p:nvSpPr>
        <p:spPr>
          <a:xfrm>
            <a:off x="5929312" y="885825"/>
            <a:ext cx="2897187" cy="9239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получает контекст, в котором выполняется поток</a:t>
            </a:r>
            <a:endParaRPr/>
          </a:p>
        </p:txBody>
      </p:sp>
      <p:sp>
        <p:nvSpPr>
          <p:cNvPr id="590" name="Google Shape;590;p11"/>
          <p:cNvSpPr txBox="1"/>
          <p:nvPr/>
        </p:nvSpPr>
        <p:spPr>
          <a:xfrm>
            <a:off x="5724525" y="1947862"/>
            <a:ext cx="2895600" cy="12001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получает </a:t>
            </a: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ссылку на выполняемый поток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имя потока</a:t>
            </a:r>
            <a:endParaRPr/>
          </a:p>
        </p:txBody>
      </p:sp>
      <p:sp>
        <p:nvSpPr>
          <p:cNvPr id="591" name="Google Shape;591;p11"/>
          <p:cNvSpPr txBox="1"/>
          <p:nvPr/>
        </p:nvSpPr>
        <p:spPr>
          <a:xfrm>
            <a:off x="5580062" y="3422650"/>
            <a:ext cx="2895600" cy="647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работает ли поток в текущий момент</a:t>
            </a:r>
            <a:endParaRPr/>
          </a:p>
        </p:txBody>
      </p:sp>
      <p:sp>
        <p:nvSpPr>
          <p:cNvPr id="592" name="Google Shape;592;p11"/>
          <p:cNvSpPr txBox="1"/>
          <p:nvPr/>
        </p:nvSpPr>
        <p:spPr>
          <a:xfrm>
            <a:off x="5435600" y="4662487"/>
            <a:ext cx="2897187" cy="647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является ли поток фоновым</a:t>
            </a:r>
            <a:endParaRPr/>
          </a:p>
        </p:txBody>
      </p:sp>
      <p:cxnSp>
        <p:nvCxnSpPr>
          <p:cNvPr id="593" name="Google Shape;593;p11"/>
          <p:cNvCxnSpPr/>
          <p:nvPr/>
        </p:nvCxnSpPr>
        <p:spPr>
          <a:xfrm rot="10800000">
            <a:off x="5219700" y="1393825"/>
            <a:ext cx="709612" cy="5715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94" name="Google Shape;594;p11"/>
          <p:cNvCxnSpPr/>
          <p:nvPr/>
        </p:nvCxnSpPr>
        <p:spPr>
          <a:xfrm rot="10800000">
            <a:off x="4725987" y="2349500"/>
            <a:ext cx="709612" cy="55562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95" name="Google Shape;595;p11"/>
          <p:cNvCxnSpPr/>
          <p:nvPr/>
        </p:nvCxnSpPr>
        <p:spPr>
          <a:xfrm rot="10800000">
            <a:off x="4356100" y="2830512"/>
            <a:ext cx="1316037" cy="20478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96" name="Google Shape;596;p11"/>
          <p:cNvCxnSpPr/>
          <p:nvPr/>
        </p:nvCxnSpPr>
        <p:spPr>
          <a:xfrm rot="10800000">
            <a:off x="3059112" y="3689350"/>
            <a:ext cx="2376487" cy="63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97" name="Google Shape;597;p11"/>
          <p:cNvCxnSpPr/>
          <p:nvPr/>
        </p:nvCxnSpPr>
        <p:spPr>
          <a:xfrm flipH="1">
            <a:off x="3851275" y="5181600"/>
            <a:ext cx="1517650" cy="12858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3"/>
          <p:cNvSpPr txBox="1"/>
          <p:nvPr>
            <p:ph type="title"/>
          </p:nvPr>
        </p:nvSpPr>
        <p:spPr>
          <a:xfrm>
            <a:off x="-531625" y="-104775"/>
            <a:ext cx="9374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30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Класс Thread</a:t>
            </a:r>
            <a:r>
              <a:rPr lang="en-US" sz="3000"/>
              <a:t>. Приоритеты</a:t>
            </a:r>
            <a:endParaRPr sz="3000"/>
          </a:p>
        </p:txBody>
      </p:sp>
      <p:sp>
        <p:nvSpPr>
          <p:cNvPr id="603" name="Google Shape;603;p13"/>
          <p:cNvSpPr txBox="1"/>
          <p:nvPr>
            <p:ph idx="1" type="body"/>
          </p:nvPr>
        </p:nvSpPr>
        <p:spPr>
          <a:xfrm>
            <a:off x="301625" y="387025"/>
            <a:ext cx="8540700" cy="57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t/>
            </a:r>
            <a:endParaRPr/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перечисление </a:t>
            </a:r>
            <a:r>
              <a:rPr b="1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ThreadPriority</a:t>
            </a: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Lowest</a:t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BelowNormal</a:t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Normal  (по умолчанию)</a:t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AboveNormal</a:t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Highest</a:t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0066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04" name="Google Shape;604;p13"/>
          <p:cNvSpPr txBox="1"/>
          <p:nvPr/>
        </p:nvSpPr>
        <p:spPr>
          <a:xfrm>
            <a:off x="35725" y="565137"/>
            <a:ext cx="9072600" cy="52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.Write(currt.Priority); </a:t>
            </a:r>
            <a:r>
              <a:rPr b="0" i="0" lang="en-US" sz="2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//Normal</a:t>
            </a:r>
            <a:endParaRPr/>
          </a:p>
        </p:txBody>
      </p:sp>
      <p:sp>
        <p:nvSpPr>
          <p:cNvPr id="605" name="Google Shape;605;p13"/>
          <p:cNvSpPr txBox="1"/>
          <p:nvPr/>
        </p:nvSpPr>
        <p:spPr>
          <a:xfrm>
            <a:off x="4273550" y="4941887"/>
            <a:ext cx="4572000" cy="1476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CLR считывает и анализирует значение приоритета и на их основании выделяет данному потоку то или иное количество времени.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14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1" name="Google Shape;611;p14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настройка свойств потока</a:t>
            </a:r>
            <a:endParaRPr/>
          </a:p>
        </p:txBody>
      </p:sp>
      <p:sp>
        <p:nvSpPr>
          <p:cNvPr id="612" name="Google Shape;612;p14"/>
          <p:cNvSpPr txBox="1"/>
          <p:nvPr/>
        </p:nvSpPr>
        <p:spPr>
          <a:xfrm>
            <a:off x="301625" y="261937"/>
            <a:ext cx="8734425" cy="26765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thrd = 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()).Move)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{ Name = </a:t>
            </a:r>
            <a:r>
              <a:rPr b="0" i="0" lang="en-US" sz="24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"Point Move"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Priority 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en-US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ThreadPriority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.BelowNormal,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IsBackground = 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};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5"/>
          <p:cNvSpPr txBox="1"/>
          <p:nvPr>
            <p:ph type="title"/>
          </p:nvPr>
        </p:nvSpPr>
        <p:spPr>
          <a:xfrm>
            <a:off x="301625" y="228600"/>
            <a:ext cx="8540750" cy="608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Класс Thread</a:t>
            </a:r>
            <a:endParaRPr/>
          </a:p>
        </p:txBody>
      </p:sp>
      <p:sp>
        <p:nvSpPr>
          <p:cNvPr id="618" name="Google Shape;618;p15"/>
          <p:cNvSpPr txBox="1"/>
          <p:nvPr>
            <p:ph idx="1" type="body"/>
          </p:nvPr>
        </p:nvSpPr>
        <p:spPr>
          <a:xfrm>
            <a:off x="250825" y="86518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1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Статус потока</a:t>
            </a:r>
            <a:endParaRPr/>
          </a:p>
          <a:p>
            <a: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1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9" name="Google Shape;619;p15"/>
          <p:cNvSpPr txBox="1"/>
          <p:nvPr/>
        </p:nvSpPr>
        <p:spPr>
          <a:xfrm>
            <a:off x="322262" y="1557337"/>
            <a:ext cx="8520112" cy="4000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b="0" i="0" lang="en-US" sz="20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$"Статус потока: 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{currt.ThreadState}</a:t>
            </a:r>
            <a:r>
              <a:rPr b="0" i="0" lang="en-US" sz="20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);</a:t>
            </a:r>
            <a:endParaRPr/>
          </a:p>
        </p:txBody>
      </p:sp>
      <p:pic>
        <p:nvPicPr>
          <p:cNvPr id="620" name="Google Shape;62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3800" y="2074862"/>
            <a:ext cx="3994150" cy="465137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15"/>
          <p:cNvSpPr txBox="1"/>
          <p:nvPr/>
        </p:nvSpPr>
        <p:spPr>
          <a:xfrm>
            <a:off x="215900" y="2492375"/>
            <a:ext cx="8712200" cy="37861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Перечисление  </a:t>
            </a:r>
            <a:r>
              <a:rPr b="1" i="0" lang="en-US" sz="2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ThreadState</a:t>
            </a:r>
            <a:r>
              <a:rPr b="0" i="0" lang="en-US" sz="2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Aborted</a:t>
            </a: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поток остановлен, но пока еще окончательно не завершен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AbortRequested</a:t>
            </a: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для потока вызван метод Abort, но остановка потока еще не произошла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Background</a:t>
            </a: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поток выполняется в фоновом режиме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Running</a:t>
            </a: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поток запущен и работает (не приостановлен)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Stopped</a:t>
            </a: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поток завершен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StopRequested</a:t>
            </a: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поток получил запрос на остановку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Suspended</a:t>
            </a: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поток приостановлен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SuspendRequested</a:t>
            </a: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поток получил запрос на приостановку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Unstarted</a:t>
            </a: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поток еще не был запущен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WaitSleepJoin</a:t>
            </a: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поток заблокирован в результате действия методов Sleep или Join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 процессе</a:t>
            </a:r>
            <a:endParaRPr/>
          </a:p>
        </p:txBody>
      </p:sp>
      <p:sp>
        <p:nvSpPr>
          <p:cNvPr id="416" name="Google Shape;416;p3"/>
          <p:cNvSpPr txBox="1"/>
          <p:nvPr>
            <p:ph idx="1" type="body"/>
          </p:nvPr>
        </p:nvSpPr>
        <p:spPr>
          <a:xfrm>
            <a:off x="301625" y="1125537"/>
            <a:ext cx="8540750" cy="573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 для каждого загружаемого в память файла *.ехе в операционной системе создается отдельный изолированный процесс, который используется на протяжении всего времени его существования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выход из строя одного процесса никак не сказывается на работе других процессов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3) доступ напрямую к данным в одном процессе из другого процесса невозможен (API - распределенных вычислений Windows Communication Foundation)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4) каждый процесс Windows получает уникальный </a:t>
            </a:r>
            <a:r>
              <a:rPr b="1" i="1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идентификатор процесса (Process ID — PID)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5) может независимо загружаться и выгружаться операционной системой (в том числе программно) </a:t>
            </a:r>
            <a:endParaRPr/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098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9"/>
          <p:cNvSpPr txBox="1"/>
          <p:nvPr/>
        </p:nvSpPr>
        <p:spPr>
          <a:xfrm>
            <a:off x="138112" y="2789237"/>
            <a:ext cx="8866187" cy="193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ThreadStart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start);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ParameterizedThreadStart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start);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ThreadStart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start, 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maxStackSize);</a:t>
            </a:r>
            <a:endParaRPr/>
          </a:p>
        </p:txBody>
      </p:sp>
      <p:sp>
        <p:nvSpPr>
          <p:cNvPr id="628" name="Google Shape;628;p9"/>
          <p:cNvSpPr txBox="1"/>
          <p:nvPr/>
        </p:nvSpPr>
        <p:spPr>
          <a:xfrm>
            <a:off x="4086225" y="1985962"/>
            <a:ext cx="4572000" cy="6461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делегат,  инкапсулирующий метод для выполнения в потоке</a:t>
            </a:r>
            <a:endParaRPr/>
          </a:p>
        </p:txBody>
      </p:sp>
      <p:cxnSp>
        <p:nvCxnSpPr>
          <p:cNvPr id="629" name="Google Shape;629;p9"/>
          <p:cNvCxnSpPr/>
          <p:nvPr/>
        </p:nvCxnSpPr>
        <p:spPr>
          <a:xfrm flipH="1">
            <a:off x="5364162" y="2473325"/>
            <a:ext cx="215900" cy="371475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30" name="Google Shape;630;p9"/>
          <p:cNvSpPr txBox="1"/>
          <p:nvPr/>
        </p:nvSpPr>
        <p:spPr>
          <a:xfrm>
            <a:off x="4052887" y="4672012"/>
            <a:ext cx="4572000" cy="6461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Максимальный размер стека, выделяемый потоку (резервирует 1 МБ)</a:t>
            </a:r>
            <a:endParaRPr/>
          </a:p>
        </p:txBody>
      </p:sp>
      <p:cxnSp>
        <p:nvCxnSpPr>
          <p:cNvPr id="631" name="Google Shape;631;p9"/>
          <p:cNvCxnSpPr/>
          <p:nvPr/>
        </p:nvCxnSpPr>
        <p:spPr>
          <a:xfrm flipH="1" rot="10800000">
            <a:off x="7451725" y="4706937"/>
            <a:ext cx="431800" cy="266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32" name="Google Shape;632;p9"/>
          <p:cNvSpPr txBox="1"/>
          <p:nvPr/>
        </p:nvSpPr>
        <p:spPr>
          <a:xfrm>
            <a:off x="384175" y="5768975"/>
            <a:ext cx="8375650" cy="8318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th = 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()).Move);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th.Start();</a:t>
            </a:r>
            <a:endParaRPr/>
          </a:p>
        </p:txBody>
      </p:sp>
      <p:sp>
        <p:nvSpPr>
          <p:cNvPr id="633" name="Google Shape;633;p9"/>
          <p:cNvSpPr txBox="1"/>
          <p:nvPr/>
        </p:nvSpPr>
        <p:spPr>
          <a:xfrm>
            <a:off x="709612" y="3824287"/>
            <a:ext cx="7724775" cy="3698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 запуске метода передает ему данные в виде объекта</a:t>
            </a:r>
            <a:endParaRPr/>
          </a:p>
        </p:txBody>
      </p:sp>
      <p:cxnSp>
        <p:nvCxnSpPr>
          <p:cNvPr id="634" name="Google Shape;634;p9"/>
          <p:cNvCxnSpPr/>
          <p:nvPr/>
        </p:nvCxnSpPr>
        <p:spPr>
          <a:xfrm flipH="1" rot="10800000">
            <a:off x="5364162" y="3503612"/>
            <a:ext cx="431800" cy="266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35" name="Google Shape;635;p9"/>
          <p:cNvSpPr txBox="1"/>
          <p:nvPr/>
        </p:nvSpPr>
        <p:spPr>
          <a:xfrm>
            <a:off x="3278187" y="6211887"/>
            <a:ext cx="4572000" cy="3698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Запуск потока</a:t>
            </a:r>
            <a:endParaRPr/>
          </a:p>
        </p:txBody>
      </p:sp>
      <p:cxnSp>
        <p:nvCxnSpPr>
          <p:cNvPr id="636" name="Google Shape;636;p9"/>
          <p:cNvCxnSpPr/>
          <p:nvPr/>
        </p:nvCxnSpPr>
        <p:spPr>
          <a:xfrm rot="10800000">
            <a:off x="2368550" y="6396037"/>
            <a:ext cx="911225" cy="23812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37" name="Google Shape;637;p9"/>
          <p:cNvSpPr txBox="1"/>
          <p:nvPr>
            <p:ph idx="1" type="body"/>
          </p:nvPr>
        </p:nvSpPr>
        <p:spPr>
          <a:xfrm>
            <a:off x="301625" y="1081075"/>
            <a:ext cx="8540700" cy="565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Для создания потока применяется один из конструкторов класса Thread:</a:t>
            </a:r>
            <a:endParaRPr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af64f933d3c0d7b_46"/>
          <p:cNvSpPr txBox="1"/>
          <p:nvPr>
            <p:ph idx="1" type="body"/>
          </p:nvPr>
        </p:nvSpPr>
        <p:spPr>
          <a:xfrm>
            <a:off x="301625" y="844425"/>
            <a:ext cx="8540700" cy="525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g5af64f933d3c0d7b_46"/>
          <p:cNvSpPr txBox="1"/>
          <p:nvPr>
            <p:ph idx="4294967295" type="title"/>
          </p:nvPr>
        </p:nvSpPr>
        <p:spPr>
          <a:xfrm>
            <a:off x="301625" y="-315912"/>
            <a:ext cx="8540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3000"/>
              <a:t>Делегат ThreadStart</a:t>
            </a:r>
            <a:r>
              <a:rPr b="0" i="0" lang="en-US" sz="30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3000"/>
          </a:p>
        </p:txBody>
      </p:sp>
      <p:pic>
        <p:nvPicPr>
          <p:cNvPr id="645" name="Google Shape;645;g5af64f933d3c0d7b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325" y="1212163"/>
            <a:ext cx="6259319" cy="742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g5af64f933d3c0d7b_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5" y="2315259"/>
            <a:ext cx="9144000" cy="3922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5af64f933d3c0d7b_54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3" name="Google Shape;653;g5af64f933d3c0d7b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6063" y="2571750"/>
            <a:ext cx="2447925" cy="42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g5af64f933d3c0d7b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043" y="0"/>
            <a:ext cx="607670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6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Состояния и методы потока </a:t>
            </a:r>
            <a:endParaRPr/>
          </a:p>
        </p:txBody>
      </p:sp>
      <p:sp>
        <p:nvSpPr>
          <p:cNvPr id="660" name="Google Shape;660;p16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61" name="Google Shape;66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1600200"/>
            <a:ext cx="7773987" cy="4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16"/>
          <p:cNvSpPr txBox="1"/>
          <p:nvPr/>
        </p:nvSpPr>
        <p:spPr>
          <a:xfrm>
            <a:off x="5626100" y="4478337"/>
            <a:ext cx="2925762" cy="147796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Suspend() и Resume() – помечены как устаревшие. Использовать их не рекомендуется.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7"/>
          <p:cNvSpPr txBox="1"/>
          <p:nvPr>
            <p:ph type="title"/>
          </p:nvPr>
        </p:nvSpPr>
        <p:spPr>
          <a:xfrm>
            <a:off x="301625" y="228600"/>
            <a:ext cx="8540750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Методы класса Thread:</a:t>
            </a:r>
            <a:endParaRPr/>
          </a:p>
        </p:txBody>
      </p:sp>
      <p:sp>
        <p:nvSpPr>
          <p:cNvPr id="668" name="Google Shape;668;p17"/>
          <p:cNvSpPr txBox="1"/>
          <p:nvPr>
            <p:ph idx="1" type="body"/>
          </p:nvPr>
        </p:nvSpPr>
        <p:spPr>
          <a:xfrm>
            <a:off x="269875" y="836612"/>
            <a:ext cx="8842375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b="0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r>
              <a:rPr b="1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GetDomain  -  с</a:t>
            </a:r>
            <a:r>
              <a:rPr b="0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татический,  возвращает ссылку домен приложения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b="0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r>
              <a:rPr b="1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GetDomainId</a:t>
            </a:r>
            <a:r>
              <a:rPr b="0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- </a:t>
            </a:r>
            <a:r>
              <a:rPr b="1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</a:t>
            </a:r>
            <a:r>
              <a:rPr b="0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татический, возвращает id домена приложения, в котором выполняется текущий поток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b="1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Sleep – с</a:t>
            </a:r>
            <a:r>
              <a:rPr b="0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татический,  останавливает поток на определенное количество миллисекунд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b="1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Abort</a:t>
            </a:r>
            <a:r>
              <a:rPr b="0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 - уведомляет среду CLR о том, что надо прекратить поток (происходит не сразу)</a:t>
            </a:r>
            <a:endParaRPr b="0" i="0" sz="20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b="1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Interrupt</a:t>
            </a:r>
            <a:r>
              <a:rPr b="0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 - прерывает поток на некоторое время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b="1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Join</a:t>
            </a:r>
            <a:r>
              <a:rPr b="0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 - блокирует выполнение вызвавшего его потока до тех пор, пока не завершится поток, для которого был вызван данный метод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b="1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Resume</a:t>
            </a:r>
            <a:r>
              <a:rPr b="0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 - возобновляет работу приостановленного потока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b="0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r>
              <a:rPr b="1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r>
              <a:rPr b="0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 - запускает поток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b="1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Suspend</a:t>
            </a:r>
            <a:r>
              <a:rPr b="0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 - приостанавливает поток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b="0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Yield - </a:t>
            </a:r>
            <a:r>
              <a:rPr b="0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передаёт управление следующему ожидающему потоку системы</a:t>
            </a:r>
            <a:endParaRPr b="0" i="0" sz="20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13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7001f9b35ee8cb38_0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Жизненный цикл потока</a:t>
            </a:r>
            <a:endParaRPr/>
          </a:p>
        </p:txBody>
      </p:sp>
      <p:pic>
        <p:nvPicPr>
          <p:cNvPr id="675" name="Google Shape;675;g7001f9b35ee8cb38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42050" y="1031325"/>
            <a:ext cx="9386049" cy="535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18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Временная диаграмма работы потоков</a:t>
            </a:r>
            <a:endParaRPr/>
          </a:p>
        </p:txBody>
      </p:sp>
      <p:sp>
        <p:nvSpPr>
          <p:cNvPr id="681" name="Google Shape;681;p18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82" name="Google Shape;68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375" y="1376362"/>
            <a:ext cx="5530850" cy="540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19"/>
          <p:cNvSpPr txBox="1"/>
          <p:nvPr>
            <p:ph type="title"/>
          </p:nvPr>
        </p:nvSpPr>
        <p:spPr>
          <a:xfrm>
            <a:off x="301625" y="228600"/>
            <a:ext cx="8540750" cy="32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метод Abort()</a:t>
            </a:r>
            <a:endParaRPr/>
          </a:p>
        </p:txBody>
      </p:sp>
      <p:sp>
        <p:nvSpPr>
          <p:cNvPr id="689" name="Google Shape;689;p19"/>
          <p:cNvSpPr txBox="1"/>
          <p:nvPr>
            <p:ph idx="1" type="body"/>
          </p:nvPr>
        </p:nvSpPr>
        <p:spPr>
          <a:xfrm>
            <a:off x="179375" y="1125525"/>
            <a:ext cx="8841900" cy="4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274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Arial"/>
              <a:buChar char="►"/>
            </a:pP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генерирует исключение ThreadAbortException</a:t>
            </a:r>
            <a:endParaRPr b="0" i="0" sz="24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40386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если поток требуется остановить перед тем, как продолжить выполнение программы, то после метода Abort() следует сразу же вызвать метод Join().</a:t>
            </a:r>
            <a:endParaRPr sz="2400"/>
          </a:p>
          <a:p>
            <a:pPr indent="-40386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Обычно поток должен завершаться естественным образом.</a:t>
            </a:r>
            <a:endParaRPr sz="2400"/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lt2"/>
                </a:solidFill>
              </a:rPr>
              <a:t>public void Abort(object stateInfo)</a:t>
            </a:r>
            <a:endParaRPr sz="2400" u="sng">
              <a:solidFill>
                <a:schemeClr val="lt2"/>
              </a:solidFill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u="sng">
              <a:solidFill>
                <a:schemeClr val="lt2"/>
              </a:solidFill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где </a:t>
            </a:r>
            <a:r>
              <a:rPr lang="en-US" sz="2400" u="sng">
                <a:solidFill>
                  <a:schemeClr val="lt2"/>
                </a:solidFill>
              </a:rPr>
              <a:t>stateInfo</a:t>
            </a:r>
            <a:r>
              <a:rPr lang="en-US" sz="2400"/>
              <a:t> обозначает любую информацию, которую требуется передать потоку, когда он останавливается.</a:t>
            </a:r>
            <a:endParaRPr sz="2400"/>
          </a:p>
        </p:txBody>
      </p:sp>
      <p:sp>
        <p:nvSpPr>
          <p:cNvPr id="690" name="Google Shape;690;p19"/>
          <p:cNvSpPr txBox="1"/>
          <p:nvPr/>
        </p:nvSpPr>
        <p:spPr>
          <a:xfrm>
            <a:off x="0" y="639250"/>
            <a:ext cx="78522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прерывания потока до его нормального завершения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7001f9b35ee8cb38_10"/>
          <p:cNvSpPr txBox="1"/>
          <p:nvPr>
            <p:ph idx="1" type="body"/>
          </p:nvPr>
        </p:nvSpPr>
        <p:spPr>
          <a:xfrm>
            <a:off x="179387" y="1125537"/>
            <a:ext cx="9145500" cy="4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генерирует исключение ThreadAbortException</a:t>
            </a:r>
            <a:endParaRPr/>
          </a:p>
        </p:txBody>
      </p:sp>
      <p:sp>
        <p:nvSpPr>
          <p:cNvPr id="697" name="Google Shape;697;g7001f9b35ee8cb38_10"/>
          <p:cNvSpPr txBox="1"/>
          <p:nvPr/>
        </p:nvSpPr>
        <p:spPr>
          <a:xfrm>
            <a:off x="179387" y="1218760"/>
            <a:ext cx="9683700" cy="539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ThreadClass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ThreadProc()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"Работаю ..."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.Sleep(1000);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ThreadAbortException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"Запрос Abort!"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.ResetAbort();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</p:txBody>
      </p:sp>
      <p:pic>
        <p:nvPicPr>
          <p:cNvPr id="698" name="Google Shape;698;g7001f9b35ee8cb38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7100" y="987203"/>
            <a:ext cx="1866900" cy="29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g7001f9b35ee8cb38_10"/>
          <p:cNvSpPr txBox="1"/>
          <p:nvPr/>
        </p:nvSpPr>
        <p:spPr>
          <a:xfrm>
            <a:off x="2987687" y="5483159"/>
            <a:ext cx="6337200" cy="14874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th2 =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ThreadClass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.ThreadProc);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th2.Start();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.Sleep(3000);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th2.Abort();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th2.Join(); </a:t>
            </a:r>
            <a:endParaRPr/>
          </a:p>
        </p:txBody>
      </p:sp>
      <p:sp>
        <p:nvSpPr>
          <p:cNvPr id="700" name="Google Shape;700;g7001f9b35ee8cb38_10"/>
          <p:cNvSpPr txBox="1"/>
          <p:nvPr/>
        </p:nvSpPr>
        <p:spPr>
          <a:xfrm>
            <a:off x="320523" y="4593225"/>
            <a:ext cx="30000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исключается повторное генерирование исключения по завершении обработчика исключения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0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делегат </a:t>
            </a:r>
            <a:r>
              <a:rPr b="1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ThreadStart</a:t>
            </a:r>
            <a:endParaRPr/>
          </a:p>
        </p:txBody>
      </p:sp>
      <p:sp>
        <p:nvSpPr>
          <p:cNvPr id="706" name="Google Shape;706;p20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7" name="Google Shape;707;p20"/>
          <p:cNvSpPr txBox="1"/>
          <p:nvPr/>
        </p:nvSpPr>
        <p:spPr>
          <a:xfrm>
            <a:off x="468312" y="1600200"/>
            <a:ext cx="8999537" cy="3698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thrd =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ThreadStart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()).Draw))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62ca4890572e927f_0"/>
          <p:cNvSpPr txBox="1"/>
          <p:nvPr>
            <p:ph idx="1" type="body"/>
          </p:nvPr>
        </p:nvSpPr>
        <p:spPr>
          <a:xfrm>
            <a:off x="301625" y="697950"/>
            <a:ext cx="8540700" cy="540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позволяет управлять уже запущенными процессами, а также запускать новые.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240"/>
              <a:buChar char="►"/>
            </a:pPr>
            <a:r>
              <a:rPr lang="en-US" sz="2800">
                <a:solidFill>
                  <a:schemeClr val="lt2"/>
                </a:solidFill>
              </a:rPr>
              <a:t>System.Diagnostics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23" name="Google Shape;423;g62ca4890572e927f_0"/>
          <p:cNvSpPr txBox="1"/>
          <p:nvPr/>
        </p:nvSpPr>
        <p:spPr>
          <a:xfrm>
            <a:off x="241350" y="2794507"/>
            <a:ext cx="8661300" cy="120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Process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current =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Process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.GetCurrentProcess();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{current.Id}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{current.ProcessName}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{ current.StartTime}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sp>
        <p:nvSpPr>
          <p:cNvPr id="424" name="Google Shape;424;g62ca4890572e927f_0"/>
          <p:cNvSpPr txBox="1"/>
          <p:nvPr/>
        </p:nvSpPr>
        <p:spPr>
          <a:xfrm>
            <a:off x="2668050" y="0"/>
            <a:ext cx="3807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2"/>
                </a:solidFill>
              </a:rPr>
              <a:t>Process</a:t>
            </a:r>
            <a:endParaRPr sz="3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21"/>
          <p:cNvSpPr txBox="1"/>
          <p:nvPr>
            <p:ph type="title"/>
          </p:nvPr>
        </p:nvSpPr>
        <p:spPr>
          <a:xfrm>
            <a:off x="301625" y="228600"/>
            <a:ext cx="85407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Пул потоков</a:t>
            </a:r>
            <a:endParaRPr/>
          </a:p>
        </p:txBody>
      </p:sp>
      <p:sp>
        <p:nvSpPr>
          <p:cNvPr id="714" name="Google Shape;714;p21"/>
          <p:cNvSpPr txBox="1"/>
          <p:nvPr>
            <p:ph idx="1" type="body"/>
          </p:nvPr>
        </p:nvSpPr>
        <p:spPr>
          <a:xfrm>
            <a:off x="49212" y="2492375"/>
            <a:ext cx="8540750" cy="3732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ёмкость –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максимальное число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рабочих потоков</a:t>
            </a:r>
            <a:endParaRPr/>
          </a:p>
        </p:txBody>
      </p:sp>
      <p:sp>
        <p:nvSpPr>
          <p:cNvPr id="715" name="Google Shape;715;p21"/>
          <p:cNvSpPr txBox="1"/>
          <p:nvPr/>
        </p:nvSpPr>
        <p:spPr>
          <a:xfrm>
            <a:off x="311150" y="938212"/>
            <a:ext cx="7848600" cy="31083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Для уменьшения издержек, связанных с созданием потоков, платформа .NET поддерживает специальный механизм, называемый пул потоков. Пул состоит из двух основных элементов: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 очереди методов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 рабочих потоков. </a:t>
            </a:r>
            <a:endParaRPr/>
          </a:p>
        </p:txBody>
      </p:sp>
      <p:pic>
        <p:nvPicPr>
          <p:cNvPr id="716" name="Google Shape;71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4200" y="3987800"/>
            <a:ext cx="44577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22"/>
          <p:cNvSpPr txBox="1"/>
          <p:nvPr>
            <p:ph type="title"/>
          </p:nvPr>
        </p:nvSpPr>
        <p:spPr>
          <a:xfrm>
            <a:off x="301625" y="228600"/>
            <a:ext cx="85407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Статический класс ThreadPool</a:t>
            </a:r>
            <a:endParaRPr/>
          </a:p>
        </p:txBody>
      </p:sp>
      <p:sp>
        <p:nvSpPr>
          <p:cNvPr id="723" name="Google Shape;723;p22"/>
          <p:cNvSpPr txBox="1"/>
          <p:nvPr>
            <p:ph idx="1" type="body"/>
          </p:nvPr>
        </p:nvSpPr>
        <p:spPr>
          <a:xfrm>
            <a:off x="301625" y="1245425"/>
            <a:ext cx="8540700" cy="43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>
                <a:solidFill>
                  <a:schemeClr val="lt2"/>
                </a:solidFill>
              </a:rPr>
              <a:t>ThreadCount</a:t>
            </a:r>
            <a:r>
              <a:rPr lang="en-US" sz="2800"/>
              <a:t> - возвращает текущее количество потоков в пуле потоков</a:t>
            </a:r>
            <a:endParaRPr sz="2800"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US" sz="28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SetMaxThreads()</a:t>
            </a: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- позволяет изменить ёмкость пула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8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SetMinThreads()</a:t>
            </a: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- устанавливает количество рабочих потоков, создаваемых без задержки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US" sz="28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QueueUserWorkItem()</a:t>
            </a: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- помещение метода в очередь пула</a:t>
            </a:r>
            <a:endParaRPr/>
          </a:p>
        </p:txBody>
      </p:sp>
      <p:sp>
        <p:nvSpPr>
          <p:cNvPr id="724" name="Google Shape;724;p22"/>
          <p:cNvSpPr txBox="1"/>
          <p:nvPr/>
        </p:nvSpPr>
        <p:spPr>
          <a:xfrm>
            <a:off x="684212" y="5157787"/>
            <a:ext cx="7343775" cy="460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ThreadPool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.QueueUserWorkItem(Move);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7001f9b35ee8cb38_22"/>
          <p:cNvSpPr txBox="1"/>
          <p:nvPr>
            <p:ph idx="1" type="body"/>
          </p:nvPr>
        </p:nvSpPr>
        <p:spPr>
          <a:xfrm>
            <a:off x="301625" y="228600"/>
            <a:ext cx="8540700" cy="426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1" name="Google Shape;731;g7001f9b35ee8cb38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8593"/>
            <a:ext cx="9144001" cy="4408265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g7001f9b35ee8cb38_22"/>
          <p:cNvSpPr txBox="1"/>
          <p:nvPr/>
        </p:nvSpPr>
        <p:spPr>
          <a:xfrm>
            <a:off x="301625" y="4898925"/>
            <a:ext cx="79464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highlight>
                  <a:srgbClr val="000000"/>
                </a:highlight>
              </a:rPr>
              <a:t>Если закомментировать вызов Thread.Sleep метода, основной поток завершает работу перед выполнением метода в потоке пула потоков.</a:t>
            </a:r>
            <a:endParaRPr sz="18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7001f9b35ee8cb38_30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9" name="Google Shape;739;g7001f9b35ee8cb38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75" y="1638763"/>
            <a:ext cx="8881850" cy="35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5" name="Google Shape;745;g7001f9b35ee8cb38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11658"/>
            <a:ext cx="9144001" cy="5872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6" name="Google Shape;746;g7001f9b35ee8cb38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4762" y="0"/>
            <a:ext cx="1249227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g7001f9b35ee8cb38_36"/>
          <p:cNvSpPr txBox="1"/>
          <p:nvPr/>
        </p:nvSpPr>
        <p:spPr>
          <a:xfrm>
            <a:off x="0" y="0"/>
            <a:ext cx="49650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highlight>
                  <a:srgbClr val="000000"/>
                </a:highlight>
              </a:rPr>
              <a:t>предполагаем, что метод выведет все значения x от 1 до 5. И так для каждого потока.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748" name="Google Shape;748;g7001f9b35ee8cb38_36"/>
          <p:cNvSpPr txBox="1"/>
          <p:nvPr/>
        </p:nvSpPr>
        <p:spPr>
          <a:xfrm>
            <a:off x="4072240" y="962644"/>
            <a:ext cx="44241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highlight>
                  <a:srgbClr val="000000"/>
                </a:highlight>
              </a:rPr>
              <a:t>в реальности в процессе работы будет происходить переключение между потоками, и значение переменной x становится непредсказуемым.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749" name="Google Shape;749;g7001f9b35ee8cb38_36"/>
          <p:cNvSpPr txBox="1"/>
          <p:nvPr/>
        </p:nvSpPr>
        <p:spPr>
          <a:xfrm>
            <a:off x="3465641" y="3429003"/>
            <a:ext cx="43185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highlight>
                  <a:srgbClr val="000000"/>
                </a:highlight>
              </a:rPr>
              <a:t>Решение проблемы состоит в том, чтобы синхронизировать потоки и ограничить доступ к разделяемым ресурсам на время их использования каким-нибудь потоком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3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Синхронизация потоков</a:t>
            </a:r>
            <a:endParaRPr/>
          </a:p>
        </p:txBody>
      </p:sp>
      <p:sp>
        <p:nvSpPr>
          <p:cNvPr id="756" name="Google Shape;756;p23"/>
          <p:cNvSpPr txBox="1"/>
          <p:nvPr>
            <p:ph idx="1" type="body"/>
          </p:nvPr>
        </p:nvSpPr>
        <p:spPr>
          <a:xfrm>
            <a:off x="301637" y="2359037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координация  действий для получения предсказуемого результат</a:t>
            </a:r>
            <a:endParaRPr/>
          </a:p>
          <a:p>
            <a:pPr indent="-20066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 потоках используются разделяемые ресурсы, общие для всей программы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7001f9b35ee8cb38_49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Способы синхронизации потоков</a:t>
            </a:r>
            <a:endParaRPr sz="3600"/>
          </a:p>
        </p:txBody>
      </p:sp>
      <p:sp>
        <p:nvSpPr>
          <p:cNvPr id="763" name="Google Shape;763;g7001f9b35ee8cb38_49"/>
          <p:cNvSpPr txBox="1"/>
          <p:nvPr>
            <p:ph idx="1" type="body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Монитор (Monitor)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AutoResetEvent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Мьютекс (Mutex)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Семафор (Semaphore)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24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0" name="Google Shape;770;p24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1" name="Google Shape;771;p24"/>
          <p:cNvSpPr txBox="1"/>
          <p:nvPr/>
        </p:nvSpPr>
        <p:spPr>
          <a:xfrm>
            <a:off x="179387" y="228600"/>
            <a:ext cx="8662987" cy="60023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16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16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b="0" i="0" lang="en-US" sz="16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16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US" sz="16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= 0; i &lt; 5; i++)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en-US" sz="16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myThread = </a:t>
            </a:r>
            <a:r>
              <a:rPr b="0" i="0" lang="en-US" sz="16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(Count);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myThread.Name = </a:t>
            </a:r>
            <a:r>
              <a:rPr b="0" i="0" lang="en-US" sz="16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"Поток "</a:t>
            </a: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i.ToString();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myThread.Start();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16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.ReadLine();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16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Count()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       x++;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en-US" sz="16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.Sleep(100 + x * x);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x--;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en-US" sz="16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b="0" i="0" lang="en-US" sz="16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</a:t>
            </a: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i="0" lang="en-US" sz="16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.CurrentThread.Name}</a:t>
            </a:r>
            <a:r>
              <a:rPr b="0" i="0" lang="en-US" sz="16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{x}</a:t>
            </a:r>
            <a:r>
              <a:rPr b="0" i="0" lang="en-US" sz="16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en-US" sz="16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.Sleep(100+x*x);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</p:txBody>
      </p:sp>
      <p:pic>
        <p:nvPicPr>
          <p:cNvPr id="772" name="Google Shape;77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03887" y="2492375"/>
            <a:ext cx="3260725" cy="1722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25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9" name="Google Shape;779;p25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80" name="Google Shape;780;p25"/>
          <p:cNvSpPr txBox="1"/>
          <p:nvPr/>
        </p:nvSpPr>
        <p:spPr>
          <a:xfrm>
            <a:off x="107962" y="5091900"/>
            <a:ext cx="3011400" cy="176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необходимо гарантировать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выполнение операторов,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только одним потоком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 любой момент времени</a:t>
            </a:r>
            <a:endParaRPr/>
          </a:p>
        </p:txBody>
      </p:sp>
      <p:sp>
        <p:nvSpPr>
          <p:cNvPr id="781" name="Google Shape;781;p25"/>
          <p:cNvSpPr txBox="1"/>
          <p:nvPr/>
        </p:nvSpPr>
        <p:spPr>
          <a:xfrm>
            <a:off x="107950" y="913435"/>
            <a:ext cx="2448000" cy="39981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Критическая секция</a:t>
            </a:r>
            <a:r>
              <a:rPr b="0" i="0" lang="en-US" sz="1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 — участок исполняемого кода программы, в котором производится доступ к общему ресурсу (данным или устройству), который не должен быть одновременно использован более чем одним потоком исполнения.</a:t>
            </a:r>
            <a:endParaRPr/>
          </a:p>
        </p:txBody>
      </p:sp>
      <p:pic>
        <p:nvPicPr>
          <p:cNvPr id="782" name="Google Shape;7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1" y="1873308"/>
            <a:ext cx="3769425" cy="459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3" name="Google Shape;78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8249" y="1063138"/>
            <a:ext cx="4974121" cy="557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26"/>
          <p:cNvSpPr txBox="1"/>
          <p:nvPr>
            <p:ph type="title"/>
          </p:nvPr>
        </p:nvSpPr>
        <p:spPr>
          <a:xfrm>
            <a:off x="247650" y="-315912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Оператор Lock</a:t>
            </a:r>
            <a:endParaRPr/>
          </a:p>
        </p:txBody>
      </p:sp>
      <p:sp>
        <p:nvSpPr>
          <p:cNvPr id="790" name="Google Shape;790;p26"/>
          <p:cNvSpPr txBox="1"/>
          <p:nvPr>
            <p:ph idx="1" type="body"/>
          </p:nvPr>
        </p:nvSpPr>
        <p:spPr>
          <a:xfrm>
            <a:off x="247650" y="620700"/>
            <a:ext cx="8896500" cy="4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определяет блок кода, внутри которого весь код блокируется и становится недоступным для других потоков до завершения работы текущего потока.</a:t>
            </a:r>
            <a:endParaRPr b="0" i="0" sz="24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7338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Остальный потоки помещаются в очередь ожидания и ждут, пока текущий поток не освободит данный блок кода. </a:t>
            </a:r>
            <a:endParaRPr sz="2400"/>
          </a:p>
        </p:txBody>
      </p:sp>
      <p:pic>
        <p:nvPicPr>
          <p:cNvPr id="791" name="Google Shape;7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8151" y="3604611"/>
            <a:ext cx="3737525" cy="268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62ca4890572e927f_10"/>
          <p:cNvSpPr txBox="1"/>
          <p:nvPr>
            <p:ph idx="1" type="body"/>
          </p:nvPr>
        </p:nvSpPr>
        <p:spPr>
          <a:xfrm>
            <a:off x="150" y="317950"/>
            <a:ext cx="9144000" cy="685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Свойство </a:t>
            </a:r>
            <a:r>
              <a:rPr lang="en-US" sz="2000">
                <a:solidFill>
                  <a:schemeClr val="lt2"/>
                </a:solidFill>
              </a:rPr>
              <a:t>Handle</a:t>
            </a:r>
            <a:r>
              <a:rPr lang="en-US" sz="2000"/>
              <a:t>: возвращает дескриптор процесса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Свойство </a:t>
            </a:r>
            <a:r>
              <a:rPr lang="en-US" sz="2000">
                <a:solidFill>
                  <a:schemeClr val="lt2"/>
                </a:solidFill>
              </a:rPr>
              <a:t>Id</a:t>
            </a:r>
            <a:r>
              <a:rPr lang="en-US" sz="2000"/>
              <a:t>: получает уникальный идентификатор процесса в рамках текущего сеанса ОС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Свойство </a:t>
            </a:r>
            <a:r>
              <a:rPr lang="en-US" sz="2000">
                <a:solidFill>
                  <a:schemeClr val="lt2"/>
                </a:solidFill>
              </a:rPr>
              <a:t>MachineName</a:t>
            </a:r>
            <a:r>
              <a:rPr lang="en-US" sz="2000"/>
              <a:t>: возвращает имя компьютера, на котором запущен процесс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Свойство </a:t>
            </a:r>
            <a:r>
              <a:rPr lang="en-US" sz="2000">
                <a:solidFill>
                  <a:schemeClr val="lt2"/>
                </a:solidFill>
              </a:rPr>
              <a:t>MainModule</a:t>
            </a:r>
            <a:r>
              <a:rPr lang="en-US" sz="2000"/>
              <a:t>: представляет основной модуль - исполняемый файл программы, представлен объектом типа ProcessModule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Свойство </a:t>
            </a:r>
            <a:r>
              <a:rPr lang="en-US" sz="2000">
                <a:solidFill>
                  <a:schemeClr val="lt2"/>
                </a:solidFill>
              </a:rPr>
              <a:t>Modules</a:t>
            </a:r>
            <a:r>
              <a:rPr lang="en-US" sz="2000"/>
              <a:t>: получает доступ к коллекции ProcessModuleCollection, которая в виде объектов ProcessModule хранит набор модулей (например, файлов dll и exe), загруженных в рамках данного процесса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Свойство </a:t>
            </a:r>
            <a:r>
              <a:rPr lang="en-US" sz="2000">
                <a:solidFill>
                  <a:schemeClr val="lt2"/>
                </a:solidFill>
              </a:rPr>
              <a:t>ProcessName</a:t>
            </a:r>
            <a:r>
              <a:rPr lang="en-US" sz="2000"/>
              <a:t>: возвращает имя процесса, которое нередко совпадает с именем приложения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Свойство </a:t>
            </a:r>
            <a:r>
              <a:rPr lang="en-US" sz="2000">
                <a:solidFill>
                  <a:schemeClr val="lt2"/>
                </a:solidFill>
              </a:rPr>
              <a:t>StartTime</a:t>
            </a:r>
            <a:r>
              <a:rPr lang="en-US" sz="2000"/>
              <a:t>: возвращает время, когда процесс был запущен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Свойство </a:t>
            </a:r>
            <a:r>
              <a:rPr lang="en-US" sz="2000">
                <a:solidFill>
                  <a:schemeClr val="lt2"/>
                </a:solidFill>
              </a:rPr>
              <a:t>PageMemorySize64</a:t>
            </a:r>
            <a:r>
              <a:rPr lang="en-US" sz="2000"/>
              <a:t>: возвращает объем памяти, который выделен для данного процесса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Свойство </a:t>
            </a:r>
            <a:r>
              <a:rPr lang="en-US" sz="2000">
                <a:solidFill>
                  <a:schemeClr val="lt2"/>
                </a:solidFill>
              </a:rPr>
              <a:t>VirtualMemorySize64</a:t>
            </a:r>
            <a:r>
              <a:rPr lang="en-US" sz="2000"/>
              <a:t>: возвращает объем виртуальной памяти, который выделен для данного процесса</a:t>
            </a:r>
            <a:endParaRPr sz="2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6406d9c4271fd407_1"/>
          <p:cNvSpPr txBox="1"/>
          <p:nvPr>
            <p:ph idx="1" type="body"/>
          </p:nvPr>
        </p:nvSpPr>
        <p:spPr>
          <a:xfrm>
            <a:off x="0" y="228600"/>
            <a:ext cx="9316500" cy="637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Необход</a:t>
            </a:r>
            <a:r>
              <a:rPr lang="en-US">
                <a:solidFill>
                  <a:schemeClr val="lt2"/>
                </a:solidFill>
              </a:rPr>
              <a:t>имо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Как можно быстрее освобождать блокировку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Избегать взаимоблокировок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Блокировать только ссылочную  переменную 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Экземпляр объекта должен быть один и тот же для всех потоков</a:t>
            </a:r>
            <a:endParaRPr/>
          </a:p>
        </p:txBody>
      </p:sp>
      <p:pic>
        <p:nvPicPr>
          <p:cNvPr id="798" name="Google Shape;798;g6406d9c4271fd407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350" y="2386013"/>
            <a:ext cx="5829300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7001f9b35ee8cb38_61"/>
          <p:cNvSpPr txBox="1"/>
          <p:nvPr>
            <p:ph type="title"/>
          </p:nvPr>
        </p:nvSpPr>
        <p:spPr>
          <a:xfrm>
            <a:off x="247650" y="-315912"/>
            <a:ext cx="8540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Оператор Lock</a:t>
            </a:r>
            <a:endParaRPr/>
          </a:p>
        </p:txBody>
      </p:sp>
      <p:sp>
        <p:nvSpPr>
          <p:cNvPr id="805" name="Google Shape;805;g7001f9b35ee8cb38_61"/>
          <p:cNvSpPr txBox="1"/>
          <p:nvPr/>
        </p:nvSpPr>
        <p:spPr>
          <a:xfrm>
            <a:off x="96837" y="1844675"/>
            <a:ext cx="8842500" cy="502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12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12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2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objlocker = </a:t>
            </a:r>
            <a:r>
              <a:rPr b="0" i="0" lang="en-US" sz="12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"null"</a:t>
            </a: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12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b="0" i="0" lang="en-US" sz="12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12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US" sz="12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= 0; i &lt; 5; i++)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en-US" sz="12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myThread = </a:t>
            </a:r>
            <a:r>
              <a:rPr b="0" i="0" lang="en-US" sz="12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(Count);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myThread.Name = </a:t>
            </a:r>
            <a:r>
              <a:rPr b="0" i="0" lang="en-US" sz="12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"Поток "</a:t>
            </a: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i.ToString();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myThread.Start();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12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.ReadLine();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12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Count()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12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lock</a:t>
            </a: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(objlocker)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x++;                        </a:t>
            </a:r>
            <a:r>
              <a:rPr b="0" i="0" lang="en-US" sz="12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.Sleep(100 + x * x);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x--;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en-US" sz="12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b="0" i="0" lang="en-US" sz="12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</a:t>
            </a: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i="0" lang="en-US" sz="12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.CurrentThread.Name}</a:t>
            </a:r>
            <a:r>
              <a:rPr b="0" i="0" lang="en-US" sz="12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{x}</a:t>
            </a:r>
            <a:r>
              <a:rPr b="0" i="0" lang="en-US" sz="12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r>
              <a:rPr b="0" i="0" lang="en-US" sz="12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.Sleep(100 + x * x);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</p:txBody>
      </p:sp>
      <p:pic>
        <p:nvPicPr>
          <p:cNvPr id="806" name="Google Shape;806;g7001f9b35ee8cb38_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6575" y="1763712"/>
            <a:ext cx="3322637" cy="2241550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g7001f9b35ee8cb38_61"/>
          <p:cNvSpPr txBox="1"/>
          <p:nvPr/>
        </p:nvSpPr>
        <p:spPr>
          <a:xfrm>
            <a:off x="3995737" y="4068762"/>
            <a:ext cx="3925800" cy="1188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бъект-заглушка,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</a:pPr>
            <a:r>
              <a:t/>
            </a:r>
            <a:endParaRPr b="0" i="0" sz="1200" u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В операторе lock, объект objlocker блокируется, и на время его блокировки монопольный доступ к блоку кода имеет только один поток</a:t>
            </a:r>
            <a:r>
              <a:rPr b="0" i="0" lang="en-US" sz="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cxnSp>
        <p:nvCxnSpPr>
          <p:cNvPr id="808" name="Google Shape;808;g7001f9b35ee8cb38_61"/>
          <p:cNvCxnSpPr/>
          <p:nvPr/>
        </p:nvCxnSpPr>
        <p:spPr>
          <a:xfrm flipH="1">
            <a:off x="2916299" y="4652962"/>
            <a:ext cx="1008000" cy="547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09" name="Google Shape;809;g7001f9b35ee8cb38_61"/>
          <p:cNvSpPr txBox="1"/>
          <p:nvPr/>
        </p:nvSpPr>
        <p:spPr>
          <a:xfrm>
            <a:off x="3390900" y="6310312"/>
            <a:ext cx="5381700" cy="371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выражение должно иметь ссылочный тип </a:t>
            </a:r>
            <a:endParaRPr/>
          </a:p>
        </p:txBody>
      </p:sp>
      <p:cxnSp>
        <p:nvCxnSpPr>
          <p:cNvPr id="810" name="Google Shape;810;g7001f9b35ee8cb38_61"/>
          <p:cNvCxnSpPr/>
          <p:nvPr/>
        </p:nvCxnSpPr>
        <p:spPr>
          <a:xfrm rot="10800000">
            <a:off x="2771637" y="5281649"/>
            <a:ext cx="792300" cy="1062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7001f9b35ee8cb38_73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7" name="Google Shape;817;g7001f9b35ee8cb38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" y="47625"/>
            <a:ext cx="9048750" cy="676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8" name="Google Shape;818;g7001f9b35ee8cb38_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8775" y="401825"/>
            <a:ext cx="1193550" cy="552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27"/>
          <p:cNvSpPr txBox="1"/>
          <p:nvPr>
            <p:ph type="title"/>
          </p:nvPr>
        </p:nvSpPr>
        <p:spPr>
          <a:xfrm>
            <a:off x="-2644227" y="153900"/>
            <a:ext cx="8540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Monitor</a:t>
            </a:r>
            <a:endParaRPr/>
          </a:p>
        </p:txBody>
      </p:sp>
      <p:sp>
        <p:nvSpPr>
          <p:cNvPr id="825" name="Google Shape;825;p27"/>
          <p:cNvSpPr txBox="1"/>
          <p:nvPr>
            <p:ph idx="1" type="body"/>
          </p:nvPr>
        </p:nvSpPr>
        <p:spPr>
          <a:xfrm>
            <a:off x="301625" y="955397"/>
            <a:ext cx="8540700" cy="55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08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Arial"/>
              <a:buChar char="►"/>
            </a:pPr>
            <a:r>
              <a:rPr b="0" i="0" lang="en-US" sz="3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30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Monitor.Enter()</a:t>
            </a:r>
            <a:r>
              <a:rPr b="0" i="0" lang="en-US" sz="3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-  вход в критическую секцию, у</a:t>
            </a:r>
            <a:r>
              <a:rPr lang="en-US" sz="3000"/>
              <a:t>величение блокировок на 1</a:t>
            </a:r>
            <a:endParaRPr sz="3000"/>
          </a:p>
          <a:p>
            <a:pPr indent="-3708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Arial"/>
              <a:buChar char="►"/>
            </a:pPr>
            <a:r>
              <a:rPr b="0" i="0" lang="en-US" sz="30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Monitor.Exit()</a:t>
            </a:r>
            <a:r>
              <a:rPr b="0" i="0" lang="en-US" sz="3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– выход из секции (</a:t>
            </a:r>
            <a:r>
              <a:rPr lang="en-US" sz="3000"/>
              <a:t>-1 блок-ка)</a:t>
            </a:r>
            <a:endParaRPr sz="3000"/>
          </a:p>
          <a:p>
            <a:pPr indent="-3708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Arial"/>
              <a:buChar char="►"/>
            </a:pPr>
            <a:r>
              <a:rPr b="0" i="0" lang="en-US" sz="3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Вход и выход должны выполняться в одном и том же потоке. </a:t>
            </a:r>
            <a:endParaRPr sz="3000"/>
          </a:p>
          <a:p>
            <a:pPr indent="-3708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Arial"/>
              <a:buChar char="►"/>
            </a:pPr>
            <a:r>
              <a:rPr b="0" i="0" lang="en-US" sz="3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Аргументами методов является объект-идентификатор критической секции. </a:t>
            </a:r>
            <a:endParaRPr sz="3000"/>
          </a:p>
        </p:txBody>
      </p:sp>
      <p:sp>
        <p:nvSpPr>
          <p:cNvPr id="826" name="Google Shape;826;p27"/>
          <p:cNvSpPr txBox="1"/>
          <p:nvPr/>
        </p:nvSpPr>
        <p:spPr>
          <a:xfrm>
            <a:off x="2787861" y="134900"/>
            <a:ext cx="69135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механизм взаимодействия и </a:t>
            </a:r>
            <a:r>
              <a:rPr b="1" i="0" lang="en-US" sz="1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синхронизации</a:t>
            </a:r>
            <a:r>
              <a:rPr b="0" i="0" lang="en-US" sz="1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 процессов, обеспечивающий доступ к неразделяемым ресурсам.</a:t>
            </a:r>
            <a:endParaRPr/>
          </a:p>
        </p:txBody>
      </p:sp>
      <p:pic>
        <p:nvPicPr>
          <p:cNvPr id="827" name="Google Shape;8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8" y="4880297"/>
            <a:ext cx="3988950" cy="160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7001f9b35ee8cb38_81"/>
          <p:cNvSpPr txBox="1"/>
          <p:nvPr>
            <p:ph idx="1" type="body"/>
          </p:nvPr>
        </p:nvSpPr>
        <p:spPr>
          <a:xfrm>
            <a:off x="301625" y="0"/>
            <a:ext cx="8540700" cy="555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void Pulse (object obj):</a:t>
            </a:r>
            <a:r>
              <a:rPr lang="en-US" sz="2400"/>
              <a:t> уведомляет поток из очереди ожидания, что текущий поток освободил объект obj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void PulseAll(object obj</a:t>
            </a:r>
            <a:r>
              <a:rPr lang="en-US" sz="2400"/>
              <a:t>): уведомляет все потоки из очереди ожидания, что текущий поток освободил объект obj. После чего один из потоков из очереди ожидания захватывает объект obj.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bool TryEnter (object obj):</a:t>
            </a:r>
            <a:r>
              <a:rPr lang="en-US" sz="2400"/>
              <a:t> пытается захватить объект obj. Если владение над объектом успешно получено, то возвращается значение true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bool Wait (object obj):</a:t>
            </a:r>
            <a:r>
              <a:rPr lang="en-US" sz="2400"/>
              <a:t> освобождает блокировку объекта и переводит поток в очередь ожидания объекта. Следующий поток в очереди готовности объекта блокирует данный объект. А все потоки, которые вызвали метод Wait, остаются в очереди ожидания, пока не получат сигнала от метода Monitor.Pulse или Monitor.PulseAll, посланного владельцем блокировки.</a:t>
            </a:r>
            <a:endParaRPr sz="24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28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0" name="Google Shape;840;p28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1" name="Google Shape;841;p28"/>
          <p:cNvSpPr txBox="1"/>
          <p:nvPr/>
        </p:nvSpPr>
        <p:spPr>
          <a:xfrm>
            <a:off x="0" y="115887"/>
            <a:ext cx="9290050" cy="64944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16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b="0" i="0" lang="en-US" sz="16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6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objlocker = </a:t>
            </a:r>
            <a:r>
              <a:rPr b="0" i="0" lang="en-US" sz="16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"null"</a:t>
            </a: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Count()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16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en-US" sz="16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Monitor</a:t>
            </a: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.Enter(objlocker);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x++;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b="0" i="0" lang="en-US" sz="16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.Sleep(100 + x * x);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x--;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b="0" i="0" lang="en-US" sz="16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b="0" i="0" lang="en-US" sz="16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</a:t>
            </a: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i="0" lang="en-US" sz="16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.CurrentThread.Name}</a:t>
            </a:r>
            <a:r>
              <a:rPr b="0" i="0" lang="en-US" sz="16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{x}</a:t>
            </a:r>
            <a:r>
              <a:rPr b="0" i="0" lang="en-US" sz="16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b="0" i="0" lang="en-US" sz="16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.Sleep(100 + x * x);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16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finally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en-US" sz="16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Monitor</a:t>
            </a: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.Exit(objlocker);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</p:txBody>
      </p:sp>
      <p:sp>
        <p:nvSpPr>
          <p:cNvPr id="842" name="Google Shape;842;p28"/>
          <p:cNvSpPr txBox="1"/>
          <p:nvPr/>
        </p:nvSpPr>
        <p:spPr>
          <a:xfrm>
            <a:off x="5426075" y="2062162"/>
            <a:ext cx="3851275" cy="6461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Входит в критическую секцию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блокирует объект objlocker </a:t>
            </a:r>
            <a:endParaRPr/>
          </a:p>
        </p:txBody>
      </p:sp>
      <p:cxnSp>
        <p:nvCxnSpPr>
          <p:cNvPr id="843" name="Google Shape;843;p28"/>
          <p:cNvCxnSpPr/>
          <p:nvPr/>
        </p:nvCxnSpPr>
        <p:spPr>
          <a:xfrm flipH="1">
            <a:off x="4645025" y="2205037"/>
            <a:ext cx="863600" cy="360362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44" name="Google Shape;844;p28"/>
          <p:cNvSpPr txBox="1"/>
          <p:nvPr/>
        </p:nvSpPr>
        <p:spPr>
          <a:xfrm>
            <a:off x="5076825" y="4970462"/>
            <a:ext cx="4200525" cy="12001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Выходит из критической секции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освобождение объекта objlocker, и он становится доступным для других потоков.</a:t>
            </a:r>
            <a:endParaRPr/>
          </a:p>
        </p:txBody>
      </p:sp>
      <p:cxnSp>
        <p:nvCxnSpPr>
          <p:cNvPr id="845" name="Google Shape;845;p28"/>
          <p:cNvCxnSpPr/>
          <p:nvPr/>
        </p:nvCxnSpPr>
        <p:spPr>
          <a:xfrm flipH="1">
            <a:off x="4284662" y="5157787"/>
            <a:ext cx="647700" cy="358775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46" name="Google Shape;846;p28"/>
          <p:cNvSpPr txBox="1"/>
          <p:nvPr/>
        </p:nvSpPr>
        <p:spPr>
          <a:xfrm>
            <a:off x="4140200" y="434975"/>
            <a:ext cx="4462462" cy="3698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идентификатором критической секции </a:t>
            </a:r>
            <a:endParaRPr/>
          </a:p>
        </p:txBody>
      </p:sp>
      <p:cxnSp>
        <p:nvCxnSpPr>
          <p:cNvPr id="847" name="Google Shape;847;p28"/>
          <p:cNvCxnSpPr/>
          <p:nvPr/>
        </p:nvCxnSpPr>
        <p:spPr>
          <a:xfrm flipH="1">
            <a:off x="3708400" y="620712"/>
            <a:ext cx="431800" cy="19685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29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4" name="Google Shape;854;p29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55" name="Google Shape;85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287" y="404812"/>
            <a:ext cx="7845425" cy="528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30"/>
          <p:cNvSpPr txBox="1"/>
          <p:nvPr>
            <p:ph type="title"/>
          </p:nvPr>
        </p:nvSpPr>
        <p:spPr>
          <a:xfrm>
            <a:off x="301625" y="-244251"/>
            <a:ext cx="8540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Мьютекс</a:t>
            </a:r>
            <a:endParaRPr/>
          </a:p>
        </p:txBody>
      </p:sp>
      <p:sp>
        <p:nvSpPr>
          <p:cNvPr id="862" name="Google Shape;862;p30"/>
          <p:cNvSpPr txBox="1"/>
          <p:nvPr>
            <p:ph idx="1" type="body"/>
          </p:nvPr>
        </p:nvSpPr>
        <p:spPr>
          <a:xfrm>
            <a:off x="129664" y="513968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System.Threading.Mutex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позволяет организовать критическую секцию для нескольких процессов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32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WaitOne()</a:t>
            </a: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-  входа в критическую секцию,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ReleaseMutex()</a:t>
            </a: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– для выхода из неё (выход может быть произведён только в том же потоке выполнения, что и вход). </a:t>
            </a:r>
            <a:endParaRPr/>
          </a:p>
        </p:txBody>
      </p:sp>
      <p:pic>
        <p:nvPicPr>
          <p:cNvPr id="863" name="Google Shape;8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0400" y="5013076"/>
            <a:ext cx="3169975" cy="179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31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70" name="Google Shape;870;p31"/>
          <p:cNvSpPr txBox="1"/>
          <p:nvPr>
            <p:ph idx="1" type="body"/>
          </p:nvPr>
        </p:nvSpPr>
        <p:spPr>
          <a:xfrm>
            <a:off x="301638" y="5715000"/>
            <a:ext cx="8540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2400"/>
              <a:t>Изначально мьютекс свободен, поэтому его получает один из потоков.</a:t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71" name="Google Shape;871;p31"/>
          <p:cNvSpPr txBox="1"/>
          <p:nvPr/>
        </p:nvSpPr>
        <p:spPr>
          <a:xfrm>
            <a:off x="0" y="620712"/>
            <a:ext cx="9925050" cy="480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Mutex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mutex =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Mutex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Count()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mutex.WaitOne();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x++;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.Sleep(100 + x * x);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x--;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.CurrentThread.Name}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{x}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.Sleep(100 + x * x);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mutex.ReleaseMutex();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</p:txBody>
      </p:sp>
      <p:pic>
        <p:nvPicPr>
          <p:cNvPr id="872" name="Google Shape;87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7" y="241300"/>
            <a:ext cx="1819275" cy="1522412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Google Shape;873;p31"/>
          <p:cNvSpPr txBox="1"/>
          <p:nvPr/>
        </p:nvSpPr>
        <p:spPr>
          <a:xfrm>
            <a:off x="3330575" y="136525"/>
            <a:ext cx="3263900" cy="3698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создаем объект мьютекса</a:t>
            </a:r>
            <a:endParaRPr/>
          </a:p>
        </p:txBody>
      </p:sp>
      <p:cxnSp>
        <p:nvCxnSpPr>
          <p:cNvPr id="874" name="Google Shape;874;p31"/>
          <p:cNvCxnSpPr/>
          <p:nvPr/>
        </p:nvCxnSpPr>
        <p:spPr>
          <a:xfrm flipH="1">
            <a:off x="4572000" y="620712"/>
            <a:ext cx="390525" cy="17938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75" name="Google Shape;875;p31"/>
          <p:cNvSpPr txBox="1"/>
          <p:nvPr/>
        </p:nvSpPr>
        <p:spPr>
          <a:xfrm>
            <a:off x="5341937" y="1887537"/>
            <a:ext cx="4572000" cy="9239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приостанавливает выполнение потока до тех пор, пока не будет получен мьютекс </a:t>
            </a:r>
            <a:endParaRPr/>
          </a:p>
        </p:txBody>
      </p:sp>
      <p:cxnSp>
        <p:nvCxnSpPr>
          <p:cNvPr id="876" name="Google Shape;876;p31"/>
          <p:cNvCxnSpPr/>
          <p:nvPr/>
        </p:nvCxnSpPr>
        <p:spPr>
          <a:xfrm flipH="1">
            <a:off x="4284662" y="2143125"/>
            <a:ext cx="1008062" cy="206375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77" name="Google Shape;877;p31"/>
          <p:cNvSpPr txBox="1"/>
          <p:nvPr/>
        </p:nvSpPr>
        <p:spPr>
          <a:xfrm>
            <a:off x="5341925" y="4728000"/>
            <a:ext cx="4195500" cy="92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поток освобождает его. мьютекс получает один из ожидающих потоков. </a:t>
            </a:r>
            <a:endParaRPr/>
          </a:p>
        </p:txBody>
      </p:sp>
      <p:cxnSp>
        <p:nvCxnSpPr>
          <p:cNvPr id="878" name="Google Shape;878;p31"/>
          <p:cNvCxnSpPr/>
          <p:nvPr/>
        </p:nvCxnSpPr>
        <p:spPr>
          <a:xfrm rot="10800000">
            <a:off x="3995737" y="5084762"/>
            <a:ext cx="1152525" cy="215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32"/>
          <p:cNvSpPr txBox="1"/>
          <p:nvPr>
            <p:ph type="title"/>
          </p:nvPr>
        </p:nvSpPr>
        <p:spPr>
          <a:xfrm>
            <a:off x="301625" y="228600"/>
            <a:ext cx="8540750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Семафор </a:t>
            </a:r>
            <a:endParaRPr/>
          </a:p>
        </p:txBody>
      </p:sp>
      <p:sp>
        <p:nvSpPr>
          <p:cNvPr id="885" name="Google Shape;885;p32"/>
          <p:cNvSpPr txBox="1"/>
          <p:nvPr>
            <p:ph idx="1" type="body"/>
          </p:nvPr>
        </p:nvSpPr>
        <p:spPr>
          <a:xfrm>
            <a:off x="319087" y="9810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274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Arial"/>
              <a:buChar char="►"/>
            </a:pP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объект синхронизации, позволяющий войти в заданный участок кода не более чем </a:t>
            </a:r>
            <a:r>
              <a:rPr b="0" i="0" lang="en-US" sz="2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потокам (N – ёмкость семафора)</a:t>
            </a:r>
            <a:endParaRPr sz="2400"/>
          </a:p>
          <a:p>
            <a:pPr indent="-3327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Arial"/>
              <a:buChar char="►"/>
            </a:pP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получение и снятие блокировки в случае семафора может выполняться из разных потоках</a:t>
            </a:r>
            <a:endParaRPr sz="2400"/>
          </a:p>
          <a:p>
            <a:pPr indent="-3327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Arial"/>
              <a:buChar char="►"/>
            </a:pP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классы System.Threading.Semaphore  (между процессами) и SemaphoreSlim (в рамках одного процесса)</a:t>
            </a:r>
            <a:endParaRPr sz="2400"/>
          </a:p>
          <a:p>
            <a:pPr indent="-3327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Arial"/>
              <a:buChar char="►"/>
            </a:pPr>
            <a:r>
              <a:rPr b="0" i="0" lang="en-US" sz="2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Wait()</a:t>
            </a: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- получение блокировки, </a:t>
            </a:r>
            <a:endParaRPr b="0" i="0" sz="24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27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Arial"/>
              <a:buChar char="►"/>
            </a:pPr>
            <a:r>
              <a:rPr b="0" i="0" lang="en-US" sz="2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Release()</a:t>
            </a: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– снятие блокировки</a:t>
            </a:r>
            <a:endParaRPr sz="2400"/>
          </a:p>
        </p:txBody>
      </p:sp>
      <p:pic>
        <p:nvPicPr>
          <p:cNvPr id="886" name="Google Shape;8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9227" y="5043202"/>
            <a:ext cx="4694775" cy="181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2ca4890572e927f_15"/>
          <p:cNvSpPr txBox="1"/>
          <p:nvPr>
            <p:ph idx="1" type="body"/>
          </p:nvPr>
        </p:nvSpPr>
        <p:spPr>
          <a:xfrm>
            <a:off x="301650" y="9873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Метод </a:t>
            </a:r>
            <a:r>
              <a:rPr lang="en-US" sz="2000">
                <a:solidFill>
                  <a:schemeClr val="lt2"/>
                </a:solidFill>
              </a:rPr>
              <a:t>CloseMainWindow():</a:t>
            </a:r>
            <a:r>
              <a:rPr lang="en-US" sz="2000"/>
              <a:t> закрывает окно процесса, который имеет графический интерфейс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Метод </a:t>
            </a:r>
            <a:r>
              <a:rPr lang="en-US" sz="2000">
                <a:solidFill>
                  <a:schemeClr val="lt2"/>
                </a:solidFill>
              </a:rPr>
              <a:t>GetProcesses():</a:t>
            </a:r>
            <a:r>
              <a:rPr lang="en-US" sz="2000"/>
              <a:t> возвращает массив всех запущенных процессов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Метод </a:t>
            </a:r>
            <a:r>
              <a:rPr lang="en-US" sz="2000">
                <a:solidFill>
                  <a:schemeClr val="lt2"/>
                </a:solidFill>
              </a:rPr>
              <a:t>GetProcessesByName():</a:t>
            </a:r>
            <a:r>
              <a:rPr lang="en-US" sz="2000"/>
              <a:t> возвращает процессы по его имени. Так как можно запустить несколько копий одного приложения, то возвращает массив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Метод </a:t>
            </a:r>
            <a:r>
              <a:rPr lang="en-US" sz="2000">
                <a:solidFill>
                  <a:schemeClr val="lt2"/>
                </a:solidFill>
              </a:rPr>
              <a:t>GetProcessById(): </a:t>
            </a:r>
            <a:r>
              <a:rPr lang="en-US" sz="2000"/>
              <a:t>возвращает процесс по Id. Так как можно запустить несколько копий одного приложения, то возвращает массив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Метод </a:t>
            </a:r>
            <a:r>
              <a:rPr lang="en-US" sz="2000">
                <a:solidFill>
                  <a:schemeClr val="lt2"/>
                </a:solidFill>
              </a:rPr>
              <a:t>Kill():</a:t>
            </a:r>
            <a:r>
              <a:rPr lang="en-US" sz="2000"/>
              <a:t> останавливает процесс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Метод </a:t>
            </a:r>
            <a:r>
              <a:rPr lang="en-US" sz="2000">
                <a:solidFill>
                  <a:schemeClr val="lt2"/>
                </a:solidFill>
              </a:rPr>
              <a:t>Start()</a:t>
            </a:r>
            <a:r>
              <a:rPr lang="en-US" sz="2000"/>
              <a:t>: запускает новый процесс</a:t>
            </a:r>
            <a:endParaRPr sz="20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7001f9b35ee8cb38_115"/>
          <p:cNvSpPr txBox="1"/>
          <p:nvPr>
            <p:ph type="title"/>
          </p:nvPr>
        </p:nvSpPr>
        <p:spPr>
          <a:xfrm>
            <a:off x="301625" y="-420925"/>
            <a:ext cx="8540700" cy="179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конструкторов класса Semaphore</a:t>
            </a:r>
            <a:endParaRPr sz="3000"/>
          </a:p>
        </p:txBody>
      </p:sp>
      <p:sp>
        <p:nvSpPr>
          <p:cNvPr id="893" name="Google Shape;893;g7001f9b35ee8cb38_115"/>
          <p:cNvSpPr txBox="1"/>
          <p:nvPr>
            <p:ph idx="1" type="body"/>
          </p:nvPr>
        </p:nvSpPr>
        <p:spPr>
          <a:xfrm>
            <a:off x="301625" y="972300"/>
            <a:ext cx="8540700" cy="512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chemeClr val="lt2"/>
                </a:solidFill>
              </a:rPr>
              <a:t>Semaphore (int initialCount, int maximumCount):</a:t>
            </a:r>
            <a:r>
              <a:rPr lang="en-US" sz="2400"/>
              <a:t> 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initialCount</a:t>
            </a:r>
            <a:r>
              <a:rPr lang="en-US" sz="2400"/>
              <a:t> задает начальное количество потоков, </a:t>
            </a:r>
            <a:r>
              <a:rPr lang="en-US" sz="2400">
                <a:solidFill>
                  <a:schemeClr val="lt2"/>
                </a:solidFill>
              </a:rPr>
              <a:t>maximumCount</a:t>
            </a:r>
            <a:r>
              <a:rPr lang="en-US" sz="2400"/>
              <a:t> - максимальное количество потоков, которые имеют доступ к общим ресурсам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chemeClr val="lt2"/>
                </a:solidFill>
              </a:rPr>
              <a:t>Semaphore (int initialCount, int maximumCount, string? name):</a:t>
            </a:r>
            <a:r>
              <a:rPr lang="en-US" sz="2400"/>
              <a:t> в дополнение задает имя семафора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chemeClr val="lt2"/>
                </a:solidFill>
              </a:rPr>
              <a:t>Semaphore (int initialCount, int maximumCount, string? name, out bool createdNew):</a:t>
            </a:r>
            <a:r>
              <a:rPr lang="en-US" sz="2400"/>
              <a:t> 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createdNew</a:t>
            </a:r>
            <a:r>
              <a:rPr lang="en-US" sz="2400"/>
              <a:t> при значении true указывает, что новый семафор был успешно создан. Если этот параметр равен false, то семафор с указанным именем уже существует</a:t>
            </a:r>
            <a:endParaRPr sz="24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7001f9b35ee8cb38_121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Например, у нас такая задача: есть некоторое число читателей, которые приходят в библиотеку три раза в день и что-то там читают. И пусть у нас будет ограничение, что единовременно в библиотеке не может находиться больше трех читателей.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5" name="Google Shape;905;g7001f9b35ee8cb38_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11" y="0"/>
            <a:ext cx="4505777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6" name="Google Shape;906;g7001f9b35ee8cb38_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4" y="152400"/>
            <a:ext cx="3718475" cy="272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7" name="Google Shape;907;g7001f9b35ee8cb38_126"/>
          <p:cNvSpPr txBox="1"/>
          <p:nvPr/>
        </p:nvSpPr>
        <p:spPr>
          <a:xfrm>
            <a:off x="1806555" y="3657771"/>
            <a:ext cx="3000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освобождаем место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pic>
        <p:nvPicPr>
          <p:cNvPr id="908" name="Google Shape;908;g7001f9b35ee8cb38_1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6659" y="3024625"/>
            <a:ext cx="2399405" cy="36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33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14" name="Google Shape;914;p33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15" name="Google Shape;915;p33"/>
          <p:cNvSpPr txBox="1"/>
          <p:nvPr/>
        </p:nvSpPr>
        <p:spPr>
          <a:xfrm>
            <a:off x="96837" y="620712"/>
            <a:ext cx="8950325" cy="53546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ThePool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     </a:t>
            </a:r>
            <a:r>
              <a:rPr b="0" i="0" lang="en-US" sz="1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ёмкость семафора равна 3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SemaphoreSlim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sema =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SemaphoreSlim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(3);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= 1; i &lt;= 10; i++)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(Enter).Start(i);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Enter(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id)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.WriteLine(id + 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 enter"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sema.Wait();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.WriteLine(id + 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 is sweeming"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.Sleep(1000 * (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id);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.WriteLine(id + 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 is leaving"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sema.Release();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</p:txBody>
      </p:sp>
      <p:pic>
        <p:nvPicPr>
          <p:cNvPr id="916" name="Google Shape;91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287" y="1600200"/>
            <a:ext cx="133826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4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ReaderWriterLockSlim</a:t>
            </a:r>
            <a:endParaRPr/>
          </a:p>
        </p:txBody>
      </p:sp>
      <p:sp>
        <p:nvSpPr>
          <p:cNvPr id="923" name="Google Shape;923;p34"/>
          <p:cNvSpPr txBox="1"/>
          <p:nvPr>
            <p:ph idx="1" type="body"/>
          </p:nvPr>
        </p:nvSpPr>
        <p:spPr>
          <a:xfrm>
            <a:off x="301625" y="1476579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ресурс нужно блокировать так, чтобы читать его могли несколько потоков, а записывать – только один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два вида замков: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/>
              <a:t>Чтение блокировки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/>
              <a:t>Блокировка записи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6406d9c4271fd407_7"/>
          <p:cNvSpPr txBox="1"/>
          <p:nvPr>
            <p:ph idx="1" type="body"/>
          </p:nvPr>
        </p:nvSpPr>
        <p:spPr>
          <a:xfrm>
            <a:off x="301625" y="886750"/>
            <a:ext cx="8540700" cy="521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560"/>
              <a:buChar char="►"/>
            </a:pPr>
            <a:r>
              <a:rPr lang="en-US">
                <a:solidFill>
                  <a:schemeClr val="lt2"/>
                </a:solidFill>
              </a:rPr>
              <a:t>EnterReadLock()</a:t>
            </a:r>
            <a:r>
              <a:rPr lang="en-US"/>
              <a:t> и </a:t>
            </a:r>
            <a:r>
              <a:rPr lang="en-US">
                <a:solidFill>
                  <a:schemeClr val="lt2"/>
                </a:solidFill>
              </a:rPr>
              <a:t>ExitReadLock()</a:t>
            </a:r>
            <a:r>
              <a:rPr lang="en-US"/>
              <a:t> задают секцию чтения ресурса,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560"/>
              <a:buChar char="►"/>
            </a:pPr>
            <a:r>
              <a:rPr lang="en-US">
                <a:solidFill>
                  <a:schemeClr val="lt2"/>
                </a:solidFill>
              </a:rPr>
              <a:t>EnterWriteLock()</a:t>
            </a:r>
            <a:r>
              <a:rPr lang="en-US"/>
              <a:t> и </a:t>
            </a:r>
            <a:r>
              <a:rPr lang="en-US">
                <a:solidFill>
                  <a:schemeClr val="lt2"/>
                </a:solidFill>
              </a:rPr>
              <a:t>ExitWriteLock()</a:t>
            </a:r>
            <a:r>
              <a:rPr lang="en-US"/>
              <a:t> – секцию записи ресурса.</a:t>
            </a:r>
            <a:endParaRPr sz="30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35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Синхронизация на основе подачи сигналов </a:t>
            </a:r>
            <a:endParaRPr/>
          </a:p>
        </p:txBody>
      </p:sp>
      <p:sp>
        <p:nvSpPr>
          <p:cNvPr id="936" name="Google Shape;936;p35"/>
          <p:cNvSpPr txBox="1"/>
          <p:nvPr>
            <p:ph idx="1" type="body"/>
          </p:nvPr>
        </p:nvSpPr>
        <p:spPr>
          <a:xfrm>
            <a:off x="161231" y="1684970"/>
            <a:ext cx="9438000" cy="4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– при этом один поток получает уведомления от другого потока (для возобновления работы заблокированного потока)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AutoResetEvent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ManualResetEvent</a:t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ManualResetEventSlim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CountdownEvent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Barrier 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7001f9b35ee8cb38_87"/>
          <p:cNvSpPr txBox="1"/>
          <p:nvPr>
            <p:ph idx="1" type="body"/>
          </p:nvPr>
        </p:nvSpPr>
        <p:spPr>
          <a:xfrm>
            <a:off x="191841" y="858450"/>
            <a:ext cx="8540700" cy="514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позволяет при получении сигнала переключить данный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объект-событие из сигнального в несигнальное состояние.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</a:rPr>
              <a:t>Reset()</a:t>
            </a:r>
            <a:r>
              <a:rPr lang="en-US" sz="1800"/>
              <a:t>: задает несигнальное состояние объекта, блокируя потоки.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</a:rPr>
              <a:t>Set();:</a:t>
            </a:r>
            <a:r>
              <a:rPr lang="en-US" sz="1800"/>
              <a:t> задает сигнальное состояние объекта, позволяя одному или нескольким ожидающим потокам продолжить работу.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</a:rPr>
              <a:t>WaitOne()</a:t>
            </a:r>
            <a:r>
              <a:rPr lang="en-US" sz="1800"/>
              <a:t>: задает несигнальное состояние и блокирует текущий поток, пока текущий объект AutoResetEvent не получит сигнал.</a:t>
            </a:r>
            <a:endParaRPr sz="1800"/>
          </a:p>
        </p:txBody>
      </p:sp>
      <p:sp>
        <p:nvSpPr>
          <p:cNvPr id="943" name="Google Shape;943;g7001f9b35ee8cb38_87"/>
          <p:cNvSpPr txBox="1"/>
          <p:nvPr>
            <p:ph idx="4294967295" type="title"/>
          </p:nvPr>
        </p:nvSpPr>
        <p:spPr>
          <a:xfrm>
            <a:off x="301625" y="228600"/>
            <a:ext cx="85407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AutoResetEvent</a:t>
            </a:r>
            <a:endParaRPr/>
          </a:p>
        </p:txBody>
      </p:sp>
      <p:pic>
        <p:nvPicPr>
          <p:cNvPr id="944" name="Google Shape;944;g7001f9b35ee8cb38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803" y="4353051"/>
            <a:ext cx="6005575" cy="22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36"/>
          <p:cNvSpPr txBox="1"/>
          <p:nvPr>
            <p:ph type="title"/>
          </p:nvPr>
        </p:nvSpPr>
        <p:spPr>
          <a:xfrm>
            <a:off x="301625" y="228600"/>
            <a:ext cx="8540750" cy="392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AutoResetEvent</a:t>
            </a:r>
            <a:endParaRPr/>
          </a:p>
        </p:txBody>
      </p:sp>
      <p:pic>
        <p:nvPicPr>
          <p:cNvPr id="951" name="Google Shape;95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6725" y="784225"/>
            <a:ext cx="7135812" cy="4897437"/>
          </a:xfrm>
          <a:prstGeom prst="rect">
            <a:avLst/>
          </a:prstGeom>
          <a:noFill/>
          <a:ln>
            <a:noFill/>
          </a:ln>
        </p:spPr>
      </p:pic>
      <p:sp>
        <p:nvSpPr>
          <p:cNvPr id="952" name="Google Shape;952;p36"/>
          <p:cNvSpPr txBox="1"/>
          <p:nvPr/>
        </p:nvSpPr>
        <p:spPr>
          <a:xfrm>
            <a:off x="271462" y="5461000"/>
            <a:ext cx="3724275" cy="147796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поток может вызвать его метод WaitOne(), чтобы остановиться и ждать сигнала. Для отправки сигнала применяется вызов метода Set(). </a:t>
            </a:r>
            <a:endParaRPr/>
          </a:p>
        </p:txBody>
      </p:sp>
      <p:sp>
        <p:nvSpPr>
          <p:cNvPr id="953" name="Google Shape;953;p36"/>
          <p:cNvSpPr txBox="1"/>
          <p:nvPr/>
        </p:nvSpPr>
        <p:spPr>
          <a:xfrm>
            <a:off x="4324350" y="5661025"/>
            <a:ext cx="4572000" cy="9239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ожидающие потоки освобождаются и запускаются последовательно, на манер очереди</a:t>
            </a:r>
            <a:endParaRPr/>
          </a:p>
        </p:txBody>
      </p:sp>
      <p:sp>
        <p:nvSpPr>
          <p:cNvPr id="954" name="Google Shape;954;p36"/>
          <p:cNvSpPr txBox="1"/>
          <p:nvPr/>
        </p:nvSpPr>
        <p:spPr>
          <a:xfrm>
            <a:off x="271450" y="3177675"/>
            <a:ext cx="37242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highlight>
                  <a:srgbClr val="000000"/>
                </a:highlight>
              </a:rPr>
              <a:t>Если состояние события несигнальное, поток, который вызывает метод WaitOne, будет заблокирован, пока состояние события не станет сигнальным.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0" name="Google Shape;960;g7001f9b35ee8cb38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524" y="9"/>
            <a:ext cx="495248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961" name="Google Shape;961;g7001f9b35ee8cb38_94"/>
          <p:cNvSpPr txBox="1"/>
          <p:nvPr/>
        </p:nvSpPr>
        <p:spPr>
          <a:xfrm>
            <a:off x="3522825" y="6249900"/>
            <a:ext cx="58386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highlight>
                  <a:srgbClr val="000000"/>
                </a:highlight>
              </a:rPr>
              <a:t>сигнализируем, что waitHandler в сигнальном состоянии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962" name="Google Shape;962;g7001f9b35ee8cb38_94"/>
          <p:cNvSpPr txBox="1"/>
          <p:nvPr/>
        </p:nvSpPr>
        <p:spPr>
          <a:xfrm>
            <a:off x="3900025" y="4542751"/>
            <a:ext cx="30000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highlight>
                  <a:srgbClr val="000000"/>
                </a:highlight>
              </a:rPr>
              <a:t>ожидаем сигнала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"/>
          <p:cNvSpPr txBox="1"/>
          <p:nvPr>
            <p:ph idx="1" type="body"/>
          </p:nvPr>
        </p:nvSpPr>
        <p:spPr>
          <a:xfrm>
            <a:off x="301625" y="2825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Получить информацию о обо всех процессах системы</a:t>
            </a:r>
            <a:endParaRPr/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Управление процессами</a:t>
            </a:r>
            <a:endParaRPr/>
          </a:p>
        </p:txBody>
      </p:sp>
      <p:sp>
        <p:nvSpPr>
          <p:cNvPr id="443" name="Google Shape;443;p4"/>
          <p:cNvSpPr txBox="1"/>
          <p:nvPr/>
        </p:nvSpPr>
        <p:spPr>
          <a:xfrm>
            <a:off x="301625" y="4989512"/>
            <a:ext cx="8532812" cy="138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Process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calc = </a:t>
            </a:r>
            <a:r>
              <a:rPr b="0" i="0" lang="en-US" sz="2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Process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.Start(</a:t>
            </a:r>
            <a:r>
              <a:rPr b="0" i="0" lang="en-US" sz="2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"calc.exe"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.Sleep(4000);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calc.Kill();</a:t>
            </a:r>
            <a:endParaRPr/>
          </a:p>
        </p:txBody>
      </p:sp>
      <p:sp>
        <p:nvSpPr>
          <p:cNvPr id="444" name="Google Shape;444;p4"/>
          <p:cNvSpPr txBox="1"/>
          <p:nvPr/>
        </p:nvSpPr>
        <p:spPr>
          <a:xfrm>
            <a:off x="611187" y="1425575"/>
            <a:ext cx="7273925" cy="460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allProcess = </a:t>
            </a:r>
            <a:r>
              <a:rPr b="0" i="0" lang="en-US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Process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.GetProcesses()</a:t>
            </a:r>
            <a:endParaRPr/>
          </a:p>
        </p:txBody>
      </p:sp>
      <p:pic>
        <p:nvPicPr>
          <p:cNvPr id="445" name="Google Shape;44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00" y="2023865"/>
            <a:ext cx="894397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37"/>
          <p:cNvSpPr txBox="1"/>
          <p:nvPr>
            <p:ph type="title"/>
          </p:nvPr>
        </p:nvSpPr>
        <p:spPr>
          <a:xfrm>
            <a:off x="301625" y="228600"/>
            <a:ext cx="58566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Barrier</a:t>
            </a:r>
            <a:endParaRPr/>
          </a:p>
        </p:txBody>
      </p:sp>
      <p:sp>
        <p:nvSpPr>
          <p:cNvPr id="969" name="Google Shape;969;p37"/>
          <p:cNvSpPr txBox="1"/>
          <p:nvPr>
            <p:ph idx="1" type="body"/>
          </p:nvPr>
        </p:nvSpPr>
        <p:spPr>
          <a:xfrm>
            <a:off x="301625" y="877884"/>
            <a:ext cx="8540700" cy="10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организует для нескольких потоков точку встречи во времени</a:t>
            </a:r>
            <a:endParaRPr/>
          </a:p>
        </p:txBody>
      </p:sp>
      <p:sp>
        <p:nvSpPr>
          <p:cNvPr id="970" name="Google Shape;970;p37"/>
          <p:cNvSpPr txBox="1"/>
          <p:nvPr/>
        </p:nvSpPr>
        <p:spPr>
          <a:xfrm>
            <a:off x="-95250" y="2057400"/>
            <a:ext cx="9239250" cy="480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readonly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Barrier _barrier =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Barrier(3);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Thread(Print).Start();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Thread(Print).Start();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Thread(Print).Start();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1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вывод: 0 0 0 1 1 1 2 2 2 3 3 3 4 4 4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Console.ReadLine();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Print()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= 0; i &lt; 5; i++)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Console.Write(i + 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_barrier.SignalAndWait();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</p:txBody>
      </p:sp>
      <p:sp>
        <p:nvSpPr>
          <p:cNvPr id="971" name="Google Shape;971;p37"/>
          <p:cNvSpPr txBox="1"/>
          <p:nvPr/>
        </p:nvSpPr>
        <p:spPr>
          <a:xfrm>
            <a:off x="6854697" y="3032692"/>
            <a:ext cx="3000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количество участников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8"/>
          <p:cNvSpPr txBox="1"/>
          <p:nvPr>
            <p:ph type="title"/>
          </p:nvPr>
        </p:nvSpPr>
        <p:spPr>
          <a:xfrm>
            <a:off x="301625" y="228600"/>
            <a:ext cx="8540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30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System.Threading.</a:t>
            </a:r>
            <a:r>
              <a:rPr b="1" i="0" lang="en-US" sz="30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Timer</a:t>
            </a:r>
            <a:endParaRPr sz="3000"/>
          </a:p>
        </p:txBody>
      </p:sp>
      <p:sp>
        <p:nvSpPr>
          <p:cNvPr id="977" name="Google Shape;977;p38"/>
          <p:cNvSpPr txBox="1"/>
          <p:nvPr>
            <p:ph idx="1" type="body"/>
          </p:nvPr>
        </p:nvSpPr>
        <p:spPr>
          <a:xfrm>
            <a:off x="301625" y="898600"/>
            <a:ext cx="85407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позволяет запускать определенные действия по истечению некоторого периода времени</a:t>
            </a:r>
            <a:endParaRPr/>
          </a:p>
        </p:txBody>
      </p:sp>
      <p:sp>
        <p:nvSpPr>
          <p:cNvPr id="978" name="Google Shape;978;p38"/>
          <p:cNvSpPr txBox="1"/>
          <p:nvPr/>
        </p:nvSpPr>
        <p:spPr>
          <a:xfrm>
            <a:off x="620712" y="3068637"/>
            <a:ext cx="7902575" cy="16319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num 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устанавливаем метод обратного вызова</a:t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TimerCallback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tm = </a:t>
            </a:r>
            <a:r>
              <a:rPr b="0" i="0" lang="en-US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TimerCallback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(Count);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создаем таймер</a:t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Timer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timer = </a:t>
            </a:r>
            <a:r>
              <a:rPr b="0" i="0" lang="en-US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Timer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(tm, num, 0, 2000);</a:t>
            </a:r>
            <a:endParaRPr/>
          </a:p>
        </p:txBody>
      </p:sp>
      <p:sp>
        <p:nvSpPr>
          <p:cNvPr id="979" name="Google Shape;979;p38"/>
          <p:cNvSpPr txBox="1"/>
          <p:nvPr/>
        </p:nvSpPr>
        <p:spPr>
          <a:xfrm>
            <a:off x="476250" y="4730750"/>
            <a:ext cx="8047037" cy="1755775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объект, передаваемый в качестве параметра в метод Count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количество миллисекунд, через которое таймер будет запускаться. В данном случае таймер будет запускать немедленно после создания, так как в качестве значения используется 0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интервал между вызовами метода Count</a:t>
            </a:r>
            <a:endParaRPr/>
          </a:p>
        </p:txBody>
      </p:sp>
      <p:cxnSp>
        <p:nvCxnSpPr>
          <p:cNvPr id="980" name="Google Shape;980;p38"/>
          <p:cNvCxnSpPr/>
          <p:nvPr/>
        </p:nvCxnSpPr>
        <p:spPr>
          <a:xfrm flipH="1" rot="10800000">
            <a:off x="4356100" y="4581525"/>
            <a:ext cx="360362" cy="287337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81" name="Google Shape;981;p38"/>
          <p:cNvCxnSpPr/>
          <p:nvPr/>
        </p:nvCxnSpPr>
        <p:spPr>
          <a:xfrm flipH="1" rot="10800000">
            <a:off x="5364162" y="4572000"/>
            <a:ext cx="71437" cy="585787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82" name="Google Shape;982;p38"/>
          <p:cNvCxnSpPr/>
          <p:nvPr/>
        </p:nvCxnSpPr>
        <p:spPr>
          <a:xfrm flipH="1" rot="10800000">
            <a:off x="5364162" y="4581525"/>
            <a:ext cx="863600" cy="1584325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83" name="Google Shape;983;p38"/>
          <p:cNvSpPr txBox="1"/>
          <p:nvPr/>
        </p:nvSpPr>
        <p:spPr>
          <a:xfrm>
            <a:off x="4973525" y="2238600"/>
            <a:ext cx="4170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Принимает </a:t>
            </a: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метод, который должен в качестве параметра принимать объект типа object.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cxnSp>
        <p:nvCxnSpPr>
          <p:cNvPr id="984" name="Google Shape;984;p38"/>
          <p:cNvCxnSpPr>
            <a:endCxn id="983" idx="2"/>
          </p:cNvCxnSpPr>
          <p:nvPr/>
        </p:nvCxnSpPr>
        <p:spPr>
          <a:xfrm flipH="1" rot="10800000">
            <a:off x="6386825" y="2846700"/>
            <a:ext cx="672000" cy="891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6406d9c4271fd407_17"/>
          <p:cNvSpPr txBox="1"/>
          <p:nvPr>
            <p:ph idx="1" type="body"/>
          </p:nvPr>
        </p:nvSpPr>
        <p:spPr>
          <a:xfrm>
            <a:off x="301625" y="228600"/>
            <a:ext cx="90306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после запуска программы каждые две секунды будет срабатывать метод Count.</a:t>
            </a:r>
            <a:endParaRPr sz="1800"/>
          </a:p>
        </p:txBody>
      </p:sp>
      <p:pic>
        <p:nvPicPr>
          <p:cNvPr id="991" name="Google Shape;991;g6406d9c4271fd407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781583"/>
            <a:ext cx="6400800" cy="588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39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атрибут [ThreadStatic]</a:t>
            </a:r>
            <a:endParaRPr/>
          </a:p>
        </p:txBody>
      </p:sp>
      <p:sp>
        <p:nvSpPr>
          <p:cNvPr id="998" name="Google Shape;998;p39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применяется к статическим полям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поле помечено таким атрибутом, то каждый поток будет содержать свой экземпляр поля</a:t>
            </a:r>
            <a:endParaRPr/>
          </a:p>
        </p:txBody>
      </p:sp>
      <p:sp>
        <p:nvSpPr>
          <p:cNvPr id="999" name="Google Shape;999;p39"/>
          <p:cNvSpPr txBox="1"/>
          <p:nvPr/>
        </p:nvSpPr>
        <p:spPr>
          <a:xfrm>
            <a:off x="503237" y="3500437"/>
            <a:ext cx="8137525" cy="20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ClassThread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SharedField = 25;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[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ThreadStatic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NonSharedField;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</p:txBody>
      </p:sp>
      <p:sp>
        <p:nvSpPr>
          <p:cNvPr id="1000" name="Google Shape;1000;p39"/>
          <p:cNvSpPr txBox="1"/>
          <p:nvPr/>
        </p:nvSpPr>
        <p:spPr>
          <a:xfrm>
            <a:off x="3276600" y="5373687"/>
            <a:ext cx="4572000" cy="12001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не рекомендуется делать инициализацию при объявлении, так как код инициализации выполнится только в одном потоке</a:t>
            </a:r>
            <a:endParaRPr/>
          </a:p>
        </p:txBody>
      </p:sp>
      <p:cxnSp>
        <p:nvCxnSpPr>
          <p:cNvPr id="1001" name="Google Shape;1001;p39"/>
          <p:cNvCxnSpPr/>
          <p:nvPr/>
        </p:nvCxnSpPr>
        <p:spPr>
          <a:xfrm flipH="1" rot="10800000">
            <a:off x="4716462" y="5084762"/>
            <a:ext cx="576262" cy="447675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40"/>
          <p:cNvSpPr txBox="1"/>
          <p:nvPr>
            <p:ph type="title"/>
          </p:nvPr>
        </p:nvSpPr>
        <p:spPr>
          <a:xfrm>
            <a:off x="301625" y="0"/>
            <a:ext cx="85407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ThreadLocal&lt;T&gt;</a:t>
            </a:r>
            <a:endParaRPr/>
          </a:p>
        </p:txBody>
      </p:sp>
      <p:sp>
        <p:nvSpPr>
          <p:cNvPr id="1008" name="Google Shape;1008;p40"/>
          <p:cNvSpPr txBox="1"/>
          <p:nvPr>
            <p:ph idx="1" type="body"/>
          </p:nvPr>
        </p:nvSpPr>
        <p:spPr>
          <a:xfrm>
            <a:off x="311150" y="523499"/>
            <a:ext cx="8540700" cy="3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084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Arial"/>
              <a:buChar char="►"/>
            </a:pPr>
            <a:r>
              <a:rPr b="0" i="0" lang="en-US" sz="3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Для создания неразделяемых статических полей.</a:t>
            </a:r>
            <a:endParaRPr b="0" i="0" sz="30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7084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►"/>
            </a:pPr>
            <a:r>
              <a:rPr lang="en-US" sz="3000"/>
              <a:t>предоставляет локальное хранилище потока и для статических полей, и для полей экземпляра, и позволит Вам задать значения по умолчанию.</a:t>
            </a:r>
            <a:endParaRPr sz="3000"/>
          </a:p>
        </p:txBody>
      </p:sp>
      <p:sp>
        <p:nvSpPr>
          <p:cNvPr id="1009" name="Google Shape;1009;p40"/>
          <p:cNvSpPr txBox="1"/>
          <p:nvPr/>
        </p:nvSpPr>
        <p:spPr>
          <a:xfrm>
            <a:off x="0" y="3429000"/>
            <a:ext cx="10009200" cy="344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Slot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readonly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Random rnd =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Random();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Shared = 25;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ThreadLocal&lt;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NonShared 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ThreadLocal&lt;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&gt;(() =&gt; rnd.Next(1, 20));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PrintData()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Console.WriteLine(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$"Thread: 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{Thread.CurrentThread.Name}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$"Shared: 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{Shared}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NonShared: 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{NonShared.Value}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41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5" name="Google Shape;1015;p41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6" name="Google Shape;1016;p41"/>
          <p:cNvSpPr txBox="1"/>
          <p:nvPr/>
        </p:nvSpPr>
        <p:spPr>
          <a:xfrm>
            <a:off x="-9525" y="250825"/>
            <a:ext cx="9144000" cy="31400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MainClass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         </a:t>
            </a:r>
            <a:r>
              <a:rPr b="0" i="0" lang="en-US" sz="1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для тестирования запускаем три потока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Thread(Slot.PrintData) { Name = 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"First"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}.Start();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Thread(Slot.PrintData) { Name = 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"Second"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}.Start();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Thread(Slot.PrintData) { Name = 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"Third"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}.Start();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Console.ReadLine();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</p:txBody>
      </p:sp>
      <p:pic>
        <p:nvPicPr>
          <p:cNvPr id="1017" name="Google Shape;101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9325" y="4075112"/>
            <a:ext cx="7226300" cy="2252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42"/>
          <p:cNvSpPr txBox="1"/>
          <p:nvPr>
            <p:ph type="title"/>
          </p:nvPr>
        </p:nvSpPr>
        <p:spPr>
          <a:xfrm>
            <a:off x="301625" y="228600"/>
            <a:ext cx="8540750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Потоки</a:t>
            </a:r>
            <a:endParaRPr/>
          </a:p>
        </p:txBody>
      </p:sp>
      <p:sp>
        <p:nvSpPr>
          <p:cNvPr id="1024" name="Google Shape;1024;p42"/>
          <p:cNvSpPr txBox="1"/>
          <p:nvPr>
            <p:ph idx="1" type="body"/>
          </p:nvPr>
        </p:nvSpPr>
        <p:spPr>
          <a:xfrm>
            <a:off x="179387" y="6921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Поток (Thread) – это низкоуровневый инструмент для организации параллельной работы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Ограничения: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 отсутствует механизм продолжений (после завершения метода, работающего в потоке, в этом же потоке автоматически запускается другой заданный метод)</a:t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Затруднено получение значения функции, выполняющейся в отдельном потоке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3) создание множества потоков ведёт к повышенному расходу памяти и замедлению работы приложения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6406d9c4271fd407_23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2"/>
                </a:solidFill>
              </a:rPr>
              <a:t>на что влияет приоритетность потоков</a:t>
            </a:r>
            <a:endParaRPr sz="3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000"/>
              <a:t>пример:</a:t>
            </a:r>
            <a:endParaRPr sz="3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000"/>
              <a:t>програмa с тремя потоками, каждый из которых будет выводить в консоль цифры от 0 до 9, от 10 до 19 и от 20 до 29 соответственно. </a:t>
            </a:r>
            <a:endParaRPr sz="3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000"/>
              <a:t>Поставим перед собой задачу вывести в консоль все эти числа последовательно от 0 до 29.</a:t>
            </a:r>
            <a:endParaRPr sz="30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6406d9c4271fd407_28"/>
          <p:cNvSpPr txBox="1"/>
          <p:nvPr>
            <p:ph idx="1" type="body"/>
          </p:nvPr>
        </p:nvSpPr>
        <p:spPr>
          <a:xfrm>
            <a:off x="2383975" y="2103300"/>
            <a:ext cx="6458400" cy="399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у всех трёх потоков одинаковый приоритет,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процессору, по сути, будет всё равно, какой за каким потоки выводить</a:t>
            </a:r>
            <a:endParaRPr/>
          </a:p>
        </p:txBody>
      </p:sp>
      <p:pic>
        <p:nvPicPr>
          <p:cNvPr id="1037" name="Google Shape;1037;g6406d9c4271fd407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28" y="329425"/>
            <a:ext cx="2082350" cy="619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Google Shape;1043;g6406d9c4271fd407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961" y="0"/>
            <a:ext cx="4207455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4" name="Google Shape;1044;g6406d9c4271fd407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0614" y="483839"/>
            <a:ext cx="1841400" cy="589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1fffdd6812a5a95_1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Получим id процессов, который представляют запущенные экземпляры Visual Studio</a:t>
            </a:r>
            <a:endParaRPr sz="1800"/>
          </a:p>
        </p:txBody>
      </p:sp>
      <p:pic>
        <p:nvPicPr>
          <p:cNvPr id="452" name="Google Shape;452;g21fffdd6812a5a95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" y="1032250"/>
            <a:ext cx="9143999" cy="1848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6406d9c4271fd407_41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1" name="Google Shape;1051;g6406d9c4271fd407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331367"/>
            <a:ext cx="7122575" cy="114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2" name="Google Shape;1052;g6406d9c4271fd407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8560" y="346913"/>
            <a:ext cx="1688100" cy="563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88b195471c88ab4_2"/>
          <p:cNvSpPr txBox="1"/>
          <p:nvPr>
            <p:ph idx="1" type="body"/>
          </p:nvPr>
        </p:nvSpPr>
        <p:spPr>
          <a:xfrm>
            <a:off x="301625" y="228600"/>
            <a:ext cx="8540700" cy="174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</a:rPr>
              <a:t>отличие фоновых потоков в C# от основных.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имеется два потока — thread1 и поток в из метода Main. Изначально потоки работают независимо друг от друга, и, пока не закончится выполняться один поток, второй поток нельзя будет закончить принудительно</a:t>
            </a:r>
            <a:endParaRPr sz="1800"/>
          </a:p>
        </p:txBody>
      </p:sp>
      <p:pic>
        <p:nvPicPr>
          <p:cNvPr id="1059" name="Google Shape;1059;g88b195471c88ab4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25" y="1830775"/>
            <a:ext cx="7175875" cy="458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0" name="Google Shape;1060;g88b195471c88ab4_2"/>
          <p:cNvSpPr txBox="1"/>
          <p:nvPr/>
        </p:nvSpPr>
        <p:spPr>
          <a:xfrm>
            <a:off x="4887950" y="4674503"/>
            <a:ext cx="30000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highlight>
                  <a:srgbClr val="000000"/>
                </a:highlight>
              </a:rPr>
              <a:t>Но сделали его </a:t>
            </a:r>
            <a:r>
              <a:rPr lang="en-US" sz="1700">
                <a:solidFill>
                  <a:srgbClr val="FFFFFF"/>
                </a:solidFill>
                <a:highlight>
                  <a:srgbClr val="000000"/>
                </a:highlight>
              </a:rPr>
              <a:t>фоновый</a:t>
            </a:r>
            <a:endParaRPr sz="17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1061" name="Google Shape;1061;g88b195471c88ab4_2"/>
          <p:cNvSpPr txBox="1"/>
          <p:nvPr/>
        </p:nvSpPr>
        <p:spPr>
          <a:xfrm>
            <a:off x="4410500" y="4996068"/>
            <a:ext cx="34917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highlight>
                  <a:srgbClr val="000000"/>
                </a:highlight>
              </a:rPr>
              <a:t>значит он будет полностью зависеть от потока в этом методе.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1062" name="Google Shape;1062;g88b195471c88ab4_2"/>
          <p:cNvSpPr txBox="1"/>
          <p:nvPr/>
        </p:nvSpPr>
        <p:spPr>
          <a:xfrm>
            <a:off x="3718249" y="5680975"/>
            <a:ext cx="34917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приостанавливаем приоритетный поток исключительно для того, чтобы успеть сделать скриншот вывода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pic>
        <p:nvPicPr>
          <p:cNvPr id="1063" name="Google Shape;1063;g88b195471c88ab4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5250" y="1522900"/>
            <a:ext cx="1468748" cy="359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2ca4890572e927f_30"/>
          <p:cNvSpPr txBox="1"/>
          <p:nvPr>
            <p:ph type="title"/>
          </p:nvPr>
        </p:nvSpPr>
        <p:spPr>
          <a:xfrm>
            <a:off x="301625" y="0"/>
            <a:ext cx="8540700" cy="553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ProcessModule</a:t>
            </a:r>
            <a:endParaRPr sz="3400"/>
          </a:p>
        </p:txBody>
      </p:sp>
      <p:sp>
        <p:nvSpPr>
          <p:cNvPr id="459" name="Google Shape;459;g62ca4890572e927f_30"/>
          <p:cNvSpPr txBox="1"/>
          <p:nvPr>
            <p:ph idx="1" type="body"/>
          </p:nvPr>
        </p:nvSpPr>
        <p:spPr>
          <a:xfrm>
            <a:off x="301625" y="768625"/>
            <a:ext cx="8540700" cy="533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0"/>
              <a:t>класс </a:t>
            </a:r>
            <a:r>
              <a:rPr lang="en-US" sz="2500">
                <a:solidFill>
                  <a:schemeClr val="lt2"/>
                </a:solidFill>
              </a:rPr>
              <a:t>Prosess</a:t>
            </a:r>
            <a:r>
              <a:rPr lang="en-US" sz="2500"/>
              <a:t> имеет свойство </a:t>
            </a:r>
            <a:r>
              <a:rPr lang="en-US" sz="2500">
                <a:solidFill>
                  <a:schemeClr val="lt2"/>
                </a:solidFill>
              </a:rPr>
              <a:t>Modules</a:t>
            </a:r>
            <a:r>
              <a:rPr lang="en-US" sz="2500"/>
              <a:t>, которое представляет объект </a:t>
            </a:r>
            <a:r>
              <a:rPr lang="en-US" sz="2500">
                <a:solidFill>
                  <a:schemeClr val="lt2"/>
                </a:solidFill>
              </a:rPr>
              <a:t>ProcessModuleCollection</a:t>
            </a:r>
            <a:endParaRPr sz="25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0"/>
              <a:t>свойства:</a:t>
            </a:r>
            <a:endParaRPr sz="2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2"/>
                </a:solidFill>
              </a:rPr>
              <a:t>BaseAddress</a:t>
            </a:r>
            <a:r>
              <a:rPr lang="en-US" sz="2500"/>
              <a:t>: адрес модуля в памяти</a:t>
            </a:r>
            <a:endParaRPr sz="2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0"/>
              <a:t>FileName: полный путь к файлу модуля</a:t>
            </a:r>
            <a:endParaRPr sz="2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2"/>
                </a:solidFill>
              </a:rPr>
              <a:t>EntryPointAddress</a:t>
            </a:r>
            <a:r>
              <a:rPr lang="en-US" sz="2500"/>
              <a:t>: адрес функции в памяти, которая запустила модуль</a:t>
            </a:r>
            <a:endParaRPr sz="2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2"/>
                </a:solidFill>
              </a:rPr>
              <a:t>ModuleName</a:t>
            </a:r>
            <a:r>
              <a:rPr lang="en-US" sz="2500"/>
              <a:t>: название модуля (краткое имя файла)</a:t>
            </a:r>
            <a:endParaRPr sz="2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2"/>
                </a:solidFill>
              </a:rPr>
              <a:t>ModuleMemorySize</a:t>
            </a:r>
            <a:r>
              <a:rPr lang="en-US" sz="2500"/>
              <a:t>: возвращает объем памяти, необходимый для загрузки модуля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2004-09-23T08:41:44Z</dcterms:created>
  <dc:creator>pn</dc:creator>
</cp:coreProperties>
</file>