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Inconsolata"/>
      <p:regular r:id="rId27"/>
      <p:bold r:id="rId28"/>
    </p:embeddedFon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6F9raefB3U8KiX5VnRlQB/eaP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81d0615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e81d061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e81d0615e1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81d0615e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e81d0615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e81d0615e1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3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31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3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3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2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2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2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2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2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2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2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2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2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2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2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2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2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2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2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2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2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2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2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2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2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2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2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2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2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2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2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2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2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2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2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2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2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2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2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2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2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2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2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2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2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2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2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2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2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2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2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2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2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2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2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2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2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2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2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2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2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2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2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2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2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2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2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2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2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2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2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2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2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2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2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2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2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2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2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2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2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2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2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2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2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2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2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2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2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2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2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2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2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2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2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2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2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2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2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2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2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2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2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2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2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2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2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2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2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2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2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2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2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2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2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2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2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2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2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операций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10"/>
          <p:cNvSpPr txBox="1"/>
          <p:nvPr>
            <p:ph idx="1" type="body"/>
          </p:nvPr>
        </p:nvSpPr>
        <p:spPr>
          <a:xfrm>
            <a:off x="357187" y="6429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7" name="Google Shape;4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447" y="228612"/>
            <a:ext cx="7812087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0"/>
          <p:cNvSpPr txBox="1"/>
          <p:nvPr/>
        </p:nvSpPr>
        <p:spPr>
          <a:xfrm>
            <a:off x="451276" y="5142025"/>
            <a:ext cx="854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highlight>
                  <a:srgbClr val="000000"/>
                </a:highlight>
              </a:rPr>
              <a:t>У унарного оператора один входной параметр. У бинарного оператора два входных параметра.</a:t>
            </a:r>
            <a:endParaRPr sz="3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5" name="Google Shape;4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214437"/>
            <a:ext cx="768826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2" name="Google Shape;4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2" y="571500"/>
            <a:ext cx="812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9" name="Google Shape;4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42937"/>
            <a:ext cx="8407400" cy="525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преобразования типа</a:t>
            </a:r>
            <a:endParaRPr/>
          </a:p>
        </p:txBody>
      </p:sp>
      <p:sp>
        <p:nvSpPr>
          <p:cNvPr id="495" name="Google Shape;495;p14"/>
          <p:cNvSpPr txBox="1"/>
          <p:nvPr>
            <p:ph idx="1" type="body"/>
          </p:nvPr>
        </p:nvSpPr>
        <p:spPr>
          <a:xfrm>
            <a:off x="266700" y="6254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преобразует объект исходного класса в другой тип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явная и неявна форма  - 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будет ли этот алгоритм выполняться неявно или необходимо будет явным образом указывать необходимость соответствующего преобразования. 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14"/>
          <p:cNvSpPr txBox="1"/>
          <p:nvPr/>
        </p:nvSpPr>
        <p:spPr>
          <a:xfrm>
            <a:off x="112712" y="3532187"/>
            <a:ext cx="8247062" cy="30464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implicit operator тип ( параметр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// неявное преобразование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explicit operator тип ( параметр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 явное преобразование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Преобразуемые типы не должны быть связаны отношениями наследования</a:t>
            </a:r>
            <a:endParaRPr/>
          </a:p>
        </p:txBody>
      </p:sp>
      <p:sp>
        <p:nvSpPr>
          <p:cNvPr id="497" name="Google Shape;497;p14"/>
          <p:cNvSpPr txBox="1"/>
          <p:nvPr/>
        </p:nvSpPr>
        <p:spPr>
          <a:xfrm>
            <a:off x="4787900" y="4221162"/>
            <a:ext cx="4532312" cy="369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в который выполняется преобразование</a:t>
            </a:r>
            <a:endParaRPr/>
          </a:p>
        </p:txBody>
      </p:sp>
      <p:cxnSp>
        <p:nvCxnSpPr>
          <p:cNvPr id="498" name="Google Shape;498;p14"/>
          <p:cNvCxnSpPr/>
          <p:nvPr/>
        </p:nvCxnSpPr>
        <p:spPr>
          <a:xfrm flipH="1">
            <a:off x="3276600" y="4437062"/>
            <a:ext cx="1366837" cy="2873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9" name="Google Shape;499;p14"/>
          <p:cNvCxnSpPr/>
          <p:nvPr/>
        </p:nvCxnSpPr>
        <p:spPr>
          <a:xfrm rot="10800000">
            <a:off x="3492500" y="4005262"/>
            <a:ext cx="1260475" cy="4000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0" name="Google Shape;500;p14"/>
          <p:cNvSpPr txBox="1"/>
          <p:nvPr/>
        </p:nvSpPr>
        <p:spPr>
          <a:xfrm>
            <a:off x="3957637" y="5527675"/>
            <a:ext cx="3192462" cy="36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тип, который преобразуется</a:t>
            </a:r>
            <a:endParaRPr/>
          </a:p>
        </p:txBody>
      </p:sp>
      <p:cxnSp>
        <p:nvCxnSpPr>
          <p:cNvPr id="501" name="Google Shape;501;p14"/>
          <p:cNvCxnSpPr/>
          <p:nvPr/>
        </p:nvCxnSpPr>
        <p:spPr>
          <a:xfrm rot="10800000">
            <a:off x="4752975" y="5205412"/>
            <a:ext cx="611187" cy="2397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2" name="Google Shape;502;p14"/>
          <p:cNvSpPr txBox="1"/>
          <p:nvPr/>
        </p:nvSpPr>
        <p:spPr>
          <a:xfrm>
            <a:off x="5713412" y="3389312"/>
            <a:ext cx="3598862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US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преобразование вызывается автоматически</a:t>
            </a:r>
            <a:endParaRPr/>
          </a:p>
        </p:txBody>
      </p:sp>
      <p:sp>
        <p:nvSpPr>
          <p:cNvPr id="503" name="Google Shape;503;p14"/>
          <p:cNvSpPr txBox="1"/>
          <p:nvPr/>
        </p:nvSpPr>
        <p:spPr>
          <a:xfrm>
            <a:off x="6038850" y="4591050"/>
            <a:ext cx="3373437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Inconsolata"/>
              <a:buNone/>
            </a:pPr>
            <a:r>
              <a:rPr b="0" i="0" lang="en-US" sz="16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преобразование вызывается в том случае, когда выполняется приведение типов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0" name="Google Shape;5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83700" cy="678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15"/>
          <p:cNvCxnSpPr/>
          <p:nvPr/>
        </p:nvCxnSpPr>
        <p:spPr>
          <a:xfrm>
            <a:off x="1116012" y="5084762"/>
            <a:ext cx="3786187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8" name="Google Shape;5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-963612"/>
            <a:ext cx="8424862" cy="7539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16"/>
          <p:cNvCxnSpPr/>
          <p:nvPr/>
        </p:nvCxnSpPr>
        <p:spPr>
          <a:xfrm>
            <a:off x="1835150" y="5157787"/>
            <a:ext cx="3786187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1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Ключевые слова implicit и explicit в сигнатуру не включаются</a:t>
            </a:r>
            <a:endParaRPr/>
          </a:p>
        </p:txBody>
      </p:sp>
      <p:pic>
        <p:nvPicPr>
          <p:cNvPr id="526" name="Google Shape;5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500062"/>
            <a:ext cx="8375650" cy="4357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17"/>
          <p:cNvCxnSpPr/>
          <p:nvPr/>
        </p:nvCxnSpPr>
        <p:spPr>
          <a:xfrm>
            <a:off x="1857375" y="2500312"/>
            <a:ext cx="785812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17"/>
          <p:cNvCxnSpPr/>
          <p:nvPr/>
        </p:nvCxnSpPr>
        <p:spPr>
          <a:xfrm>
            <a:off x="1857375" y="4429125"/>
            <a:ext cx="1643062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 txBox="1"/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Ограничения на операторы преобразования</a:t>
            </a:r>
            <a:endParaRPr/>
          </a:p>
        </p:txBody>
      </p:sp>
      <p:sp>
        <p:nvSpPr>
          <p:cNvPr id="534" name="Google Shape;534;p18"/>
          <p:cNvSpPr txBox="1"/>
          <p:nvPr>
            <p:ph idx="1" type="body"/>
          </p:nvPr>
        </p:nvSpPr>
        <p:spPr>
          <a:xfrm>
            <a:off x="1793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Исходный или целевой тип преобразования должен относиться к классу, для которого объявлено данное преобразование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в/из класс object или же из этого класса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одних типов данных нельзя указывать одновременно явное и неявное преобразование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базового класса в производный класс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в/из интерфейс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81d0615e1_0_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D966"/>
                </a:solidFill>
              </a:rPr>
              <a:t>extension methods</a:t>
            </a:r>
            <a:endParaRPr sz="32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Методы расширения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41" name="Google Shape;541;g1e81d0615e1_0_0"/>
          <p:cNvSpPr txBox="1"/>
          <p:nvPr>
            <p:ph idx="1" type="body"/>
          </p:nvPr>
        </p:nvSpPr>
        <p:spPr>
          <a:xfrm>
            <a:off x="301625" y="148025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позволяют добавлять новые методы в уже существующие типы без создания нового производного класса.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вначале надо создать статический класс, который и будет содержать этот метод.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обычный статический метод, который в качестве первого параметра всегда принимает такую конструкцию:</a:t>
            </a:r>
            <a:r>
              <a:rPr lang="en-US" sz="2400">
                <a:solidFill>
                  <a:srgbClr val="FFC000"/>
                </a:solidFill>
              </a:rPr>
              <a:t> this имя_типа название_параметра,</a:t>
            </a:r>
            <a:endParaRPr sz="24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операций</a:t>
            </a:r>
            <a:endParaRPr/>
          </a:p>
        </p:txBody>
      </p:sp>
      <p:sp>
        <p:nvSpPr>
          <p:cNvPr id="409" name="Google Shape;409;p2"/>
          <p:cNvSpPr txBox="1"/>
          <p:nvPr>
            <p:ph idx="1" type="body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объявления новых операций для типа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"/>
          <p:cNvSpPr txBox="1"/>
          <p:nvPr/>
        </p:nvSpPr>
        <p:spPr>
          <a:xfrm>
            <a:off x="468312" y="1895475"/>
            <a:ext cx="7920037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Спецификация CLR требует, чтобы перегруженные операторные методы были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открытыми и статическими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тип  одного из параметров или возвращаемого значения совпадал с типом, в котором определен операторный метод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2"/>
          <p:cNvSpPr txBox="1"/>
          <p:nvPr/>
        </p:nvSpPr>
        <p:spPr>
          <a:xfrm>
            <a:off x="133939" y="5480212"/>
            <a:ext cx="92169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возвращаемый_тип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оператор(параметры)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e81d0615e1_0_11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e81d0615e1_0_11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g1e81d0615e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7628587" cy="6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e81d0615e1_0_11"/>
          <p:cNvSpPr txBox="1"/>
          <p:nvPr/>
        </p:nvSpPr>
        <p:spPr>
          <a:xfrm>
            <a:off x="3591450" y="894600"/>
            <a:ext cx="505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highlight>
                  <a:srgbClr val="000000"/>
                </a:highlight>
              </a:rPr>
              <a:t> не надо указывать первый параметр.</a:t>
            </a:r>
            <a:endParaRPr sz="21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551" name="Google Shape;551;g1e81d0615e1_0_11"/>
          <p:cNvSpPr txBox="1"/>
          <p:nvPr/>
        </p:nvSpPr>
        <p:spPr>
          <a:xfrm>
            <a:off x="3698925" y="5238475"/>
            <a:ext cx="5445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000000"/>
                </a:highlight>
              </a:rPr>
              <a:t> действуют на уровне пространства имен. То есть, если добавить в проект другое пространство имен, то метод не будет применяться к строкам, и в этом случае надо будет подключить пространство имен метода через директиву using.</a:t>
            </a:r>
            <a:endParaRPr sz="19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3"/>
          <p:cNvSpPr txBox="1"/>
          <p:nvPr/>
        </p:nvSpPr>
        <p:spPr>
          <a:xfrm>
            <a:off x="301625" y="336550"/>
            <a:ext cx="8842375" cy="5630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{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{Value = operand1.Value + operand2.Value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(c1.Value &gt; c2.Value)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9" name="Google Shape;419;p3"/>
          <p:cNvSpPr txBox="1"/>
          <p:nvPr/>
        </p:nvSpPr>
        <p:spPr>
          <a:xfrm>
            <a:off x="1096962" y="5367337"/>
            <a:ext cx="8047037" cy="12017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_i1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50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_i2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105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.WriteLine(_i1 &gt; _i2);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.WriteLine((_i1+_i2).Value);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155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подлежащие перегрузке</a:t>
            </a:r>
            <a:endParaRPr/>
          </a:p>
        </p:txBody>
      </p:sp>
      <p:sp>
        <p:nvSpPr>
          <p:cNvPr id="425" name="Google Shape;425;p4"/>
          <p:cNvSpPr txBox="1"/>
          <p:nvPr>
            <p:ph idx="1" type="body"/>
          </p:nvPr>
        </p:nvSpPr>
        <p:spPr>
          <a:xfrm>
            <a:off x="301625" y="13716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+, -, !, ++, --</a:t>
            </a:r>
            <a:endParaRPr sz="3600"/>
          </a:p>
          <a:p>
            <a:pPr indent="-4292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true, false (попарно)</a:t>
            </a:r>
            <a:endParaRPr sz="3600"/>
          </a:p>
          <a:p>
            <a:pPr indent="-4292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+, -, *, /, %, &amp;, |, ^, &lt;&lt;, &gt;&gt;</a:t>
            </a:r>
            <a:endParaRPr sz="3600"/>
          </a:p>
          <a:p>
            <a:pPr indent="-4292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b="0" i="0" lang="en-US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==, !=, &lt;, &gt;, &lt;=, &gt;=  (перегрузка парами)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не подлежащие перегрузке</a:t>
            </a:r>
            <a:endParaRPr/>
          </a:p>
        </p:txBody>
      </p:sp>
      <p:sp>
        <p:nvSpPr>
          <p:cNvPr id="431" name="Google Shape;431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[]   (но есть индексатор)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()  (можно определить новые операторы преобразования)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+=, -=, *=, /=, %=, &amp;=, |=, ^=, &lt;&lt;=, &gt;&gt;= (но получаем автоматически в случае перегрузки бинарной операции)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&amp;&amp;, ||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=, ., ?:, ??, -&gt;,  =&gt;, f(x), as, checked,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unchecked, default, delegate, is, new, sizeof, typeof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6"/>
          <p:cNvSpPr txBox="1"/>
          <p:nvPr>
            <p:ph idx="1" type="body"/>
          </p:nvPr>
        </p:nvSpPr>
        <p:spPr>
          <a:xfrm>
            <a:off x="357187" y="2857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правила: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префиксные операции ++ и – – перегружаются парами;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сравнения перегружаются парами: == и != ; &lt; и &gt;;&lt;= и &gt;=.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Перегруженные операции обязаны возвращать значения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 объявляться как public и static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префиксная и постфиксная формы операций ++ и --,  в отличие от оригинальных операций, семантически НЕ различаются.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7"/>
          <p:cNvSpPr txBox="1"/>
          <p:nvPr>
            <p:ph idx="1" type="body"/>
          </p:nvPr>
        </p:nvSpPr>
        <p:spPr>
          <a:xfrm>
            <a:off x="3952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быть перегружен (т.к. это метод)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перегружаются операторы == и !=, то для этого требуется переопределить методы Object.Equals() и  Object.GetHashCode().</a:t>
            </a:r>
            <a:endParaRPr/>
          </a:p>
        </p:txBody>
      </p:sp>
      <p:sp>
        <p:nvSpPr>
          <p:cNvPr id="444" name="Google Shape;444;p7"/>
          <p:cNvSpPr txBox="1"/>
          <p:nvPr/>
        </p:nvSpPr>
        <p:spPr>
          <a:xfrm>
            <a:off x="277812" y="1222375"/>
            <a:ext cx="8775700" cy="2863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 Value = operand1.Value + operand2.Value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operand1.Value +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)operand2};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1" name="Google Shape;4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14312"/>
            <a:ext cx="6502400" cy="6643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8"/>
          <p:cNvCxnSpPr/>
          <p:nvPr/>
        </p:nvCxnSpPr>
        <p:spPr>
          <a:xfrm>
            <a:off x="1785937" y="3900487"/>
            <a:ext cx="3714750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8"/>
          <p:cNvCxnSpPr/>
          <p:nvPr/>
        </p:nvCxnSpPr>
        <p:spPr>
          <a:xfrm>
            <a:off x="1908175" y="5373687"/>
            <a:ext cx="3786187" cy="15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0" name="Google Shape;4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2071687"/>
            <a:ext cx="8362950" cy="210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пнт</dc:creator>
</cp:coreProperties>
</file>