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8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7"/>
      <p:bold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  <p:embeddedFont>
      <p:font typeface="Average" panose="020B0604020202020204" charset="0"/>
      <p:regular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iSNytmlG8ivpOcuufm0HkXl2X5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7.fntdata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6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6717f836f5274b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56717f836f5274b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6717f836f5274b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6717f836f5274b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56717f836f5274b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6717f836f5274b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56717f836f5274b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6717f836f5274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6717f836f5274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56717f836f5274b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6717f836f5274b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6717f836f5274b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56717f836f5274b_7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6717f836f5274b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6717f836f5274b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56717f836f5274b_8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6717f836f5274b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6717f836f5274b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56717f836f5274b_9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6717f836f5274b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6717f836f5274b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g56717f836f5274b_10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6717f836f5274b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6717f836f5274b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6717f836f5274b_1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717f836f5274b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6717f836f5274b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6717f836f5274b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c840c94c67f85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c840c94c67f85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bc840c94c67f85a_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c840c94c67f85a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c840c94c67f85a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bc840c94c67f85a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bc840c94c67f85a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bc840c94c67f85a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bc840c94c67f85a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bc840c94c67f85a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bc840c94c67f85a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bc840c94c67f85a_3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717f836f5274b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717f836f5274b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56717f836f5274b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bc840c94c67f85a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bc840c94c67f85a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bc840c94c67f85a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c840c94c67f85a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c840c94c67f85a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bc840c94c67f85a_5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50" name="Google Shape;7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c840c94c67f85a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bc840c94c67f85a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bc840c94c67f85a_5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c840c94c67f85a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c840c94c67f85a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bc840c94c67f85a_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bc840c94c67f85a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bc840c94c67f85a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gbc840c94c67f85a_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2" name="Google Shape;4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3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3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3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3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3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3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3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3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3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3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3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3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3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Обобщения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40052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Generic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"/>
          <p:cNvSpPr txBox="1">
            <a:spLocks noGrp="1"/>
          </p:cNvSpPr>
          <p:nvPr>
            <p:ph type="body" idx="1"/>
          </p:nvPr>
        </p:nvSpPr>
        <p:spPr>
          <a:xfrm>
            <a:off x="214325" y="388698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Могут содержать  статические типы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Доступность конструируемых типов определяется на основе пересечения доступности универсального типа и типа в списке аргументов </a:t>
            </a:r>
            <a:endParaRPr/>
          </a:p>
        </p:txBody>
      </p:sp>
      <p:pic>
        <p:nvPicPr>
          <p:cNvPr id="480" name="Google Shape;4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3213100"/>
            <a:ext cx="84613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body" idx="1"/>
          </p:nvPr>
        </p:nvSpPr>
        <p:spPr>
          <a:xfrm>
            <a:off x="9525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могут использовать несколько универсальных параметров одновременно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4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поддерживает механизм ограничений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8"/>
          <p:cNvSpPr txBox="1"/>
          <p:nvPr/>
        </p:nvSpPr>
        <p:spPr>
          <a:xfrm>
            <a:off x="323850" y="1196975"/>
            <a:ext cx="8074025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FromAccount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 какого счета перевод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ToAccount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на какой счет перевод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Code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код операции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сумма перевода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"/>
          <p:cNvSpPr txBox="1"/>
          <p:nvPr/>
        </p:nvSpPr>
        <p:spPr>
          <a:xfrm>
            <a:off x="179387" y="117475"/>
            <a:ext cx="88519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существует механизм ограничений (constraints) -  инструмент определения универсального типа с указанием допустимых  для него аргументов типа</a:t>
            </a:r>
            <a:endParaRPr/>
          </a:p>
        </p:txBody>
      </p:sp>
      <p:pic>
        <p:nvPicPr>
          <p:cNvPr id="492" name="Google Shape;4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" y="1675700"/>
            <a:ext cx="8407050" cy="9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9"/>
          <p:cNvSpPr txBox="1"/>
          <p:nvPr/>
        </p:nvSpPr>
        <p:spPr>
          <a:xfrm>
            <a:off x="467787" y="3031800"/>
            <a:ext cx="80814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В качестве ограничений мы можем использовать следующие типы: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Классы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Интерфейсы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struct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new()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6717f836f5274b_35"/>
          <p:cNvSpPr txBox="1"/>
          <p:nvPr/>
        </p:nvSpPr>
        <p:spPr>
          <a:xfrm>
            <a:off x="179387" y="0"/>
            <a:ext cx="5368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интерфейс</a:t>
            </a:r>
            <a:endParaRPr/>
          </a:p>
        </p:txBody>
      </p:sp>
      <p:sp>
        <p:nvSpPr>
          <p:cNvPr id="499" name="Google Shape;499;g56717f836f5274b_35"/>
          <p:cNvSpPr/>
          <p:nvPr/>
        </p:nvSpPr>
        <p:spPr>
          <a:xfrm>
            <a:off x="175343" y="2996107"/>
            <a:ext cx="7848900" cy="14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(o1.CompareTo(o2) &lt; 0)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0" name="Google Shape;500;g56717f836f5274b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25" y="4489637"/>
            <a:ext cx="9072562" cy="312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g56717f836f5274b_35"/>
          <p:cNvCxnSpPr>
            <a:stCxn id="500" idx="0"/>
          </p:cNvCxnSpPr>
          <p:nvPr/>
        </p:nvCxnSpPr>
        <p:spPr>
          <a:xfrm rot="10800000">
            <a:off x="3966605" y="4035737"/>
            <a:ext cx="605400" cy="45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02" name="Google Shape;502;g56717f836f5274b_35"/>
          <p:cNvSpPr txBox="1"/>
          <p:nvPr/>
        </p:nvSpPr>
        <p:spPr>
          <a:xfrm>
            <a:off x="175350" y="721825"/>
            <a:ext cx="89688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типа должен являться заданным интерфейсом или реализовывать его. Можно указать несколько ограничений интерфейса. Заданный в ограничении интерфейс также может быть универсальным. В</a:t>
            </a:r>
            <a:endParaRPr/>
          </a:p>
        </p:txBody>
      </p:sp>
      <p:sp>
        <p:nvSpPr>
          <p:cNvPr id="503" name="Google Shape;503;g56717f836f5274b_35"/>
          <p:cNvSpPr/>
          <p:nvPr/>
        </p:nvSpPr>
        <p:spPr>
          <a:xfrm>
            <a:off x="534988" y="4802375"/>
            <a:ext cx="8424900" cy="14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o2)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(o1.CompareTo(o2) &lt; 0)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g56717f836f5274b_35"/>
          <p:cNvSpPr txBox="1"/>
          <p:nvPr/>
        </p:nvSpPr>
        <p:spPr>
          <a:xfrm>
            <a:off x="4387850" y="5818187"/>
            <a:ext cx="45720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указанный в T тип должен реализовывать обобщенный интерфейс IComparable того же типа (T).</a:t>
            </a:r>
            <a:endParaRPr/>
          </a:p>
        </p:txBody>
      </p:sp>
      <p:cxnSp>
        <p:nvCxnSpPr>
          <p:cNvPr id="505" name="Google Shape;505;g56717f836f5274b_35"/>
          <p:cNvCxnSpPr/>
          <p:nvPr/>
        </p:nvCxnSpPr>
        <p:spPr>
          <a:xfrm rot="10800000">
            <a:off x="5661050" y="5116599"/>
            <a:ext cx="2079600" cy="76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506" name="Google Shape;506;g56717f836f5274b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3625"/>
            <a:ext cx="3592925" cy="9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56717f836f5274b_35"/>
          <p:cNvSpPr txBox="1"/>
          <p:nvPr/>
        </p:nvSpPr>
        <p:spPr>
          <a:xfrm>
            <a:off x="3873500" y="1952263"/>
            <a:ext cx="56007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где T — это имя параметра типа, а имя_интерфейса — конкретное имя ограничиваемого интерфейса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 txBox="1">
            <a:spLocks noGrp="1"/>
          </p:cNvSpPr>
          <p:nvPr>
            <p:ph type="body" idx="1"/>
          </p:nvPr>
        </p:nvSpPr>
        <p:spPr>
          <a:xfrm>
            <a:off x="301650" y="228600"/>
            <a:ext cx="85407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базовый класс</a:t>
            </a:r>
            <a:endParaRPr/>
          </a:p>
        </p:txBody>
      </p:sp>
      <p:pic>
        <p:nvPicPr>
          <p:cNvPr id="513" name="Google Shape;5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5800" y="1600505"/>
            <a:ext cx="9652000" cy="31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1"/>
          <p:cNvSpPr txBox="1"/>
          <p:nvPr/>
        </p:nvSpPr>
        <p:spPr>
          <a:xfrm>
            <a:off x="301650" y="761700"/>
            <a:ext cx="8177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highlight>
                  <a:srgbClr val="000000"/>
                </a:highlight>
              </a:rPr>
              <a:t>Аргумент типа должен иметь базовый класс или производный от него класс.</a:t>
            </a:r>
            <a:endParaRPr sz="21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"/>
          <p:cNvSpPr txBox="1">
            <a:spLocks noGrp="1"/>
          </p:cNvSpPr>
          <p:nvPr>
            <p:ph type="body" idx="1"/>
          </p:nvPr>
        </p:nvSpPr>
        <p:spPr>
          <a:xfrm>
            <a:off x="211825" y="3171017"/>
            <a:ext cx="85407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/>
              <a:t>where T : struct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0" name="Google Shape;520;p10"/>
          <p:cNvSpPr txBox="1"/>
          <p:nvPr/>
        </p:nvSpPr>
        <p:spPr>
          <a:xfrm>
            <a:off x="301625" y="333375"/>
            <a:ext cx="5497512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типа значения</a:t>
            </a:r>
            <a:endParaRPr/>
          </a:p>
        </p:txBody>
      </p:sp>
      <p:sp>
        <p:nvSpPr>
          <p:cNvPr id="521" name="Google Shape;521;p10"/>
          <p:cNvSpPr txBox="1"/>
          <p:nvPr/>
        </p:nvSpPr>
        <p:spPr>
          <a:xfrm>
            <a:off x="301625" y="1407427"/>
            <a:ext cx="88425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гарантирует компилятору, что указанный аргумент типа будет иметь значимый тип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 значимые типы с поддержкой  null  (System.Nullable&lt;T&gt;) не подходят под это ограничение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6717f836f5274b_3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8" name="Google Shape;528;g56717f836f5274b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301" y="0"/>
            <a:ext cx="58153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2"/>
          <p:cNvSpPr txBox="1">
            <a:spLocks noGrp="1"/>
          </p:cNvSpPr>
          <p:nvPr>
            <p:ph type="body" idx="1"/>
          </p:nvPr>
        </p:nvSpPr>
        <p:spPr>
          <a:xfrm>
            <a:off x="239700" y="228600"/>
            <a:ext cx="74040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ссылочного типа</a:t>
            </a:r>
            <a:endParaRPr/>
          </a:p>
        </p:txBody>
      </p:sp>
      <p:sp>
        <p:nvSpPr>
          <p:cNvPr id="534" name="Google Shape;534;p12"/>
          <p:cNvSpPr txBox="1"/>
          <p:nvPr/>
        </p:nvSpPr>
        <p:spPr>
          <a:xfrm>
            <a:off x="351325" y="967475"/>
            <a:ext cx="82113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типа должен быть ссылочным типом. Это ограничение также применяется к любому типу класса, интерфейса, делегата или массива.</a:t>
            </a:r>
            <a:endParaRPr/>
          </a:p>
        </p:txBody>
      </p:sp>
      <p:sp>
        <p:nvSpPr>
          <p:cNvPr id="535" name="Google Shape;535;p12"/>
          <p:cNvSpPr txBox="1"/>
          <p:nvPr/>
        </p:nvSpPr>
        <p:spPr>
          <a:xfrm>
            <a:off x="351325" y="1788450"/>
            <a:ext cx="39951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</a:rPr>
              <a:t>where T : class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6717f836f5274b_6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g56717f836f5274b_61"/>
          <p:cNvSpPr txBox="1">
            <a:spLocks noGrp="1"/>
          </p:cNvSpPr>
          <p:nvPr>
            <p:ph type="body" idx="1"/>
          </p:nvPr>
        </p:nvSpPr>
        <p:spPr>
          <a:xfrm>
            <a:off x="239700" y="228600"/>
            <a:ext cx="85407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ссылочного типа</a:t>
            </a:r>
            <a:endParaRPr/>
          </a:p>
        </p:txBody>
      </p:sp>
      <p:pic>
        <p:nvPicPr>
          <p:cNvPr id="542" name="Google Shape;542;g56717f836f5274b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2325" y="1001700"/>
            <a:ext cx="9615875" cy="33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56717f836f5274b_61"/>
          <p:cNvSpPr txBox="1"/>
          <p:nvPr/>
        </p:nvSpPr>
        <p:spPr>
          <a:xfrm>
            <a:off x="4240212" y="2112962"/>
            <a:ext cx="45720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Этому ограничению удовлетворяют все типы-классы, типы-интерфейсы, типы-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делегаты и типы-массивы</a:t>
            </a:r>
            <a:endParaRPr/>
          </a:p>
        </p:txBody>
      </p:sp>
      <p:cxnSp>
        <p:nvCxnSpPr>
          <p:cNvPr id="544" name="Google Shape;544;g56717f836f5274b_61"/>
          <p:cNvCxnSpPr/>
          <p:nvPr/>
        </p:nvCxnSpPr>
        <p:spPr>
          <a:xfrm rot="10800000">
            <a:off x="5364099" y="1916212"/>
            <a:ext cx="287400" cy="12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3"/>
          <p:cNvSpPr txBox="1">
            <a:spLocks noGrp="1"/>
          </p:cNvSpPr>
          <p:nvPr>
            <p:ph type="body" idx="1"/>
          </p:nvPr>
        </p:nvSpPr>
        <p:spPr>
          <a:xfrm>
            <a:off x="539750" y="404810"/>
            <a:ext cx="85407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конструктор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0" name="Google Shape;55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67" y="3002499"/>
            <a:ext cx="8448676" cy="3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3"/>
          <p:cNvSpPr txBox="1"/>
          <p:nvPr/>
        </p:nvSpPr>
        <p:spPr>
          <a:xfrm>
            <a:off x="6635750" y="3002500"/>
            <a:ext cx="21606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Требование предоставить конструктор без параметров</a:t>
            </a:r>
            <a:endParaRPr/>
          </a:p>
        </p:txBody>
      </p:sp>
      <p:cxnSp>
        <p:nvCxnSpPr>
          <p:cNvPr id="552" name="Google Shape;552;p13"/>
          <p:cNvCxnSpPr/>
          <p:nvPr/>
        </p:nvCxnSpPr>
        <p:spPr>
          <a:xfrm flipH="1">
            <a:off x="5498760" y="3429012"/>
            <a:ext cx="863700" cy="69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2D2E3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53" name="Google Shape;553;p13"/>
          <p:cNvSpPr txBox="1"/>
          <p:nvPr/>
        </p:nvSpPr>
        <p:spPr>
          <a:xfrm>
            <a:off x="684212" y="1039812"/>
            <a:ext cx="6911975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гарантирует компилятору, что указанный аргумент-тип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будет иметь неабстрактный тип, имеющий открытый конструктор без параметров</a:t>
            </a:r>
            <a:endParaRPr/>
          </a:p>
        </p:txBody>
      </p:sp>
      <p:sp>
        <p:nvSpPr>
          <p:cNvPr id="554" name="Google Shape;554;p13"/>
          <p:cNvSpPr txBox="1"/>
          <p:nvPr/>
        </p:nvSpPr>
        <p:spPr>
          <a:xfrm>
            <a:off x="347675" y="2331050"/>
            <a:ext cx="3000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FFFF"/>
                </a:solidFill>
              </a:rPr>
              <a:t>where T : new()</a:t>
            </a:r>
            <a:endParaRPr sz="2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6717f836f5274b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" name="Google Shape;409;g56717f836f5274b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1"/>
            <a:ext cx="6226249" cy="39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56717f836f5274b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364" y="3245431"/>
            <a:ext cx="66484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41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g56717f836f5274b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02600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g56717f836f5274b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175" y="2913500"/>
            <a:ext cx="6310725" cy="23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"/>
          <p:cNvSpPr txBox="1">
            <a:spLocks noGrp="1"/>
          </p:cNvSpPr>
          <p:nvPr>
            <p:ph type="body" idx="1"/>
          </p:nvPr>
        </p:nvSpPr>
        <p:spPr>
          <a:xfrm>
            <a:off x="301625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Особенности ограничения на конструктор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последним по порядку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new () позволяет конструировать объект, используя только конструктор без параметров</a:t>
            </a:r>
            <a:endParaRPr/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new() нельзя использовать одновременно с ограничением типа значения.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6717f836f5274b_8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7796100" cy="60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b="1"/>
              <a:t>Параметры типа в качестве ограничений</a:t>
            </a:r>
            <a:endParaRPr sz="2600" b="1"/>
          </a:p>
        </p:txBody>
      </p:sp>
      <p:sp>
        <p:nvSpPr>
          <p:cNvPr id="578" name="Google Shape;578;g56717f836f5274b_85"/>
          <p:cNvSpPr txBox="1"/>
          <p:nvPr/>
        </p:nvSpPr>
        <p:spPr>
          <a:xfrm>
            <a:off x="301624" y="835500"/>
            <a:ext cx="81894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highlight>
                  <a:srgbClr val="000000"/>
                </a:highlight>
              </a:rPr>
              <a:t>	Аргумент типа, указанный для T, должен быть аргументом, указанным для U, или производным от него.</a:t>
            </a:r>
            <a:endParaRPr sz="2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79" name="Google Shape;579;g56717f836f5274b_85"/>
          <p:cNvSpPr txBox="1"/>
          <p:nvPr/>
        </p:nvSpPr>
        <p:spPr>
          <a:xfrm>
            <a:off x="301625" y="1869021"/>
            <a:ext cx="30000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FFFF"/>
                </a:solidFill>
              </a:rPr>
              <a:t>where T : U</a:t>
            </a:r>
            <a:endParaRPr sz="23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6717f836f5274b_94"/>
          <p:cNvSpPr txBox="1">
            <a:spLocks noGrp="1"/>
          </p:cNvSpPr>
          <p:nvPr>
            <p:ph type="body" idx="1"/>
          </p:nvPr>
        </p:nvSpPr>
        <p:spPr>
          <a:xfrm>
            <a:off x="264977" y="0"/>
            <a:ext cx="8965200" cy="1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последовательно можно задать ограничения к каждому из них</a:t>
            </a:r>
            <a:endParaRPr sz="2200"/>
          </a:p>
        </p:txBody>
      </p:sp>
      <p:pic>
        <p:nvPicPr>
          <p:cNvPr id="586" name="Google Shape;586;g56717f836f5274b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900"/>
            <a:ext cx="6831122" cy="61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56717f836f5274b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950" y="3133050"/>
            <a:ext cx="5596049" cy="12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16"/>
          <p:cNvSpPr txBox="1">
            <a:spLocks noGrp="1"/>
          </p:cNvSpPr>
          <p:nvPr>
            <p:ph type="body" idx="1"/>
          </p:nvPr>
        </p:nvSpPr>
        <p:spPr>
          <a:xfrm>
            <a:off x="206375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связь параметров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4" name="Google Shape;5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37" y="1336675"/>
            <a:ext cx="8350250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16"/>
          <p:cNvSpPr txBox="1"/>
          <p:nvPr/>
        </p:nvSpPr>
        <p:spPr>
          <a:xfrm>
            <a:off x="4964112" y="2601912"/>
            <a:ext cx="3933825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600"/>
              <a:buFont typeface="Tahoma"/>
              <a:buNone/>
            </a:pPr>
            <a:r>
              <a:rPr lang="en-GB" sz="16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Ссылочным, разновидностью T  и использовать конструктор без парам</a:t>
            </a:r>
            <a:endParaRPr/>
          </a:p>
        </p:txBody>
      </p:sp>
      <p:cxnSp>
        <p:nvCxnSpPr>
          <p:cNvPr id="596" name="Google Shape;596;p16"/>
          <p:cNvCxnSpPr/>
          <p:nvPr/>
        </p:nvCxnSpPr>
        <p:spPr>
          <a:xfrm rot="10800000">
            <a:off x="4859337" y="2601912"/>
            <a:ext cx="131762" cy="3952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2D2E3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97" name="Google Shape;597;p16"/>
          <p:cNvSpPr txBox="1"/>
          <p:nvPr/>
        </p:nvSpPr>
        <p:spPr>
          <a:xfrm>
            <a:off x="4916487" y="1547812"/>
            <a:ext cx="45720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основное    дополнительные</a:t>
            </a:r>
            <a:endParaRPr/>
          </a:p>
        </p:txBody>
      </p:sp>
      <p:cxnSp>
        <p:nvCxnSpPr>
          <p:cNvPr id="598" name="Google Shape;598;p16"/>
          <p:cNvCxnSpPr/>
          <p:nvPr/>
        </p:nvCxnSpPr>
        <p:spPr>
          <a:xfrm flipH="1">
            <a:off x="5148262" y="1863725"/>
            <a:ext cx="360362" cy="4302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99" name="Google Shape;599;p16"/>
          <p:cNvCxnSpPr/>
          <p:nvPr/>
        </p:nvCxnSpPr>
        <p:spPr>
          <a:xfrm flipH="1">
            <a:off x="5724525" y="1917700"/>
            <a:ext cx="431800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6717f836f5274b_10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Если для универсального параметра задано несколько ограничений, то они должны идти в определенном порядке: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Название класса, class, struct. Причем мы можем одновременно определить только одно из этих ограничений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Название интерфейса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new()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7"/>
          <p:cNvSpPr txBox="1">
            <a:spLocks noGrp="1"/>
          </p:cNvSpPr>
          <p:nvPr>
            <p:ph type="body" idx="1"/>
          </p:nvPr>
        </p:nvSpPr>
        <p:spPr>
          <a:xfrm>
            <a:off x="179387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endParaRPr/>
          </a:p>
        </p:txBody>
      </p:sp>
      <p:sp>
        <p:nvSpPr>
          <p:cNvPr id="611" name="Google Shape;611;p17"/>
          <p:cNvSpPr txBox="1"/>
          <p:nvPr/>
        </p:nvSpPr>
        <p:spPr>
          <a:xfrm>
            <a:off x="179387" y="908050"/>
            <a:ext cx="882015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переопределении виртуального обобщенного метода в переопределяющем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методе должно быть задано то же число параметров-типов, а они, в свою очередь, наследуют ограничения, заданные для них методом базового класса</a:t>
            </a:r>
            <a:endParaRPr/>
          </a:p>
        </p:txBody>
      </p:sp>
      <p:sp>
        <p:nvSpPr>
          <p:cNvPr id="612" name="Google Shape;612;p17"/>
          <p:cNvSpPr/>
          <p:nvPr/>
        </p:nvSpPr>
        <p:spPr>
          <a:xfrm>
            <a:off x="202717" y="1875787"/>
            <a:ext cx="7632848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Бабушка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Мама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Бабушка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Ошибка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17"/>
          <p:cNvSpPr txBox="1"/>
          <p:nvPr/>
        </p:nvSpPr>
        <p:spPr>
          <a:xfrm>
            <a:off x="4284662" y="2997200"/>
            <a:ext cx="1511300" cy="5032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17"/>
          <p:cNvSpPr txBox="1"/>
          <p:nvPr/>
        </p:nvSpPr>
        <p:spPr>
          <a:xfrm>
            <a:off x="4311650" y="5156200"/>
            <a:ext cx="1512887" cy="5032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15" name="Google Shape;615;p17"/>
          <p:cNvCxnSpPr/>
          <p:nvPr/>
        </p:nvCxnSpPr>
        <p:spPr>
          <a:xfrm>
            <a:off x="5795962" y="3249612"/>
            <a:ext cx="1725612" cy="6651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16" name="Google Shape;616;p17"/>
          <p:cNvCxnSpPr/>
          <p:nvPr/>
        </p:nvCxnSpPr>
        <p:spPr>
          <a:xfrm rot="10800000" flipH="1">
            <a:off x="5819775" y="4138612"/>
            <a:ext cx="2016125" cy="12684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7" name="Google Shape;617;p17"/>
          <p:cNvSpPr txBox="1"/>
          <p:nvPr/>
        </p:nvSpPr>
        <p:spPr>
          <a:xfrm>
            <a:off x="7075487" y="3817937"/>
            <a:ext cx="18637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Несоответствие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Иерархии обобщенных (универсальных) классов</a:t>
            </a:r>
            <a:endParaRPr/>
          </a:p>
        </p:txBody>
      </p:sp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4" name="Google Shape;6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25" y="1616075"/>
            <a:ext cx="8439150" cy="332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717f836f5274b_10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58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Первый вариант заключается в создание класса-наследника, который типизирован тем же типом, что и базовый</a:t>
            </a:r>
            <a:endParaRPr sz="2400"/>
          </a:p>
        </p:txBody>
      </p:sp>
      <p:pic>
        <p:nvPicPr>
          <p:cNvPr id="631" name="Google Shape;631;g56717f836f5274b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759"/>
            <a:ext cx="2929575" cy="24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g56717f836f5274b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784" y="2636400"/>
            <a:ext cx="6270577" cy="15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56717f836f5274b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56843"/>
            <a:ext cx="8983356" cy="24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56717f836f5274b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12"/>
            <a:ext cx="64674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56717f836f5274b_7"/>
          <p:cNvSpPr txBox="1"/>
          <p:nvPr/>
        </p:nvSpPr>
        <p:spPr>
          <a:xfrm>
            <a:off x="5457038" y="0"/>
            <a:ext cx="353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highlight>
                  <a:srgbClr val="FFFFFF"/>
                </a:highlight>
              </a:rPr>
              <a:t>// упаковка в значения int в тип Object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g56717f836f5274b_7"/>
          <p:cNvSpPr txBox="1"/>
          <p:nvPr/>
        </p:nvSpPr>
        <p:spPr>
          <a:xfrm>
            <a:off x="3754675" y="1072175"/>
            <a:ext cx="3246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8761D"/>
                </a:solidFill>
                <a:highlight>
                  <a:srgbClr val="FFFFFF"/>
                </a:highlight>
              </a:rPr>
              <a:t>// Распаковка в тип int</a:t>
            </a:r>
            <a:endParaRPr sz="1500"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  <p:sp>
        <p:nvSpPr>
          <p:cNvPr id="419" name="Google Shape;419;g56717f836f5274b_7"/>
          <p:cNvSpPr txBox="1"/>
          <p:nvPr/>
        </p:nvSpPr>
        <p:spPr>
          <a:xfrm>
            <a:off x="5137900" y="1571500"/>
            <a:ext cx="3856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Упаковка и распаковка ведут к снижению производительности, так как системе надо осуществить необходимые преобразования.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420" name="Google Shape;420;g56717f836f5274b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53789"/>
            <a:ext cx="8839200" cy="1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56717f836f5274b_7"/>
          <p:cNvSpPr txBox="1"/>
          <p:nvPr/>
        </p:nvSpPr>
        <p:spPr>
          <a:xfrm>
            <a:off x="1833852" y="5398975"/>
            <a:ext cx="646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highlight>
                  <a:srgbClr val="000000"/>
                </a:highlight>
              </a:rPr>
              <a:t>другая проблема - проблема безопасности типов.</a:t>
            </a:r>
            <a:endParaRPr sz="2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c840c94c67f85a_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79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создание обычного необобщенного класса-наследника.</a:t>
            </a:r>
            <a:endParaRPr sz="2500"/>
          </a:p>
        </p:txBody>
      </p:sp>
      <p:pic>
        <p:nvPicPr>
          <p:cNvPr id="640" name="Google Shape;640;gbc840c94c67f85a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8" y="1108922"/>
            <a:ext cx="8208001" cy="1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bc840c94c67f85a_3"/>
          <p:cNvSpPr txBox="1"/>
          <p:nvPr/>
        </p:nvSpPr>
        <p:spPr>
          <a:xfrm>
            <a:off x="5105203" y="1293857"/>
            <a:ext cx="4231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при наследовании у базового класса надо явным образом определить используемый тип: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642" name="Google Shape;642;gbc840c94c67f85a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25" y="3163347"/>
            <a:ext cx="8097300" cy="2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bc840c94c67f85a_3"/>
          <p:cNvSpPr txBox="1"/>
          <p:nvPr/>
        </p:nvSpPr>
        <p:spPr>
          <a:xfrm>
            <a:off x="5686275" y="5103624"/>
            <a:ext cx="3457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Теперь в производном классе в качестве типа будет использоваться тип string.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840c94c67f85a_1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300"/>
              <a:t>Третий вариант представляет типизацию производного класса параметром совсем другого типа, отличного от универсального параметра в базовом классе</a:t>
            </a:r>
            <a:endParaRPr sz="2300"/>
          </a:p>
        </p:txBody>
      </p:sp>
      <p:pic>
        <p:nvPicPr>
          <p:cNvPr id="650" name="Google Shape;650;gbc840c94c67f85a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151"/>
            <a:ext cx="6510349" cy="27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gbc840c94c67f85a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4611565"/>
            <a:ext cx="8704875" cy="1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bc840c94c67f85a_14"/>
          <p:cNvSpPr txBox="1"/>
          <p:nvPr/>
        </p:nvSpPr>
        <p:spPr>
          <a:xfrm>
            <a:off x="4963353" y="1449900"/>
            <a:ext cx="40032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для базового класса также надо указать используемый тип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53" name="Google Shape;653;gbc840c94c67f85a_14"/>
          <p:cNvSpPr txBox="1"/>
          <p:nvPr/>
        </p:nvSpPr>
        <p:spPr>
          <a:xfrm>
            <a:off x="4465200" y="5623906"/>
            <a:ext cx="46788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тип IntPerson типизирован еще одним типом, который может не совпадать с типом, который используется базовым классом.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9"/>
          <p:cNvSpPr txBox="1">
            <a:spLocks noGrp="1"/>
          </p:cNvSpPr>
          <p:nvPr>
            <p:ph type="body" idx="1"/>
          </p:nvPr>
        </p:nvSpPr>
        <p:spPr>
          <a:xfrm>
            <a:off x="179387" y="5492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Упрощенный синтаксис для ссылки на универсальный закрытый тип</a:t>
            </a:r>
            <a:endParaRPr/>
          </a:p>
        </p:txBody>
      </p:sp>
      <p:sp>
        <p:nvSpPr>
          <p:cNvPr id="659" name="Google Shape;659;p19"/>
          <p:cNvSpPr/>
          <p:nvPr/>
        </p:nvSpPr>
        <p:spPr>
          <a:xfrm>
            <a:off x="187504" y="1957393"/>
            <a:ext cx="9195121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DateTimeList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System.Collections.Generic.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&lt;System.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Значения по умолчанию</a:t>
            </a:r>
            <a:endParaRPr/>
          </a:p>
        </p:txBody>
      </p:sp>
      <p:sp>
        <p:nvSpPr>
          <p:cNvPr id="665" name="Google Shape;665;p20"/>
          <p:cNvSpPr txBox="1">
            <a:spLocks noGrp="1"/>
          </p:cNvSpPr>
          <p:nvPr>
            <p:ph type="body" idx="1"/>
          </p:nvPr>
        </p:nvSpPr>
        <p:spPr>
          <a:xfrm>
            <a:off x="301628" y="1748236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6" name="Google Shape;6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" y="1989137"/>
            <a:ext cx="6383337" cy="2620962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0"/>
          <p:cNvSpPr txBox="1"/>
          <p:nvPr/>
        </p:nvSpPr>
        <p:spPr>
          <a:xfrm>
            <a:off x="4787900" y="1371600"/>
            <a:ext cx="4572000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Так как параметр типа R не ограничен, он может иметь значимый  или ссылочный тип, а приравнять переменную значимого типа к null нельзя, равно как и обратное </a:t>
            </a:r>
            <a:endParaRPr/>
          </a:p>
        </p:txBody>
      </p:sp>
      <p:cxnSp>
        <p:nvCxnSpPr>
          <p:cNvPr id="668" name="Google Shape;668;p20"/>
          <p:cNvCxnSpPr/>
          <p:nvPr/>
        </p:nvCxnSpPr>
        <p:spPr>
          <a:xfrm flipH="1">
            <a:off x="4572000" y="2852737"/>
            <a:ext cx="844550" cy="4460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члены</a:t>
            </a:r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body" idx="1"/>
          </p:nvPr>
        </p:nvSpPr>
        <p:spPr>
          <a:xfrm>
            <a:off x="4460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75" name="Google Shape;6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12" y="2641600"/>
            <a:ext cx="7486650" cy="337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1"/>
          <p:cNvSpPr txBox="1"/>
          <p:nvPr/>
        </p:nvSpPr>
        <p:spPr>
          <a:xfrm>
            <a:off x="5724525" y="3403600"/>
            <a:ext cx="25923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Существуют два набора статических полей</a:t>
            </a:r>
            <a:endParaRPr/>
          </a:p>
        </p:txBody>
      </p:sp>
      <p:cxnSp>
        <p:nvCxnSpPr>
          <p:cNvPr id="677" name="Google Shape;677;p21"/>
          <p:cNvCxnSpPr/>
          <p:nvPr/>
        </p:nvCxnSpPr>
        <p:spPr>
          <a:xfrm flipH="1">
            <a:off x="4621212" y="4327525"/>
            <a:ext cx="865187" cy="288925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2D2E3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8" name="Google Shape;678;p21"/>
          <p:cNvSpPr txBox="1"/>
          <p:nvPr/>
        </p:nvSpPr>
        <p:spPr>
          <a:xfrm>
            <a:off x="603250" y="1165225"/>
            <a:ext cx="80025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размещает статические поля типа в самом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объекте-типе , каждый закрытый тип имеет свои статические поля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bc840c94c67f85a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0" y="143075"/>
            <a:ext cx="5415675" cy="3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bc840c94c67f85a_3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gbc840c94c67f85a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00" y="3493368"/>
            <a:ext cx="8540700" cy="324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26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Сравнение экземпляров параметра типа</a:t>
            </a:r>
            <a:endParaRPr/>
          </a:p>
        </p:txBody>
      </p:sp>
      <p:sp>
        <p:nvSpPr>
          <p:cNvPr id="692" name="Google Shape;692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3" name="Google Shape;6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031287" cy="26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" y="4464050"/>
            <a:ext cx="9280525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2"/>
          <p:cNvSpPr txBox="1"/>
          <p:nvPr/>
        </p:nvSpPr>
        <p:spPr>
          <a:xfrm>
            <a:off x="5003800" y="2060575"/>
            <a:ext cx="4140200" cy="20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у T нет ограничений, и хотя можно сравнивать две переменные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ссылочного типа, сравнивать две переменные значимого типа допустимо лишь в том случае, когда значимый тип перегружает оператор ==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23"/>
          <p:cNvSpPr txBox="1">
            <a:spLocks noGrp="1"/>
          </p:cNvSpPr>
          <p:nvPr>
            <p:ph type="body" idx="1"/>
          </p:nvPr>
        </p:nvSpPr>
        <p:spPr>
          <a:xfrm>
            <a:off x="315912" y="16287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2" name="Google Shape;70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0512" y="800100"/>
            <a:ext cx="9401175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Использование переменных универсального типа в качестве операндов</a:t>
            </a:r>
            <a:br>
              <a:rPr lang="en-GB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9" name="Google Shape;709;p24"/>
          <p:cNvSpPr/>
          <p:nvPr/>
        </p:nvSpPr>
        <p:spPr>
          <a:xfrm>
            <a:off x="300975" y="1772816"/>
            <a:ext cx="8541399" cy="3416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num)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for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n &lt; num; n++)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sum += 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24"/>
          <p:cNvSpPr txBox="1"/>
          <p:nvPr/>
        </p:nvSpPr>
        <p:spPr>
          <a:xfrm>
            <a:off x="2819400" y="5189537"/>
            <a:ext cx="5757862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нельзя применять к операндам типа T</a:t>
            </a:r>
            <a:endParaRPr/>
          </a:p>
        </p:txBody>
      </p:sp>
      <p:cxnSp>
        <p:nvCxnSpPr>
          <p:cNvPr id="711" name="Google Shape;711;p24"/>
          <p:cNvCxnSpPr/>
          <p:nvPr/>
        </p:nvCxnSpPr>
        <p:spPr>
          <a:xfrm rot="10800000">
            <a:off x="6443662" y="3644900"/>
            <a:ext cx="215900" cy="1544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2" name="Google Shape;712;p24"/>
          <p:cNvCxnSpPr/>
          <p:nvPr/>
        </p:nvCxnSpPr>
        <p:spPr>
          <a:xfrm rot="10800000" flipH="1">
            <a:off x="6659562" y="3644900"/>
            <a:ext cx="1081087" cy="1544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3" name="Google Shape;713;p24"/>
          <p:cNvCxnSpPr/>
          <p:nvPr/>
        </p:nvCxnSpPr>
        <p:spPr>
          <a:xfrm rot="10800000">
            <a:off x="3995737" y="3849687"/>
            <a:ext cx="2555875" cy="13398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14" name="Google Shape;714;p24"/>
          <p:cNvSpPr txBox="1"/>
          <p:nvPr/>
        </p:nvSpPr>
        <p:spPr>
          <a:xfrm>
            <a:off x="827087" y="5716587"/>
            <a:ext cx="6192837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ограничивает поддержку обобщений в среде CLR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56717f836f5274b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96" y="330380"/>
            <a:ext cx="7609100" cy="49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6717f836f5274b_22"/>
          <p:cNvSpPr txBox="1"/>
          <p:nvPr/>
        </p:nvSpPr>
        <p:spPr>
          <a:xfrm>
            <a:off x="1882650" y="5615900"/>
            <a:ext cx="6953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Обобщенные типы позволяют указать конкретный тип, который будет использоваться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c840c94c67f85a_3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Ковариантность</a:t>
            </a:r>
            <a:r>
              <a:rPr lang="en-GB"/>
              <a:t>: позволяет использовать более конкретный тип, чем заданный изначально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Контравариантность</a:t>
            </a:r>
            <a:r>
              <a:rPr lang="en-GB"/>
              <a:t>: позволяет использовать более универсальный тип, чем заданный изначально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Инвариантность</a:t>
            </a:r>
            <a:r>
              <a:rPr lang="en-GB"/>
              <a:t>: позволяет использовать только заданный тип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bc840c94c67f85a_42"/>
          <p:cNvSpPr txBox="1">
            <a:spLocks noGrp="1"/>
          </p:cNvSpPr>
          <p:nvPr>
            <p:ph type="body" idx="1"/>
          </p:nvPr>
        </p:nvSpPr>
        <p:spPr>
          <a:xfrm>
            <a:off x="301650" y="294200"/>
            <a:ext cx="8540700" cy="19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Обобщенные интерфейсы могут быть ковариантными, если к универсальному параметру применяется ключевое слово out. Такой параметр должен представлять тип объекта, который возвращается из метода.</a:t>
            </a:r>
            <a:endParaRPr sz="2000"/>
          </a:p>
        </p:txBody>
      </p:sp>
      <p:sp>
        <p:nvSpPr>
          <p:cNvPr id="727" name="Google Shape;727;gbc840c94c67f85a_42"/>
          <p:cNvSpPr txBox="1"/>
          <p:nvPr/>
        </p:nvSpPr>
        <p:spPr>
          <a:xfrm>
            <a:off x="1348792" y="-95037"/>
            <a:ext cx="64464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Ковариантность интерфейсов</a:t>
            </a:r>
            <a:endParaRPr/>
          </a:p>
        </p:txBody>
      </p:sp>
      <p:pic>
        <p:nvPicPr>
          <p:cNvPr id="728" name="Google Shape;728;gbc840c94c67f85a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5" y="1669875"/>
            <a:ext cx="7277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bc840c94c67f85a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8" y="3981451"/>
            <a:ext cx="74676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bc840c94c67f85a_42"/>
          <p:cNvSpPr txBox="1"/>
          <p:nvPr/>
        </p:nvSpPr>
        <p:spPr>
          <a:xfrm>
            <a:off x="3667031" y="1407200"/>
            <a:ext cx="4808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out в определении интерфейса указывает, что данный интерфейс будет ковариантным.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bc840c94c67f85a_53"/>
          <p:cNvSpPr txBox="1">
            <a:spLocks noGrp="1"/>
          </p:cNvSpPr>
          <p:nvPr>
            <p:ph type="body" idx="1"/>
          </p:nvPr>
        </p:nvSpPr>
        <p:spPr>
          <a:xfrm>
            <a:off x="194554" y="4006381"/>
            <a:ext cx="8540700" cy="352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При создании ковариантного интерфейса надо учитывать, что универсальный параметр может использоваться только в качестве типа значения, возвращаемого методами интерфейса. Но не может использоваться в качестве типа аргументов метода или ограничения методов интерфейса.</a:t>
            </a:r>
            <a:endParaRPr sz="2400"/>
          </a:p>
        </p:txBody>
      </p:sp>
      <p:pic>
        <p:nvPicPr>
          <p:cNvPr id="737" name="Google Shape;737;gbc840c94c67f85a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228600"/>
            <a:ext cx="9144001" cy="305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>
            <a:spLocks noGrp="1"/>
          </p:cNvSpPr>
          <p:nvPr>
            <p:ph type="title"/>
          </p:nvPr>
        </p:nvSpPr>
        <p:spPr>
          <a:xfrm>
            <a:off x="120650" y="33337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None/>
            </a:pPr>
            <a:r>
              <a:rPr lang="en-GB" sz="2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Ковариантность интерфейсов (делегатов)</a:t>
            </a:r>
            <a:br>
              <a:rPr lang="en-GB" sz="2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43" name="Google Shape;743;p25"/>
          <p:cNvSpPr txBox="1">
            <a:spLocks noGrp="1"/>
          </p:cNvSpPr>
          <p:nvPr>
            <p:ph type="body" idx="1"/>
          </p:nvPr>
        </p:nvSpPr>
        <p:spPr>
          <a:xfrm>
            <a:off x="200025" y="604837"/>
            <a:ext cx="895032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средство, разрешающее методу возвращать тип, производный от класса, указанного в параметре типа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интерфейсов и делегатов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распространяться только на тип, возвращаемый методом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только для ссылочных типов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ковариантный тип нельзя использовать в качестве ограничения в интерфейсном методе.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тип, производный от класса, указанного в параметре </a:t>
            </a:r>
            <a:endParaRPr/>
          </a:p>
        </p:txBody>
      </p:sp>
      <p:pic>
        <p:nvPicPr>
          <p:cNvPr id="744" name="Google Shape;7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581525"/>
            <a:ext cx="6923087" cy="1839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5" name="Google Shape;745;p25"/>
          <p:cNvCxnSpPr/>
          <p:nvPr/>
        </p:nvCxnSpPr>
        <p:spPr>
          <a:xfrm flipH="1">
            <a:off x="1979612" y="4292600"/>
            <a:ext cx="1079500" cy="137001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46" name="Google Shape;746;p25"/>
          <p:cNvSpPr txBox="1"/>
          <p:nvPr/>
        </p:nvSpPr>
        <p:spPr>
          <a:xfrm>
            <a:off x="4932362" y="5492750"/>
            <a:ext cx="3970337" cy="9223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Аргумент-тип может быть преобразован от класса к одному из его базовых классов</a:t>
            </a:r>
            <a:endParaRPr/>
          </a:p>
        </p:txBody>
      </p:sp>
      <p:cxnSp>
        <p:nvCxnSpPr>
          <p:cNvPr id="747" name="Google Shape;747;p25"/>
          <p:cNvCxnSpPr/>
          <p:nvPr/>
        </p:nvCxnSpPr>
        <p:spPr>
          <a:xfrm rot="10800000">
            <a:off x="6156325" y="5229225"/>
            <a:ext cx="360362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Google Shape;754;p2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5" name="Google Shape;7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333375"/>
            <a:ext cx="8562975" cy="60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7" y="255587"/>
            <a:ext cx="8551862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26"/>
          <p:cNvSpPr txBox="1"/>
          <p:nvPr/>
        </p:nvSpPr>
        <p:spPr>
          <a:xfrm>
            <a:off x="4787900" y="5557837"/>
            <a:ext cx="3914775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Разрешено возвращать тип, производный от класса, указанного в параметре типа</a:t>
            </a:r>
            <a:endParaRPr/>
          </a:p>
        </p:txBody>
      </p:sp>
      <p:cxnSp>
        <p:nvCxnSpPr>
          <p:cNvPr id="758" name="Google Shape;758;p26"/>
          <p:cNvCxnSpPr/>
          <p:nvPr/>
        </p:nvCxnSpPr>
        <p:spPr>
          <a:xfrm rot="10800000" flipH="1">
            <a:off x="6745287" y="5373687"/>
            <a:ext cx="419100" cy="184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9" name="Google Shape;759;p26"/>
          <p:cNvCxnSpPr/>
          <p:nvPr/>
        </p:nvCxnSpPr>
        <p:spPr>
          <a:xfrm rot="10800000">
            <a:off x="3203575" y="5300662"/>
            <a:ext cx="3541712" cy="257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60" name="Google Shape;760;p26"/>
          <p:cNvCxnSpPr/>
          <p:nvPr/>
        </p:nvCxnSpPr>
        <p:spPr>
          <a:xfrm>
            <a:off x="3203575" y="981075"/>
            <a:ext cx="13684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bc840c94c67f85a_59"/>
          <p:cNvSpPr txBox="1">
            <a:spLocks noGrp="1"/>
          </p:cNvSpPr>
          <p:nvPr>
            <p:ph type="body" idx="1"/>
          </p:nvPr>
        </p:nvSpPr>
        <p:spPr>
          <a:xfrm>
            <a:off x="301650" y="1135654"/>
            <a:ext cx="85407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Для создания контравариантного интерфейса надо использовать ключевое слово in.</a:t>
            </a:r>
            <a:endParaRPr sz="2500"/>
          </a:p>
        </p:txBody>
      </p:sp>
      <p:pic>
        <p:nvPicPr>
          <p:cNvPr id="767" name="Google Shape;767;gbc840c94c67f85a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2383587"/>
            <a:ext cx="8540700" cy="319461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gbc840c94c67f85a_59"/>
          <p:cNvSpPr txBox="1"/>
          <p:nvPr/>
        </p:nvSpPr>
        <p:spPr>
          <a:xfrm>
            <a:off x="301650" y="140849"/>
            <a:ext cx="8842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 интерфейсов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bc840c94c67f85a_6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100"/>
              <a:t>мы можем переменной типа IMessenger&lt;EmailMessage&gt; передать объект IMessenger&lt;Message&gt; или SimpleMessenger</a:t>
            </a: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100"/>
              <a:t>Если бы ключевое слово in не использовалось бы, то мы не смогли бы это сделать. То есть объект интерфейса с более универсальным типом приводится к объекту интерфейса с более конкретным типом.</a:t>
            </a:r>
            <a:endParaRPr sz="2100"/>
          </a:p>
        </p:txBody>
      </p:sp>
      <p:pic>
        <p:nvPicPr>
          <p:cNvPr id="775" name="Google Shape;775;gbc840c94c67f85a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836501"/>
            <a:ext cx="8966201" cy="26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bc840c94c67f85a_72"/>
          <p:cNvSpPr txBox="1">
            <a:spLocks noGrp="1"/>
          </p:cNvSpPr>
          <p:nvPr>
            <p:ph type="body" idx="1"/>
          </p:nvPr>
        </p:nvSpPr>
        <p:spPr>
          <a:xfrm>
            <a:off x="301500" y="1685038"/>
            <a:ext cx="8842500" cy="479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При создании контрвариантного интерфейса надо учитывать, что универсальный параметр контрвариантного типа может применяться только к аргументам метода, но не может применяться к возвращаемому результату метода.</a:t>
            </a:r>
            <a:endParaRPr/>
          </a:p>
        </p:txBody>
      </p:sp>
      <p:sp>
        <p:nvSpPr>
          <p:cNvPr id="782" name="Google Shape;782;gbc840c94c67f85a_72"/>
          <p:cNvSpPr txBox="1"/>
          <p:nvPr/>
        </p:nvSpPr>
        <p:spPr>
          <a:xfrm>
            <a:off x="359100" y="306851"/>
            <a:ext cx="8727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 интерфейсов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7"/>
          <p:cNvSpPr txBox="1">
            <a:spLocks noGrp="1"/>
          </p:cNvSpPr>
          <p:nvPr>
            <p:ph type="title"/>
          </p:nvPr>
        </p:nvSpPr>
        <p:spPr>
          <a:xfrm>
            <a:off x="-468312" y="-31750"/>
            <a:ext cx="104425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 интерфейсов (делегатов)</a:t>
            </a:r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51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средство, разрешающим методу использовать аргумент, тип которого относится к базовому классу, указанному в соответствующем параметре типа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ссылочных типов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параметр контравариантного типа можно применять только к аргументам методов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разрешает методу использовать аргумент, тип которого относится к базовому классу</a:t>
            </a:r>
            <a:endParaRPr/>
          </a:p>
        </p:txBody>
      </p:sp>
      <p:pic>
        <p:nvPicPr>
          <p:cNvPr id="789" name="Google Shape;7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4652962"/>
            <a:ext cx="7339012" cy="191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27"/>
          <p:cNvCxnSpPr/>
          <p:nvPr/>
        </p:nvCxnSpPr>
        <p:spPr>
          <a:xfrm flipH="1">
            <a:off x="3635375" y="4573587"/>
            <a:ext cx="280987" cy="117475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1" name="Google Shape;791;p27"/>
          <p:cNvSpPr txBox="1"/>
          <p:nvPr/>
        </p:nvSpPr>
        <p:spPr>
          <a:xfrm>
            <a:off x="5311775" y="5411787"/>
            <a:ext cx="36972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Параметр-тип может быть преобразован от класса к классу, производному от него.</a:t>
            </a:r>
            <a:endParaRPr/>
          </a:p>
        </p:txBody>
      </p:sp>
      <p:cxnSp>
        <p:nvCxnSpPr>
          <p:cNvPr id="792" name="Google Shape;792;p27"/>
          <p:cNvCxnSpPr/>
          <p:nvPr/>
        </p:nvCxnSpPr>
        <p:spPr>
          <a:xfrm rot="10800000">
            <a:off x="5508625" y="5157787"/>
            <a:ext cx="358775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8" name="Google Shape;798;p2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9" name="Google Shape;7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115887"/>
            <a:ext cx="8758237" cy="5761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28"/>
          <p:cNvSpPr txBox="1"/>
          <p:nvPr/>
        </p:nvSpPr>
        <p:spPr>
          <a:xfrm>
            <a:off x="2771775" y="5643562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использовать аргумент, тип которого относится к базовому классу, указанному в параметре типа</a:t>
            </a:r>
            <a:endParaRPr/>
          </a:p>
        </p:txBody>
      </p:sp>
      <p:cxnSp>
        <p:nvCxnSpPr>
          <p:cNvPr id="801" name="Google Shape;801;p28"/>
          <p:cNvCxnSpPr/>
          <p:nvPr/>
        </p:nvCxnSpPr>
        <p:spPr>
          <a:xfrm rot="10800000" flipH="1">
            <a:off x="5057775" y="5229225"/>
            <a:ext cx="1458912" cy="414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02" name="Google Shape;802;p28"/>
          <p:cNvCxnSpPr/>
          <p:nvPr/>
        </p:nvCxnSpPr>
        <p:spPr>
          <a:xfrm rot="10800000">
            <a:off x="2916237" y="5175250"/>
            <a:ext cx="2141537" cy="4683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03" name="Google Shape;803;p28"/>
          <p:cNvCxnSpPr/>
          <p:nvPr/>
        </p:nvCxnSpPr>
        <p:spPr>
          <a:xfrm>
            <a:off x="3203575" y="800100"/>
            <a:ext cx="11525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2"/>
          <p:cNvSpPr txBox="1">
            <a:spLocks noGrp="1"/>
          </p:cNvSpPr>
          <p:nvPr>
            <p:ph type="body" idx="1"/>
          </p:nvPr>
        </p:nvSpPr>
        <p:spPr>
          <a:xfrm>
            <a:off x="301625" y="8445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2"/>
          <p:cNvSpPr txBox="1"/>
          <p:nvPr/>
        </p:nvSpPr>
        <p:spPr>
          <a:xfrm>
            <a:off x="204787" y="65087"/>
            <a:ext cx="8734425" cy="452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36" name="Google Shape;436;p2"/>
          <p:cNvSpPr txBox="1"/>
          <p:nvPr/>
        </p:nvSpPr>
        <p:spPr>
          <a:xfrm>
            <a:off x="4243387" y="2028825"/>
            <a:ext cx="3598862" cy="369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класс является обобщённым</a:t>
            </a:r>
            <a:endParaRPr/>
          </a:p>
        </p:txBody>
      </p:sp>
      <p:sp>
        <p:nvSpPr>
          <p:cNvPr id="437" name="Google Shape;437;p2"/>
          <p:cNvSpPr txBox="1"/>
          <p:nvPr/>
        </p:nvSpPr>
        <p:spPr>
          <a:xfrm>
            <a:off x="4586287" y="3182937"/>
            <a:ext cx="478155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GB" sz="2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Тип – любой идентификатор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универсальный параметр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так как вместо него можно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подставить любой тип</a:t>
            </a:r>
            <a:endParaRPr/>
          </a:p>
        </p:txBody>
      </p:sp>
      <p:cxnSp>
        <p:nvCxnSpPr>
          <p:cNvPr id="438" name="Google Shape;438;p2"/>
          <p:cNvCxnSpPr/>
          <p:nvPr/>
        </p:nvCxnSpPr>
        <p:spPr>
          <a:xfrm rot="10800000">
            <a:off x="6011862" y="2862262"/>
            <a:ext cx="144462" cy="4635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39" name="Google Shape;439;p2"/>
          <p:cNvSpPr txBox="1"/>
          <p:nvPr/>
        </p:nvSpPr>
        <p:spPr>
          <a:xfrm>
            <a:off x="30162" y="4891087"/>
            <a:ext cx="10374312" cy="10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iArr =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stArr=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perArr =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9" name="Google Shape;809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0" name="Google Shape;81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82562"/>
            <a:ext cx="8732837" cy="6046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1" name="Google Shape;811;p29"/>
          <p:cNvCxnSpPr/>
          <p:nvPr/>
        </p:nvCxnSpPr>
        <p:spPr>
          <a:xfrm>
            <a:off x="3419475" y="981075"/>
            <a:ext cx="12969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2" name="Google Shape;812;p29"/>
          <p:cNvSpPr txBox="1"/>
          <p:nvPr/>
        </p:nvSpPr>
        <p:spPr>
          <a:xfrm>
            <a:off x="5651500" y="611187"/>
            <a:ext cx="269716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</a:t>
            </a:r>
            <a:endParaRPr/>
          </a:p>
        </p:txBody>
      </p:sp>
      <p:cxnSp>
        <p:nvCxnSpPr>
          <p:cNvPr id="813" name="Google Shape;813;p29"/>
          <p:cNvCxnSpPr/>
          <p:nvPr/>
        </p:nvCxnSpPr>
        <p:spPr>
          <a:xfrm rot="10800000">
            <a:off x="4356100" y="795337"/>
            <a:ext cx="1295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4" name="Google Shape;814;p29"/>
          <p:cNvSpPr txBox="1"/>
          <p:nvPr/>
        </p:nvSpPr>
        <p:spPr>
          <a:xfrm>
            <a:off x="2771775" y="5643562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Теперь можно использовать аргумент, тип которого относится к базовому классу, указанному в параметре типа</a:t>
            </a:r>
            <a:endParaRPr/>
          </a:p>
        </p:txBody>
      </p:sp>
      <p:cxnSp>
        <p:nvCxnSpPr>
          <p:cNvPr id="815" name="Google Shape;815;p29"/>
          <p:cNvCxnSpPr/>
          <p:nvPr/>
        </p:nvCxnSpPr>
        <p:spPr>
          <a:xfrm rot="10800000" flipH="1">
            <a:off x="5057775" y="5516562"/>
            <a:ext cx="2035175" cy="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6" name="Google Shape;816;p29"/>
          <p:cNvCxnSpPr/>
          <p:nvPr/>
        </p:nvCxnSpPr>
        <p:spPr>
          <a:xfrm rot="10800000">
            <a:off x="2987675" y="5445125"/>
            <a:ext cx="2070100" cy="1984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2" name="Google Shape;822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3" name="Google Shape;823;p30"/>
          <p:cNvSpPr/>
          <p:nvPr/>
        </p:nvSpPr>
        <p:spPr>
          <a:xfrm>
            <a:off x="301624" y="751344"/>
            <a:ext cx="8842375" cy="4893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arg);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4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del1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можно привести к типу Func с другими //параметрами-типами: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del2 = del1;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Явного приведения типа не требуется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 = del2(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30"/>
          <p:cNvSpPr/>
          <p:nvPr/>
        </p:nvSpPr>
        <p:spPr>
          <a:xfrm>
            <a:off x="1187624" y="112494"/>
            <a:ext cx="360387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E36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C2E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делает его контравариантным</a:t>
            </a:r>
            <a:endParaRPr/>
          </a:p>
        </p:txBody>
      </p:sp>
      <p:sp>
        <p:nvSpPr>
          <p:cNvPr id="825" name="Google Shape;825;p30"/>
          <p:cNvSpPr/>
          <p:nvPr/>
        </p:nvSpPr>
        <p:spPr>
          <a:xfrm>
            <a:off x="5423891" y="153412"/>
            <a:ext cx="310854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E36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C2E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делает его ковариантным</a:t>
            </a:r>
            <a:endParaRPr sz="1800" b="0" i="0" u="none" strike="noStrike" cap="none">
              <a:solidFill>
                <a:srgbClr val="2C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6" name="Google Shape;826;p30"/>
          <p:cNvCxnSpPr/>
          <p:nvPr/>
        </p:nvCxnSpPr>
        <p:spPr>
          <a:xfrm>
            <a:off x="4140200" y="522287"/>
            <a:ext cx="582612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7" name="Google Shape;827;p30"/>
          <p:cNvCxnSpPr/>
          <p:nvPr/>
        </p:nvCxnSpPr>
        <p:spPr>
          <a:xfrm flipH="1">
            <a:off x="5724525" y="522287"/>
            <a:ext cx="647700" cy="3857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8" name="Google Shape;828;p30"/>
          <p:cNvCxnSpPr/>
          <p:nvPr/>
        </p:nvCxnSpPr>
        <p:spPr>
          <a:xfrm>
            <a:off x="1692275" y="2924175"/>
            <a:ext cx="0" cy="11525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9" name="Google Shape;829;p30"/>
          <p:cNvCxnSpPr/>
          <p:nvPr/>
        </p:nvCxnSpPr>
        <p:spPr>
          <a:xfrm>
            <a:off x="2987675" y="2852737"/>
            <a:ext cx="0" cy="12969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Особенности</a:t>
            </a:r>
            <a:endParaRPr/>
          </a:p>
        </p:txBody>
      </p:sp>
      <p:sp>
        <p:nvSpPr>
          <p:cNvPr id="835" name="Google Shape;835;p31"/>
          <p:cNvSpPr txBox="1">
            <a:spLocks noGrp="1"/>
          </p:cNvSpPr>
          <p:nvPr>
            <p:ph type="body" idx="1"/>
          </p:nvPr>
        </p:nvSpPr>
        <p:spPr>
          <a:xfrm>
            <a:off x="179387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Вариантность неприменима для значимых типов из-за необходимости упаковки (boxing)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Недопустима для параметра-типа, если при передаче аргумента используются out и ref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может самостоятельно проверить являются ли параметры обобщенного типа вариантными</a:t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755576" y="4437112"/>
            <a:ext cx="6494085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7" name="Google Shape;837;p31"/>
          <p:cNvCxnSpPr/>
          <p:nvPr/>
        </p:nvCxnSpPr>
        <p:spPr>
          <a:xfrm rot="10800000" flipH="1">
            <a:off x="5219700" y="4437062"/>
            <a:ext cx="792162" cy="5238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2"/>
          <p:cNvSpPr txBox="1">
            <a:spLocks noGrp="1"/>
          </p:cNvSpPr>
          <p:nvPr>
            <p:ph type="body" idx="1"/>
          </p:nvPr>
        </p:nvSpPr>
        <p:spPr>
          <a:xfrm>
            <a:off x="395287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 свойств, индексаторов, событий, операторных методов, конструкторов и деструкторов не может быть параметров-типов.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Обобщения (generics)</a:t>
            </a:r>
            <a:endParaRPr/>
          </a:p>
        </p:txBody>
      </p:sp>
      <p:sp>
        <p:nvSpPr>
          <p:cNvPr id="446" name="Google Shape;446;p3"/>
          <p:cNvSpPr txBox="1">
            <a:spLocks noGrp="1"/>
          </p:cNvSpPr>
          <p:nvPr>
            <p:ph type="body" idx="1"/>
          </p:nvPr>
        </p:nvSpPr>
        <p:spPr>
          <a:xfrm>
            <a:off x="214312" y="15716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Обобщение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 параметризированный тип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Определены для CLR – поддержка разных языков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Открытый тип    закрытый тип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Tlist&lt;T&gt;		Tlist&lt;int&gt;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экземпляры     a,b,c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System.Collections.Generic</a:t>
            </a:r>
            <a:endParaRPr/>
          </a:p>
        </p:txBody>
      </p:sp>
      <p:cxnSp>
        <p:nvCxnSpPr>
          <p:cNvPr id="447" name="Google Shape;447;p3"/>
          <p:cNvCxnSpPr/>
          <p:nvPr/>
        </p:nvCxnSpPr>
        <p:spPr>
          <a:xfrm>
            <a:off x="3343275" y="3573462"/>
            <a:ext cx="428625" cy="15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48" name="Google Shape;448;p3"/>
          <p:cNvCxnSpPr/>
          <p:nvPr/>
        </p:nvCxnSpPr>
        <p:spPr>
          <a:xfrm rot="-5400000" flipH="1">
            <a:off x="5799137" y="4114800"/>
            <a:ext cx="785812" cy="214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49" name="Google Shape;449;p3"/>
          <p:cNvSpPr txBox="1"/>
          <p:nvPr/>
        </p:nvSpPr>
        <p:spPr>
          <a:xfrm>
            <a:off x="80962" y="1009650"/>
            <a:ext cx="9223375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 многократного использования алгоритмов</a:t>
            </a:r>
            <a:endParaRPr/>
          </a:p>
        </p:txBody>
      </p:sp>
      <p:sp>
        <p:nvSpPr>
          <p:cNvPr id="450" name="Google Shape;450;p3"/>
          <p:cNvSpPr txBox="1"/>
          <p:nvPr/>
        </p:nvSpPr>
        <p:spPr>
          <a:xfrm>
            <a:off x="523850" y="5676757"/>
            <a:ext cx="43131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запрещено конструирование экземпляров открытых типов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7" name="Google Shape;45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62" y="476250"/>
            <a:ext cx="8434387" cy="37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"/>
          <p:cNvSpPr txBox="1"/>
          <p:nvPr/>
        </p:nvSpPr>
        <p:spPr>
          <a:xfrm>
            <a:off x="261937" y="4391025"/>
            <a:ext cx="8774112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Недостатки использования object: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InvalidCastException - два типа  не совместимы друг с другом.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вероятность дополнительного потребления памяти и процессорного времени, если в ходе выполнения потребуется преобразовывать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endParaRPr/>
          </a:p>
        </p:txBody>
      </p:sp>
      <p:sp>
        <p:nvSpPr>
          <p:cNvPr id="464" name="Google Shape;464;p5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1)Универсальный тип может содержать другой универсальный тип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Универсальные типы перегружаются на основе количества параметров (арность)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5" name="Google Shape;4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5016500"/>
            <a:ext cx="4970462" cy="11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50" y="2133600"/>
            <a:ext cx="3816350" cy="1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body" idx="1"/>
          </p:nvPr>
        </p:nvSpPr>
        <p:spPr>
          <a:xfrm>
            <a:off x="301625" y="404812"/>
            <a:ext cx="8950325" cy="56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Универсальными могут быть классы, структуры , интерфейсы, делегаты, методы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void Method &lt;R&gt; (A&lt;R&gt; iA, B&lt;R,T&gt; iB)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2" name="Google Shape;4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2060575"/>
            <a:ext cx="6226175" cy="4233862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"/>
          <p:cNvSpPr txBox="1"/>
          <p:nvPr/>
        </p:nvSpPr>
        <p:spPr>
          <a:xfrm>
            <a:off x="6570662" y="2924175"/>
            <a:ext cx="2447925" cy="2586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логическое выведение типов (type inference) 🡪 используется тип данных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переменной, а не фактический тип объекта, на который ссылается </a:t>
            </a:r>
            <a:endParaRPr/>
          </a:p>
        </p:txBody>
      </p:sp>
      <p:cxnSp>
        <p:nvCxnSpPr>
          <p:cNvPr id="474" name="Google Shape;474;p6"/>
          <p:cNvCxnSpPr/>
          <p:nvPr/>
        </p:nvCxnSpPr>
        <p:spPr>
          <a:xfrm flipH="1">
            <a:off x="5257800" y="4217987"/>
            <a:ext cx="1079500" cy="7921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Microsoft Office PowerPoint</Application>
  <PresentationFormat>Экран (4:3)</PresentationFormat>
  <Paragraphs>270</Paragraphs>
  <Slides>53</Slides>
  <Notes>52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61" baseType="lpstr">
      <vt:lpstr>Arial</vt:lpstr>
      <vt:lpstr>Tahoma</vt:lpstr>
      <vt:lpstr>Noto Sans Symbols</vt:lpstr>
      <vt:lpstr>Verdana</vt:lpstr>
      <vt:lpstr>Average</vt:lpstr>
      <vt:lpstr>Consolas</vt:lpstr>
      <vt:lpstr>1_Compass</vt:lpstr>
      <vt:lpstr>Compass</vt:lpstr>
      <vt:lpstr>Обобщения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Обобщения (generics)</vt:lpstr>
      <vt:lpstr>Презентация PowerPoint</vt:lpstr>
      <vt:lpstr>свойства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Иерархии обобщенных (универсальных) классов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Значения по умолчанию</vt:lpstr>
      <vt:lpstr>Статические члены</vt:lpstr>
      <vt:lpstr>Презентация PowerPoint</vt:lpstr>
      <vt:lpstr>Презентация PowerPoint</vt:lpstr>
      <vt:lpstr>Сравнение экземпляров параметра типа</vt:lpstr>
      <vt:lpstr>Презентация PowerPoint</vt:lpstr>
      <vt:lpstr>Использование переменных универсального типа в качестве операндов </vt:lpstr>
      <vt:lpstr>Презентация PowerPoint</vt:lpstr>
      <vt:lpstr>Презентация PowerPoint</vt:lpstr>
      <vt:lpstr>Презентация PowerPoint</vt:lpstr>
      <vt:lpstr>Ковариантность интерфейсов (делегатов) 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Контравариантность интерфейсов (делегатов)</vt:lpstr>
      <vt:lpstr>Презентация PowerPoint</vt:lpstr>
      <vt:lpstr>Презентация PowerPoint</vt:lpstr>
      <vt:lpstr>Презентация PowerPoint</vt:lpstr>
      <vt:lpstr>Особенности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Обобщения</dc:title>
  <dc:creator>Pnv</dc:creator>
  <cp:lastModifiedBy>User</cp:lastModifiedBy>
  <cp:revision>1</cp:revision>
  <dcterms:created xsi:type="dcterms:W3CDTF">2004-09-23T08:41:44Z</dcterms:created>
  <dcterms:modified xsi:type="dcterms:W3CDTF">2023-10-18T12:47:56Z</dcterms:modified>
</cp:coreProperties>
</file>