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</p:sldIdLst>
  <p:sldSz cy="6858000" cx="9144000"/>
  <p:notesSz cx="6858000" cy="9144000"/>
  <p:embeddedFontLst>
    <p:embeddedFont>
      <p:font typeface="Inconsolata"/>
      <p:regular r:id="rId68"/>
      <p:bold r:id="rId69"/>
    </p:embeddedFont>
    <p:embeddedFont>
      <p:font typeface="Tahoma"/>
      <p:regular r:id="rId70"/>
      <p:bold r:id="rId71"/>
    </p:embeddedFont>
    <p:embeddedFont>
      <p:font typeface="Average"/>
      <p:regular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73" roundtripDataSignature="AMtx7mhC5BOeug5I/GMpW12XdO/5faJb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6B9706-6871-4E8F-B394-5F257B13FF0F}">
  <a:tblStyle styleId="{506B9706-6871-4E8F-B394-5F257B13FF0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customschemas.google.com/relationships/presentationmetadata" Target="metadata"/><Relationship Id="rId72" Type="http://schemas.openxmlformats.org/officeDocument/2006/relationships/font" Target="fonts/Average-regular.fnt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Tahoma-bold.fntdata"/><Relationship Id="rId70" Type="http://schemas.openxmlformats.org/officeDocument/2006/relationships/font" Target="fonts/Tahoma-regular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font" Target="fonts/Inconsolata-regular.fntdata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Inconsolata-bold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9" name="Google Shape;3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077fe06fa93a454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077fe06fa93a45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2077fe06fa93a454_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077fe06fa93a454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077fe06fa93a45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2077fe06fa93a454_1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077fe06fa93a454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077fe06fa93a45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2077fe06fa93a454_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077fe06fa93a454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077fe06fa93a45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2077fe06fa93a454_2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077fe06fa93a454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077fe06fa93a45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2077fe06fa93a454_3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077fe06fa93a454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077fe06fa93a45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2077fe06fa93a454_3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843b13a1ee8a56f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6" name="Google Shape;406;g1843b13a1ee8a56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1843b13a1ee8a56f_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GB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077fe06fa93a454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077fe06fa93a45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2077fe06fa93a454_4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077fe06fa93a454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077fe06fa93a45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2077fe06fa93a454_5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077fe06fa93a454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077fe06fa93a45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2077fe06fa93a454_5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cad64f0e5351ed8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cad64f0e5351ed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g3cad64f0e5351ed8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cad64f0e5351ed8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cad64f0e5351ed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3cad64f0e5351ed8_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cad64f0e5351ed8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3cad64f0e5351ed8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3cad64f0e5351ed8_1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cad64f0e5351ed8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cad64f0e5351ed8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3cad64f0e5351ed8_2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cad64f0e5351ed8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3cad64f0e5351ed8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g3cad64f0e5351ed8_3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cad64f0e5351ed8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3cad64f0e5351ed8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g3cad64f0e5351ed8_3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cad64f0e5351ed8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3cad64f0e5351ed8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g3cad64f0e5351ed8_4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cad64f0e5351ed8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3cad64f0e5351ed8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g3cad64f0e5351ed8_5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cad64f0e5351ed8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cad64f0e5351ed8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g3cad64f0e5351ed8_6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cad64f0e5351ed8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cad64f0e5351ed8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g3cad64f0e5351ed8_5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cad64f0e5351ed8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cad64f0e5351ed8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g3cad64f0e5351ed8_6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3cad64f0e5351ed8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3cad64f0e5351ed8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g3cad64f0e5351ed8_8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cad64f0e5351ed8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cad64f0e5351ed8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g3cad64f0e5351ed8_7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cad64f0e5351ed8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3cad64f0e5351ed8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g3cad64f0e5351ed8_9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3cad64f0e5351ed8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3cad64f0e5351ed8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g3cad64f0e5351ed8_9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3bb08ad13d89480e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3bb08ad13d89480e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g3bb08ad13d89480e_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3bb08ad13d89480e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3bb08ad13d89480e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g3bb08ad13d89480e_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3bb08ad13d89480e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3bb08ad13d89480e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g3bb08ad13d89480e_1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4b0c7d2de575d59b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4b0c7d2de575d59b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4b0c7d2de575d59b_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077fe06fa93a454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077fe06fa93a45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2077fe06fa93a454_1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9" name="Google Shape;169;p32"/>
          <p:cNvSpPr txBox="1"/>
          <p:nvPr>
            <p:ph idx="10" type="dt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2"/>
          <p:cNvSpPr txBox="1"/>
          <p:nvPr>
            <p:ph idx="12" type="sldNum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78" name="Google Shape;378;p4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/>
        </p:txBody>
      </p:sp>
      <p:sp>
        <p:nvSpPr>
          <p:cNvPr id="379" name="Google Shape;379;p4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80" name="Google Shape;380;p4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/>
        </p:txBody>
      </p:sp>
      <p:sp>
        <p:nvSpPr>
          <p:cNvPr id="381" name="Google Shape;381;p42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43"/>
          <p:cNvSpPr txBox="1"/>
          <p:nvPr>
            <p:ph idx="1" type="body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/>
        </p:txBody>
      </p:sp>
      <p:sp>
        <p:nvSpPr>
          <p:cNvPr id="387" name="Google Shape;387;p43"/>
          <p:cNvSpPr txBox="1"/>
          <p:nvPr>
            <p:ph idx="2" type="body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/>
        </p:txBody>
      </p:sp>
      <p:sp>
        <p:nvSpPr>
          <p:cNvPr id="388" name="Google Shape;388;p43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43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4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394" name="Google Shape;394;p44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44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4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2" name="Google Shape;332;p34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4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" type="objOnly">
  <p:cSld name="OBJECT_ONLY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 txBox="1"/>
          <p:nvPr>
            <p:ph idx="1" type="body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7" name="Google Shape;337;p35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5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/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36"/>
          <p:cNvSpPr txBox="1"/>
          <p:nvPr>
            <p:ph idx="1" type="body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3" name="Google Shape;343;p36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36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7"/>
          <p:cNvSpPr txBox="1"/>
          <p:nvPr>
            <p:ph idx="1" type="body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9" name="Google Shape;349;p37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37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56" name="Google Shape;356;p38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8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/>
        </p:txBody>
      </p:sp>
      <p:sp>
        <p:nvSpPr>
          <p:cNvPr id="362" name="Google Shape;362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63" name="Google Shape;363;p39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39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40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41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1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31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31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rect b="b" l="l" r="r" t="t"/>
                <a:pathLst>
                  <a:path extrusionOk="0" h="2110" w="2815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31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rect b="b" l="l" r="r" t="t"/>
                <a:pathLst>
                  <a:path extrusionOk="0" h="2366" w="39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31"/>
              <p:cNvSpPr/>
              <p:nvPr/>
            </p:nvSpPr>
            <p:spPr>
              <a:xfrm>
                <a:off x="20" y="1069"/>
                <a:ext cx="5732" cy="3107"/>
              </a:xfrm>
              <a:custGeom>
                <a:rect b="b" l="l" r="r" t="t"/>
                <a:pathLst>
                  <a:path extrusionOk="0" h="3107" w="5732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31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rect b="b" l="l" r="r" t="t"/>
                <a:pathLst>
                  <a:path extrusionOk="0" h="2760" w="5512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31"/>
              <p:cNvSpPr/>
              <p:nvPr/>
            </p:nvSpPr>
            <p:spPr>
              <a:xfrm>
                <a:off x="4840" y="984"/>
                <a:ext cx="790" cy="1189"/>
              </a:xfrm>
              <a:custGeom>
                <a:rect b="b" l="l" r="r" t="t"/>
                <a:pathLst>
                  <a:path extrusionOk="0" h="1189" w="79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31"/>
              <p:cNvSpPr/>
              <p:nvPr/>
            </p:nvSpPr>
            <p:spPr>
              <a:xfrm>
                <a:off x="5173" y="896"/>
                <a:ext cx="579" cy="1117"/>
              </a:xfrm>
              <a:custGeom>
                <a:rect b="b" l="l" r="r" t="t"/>
                <a:pathLst>
                  <a:path extrusionOk="0" h="1117" w="579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31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rect b="b" l="l" r="r" t="t"/>
                <a:pathLst>
                  <a:path extrusionOk="0" h="2396" w="2471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31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rect b="b" l="l" r="r" t="t"/>
                <a:pathLst>
                  <a:path extrusionOk="0" h="1349" w="139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31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rect b="b" l="l" r="r" t="t"/>
                <a:pathLst>
                  <a:path extrusionOk="0" h="810" w="1256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31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rect b="b" l="l" r="r" t="t"/>
                <a:pathLst>
                  <a:path extrusionOk="0" h="788" w="284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31"/>
              <p:cNvSpPr/>
              <p:nvPr/>
            </p:nvSpPr>
            <p:spPr>
              <a:xfrm>
                <a:off x="5443" y="922"/>
                <a:ext cx="319" cy="854"/>
              </a:xfrm>
              <a:custGeom>
                <a:rect b="b" l="l" r="r" t="t"/>
                <a:pathLst>
                  <a:path extrusionOk="0" h="854" w="319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31"/>
              <p:cNvSpPr/>
              <p:nvPr/>
            </p:nvSpPr>
            <p:spPr>
              <a:xfrm>
                <a:off x="4954" y="3568"/>
                <a:ext cx="646" cy="392"/>
              </a:xfrm>
              <a:custGeom>
                <a:rect b="b" l="l" r="r" t="t"/>
                <a:pathLst>
                  <a:path extrusionOk="0" h="392" w="646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31"/>
              <p:cNvSpPr/>
              <p:nvPr/>
            </p:nvSpPr>
            <p:spPr>
              <a:xfrm>
                <a:off x="50" y="2400"/>
                <a:ext cx="2736" cy="1920"/>
              </a:xfrm>
              <a:custGeom>
                <a:rect b="b" l="l" r="r" t="t"/>
                <a:pathLst>
                  <a:path extrusionOk="0" h="1920" w="2736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31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31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31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31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31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31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31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31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31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31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31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31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31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31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31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31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31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31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31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31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31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31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31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31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31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31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31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31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31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31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31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31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31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31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31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31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31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31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31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31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31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31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31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31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31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31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31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31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31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31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31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31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31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31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31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31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31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31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31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31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31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31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31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31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31"/>
              <p:cNvSpPr/>
              <p:nvPr/>
            </p:nvSpPr>
            <p:spPr>
              <a:xfrm>
                <a:off x="486" y="2563"/>
                <a:ext cx="180" cy="151"/>
              </a:xfrm>
              <a:custGeom>
                <a:rect b="b" l="l" r="r" t="t"/>
                <a:pathLst>
                  <a:path extrusionOk="0" h="151" w="18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31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31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31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31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31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31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31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31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31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31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31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31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31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31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31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31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31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31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31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31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31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31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31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31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31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31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31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31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31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31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31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31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31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31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31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31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31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31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31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31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31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31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31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31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31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31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31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31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31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31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31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31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31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31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31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31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31"/>
              <p:cNvSpPr/>
              <p:nvPr/>
            </p:nvSpPr>
            <p:spPr>
              <a:xfrm>
                <a:off x="850" y="3136"/>
                <a:ext cx="204" cy="120"/>
              </a:xfrm>
              <a:custGeom>
                <a:rect b="b" l="l" r="r" t="t"/>
                <a:pathLst>
                  <a:path extrusionOk="0" h="120" w="204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31"/>
              <p:cNvSpPr/>
              <p:nvPr/>
            </p:nvSpPr>
            <p:spPr>
              <a:xfrm>
                <a:off x="19" y="2722"/>
                <a:ext cx="90" cy="78"/>
              </a:xfrm>
              <a:custGeom>
                <a:rect b="b" l="l" r="r" t="t"/>
                <a:pathLst>
                  <a:path extrusionOk="0" h="78" w="9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31"/>
              <p:cNvSpPr/>
              <p:nvPr/>
            </p:nvSpPr>
            <p:spPr>
              <a:xfrm>
                <a:off x="97" y="2651"/>
                <a:ext cx="101" cy="89"/>
              </a:xfrm>
              <a:custGeom>
                <a:rect b="b" l="l" r="r" t="t"/>
                <a:pathLst>
                  <a:path extrusionOk="0" h="89" w="101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31"/>
              <p:cNvSpPr/>
              <p:nvPr/>
            </p:nvSpPr>
            <p:spPr>
              <a:xfrm>
                <a:off x="677" y="3502"/>
                <a:ext cx="83" cy="78"/>
              </a:xfrm>
              <a:custGeom>
                <a:rect b="b" l="l" r="r" t="t"/>
                <a:pathLst>
                  <a:path extrusionOk="0" h="78" w="83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31"/>
              <p:cNvSpPr/>
              <p:nvPr/>
            </p:nvSpPr>
            <p:spPr>
              <a:xfrm>
                <a:off x="940" y="2782"/>
                <a:ext cx="90" cy="72"/>
              </a:xfrm>
              <a:custGeom>
                <a:rect b="b" l="l" r="r" t="t"/>
                <a:pathLst>
                  <a:path extrusionOk="0" h="72" w="9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31"/>
              <p:cNvSpPr/>
              <p:nvPr/>
            </p:nvSpPr>
            <p:spPr>
              <a:xfrm>
                <a:off x="898" y="2716"/>
                <a:ext cx="90" cy="84"/>
              </a:xfrm>
              <a:custGeom>
                <a:rect b="b" l="l" r="r" t="t"/>
                <a:pathLst>
                  <a:path extrusionOk="0" h="84" w="9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31"/>
              <p:cNvSpPr/>
              <p:nvPr/>
            </p:nvSpPr>
            <p:spPr>
              <a:xfrm>
                <a:off x="7" y="3837"/>
                <a:ext cx="6" cy="12"/>
              </a:xfrm>
              <a:custGeom>
                <a:rect b="b" l="l" r="r" t="t"/>
                <a:pathLst>
                  <a:path extrusionOk="0" h="1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31"/>
              <p:cNvSpPr/>
              <p:nvPr/>
            </p:nvSpPr>
            <p:spPr>
              <a:xfrm>
                <a:off x="7" y="2555"/>
                <a:ext cx="30" cy="48"/>
              </a:xfrm>
              <a:custGeom>
                <a:rect b="b" l="l" r="r" t="t"/>
                <a:pathLst>
                  <a:path extrusionOk="0" h="48" w="3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31"/>
              <p:cNvSpPr/>
              <p:nvPr/>
            </p:nvSpPr>
            <p:spPr>
              <a:xfrm>
                <a:off x="7" y="3843"/>
                <a:ext cx="36" cy="66"/>
              </a:xfrm>
              <a:custGeom>
                <a:rect b="b" l="l" r="r" t="t"/>
                <a:pathLst>
                  <a:path extrusionOk="0" h="66" w="3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31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31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31"/>
              <p:cNvSpPr/>
              <p:nvPr/>
            </p:nvSpPr>
            <p:spPr>
              <a:xfrm>
                <a:off x="139" y="3573"/>
                <a:ext cx="144" cy="154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31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31"/>
              <p:cNvSpPr/>
              <p:nvPr/>
            </p:nvSpPr>
            <p:spPr>
              <a:xfrm>
                <a:off x="235" y="2503"/>
                <a:ext cx="348" cy="1272"/>
              </a:xfrm>
              <a:custGeom>
                <a:rect b="b" l="l" r="r" t="t"/>
                <a:pathLst>
                  <a:path extrusionOk="0" h="1272" w="348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31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3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05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3" name="Google Shape;163;p31"/>
          <p:cNvSpPr txBox="1"/>
          <p:nvPr>
            <p:ph idx="10" type="dt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4" name="Google Shape;164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5" name="Google Shape;165;p31"/>
          <p:cNvSpPr txBox="1"/>
          <p:nvPr>
            <p:ph idx="12" type="sldNum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33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33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33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rect b="b" l="l" r="r" t="t"/>
                <a:pathLst>
                  <a:path extrusionOk="0" h="2110" w="2815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33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rect b="b" l="l" r="r" t="t"/>
                <a:pathLst>
                  <a:path extrusionOk="0" h="2366" w="39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33"/>
              <p:cNvSpPr/>
              <p:nvPr/>
            </p:nvSpPr>
            <p:spPr>
              <a:xfrm>
                <a:off x="20" y="1069"/>
                <a:ext cx="5732" cy="3107"/>
              </a:xfrm>
              <a:custGeom>
                <a:rect b="b" l="l" r="r" t="t"/>
                <a:pathLst>
                  <a:path extrusionOk="0" h="3107" w="5732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33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rect b="b" l="l" r="r" t="t"/>
                <a:pathLst>
                  <a:path extrusionOk="0" h="2760" w="5512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33"/>
              <p:cNvSpPr/>
              <p:nvPr/>
            </p:nvSpPr>
            <p:spPr>
              <a:xfrm>
                <a:off x="4840" y="984"/>
                <a:ext cx="790" cy="1189"/>
              </a:xfrm>
              <a:custGeom>
                <a:rect b="b" l="l" r="r" t="t"/>
                <a:pathLst>
                  <a:path extrusionOk="0" h="1189" w="79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33"/>
              <p:cNvSpPr/>
              <p:nvPr/>
            </p:nvSpPr>
            <p:spPr>
              <a:xfrm>
                <a:off x="5173" y="896"/>
                <a:ext cx="579" cy="1117"/>
              </a:xfrm>
              <a:custGeom>
                <a:rect b="b" l="l" r="r" t="t"/>
                <a:pathLst>
                  <a:path extrusionOk="0" h="1117" w="579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33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rect b="b" l="l" r="r" t="t"/>
                <a:pathLst>
                  <a:path extrusionOk="0" h="2396" w="2471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33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rect b="b" l="l" r="r" t="t"/>
                <a:pathLst>
                  <a:path extrusionOk="0" h="1349" w="139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33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rect b="b" l="l" r="r" t="t"/>
                <a:pathLst>
                  <a:path extrusionOk="0" h="810" w="1256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33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rect b="b" l="l" r="r" t="t"/>
                <a:pathLst>
                  <a:path extrusionOk="0" h="788" w="284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33"/>
              <p:cNvSpPr/>
              <p:nvPr/>
            </p:nvSpPr>
            <p:spPr>
              <a:xfrm>
                <a:off x="5443" y="922"/>
                <a:ext cx="319" cy="854"/>
              </a:xfrm>
              <a:custGeom>
                <a:rect b="b" l="l" r="r" t="t"/>
                <a:pathLst>
                  <a:path extrusionOk="0" h="854" w="319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33"/>
              <p:cNvSpPr/>
              <p:nvPr/>
            </p:nvSpPr>
            <p:spPr>
              <a:xfrm>
                <a:off x="4954" y="3568"/>
                <a:ext cx="646" cy="392"/>
              </a:xfrm>
              <a:custGeom>
                <a:rect b="b" l="l" r="r" t="t"/>
                <a:pathLst>
                  <a:path extrusionOk="0" h="392" w="646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33"/>
              <p:cNvSpPr/>
              <p:nvPr/>
            </p:nvSpPr>
            <p:spPr>
              <a:xfrm>
                <a:off x="50" y="2400"/>
                <a:ext cx="2736" cy="1920"/>
              </a:xfrm>
              <a:custGeom>
                <a:rect b="b" l="l" r="r" t="t"/>
                <a:pathLst>
                  <a:path extrusionOk="0" h="1920" w="2736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33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33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33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33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33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33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33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33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33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33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33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33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33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33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33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33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33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33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33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33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33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33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33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33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33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33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33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33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33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33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33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33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33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33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33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33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33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33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33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33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33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33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33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33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33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33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33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33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33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33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33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33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33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33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33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33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33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33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33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33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33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33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33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33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33"/>
              <p:cNvSpPr/>
              <p:nvPr/>
            </p:nvSpPr>
            <p:spPr>
              <a:xfrm>
                <a:off x="486" y="2563"/>
                <a:ext cx="180" cy="151"/>
              </a:xfrm>
              <a:custGeom>
                <a:rect b="b" l="l" r="r" t="t"/>
                <a:pathLst>
                  <a:path extrusionOk="0" h="151" w="18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33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33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33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33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33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33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33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33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33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33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33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33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33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33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33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33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33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33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33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33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33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33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33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33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33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33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33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33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33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33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33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33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33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33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33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33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33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33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33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33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33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33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33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33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33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33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33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33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33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33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33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33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33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33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33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33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33"/>
              <p:cNvSpPr/>
              <p:nvPr/>
            </p:nvSpPr>
            <p:spPr>
              <a:xfrm>
                <a:off x="850" y="3136"/>
                <a:ext cx="204" cy="120"/>
              </a:xfrm>
              <a:custGeom>
                <a:rect b="b" l="l" r="r" t="t"/>
                <a:pathLst>
                  <a:path extrusionOk="0" h="120" w="204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33"/>
              <p:cNvSpPr/>
              <p:nvPr/>
            </p:nvSpPr>
            <p:spPr>
              <a:xfrm>
                <a:off x="19" y="2722"/>
                <a:ext cx="90" cy="78"/>
              </a:xfrm>
              <a:custGeom>
                <a:rect b="b" l="l" r="r" t="t"/>
                <a:pathLst>
                  <a:path extrusionOk="0" h="78" w="9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33"/>
              <p:cNvSpPr/>
              <p:nvPr/>
            </p:nvSpPr>
            <p:spPr>
              <a:xfrm>
                <a:off x="97" y="2651"/>
                <a:ext cx="101" cy="89"/>
              </a:xfrm>
              <a:custGeom>
                <a:rect b="b" l="l" r="r" t="t"/>
                <a:pathLst>
                  <a:path extrusionOk="0" h="89" w="101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33"/>
              <p:cNvSpPr/>
              <p:nvPr/>
            </p:nvSpPr>
            <p:spPr>
              <a:xfrm>
                <a:off x="677" y="3502"/>
                <a:ext cx="83" cy="78"/>
              </a:xfrm>
              <a:custGeom>
                <a:rect b="b" l="l" r="r" t="t"/>
                <a:pathLst>
                  <a:path extrusionOk="0" h="78" w="83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33"/>
              <p:cNvSpPr/>
              <p:nvPr/>
            </p:nvSpPr>
            <p:spPr>
              <a:xfrm>
                <a:off x="940" y="2782"/>
                <a:ext cx="90" cy="72"/>
              </a:xfrm>
              <a:custGeom>
                <a:rect b="b" l="l" r="r" t="t"/>
                <a:pathLst>
                  <a:path extrusionOk="0" h="72" w="9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33"/>
              <p:cNvSpPr/>
              <p:nvPr/>
            </p:nvSpPr>
            <p:spPr>
              <a:xfrm>
                <a:off x="898" y="2716"/>
                <a:ext cx="90" cy="84"/>
              </a:xfrm>
              <a:custGeom>
                <a:rect b="b" l="l" r="r" t="t"/>
                <a:pathLst>
                  <a:path extrusionOk="0" h="84" w="9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33"/>
              <p:cNvSpPr/>
              <p:nvPr/>
            </p:nvSpPr>
            <p:spPr>
              <a:xfrm>
                <a:off x="7" y="3837"/>
                <a:ext cx="6" cy="12"/>
              </a:xfrm>
              <a:custGeom>
                <a:rect b="b" l="l" r="r" t="t"/>
                <a:pathLst>
                  <a:path extrusionOk="0" h="1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33"/>
              <p:cNvSpPr/>
              <p:nvPr/>
            </p:nvSpPr>
            <p:spPr>
              <a:xfrm>
                <a:off x="7" y="2555"/>
                <a:ext cx="30" cy="48"/>
              </a:xfrm>
              <a:custGeom>
                <a:rect b="b" l="l" r="r" t="t"/>
                <a:pathLst>
                  <a:path extrusionOk="0" h="48" w="3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33"/>
              <p:cNvSpPr/>
              <p:nvPr/>
            </p:nvSpPr>
            <p:spPr>
              <a:xfrm>
                <a:off x="7" y="3843"/>
                <a:ext cx="36" cy="66"/>
              </a:xfrm>
              <a:custGeom>
                <a:rect b="b" l="l" r="r" t="t"/>
                <a:pathLst>
                  <a:path extrusionOk="0" h="66" w="3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33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33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33"/>
              <p:cNvSpPr/>
              <p:nvPr/>
            </p:nvSpPr>
            <p:spPr>
              <a:xfrm>
                <a:off x="139" y="3573"/>
                <a:ext cx="144" cy="154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33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33"/>
              <p:cNvSpPr/>
              <p:nvPr/>
            </p:nvSpPr>
            <p:spPr>
              <a:xfrm>
                <a:off x="235" y="2503"/>
                <a:ext cx="348" cy="1272"/>
              </a:xfrm>
              <a:custGeom>
                <a:rect b="b" l="l" r="r" t="t"/>
                <a:pathLst>
                  <a:path extrusionOk="0" h="1272" w="348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33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3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5" name="Google Shape;325;p33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6" name="Google Shape;326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7" name="Google Shape;327;p33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33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05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jpg"/><Relationship Id="rId4" Type="http://schemas.openxmlformats.org/officeDocument/2006/relationships/image" Target="../media/image3.jpg"/><Relationship Id="rId5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jpg"/><Relationship Id="rId4" Type="http://schemas.openxmlformats.org/officeDocument/2006/relationships/image" Target="../media/image2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jpg"/><Relationship Id="rId4" Type="http://schemas.openxmlformats.org/officeDocument/2006/relationships/image" Target="../media/image9.jpg"/><Relationship Id="rId5" Type="http://schemas.openxmlformats.org/officeDocument/2006/relationships/image" Target="../media/image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jpg"/><Relationship Id="rId4" Type="http://schemas.openxmlformats.org/officeDocument/2006/relationships/image" Target="../media/image3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9.jpg"/><Relationship Id="rId4" Type="http://schemas.openxmlformats.org/officeDocument/2006/relationships/image" Target="../media/image1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"/>
          <p:cNvSpPr txBox="1"/>
          <p:nvPr>
            <p:ph type="ctrTitle"/>
          </p:nvPr>
        </p:nvSpPr>
        <p:spPr>
          <a:xfrm>
            <a:off x="685800" y="2420937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b="0" i="0" lang="en-GB" sz="5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Коллекции</a:t>
            </a:r>
            <a:br>
              <a:rPr b="0" i="0" lang="en-GB" sz="5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403" name="Google Shape;403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56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077fe06fa93a454_7"/>
          <p:cNvSpPr txBox="1"/>
          <p:nvPr>
            <p:ph idx="1" type="body"/>
          </p:nvPr>
        </p:nvSpPr>
        <p:spPr>
          <a:xfrm>
            <a:off x="301655" y="361545"/>
            <a:ext cx="8540700" cy="489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AddRange()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1700"/>
              <a:t>Добавляет элементы из коллекции в конец вызывающей коллекции типа ArrayList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BinarySearch()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200"/>
              <a:t>Выполняет поиск в вызывающей коллекции значения. Возвращает индекс найденного элемента. Если искомое значение не найдено, возвращает отрицательное значение. Вызывающий список должен быть отсортирован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СоруТо()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100"/>
              <a:t>Копирует содержимое вызывающей коллекции в массив, который должен быть одномерным и совместимым по типу с элементами коллекции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FixedSize()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Заключает коллекцию в оболочку типа ArrayList с фиксированным размером и возвращает результат.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077fe06fa93a454_12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IndexOf()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Возвращает индекс первого вхождения объекта в вызывающей коллекции. Если искомый объект не обнаружен, возвращает значение -1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RemoveRange()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Удаляет часть вызывающей коллекции, начиная с элемента, указываемого по индексу index, и включая количество элементов, определяемое параметром count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Sort()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Сортирует вызывающую коллекцию по нарастающей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6" name="Google Shape;48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4395"/>
            <a:ext cx="9143999" cy="5949212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7"/>
          <p:cNvSpPr txBox="1"/>
          <p:nvPr/>
        </p:nvSpPr>
        <p:spPr>
          <a:xfrm>
            <a:off x="3707254" y="454405"/>
            <a:ext cx="52377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// </a:t>
            </a:r>
            <a:r>
              <a:rPr lang="en-GB" sz="1600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ArrayList list = new ArrayList(){1, 2, 5, "string", 7.7};</a:t>
            </a:r>
            <a:endParaRPr sz="1600"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"/>
          <p:cNvSpPr txBox="1"/>
          <p:nvPr>
            <p:ph type="title"/>
          </p:nvPr>
        </p:nvSpPr>
        <p:spPr>
          <a:xfrm>
            <a:off x="107950" y="115887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Обобщенные коллекции</a:t>
            </a:r>
            <a:endParaRPr/>
          </a:p>
        </p:txBody>
      </p:sp>
      <p:sp>
        <p:nvSpPr>
          <p:cNvPr id="493" name="Google Shape;493;p8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Dictionary &lt;Tkey, TValue&gt;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LinkedList&lt;T&gt;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List&lt;T&gt;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Queue&lt;T&gt;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SortedDictionary&lt;Tkey, Tvalue&gt;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SortedList&lt;T&gt; (</a:t>
            </a: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использовании памяти и в скорости вставки и удаления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HashSet&lt;T&gt; и SortedSet&lt;T&gt;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Stack&lt;T&gt;</a:t>
            </a:r>
            <a:endParaRPr/>
          </a:p>
        </p:txBody>
      </p:sp>
      <p:sp>
        <p:nvSpPr>
          <p:cNvPr id="494" name="Google Shape;494;p8"/>
          <p:cNvSpPr txBox="1"/>
          <p:nvPr/>
        </p:nvSpPr>
        <p:spPr>
          <a:xfrm>
            <a:off x="3995737" y="2371725"/>
            <a:ext cx="4968875" cy="1477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GB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преимущества: повышение производительности (не надо тратить время на упаковку и распаковку объекта) и повышенная типобезопасность.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077fe06fa93a454_1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1" name="Google Shape;501;g2077fe06fa93a454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873757"/>
            <a:ext cx="11990825" cy="55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9"/>
          <p:cNvSpPr txBox="1"/>
          <p:nvPr>
            <p:ph type="title"/>
          </p:nvPr>
        </p:nvSpPr>
        <p:spPr>
          <a:xfrm>
            <a:off x="107950" y="0"/>
            <a:ext cx="8540750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b="1" i="0" lang="en-GB" sz="36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Классы обобщенных коллекций</a:t>
            </a:r>
            <a:endParaRPr/>
          </a:p>
        </p:txBody>
      </p:sp>
      <p:graphicFrame>
        <p:nvGraphicFramePr>
          <p:cNvPr id="507" name="Google Shape;507;p9"/>
          <p:cNvGraphicFramePr/>
          <p:nvPr/>
        </p:nvGraphicFramePr>
        <p:xfrm>
          <a:off x="250825" y="91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{506B9706-6871-4E8F-B394-5F257B13FF0F}</a:tableStyleId>
              </a:tblPr>
              <a:tblGrid>
                <a:gridCol w="3816350"/>
                <a:gridCol w="4919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GB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Тип коллекции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GB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Особенности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Dictionary &lt;Tkey, TValue&gt;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Идентификация  и извлечение с помощью ключей, не сортирован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LinkedList&lt;T&gt;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Двусторонний упорядоченный список, оптимизация -  вставка и удаление с любого конца, поддерживает произвольный доступ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List&lt;T&gt;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доступ по индексу, поиск  и сортировка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Queue&lt;T&gt;  и    Stack&lt;T&gt;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SortedList&lt;T&gt;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Отсортированный список пар «ключ–значение», ключи должны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реализовывать IComparable&lt;T&gt;, не дублир.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SortedDictionary&lt;Tkey, Tvalue&gt;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Вставка медленнее, извлечение быстрее, использует больше памяти чем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A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HashSet&lt;T&gt;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GB" sz="180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Неупорядоченный набор значений, оптимизация - быстрое извлечение данных, объединений и пересечений наборов.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D3FF"/>
                    </a:solidFill>
                  </a:tcPr>
                </a:tc>
              </a:tr>
            </a:tbl>
          </a:graphicData>
        </a:graphic>
      </p:graphicFrame>
      <p:sp>
        <p:nvSpPr>
          <p:cNvPr id="508" name="Google Shape;508;p9"/>
          <p:cNvSpPr txBox="1"/>
          <p:nvPr/>
        </p:nvSpPr>
        <p:spPr>
          <a:xfrm>
            <a:off x="5651500" y="511175"/>
            <a:ext cx="3217862" cy="4000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System.Collections.Generic</a:t>
            </a:r>
            <a:endParaRPr/>
          </a:p>
        </p:txBody>
      </p:sp>
      <p:cxnSp>
        <p:nvCxnSpPr>
          <p:cNvPr id="509" name="Google Shape;509;p9"/>
          <p:cNvCxnSpPr/>
          <p:nvPr/>
        </p:nvCxnSpPr>
        <p:spPr>
          <a:xfrm rot="10800000">
            <a:off x="971550" y="4149725"/>
            <a:ext cx="3168650" cy="86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077fe06fa93a454_25"/>
          <p:cNvSpPr txBox="1"/>
          <p:nvPr>
            <p:ph idx="1" type="body"/>
          </p:nvPr>
        </p:nvSpPr>
        <p:spPr>
          <a:xfrm>
            <a:off x="301650" y="596867"/>
            <a:ext cx="8540700" cy="533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представляет коллекцию, которая использует алгоритм LIFO ("последний вошел - первый вышел").</a:t>
            </a:r>
            <a:endParaRPr sz="24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Clear</a:t>
            </a:r>
            <a:r>
              <a:rPr lang="en-GB" sz="2400"/>
              <a:t>: очищает стек</a:t>
            </a:r>
            <a:endParaRPr sz="24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Contains</a:t>
            </a:r>
            <a:r>
              <a:rPr lang="en-GB" sz="2400"/>
              <a:t>: проверяет наличие в стеке элемента и возвращает true при его наличии</a:t>
            </a:r>
            <a:endParaRPr sz="24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Push</a:t>
            </a:r>
            <a:r>
              <a:rPr lang="en-GB" sz="2400"/>
              <a:t>: добавляет элемент в стек в верхушку стека</a:t>
            </a:r>
            <a:endParaRPr sz="24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Pop</a:t>
            </a:r>
            <a:r>
              <a:rPr lang="en-GB" sz="2400"/>
              <a:t>: извлекает и возвращает первый элемент из стека</a:t>
            </a:r>
            <a:endParaRPr sz="24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Peek</a:t>
            </a:r>
            <a:r>
              <a:rPr lang="en-GB" sz="2400"/>
              <a:t>: просто возвращает первый элемент из стека без его удаления</a:t>
            </a:r>
            <a:endParaRPr sz="2400"/>
          </a:p>
        </p:txBody>
      </p:sp>
      <p:sp>
        <p:nvSpPr>
          <p:cNvPr id="516" name="Google Shape;516;g2077fe06fa93a454_25"/>
          <p:cNvSpPr txBox="1"/>
          <p:nvPr/>
        </p:nvSpPr>
        <p:spPr>
          <a:xfrm>
            <a:off x="3239439" y="0"/>
            <a:ext cx="3000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2"/>
                </a:solidFill>
              </a:rPr>
              <a:t>Stack&lt;T&gt;</a:t>
            </a:r>
            <a:endParaRPr sz="3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2" name="Google Shape;522;p10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3" name="Google Shape;523;p10"/>
          <p:cNvSpPr txBox="1"/>
          <p:nvPr/>
        </p:nvSpPr>
        <p:spPr>
          <a:xfrm>
            <a:off x="179387" y="474662"/>
            <a:ext cx="8662987" cy="5692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Stack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numbs = 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Stack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numbs.Push(3); </a:t>
            </a:r>
            <a:r>
              <a:rPr b="0" i="0" lang="en-GB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в стеке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numbs.Push(5); </a:t>
            </a:r>
            <a:r>
              <a:rPr b="0" i="0" lang="en-GB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в стеке 5,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stackElement = numbs.Pop();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Stack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figure = 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Stack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figure.Push(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 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figure)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	Console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.WriteLine(p.x);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077fe06fa93a454_32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0" name="Google Shape;530;g2077fe06fa93a454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693" y="0"/>
            <a:ext cx="585461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077fe06fa93a454_38"/>
          <p:cNvSpPr txBox="1"/>
          <p:nvPr>
            <p:ph idx="1" type="body"/>
          </p:nvPr>
        </p:nvSpPr>
        <p:spPr>
          <a:xfrm>
            <a:off x="301650" y="477928"/>
            <a:ext cx="8540700" cy="530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представляет обычную очередь, которая работает по алгоритму FIFO ("первый вошел - первый вышел").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void Clear():</a:t>
            </a:r>
            <a:r>
              <a:rPr lang="en-GB" sz="2400"/>
              <a:t> очищает очередь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bool Contains(T item):</a:t>
            </a:r>
            <a:r>
              <a:rPr lang="en-GB" sz="2400"/>
              <a:t> возвращает true, если элемент item имеется в очереди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T Dequeue():</a:t>
            </a:r>
            <a:r>
              <a:rPr lang="en-GB" sz="2400"/>
              <a:t> извлекает и возвращает первый элемент очереди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void Enqueue(T item):</a:t>
            </a:r>
            <a:r>
              <a:rPr lang="en-GB" sz="2400"/>
              <a:t> добавляет элемент в конец очереди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T Peek():</a:t>
            </a:r>
            <a:r>
              <a:rPr lang="en-GB" sz="2400"/>
              <a:t> просто возвращает первый элемент из начала очереди без его удаления</a:t>
            </a:r>
            <a:endParaRPr sz="2400"/>
          </a:p>
        </p:txBody>
      </p:sp>
      <p:sp>
        <p:nvSpPr>
          <p:cNvPr id="537" name="Google Shape;537;g2077fe06fa93a454_38"/>
          <p:cNvSpPr txBox="1"/>
          <p:nvPr/>
        </p:nvSpPr>
        <p:spPr>
          <a:xfrm>
            <a:off x="3371655" y="-94858"/>
            <a:ext cx="3000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2"/>
                </a:solidFill>
              </a:rPr>
              <a:t>Queue&lt;T&gt;</a:t>
            </a:r>
            <a:endParaRPr sz="3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843b13a1ee8a56f_0"/>
          <p:cNvSpPr txBox="1"/>
          <p:nvPr>
            <p:ph type="ctrTitle"/>
          </p:nvPr>
        </p:nvSpPr>
        <p:spPr>
          <a:xfrm>
            <a:off x="685800" y="-86325"/>
            <a:ext cx="7772400" cy="17367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b="0" i="0" lang="en-GB" sz="5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Коллекци</a:t>
            </a:r>
            <a:r>
              <a:rPr lang="en-GB"/>
              <a:t>я</a:t>
            </a:r>
            <a:br>
              <a:rPr b="0" i="0" lang="en-GB" sz="5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410" name="Google Shape;410;g1843b13a1ee8a56f_0"/>
          <p:cNvSpPr txBox="1"/>
          <p:nvPr>
            <p:ph idx="1" type="subTitle"/>
          </p:nvPr>
        </p:nvSpPr>
        <p:spPr>
          <a:xfrm>
            <a:off x="53400" y="845730"/>
            <a:ext cx="9037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560"/>
              <a:buFont typeface="Arial"/>
              <a:buNone/>
            </a:pPr>
            <a:r>
              <a:rPr lang="en-GB"/>
              <a:t>  представляет собой совокупность объектов.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56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56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56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560"/>
              <a:buFont typeface="Arial"/>
              <a:buNone/>
            </a:pPr>
            <a:r>
              <a:rPr lang="en-GB"/>
              <a:t>в среду .NET Framework встроены коллекции, предназначенные для поддержки динамических массивов, связных списков, стеков, очередей и хеш-таблиц.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077fe06fa93a454_45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4" name="Google Shape;544;g2077fe06fa93a454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88" y="124564"/>
            <a:ext cx="8842374" cy="6608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0" name="Google Shape;550;p11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1" name="Google Shape;551;p11"/>
          <p:cNvSpPr txBox="1"/>
          <p:nvPr/>
        </p:nvSpPr>
        <p:spPr>
          <a:xfrm>
            <a:off x="271462" y="800100"/>
            <a:ext cx="8540750" cy="3540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Queue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numbers = 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Queue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numbers.Enqueue(3);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queueElement = numbers.Dequeue();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rgbClr val="2B91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Queue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points = 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Queue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points.Enqueue(</a:t>
            </a:r>
            <a:r>
              <a:rPr b="0" i="0" lang="en-GB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pp = points.Peek();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800"/>
              <a:buFont typeface="Consolas"/>
              <a:buNone/>
            </a:pPr>
            <a:r>
              <a:rPr b="0" i="0" lang="en-GB" sz="28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.WriteLine(pp.x);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077fe06fa93a454_51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8" name="Google Shape;558;g2077fe06fa93a454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6" y="0"/>
            <a:ext cx="7196575" cy="47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g2077fe06fa93a454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625" y="4594350"/>
            <a:ext cx="5093225" cy="22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g2077fe06fa93a454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0632" y="5572135"/>
            <a:ext cx="47148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077fe06fa93a454_59"/>
          <p:cNvSpPr txBox="1"/>
          <p:nvPr>
            <p:ph idx="1" type="body"/>
          </p:nvPr>
        </p:nvSpPr>
        <p:spPr>
          <a:xfrm>
            <a:off x="301650" y="398420"/>
            <a:ext cx="8540700" cy="539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представляет двухсвязный список, в котором каждый элемент хранит ссылку одновременно на следующий и на предыдущий элемент.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Count</a:t>
            </a:r>
            <a:r>
              <a:rPr lang="en-GB" sz="2400"/>
              <a:t>: количество элементов в связанном списке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First</a:t>
            </a:r>
            <a:r>
              <a:rPr lang="en-GB" sz="2400"/>
              <a:t>: первый узел в списке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Last</a:t>
            </a:r>
            <a:r>
              <a:rPr lang="en-GB" sz="2400"/>
              <a:t>: последний узел в списке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AddFirst(T value):</a:t>
            </a:r>
            <a:r>
              <a:rPr lang="en-GB" sz="2400"/>
              <a:t> вставляет новый узел со значением value в начало списка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AddLast(T value):</a:t>
            </a:r>
            <a:r>
              <a:rPr lang="en-GB" sz="2400"/>
              <a:t> вставляет новый узел со значением value в конец списка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RemoveFirst():</a:t>
            </a:r>
            <a:r>
              <a:rPr lang="en-GB" sz="2400"/>
              <a:t> удаляет первый узел из списка. После этого новым первым узлом становится узел, следующий за удаленным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RemoveLast():</a:t>
            </a:r>
            <a:r>
              <a:rPr lang="en-GB" sz="2400"/>
              <a:t> удаляет последний узел из списка</a:t>
            </a:r>
            <a:endParaRPr sz="2400"/>
          </a:p>
        </p:txBody>
      </p:sp>
      <p:sp>
        <p:nvSpPr>
          <p:cNvPr id="567" name="Google Shape;567;g2077fe06fa93a454_59"/>
          <p:cNvSpPr txBox="1"/>
          <p:nvPr/>
        </p:nvSpPr>
        <p:spPr>
          <a:xfrm>
            <a:off x="3255967" y="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LinkedList&lt;T&gt;</a:t>
            </a:r>
            <a:endParaRPr sz="3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2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3" name="Google Shape;573;p12"/>
          <p:cNvSpPr/>
          <p:nvPr/>
        </p:nvSpPr>
        <p:spPr>
          <a:xfrm>
            <a:off x="0" y="1600200"/>
            <a:ext cx="8842375" cy="5355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LinkedList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spisok =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LinkedList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spisok.AddFirst(23);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spisok.AddLast(234);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LinkedListNode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node = spisok.First;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node = node.Next;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node = node.Previous;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spisok.AddAfter(node,111);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spisok.RemoveFirst();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spisok.AddLast(4563);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(node = spisok.First; node !=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node = node.Next)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.Write(node.Value + 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"\t"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node = spisok.Find(111);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4" name="Google Shape;574;p12"/>
          <p:cNvSpPr txBox="1"/>
          <p:nvPr/>
        </p:nvSpPr>
        <p:spPr>
          <a:xfrm>
            <a:off x="7092950" y="2708275"/>
            <a:ext cx="3095625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ICollection,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ICollection&lt;T&gt;, IEnumerable, IEnumerable&lt;T&gt;, ISerializable и IDeserializationCallback.</a:t>
            </a:r>
            <a:endParaRPr/>
          </a:p>
        </p:txBody>
      </p:sp>
      <p:cxnSp>
        <p:nvCxnSpPr>
          <p:cNvPr id="575" name="Google Shape;575;p12"/>
          <p:cNvCxnSpPr/>
          <p:nvPr/>
        </p:nvCxnSpPr>
        <p:spPr>
          <a:xfrm rot="10800000">
            <a:off x="6300787" y="2492375"/>
            <a:ext cx="1655762" cy="1444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cad64f0e5351ed8_0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2" name="Google Shape;582;g3cad64f0e5351ed8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25" y="117273"/>
            <a:ext cx="8875000" cy="21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g3cad64f0e5351ed8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25" y="3196390"/>
            <a:ext cx="9143999" cy="2638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cad64f0e5351ed8_7"/>
          <p:cNvSpPr txBox="1"/>
          <p:nvPr>
            <p:ph idx="1" type="body"/>
          </p:nvPr>
        </p:nvSpPr>
        <p:spPr>
          <a:xfrm>
            <a:off x="301625" y="725675"/>
            <a:ext cx="8842500" cy="537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Словарь хранит объекты, которые представляют </a:t>
            </a:r>
            <a:r>
              <a:rPr b="1" lang="en-GB" sz="2400"/>
              <a:t>пару ключ-значение. </a:t>
            </a:r>
            <a:endParaRPr b="1"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Класс словаря </a:t>
            </a:r>
            <a:r>
              <a:rPr lang="en-GB" sz="2400">
                <a:solidFill>
                  <a:schemeClr val="lt2"/>
                </a:solidFill>
              </a:rPr>
              <a:t>Dictionary&lt;K, V&gt;</a:t>
            </a:r>
            <a:r>
              <a:rPr lang="en-GB" sz="2400"/>
              <a:t> типизируется двумя типами: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параметр </a:t>
            </a:r>
            <a:r>
              <a:rPr lang="en-GB" sz="2400">
                <a:solidFill>
                  <a:schemeClr val="lt2"/>
                </a:solidFill>
              </a:rPr>
              <a:t>K</a:t>
            </a:r>
            <a:r>
              <a:rPr lang="en-GB" sz="2400"/>
              <a:t> представляет тип ключей 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параметр </a:t>
            </a:r>
            <a:r>
              <a:rPr lang="en-GB" sz="2400">
                <a:solidFill>
                  <a:schemeClr val="lt2"/>
                </a:solidFill>
              </a:rPr>
              <a:t>V</a:t>
            </a:r>
            <a:r>
              <a:rPr lang="en-GB" sz="2400"/>
              <a:t> предоставляет тип значений.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Dictionary&lt;int, string&gt; people = new Dictionary&lt;int, string&gt;();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var people = new Dictionary&lt;int, string&gt;()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{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    { 5, "Tom"},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    { 3, "Sam"},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    { 11, "Bob"}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};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590" name="Google Shape;590;g3cad64f0e5351ed8_7"/>
          <p:cNvSpPr txBox="1"/>
          <p:nvPr/>
        </p:nvSpPr>
        <p:spPr>
          <a:xfrm>
            <a:off x="1233114" y="0"/>
            <a:ext cx="6224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Dictionary&lt;T, R&gt;</a:t>
            </a:r>
            <a:endParaRPr sz="3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cad64f0e5351ed8_14"/>
          <p:cNvSpPr txBox="1"/>
          <p:nvPr>
            <p:ph idx="1" type="body"/>
          </p:nvPr>
        </p:nvSpPr>
        <p:spPr>
          <a:xfrm>
            <a:off x="301625" y="701250"/>
            <a:ext cx="8540700" cy="539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каждый элемент в словаре представляет структуру</a:t>
            </a:r>
            <a:r>
              <a:rPr lang="en-GB" sz="2400">
                <a:solidFill>
                  <a:schemeClr val="lt2"/>
                </a:solidFill>
              </a:rPr>
              <a:t> KeyValuePair&lt;TKey, TValue&gt;, 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где </a:t>
            </a:r>
            <a:r>
              <a:rPr lang="en-GB" sz="2400">
                <a:solidFill>
                  <a:schemeClr val="lt2"/>
                </a:solidFill>
              </a:rPr>
              <a:t>TKey </a:t>
            </a:r>
            <a:r>
              <a:rPr lang="en-GB" sz="2400"/>
              <a:t>представляет тип ключа,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TValue - </a:t>
            </a:r>
            <a:r>
              <a:rPr lang="en-GB" sz="2400"/>
              <a:t>тип значений</a:t>
            </a:r>
            <a:endParaRPr sz="2400"/>
          </a:p>
        </p:txBody>
      </p:sp>
      <p:sp>
        <p:nvSpPr>
          <p:cNvPr id="597" name="Google Shape;597;g3cad64f0e5351ed8_14"/>
          <p:cNvSpPr txBox="1"/>
          <p:nvPr/>
        </p:nvSpPr>
        <p:spPr>
          <a:xfrm>
            <a:off x="1233114" y="0"/>
            <a:ext cx="6224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Dictionary&lt;T, R&gt;</a:t>
            </a:r>
            <a:endParaRPr sz="3600"/>
          </a:p>
        </p:txBody>
      </p:sp>
      <p:pic>
        <p:nvPicPr>
          <p:cNvPr id="598" name="Google Shape;598;g3cad64f0e5351ed8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25" y="2433798"/>
            <a:ext cx="77533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g3cad64f0e5351ed8_14"/>
          <p:cNvPicPr preferRelativeResize="0"/>
          <p:nvPr/>
        </p:nvPicPr>
        <p:blipFill rotWithShape="1">
          <a:blip r:embed="rId4">
            <a:alphaModFix/>
          </a:blip>
          <a:srcRect b="0" l="0" r="0" t="60594"/>
          <a:stretch/>
        </p:blipFill>
        <p:spPr>
          <a:xfrm>
            <a:off x="-25" y="4834094"/>
            <a:ext cx="9144000" cy="1178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g3cad64f0e5351ed8_14"/>
          <p:cNvPicPr preferRelativeResize="0"/>
          <p:nvPr/>
        </p:nvPicPr>
        <p:blipFill rotWithShape="1">
          <a:blip r:embed="rId5">
            <a:alphaModFix/>
          </a:blip>
          <a:srcRect b="0" l="0" r="0" t="14704"/>
          <a:stretch/>
        </p:blipFill>
        <p:spPr>
          <a:xfrm>
            <a:off x="6613475" y="3428998"/>
            <a:ext cx="2228850" cy="12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cad64f0e5351ed8_23"/>
          <p:cNvSpPr txBox="1"/>
          <p:nvPr>
            <p:ph idx="1" type="body"/>
          </p:nvPr>
        </p:nvSpPr>
        <p:spPr>
          <a:xfrm>
            <a:off x="301625" y="850500"/>
            <a:ext cx="8540700" cy="524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Для обращения к элементам из словаря применяется их ключ, который передается в квадратных скобках: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словарь[ключ]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07" name="Google Shape;607;g3cad64f0e5351ed8_23"/>
          <p:cNvSpPr txBox="1"/>
          <p:nvPr/>
        </p:nvSpPr>
        <p:spPr>
          <a:xfrm>
            <a:off x="1233114" y="0"/>
            <a:ext cx="6224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Dictionary&lt;T, R&gt;</a:t>
            </a:r>
            <a:endParaRPr sz="3600"/>
          </a:p>
        </p:txBody>
      </p:sp>
      <p:pic>
        <p:nvPicPr>
          <p:cNvPr id="608" name="Google Shape;608;g3cad64f0e5351ed8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596" y="1871189"/>
            <a:ext cx="5162550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cad64f0e5351ed8_30"/>
          <p:cNvSpPr txBox="1"/>
          <p:nvPr>
            <p:ph idx="1" type="body"/>
          </p:nvPr>
        </p:nvSpPr>
        <p:spPr>
          <a:xfrm>
            <a:off x="301650" y="829497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void Add(K key, V value):</a:t>
            </a:r>
            <a:r>
              <a:rPr lang="en-GB" sz="2400"/>
              <a:t> добавляет новый элемент в словарь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void Clear():</a:t>
            </a:r>
            <a:r>
              <a:rPr lang="en-GB" sz="2400"/>
              <a:t> очищает словарь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bool ContainsKey(K key):</a:t>
            </a:r>
            <a:r>
              <a:rPr lang="en-GB" sz="2400"/>
              <a:t> проверяет наличие элемента с определенным ключом и возвращает true при его наличии в словаре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bool ContainsValue(V value):</a:t>
            </a:r>
            <a:r>
              <a:rPr lang="en-GB" sz="2400"/>
              <a:t> проверяет наличие элемента с определенным значением и возвращает true при его наличии в словаре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bool Remove(K key):</a:t>
            </a:r>
            <a:r>
              <a:rPr lang="en-GB" sz="2400"/>
              <a:t> удаляет по ключу элемент из словаря</a:t>
            </a:r>
            <a:endParaRPr sz="2400"/>
          </a:p>
        </p:txBody>
      </p:sp>
      <p:sp>
        <p:nvSpPr>
          <p:cNvPr id="615" name="Google Shape;615;g3cad64f0e5351ed8_30"/>
          <p:cNvSpPr txBox="1"/>
          <p:nvPr/>
        </p:nvSpPr>
        <p:spPr>
          <a:xfrm>
            <a:off x="1233114" y="0"/>
            <a:ext cx="6224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Dictionary&lt;T, R&gt;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"/>
          <p:cNvSpPr txBox="1"/>
          <p:nvPr>
            <p:ph type="title"/>
          </p:nvPr>
        </p:nvSpPr>
        <p:spPr>
          <a:xfrm>
            <a:off x="284162" y="-17145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Типы коллекций</a:t>
            </a:r>
            <a:endParaRPr/>
          </a:p>
        </p:txBody>
      </p:sp>
      <p:sp>
        <p:nvSpPr>
          <p:cNvPr id="416" name="Google Shape;416;p2"/>
          <p:cNvSpPr txBox="1"/>
          <p:nvPr>
            <p:ph idx="1" type="body"/>
          </p:nvPr>
        </p:nvSpPr>
        <p:spPr>
          <a:xfrm>
            <a:off x="293687" y="5492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необобщенные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0" i="0" lang="en-GB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наличие разнотипных данных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0" i="0" lang="en-GB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ссылки на данные типа object 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(не обеспечивают типовую безопасность)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1" i="0" lang="en-GB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System.Collections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обобщенные 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0" i="0" lang="en-GB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обеспечивают типовую безопасность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1" i="0" lang="en-GB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System.Collections.Generic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специальные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1" i="0" lang="en-GB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System.Collections.Specialized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с поразрядной организацией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0" i="0" lang="en-GB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BitArray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параллельные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0" i="0" lang="en-GB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многопоточный доступ к коллекции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</a:pPr>
            <a:r>
              <a:rPr b="1" i="0" lang="en-GB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System.Collections.Concurrent</a:t>
            </a:r>
            <a:endParaRPr/>
          </a:p>
        </p:txBody>
      </p:sp>
      <p:sp>
        <p:nvSpPr>
          <p:cNvPr id="417" name="Google Shape;417;p2"/>
          <p:cNvSpPr txBox="1"/>
          <p:nvPr/>
        </p:nvSpPr>
        <p:spPr>
          <a:xfrm>
            <a:off x="5900737" y="3398837"/>
            <a:ext cx="3243262" cy="31384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1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Каждый класс коллекции оптимизирован под конкретную форму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1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хранения данных и доступа к ним,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1" i="1" sz="1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1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 каждый из них предоставляет специализированные методы</a:t>
            </a:r>
            <a:endParaRPr/>
          </a:p>
        </p:txBody>
      </p:sp>
      <p:sp>
        <p:nvSpPr>
          <p:cNvPr id="418" name="Google Shape;418;p2"/>
          <p:cNvSpPr txBox="1"/>
          <p:nvPr/>
        </p:nvSpPr>
        <p:spPr>
          <a:xfrm>
            <a:off x="5478462" y="638175"/>
            <a:ext cx="3511550" cy="1200150"/>
          </a:xfrm>
          <a:prstGeom prst="rect">
            <a:avLst/>
          </a:prstGeom>
          <a:solidFill>
            <a:srgbClr val="0B002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коллекции, в которых элемент коллекции представлен как object (слаботипизированные коллекции)</a:t>
            </a:r>
            <a:endParaRPr/>
          </a:p>
        </p:txBody>
      </p:sp>
      <p:cxnSp>
        <p:nvCxnSpPr>
          <p:cNvPr id="419" name="Google Shape;419;p2"/>
          <p:cNvCxnSpPr/>
          <p:nvPr/>
        </p:nvCxnSpPr>
        <p:spPr>
          <a:xfrm>
            <a:off x="0" y="3789362"/>
            <a:ext cx="5900737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cad64f0e5351ed8_36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2" name="Google Shape;622;g3cad64f0e5351ed8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66" y="0"/>
            <a:ext cx="844426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3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8" name="Google Shape;628;p13"/>
          <p:cNvSpPr/>
          <p:nvPr/>
        </p:nvSpPr>
        <p:spPr>
          <a:xfrm>
            <a:off x="179500" y="252125"/>
            <a:ext cx="8817300" cy="467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Dictionary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student =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Dictionary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student.Add(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"Анна"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8);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student.Add(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"Никита"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3);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student[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"Алексей"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= 1;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student[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"Елена"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= 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student.Remove(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"Никита"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student.First(( n) =&gt; (n.Value==3));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"The Dictionary contains:"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KeyValuePair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element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student)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$"Name: 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 element.Key}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b="0" i="0" sz="1800" u="none" cap="none" strike="noStrike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1515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    Age: 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{element.Value}</a:t>
            </a:r>
            <a:r>
              <a:rPr b="0" i="0" lang="en-GB" sz="18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29" name="Google Shape;62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3937" y="5386387"/>
            <a:ext cx="4633912" cy="147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4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5" name="Google Shape;635;p14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Инициализация словаря</a:t>
            </a:r>
            <a:endParaRPr/>
          </a:p>
        </p:txBody>
      </p:sp>
      <p:sp>
        <p:nvSpPr>
          <p:cNvPr id="636" name="Google Shape;636;p14"/>
          <p:cNvSpPr txBox="1"/>
          <p:nvPr/>
        </p:nvSpPr>
        <p:spPr>
          <a:xfrm>
            <a:off x="301625" y="2325687"/>
            <a:ext cx="8540750" cy="30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Dictionary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fit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Dictionary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[</a:t>
            </a:r>
            <a:r>
              <a:rPr b="0" i="0" lang="en-GB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"ИСиТ"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i="0" lang="en-GB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"Понедельник"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[</a:t>
            </a:r>
            <a:r>
              <a:rPr b="0" i="0" lang="en-GB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"ДЭВИ"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i="0" lang="en-GB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"Вторник"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[</a:t>
            </a:r>
            <a:r>
              <a:rPr b="0" i="0" lang="en-GB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"ПОИТ"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i="0" lang="en-GB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"Среда"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[</a:t>
            </a:r>
            <a:r>
              <a:rPr b="0" i="0" lang="en-GB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"ПОБМС"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i="0" lang="en-GB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"Четверг"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};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System.Collections.Specialized</a:t>
            </a:r>
            <a:endParaRPr/>
          </a:p>
        </p:txBody>
      </p:sp>
      <p:sp>
        <p:nvSpPr>
          <p:cNvPr id="642" name="Google Shape;642;p15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1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CollectionsUtil</a:t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1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HybridDictionary </a:t>
            </a: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1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ListDictionary</a:t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1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NameValueCollection</a:t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1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OrderedDictionary</a:t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1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StringCollection</a:t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1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StringDictionary</a:t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3" name="Google Shape;643;p15"/>
          <p:cNvSpPr txBox="1"/>
          <p:nvPr/>
        </p:nvSpPr>
        <p:spPr>
          <a:xfrm>
            <a:off x="4537075" y="4076700"/>
            <a:ext cx="4305300" cy="369887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b="0" i="0" lang="en-GB" sz="180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индексируемые пары "ключ-значение"</a:t>
            </a:r>
            <a:endParaRPr/>
          </a:p>
        </p:txBody>
      </p:sp>
      <p:sp>
        <p:nvSpPr>
          <p:cNvPr id="644" name="Google Shape;644;p15"/>
          <p:cNvSpPr txBox="1"/>
          <p:nvPr/>
        </p:nvSpPr>
        <p:spPr>
          <a:xfrm>
            <a:off x="3995737" y="4649787"/>
            <a:ext cx="5148262" cy="369887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b="0" i="0" lang="en-GB" sz="180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оптимизация  для хранения символьных строк</a:t>
            </a:r>
            <a:endParaRPr/>
          </a:p>
        </p:txBody>
      </p:sp>
      <p:sp>
        <p:nvSpPr>
          <p:cNvPr id="645" name="Google Shape;645;p15"/>
          <p:cNvSpPr txBox="1"/>
          <p:nvPr/>
        </p:nvSpPr>
        <p:spPr>
          <a:xfrm>
            <a:off x="4270375" y="5175250"/>
            <a:ext cx="4572000" cy="368300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b="0" i="0" lang="en-GB" sz="180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пары ключ-значение  типа  string</a:t>
            </a:r>
            <a:endParaRPr/>
          </a:p>
        </p:txBody>
      </p:sp>
      <p:sp>
        <p:nvSpPr>
          <p:cNvPr id="646" name="Google Shape;646;p15"/>
          <p:cNvSpPr txBox="1"/>
          <p:nvPr/>
        </p:nvSpPr>
        <p:spPr>
          <a:xfrm>
            <a:off x="4427537" y="2155825"/>
            <a:ext cx="4041775" cy="646112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небольшого ListDictionary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большого количества Hashtable</a:t>
            </a:r>
            <a:endParaRPr/>
          </a:p>
        </p:txBody>
      </p:sp>
      <p:sp>
        <p:nvSpPr>
          <p:cNvPr id="647" name="Google Shape;647;p15"/>
          <p:cNvSpPr txBox="1"/>
          <p:nvPr/>
        </p:nvSpPr>
        <p:spPr>
          <a:xfrm>
            <a:off x="3640137" y="2830512"/>
            <a:ext cx="5616575" cy="646112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b="0" i="0" lang="en-GB" sz="180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для хранения пар "ключ-значение" используется связный список (небольшое количество)</a:t>
            </a:r>
            <a:endParaRPr/>
          </a:p>
        </p:txBody>
      </p:sp>
      <p:sp>
        <p:nvSpPr>
          <p:cNvPr id="648" name="Google Shape;648;p15"/>
          <p:cNvSpPr txBox="1"/>
          <p:nvPr/>
        </p:nvSpPr>
        <p:spPr>
          <a:xfrm>
            <a:off x="5160962" y="3467100"/>
            <a:ext cx="3983037" cy="646112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b="0" i="0" lang="en-GB" sz="180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 пары "ключ-значение"относятся к типу string</a:t>
            </a:r>
            <a:endParaRPr/>
          </a:p>
        </p:txBody>
      </p:sp>
      <p:sp>
        <p:nvSpPr>
          <p:cNvPr id="649" name="Google Shape;649;p15"/>
          <p:cNvSpPr txBox="1"/>
          <p:nvPr/>
        </p:nvSpPr>
        <p:spPr>
          <a:xfrm>
            <a:off x="4162425" y="1427162"/>
            <a:ext cx="4572000" cy="646112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b="0" i="0" lang="en-GB" sz="180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содержит фабричные методы для создания коллекций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cad64f0e5351ed8_43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6" name="Google Shape;656;g3cad64f0e5351ed8_43"/>
          <p:cNvPicPr preferRelativeResize="0"/>
          <p:nvPr/>
        </p:nvPicPr>
        <p:blipFill rotWithShape="1">
          <a:blip r:embed="rId3">
            <a:alphaModFix/>
          </a:blip>
          <a:srcRect b="0" l="0" r="0" t="10849"/>
          <a:stretch/>
        </p:blipFill>
        <p:spPr>
          <a:xfrm>
            <a:off x="502188" y="57075"/>
            <a:ext cx="8139626" cy="674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6"/>
          <p:cNvSpPr txBox="1"/>
          <p:nvPr>
            <p:ph type="title"/>
          </p:nvPr>
        </p:nvSpPr>
        <p:spPr>
          <a:xfrm>
            <a:off x="1332200" y="-171450"/>
            <a:ext cx="75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Битовые коллекции</a:t>
            </a:r>
            <a:endParaRPr/>
          </a:p>
        </p:txBody>
      </p:sp>
      <p:sp>
        <p:nvSpPr>
          <p:cNvPr id="662" name="Google Shape;662;p16"/>
          <p:cNvSpPr txBox="1"/>
          <p:nvPr>
            <p:ph idx="1" type="body"/>
          </p:nvPr>
        </p:nvSpPr>
        <p:spPr>
          <a:xfrm>
            <a:off x="311150" y="6921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 BitArray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Изменяемый размер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ICollection, IEnumerable ,ICloneable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Структура BitVector32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32 бита  (целое)  - хранение – стек🡪 тип значения 🡪 выше скорость работы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GB" sz="2400"/>
              <a:t>Если необходимое количество бит известно заранее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2400"/>
              <a:t>bits [0] обозначает первые 8 битов, элемент bits [1] — вторые 8 битов и т.д.</a:t>
            </a:r>
            <a:endParaRPr sz="2400"/>
          </a:p>
        </p:txBody>
      </p:sp>
      <p:sp>
        <p:nvSpPr>
          <p:cNvPr id="663" name="Google Shape;663;p16"/>
          <p:cNvSpPr/>
          <p:nvPr/>
        </p:nvSpPr>
        <p:spPr>
          <a:xfrm>
            <a:off x="0" y="4112850"/>
            <a:ext cx="9396600" cy="6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d = { 12, 100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BitArray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bits =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BitArray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4" name="Google Shape;664;p16"/>
          <p:cNvSpPr txBox="1"/>
          <p:nvPr/>
        </p:nvSpPr>
        <p:spPr>
          <a:xfrm>
            <a:off x="5614987" y="704850"/>
            <a:ext cx="3390900" cy="369887"/>
          </a:xfrm>
          <a:prstGeom prst="rect">
            <a:avLst/>
          </a:prstGeom>
          <a:solidFill>
            <a:srgbClr val="2D2E3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consolata"/>
              <a:buNone/>
            </a:pPr>
            <a:r>
              <a:rPr b="0" i="0" lang="en-GB" sz="1800" u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System.Collections.Specialized</a:t>
            </a:r>
            <a:endParaRPr/>
          </a:p>
        </p:txBody>
      </p:sp>
      <p:sp>
        <p:nvSpPr>
          <p:cNvPr id="665" name="Google Shape;665;p16"/>
          <p:cNvSpPr txBox="1"/>
          <p:nvPr/>
        </p:nvSpPr>
        <p:spPr>
          <a:xfrm>
            <a:off x="6751637" y="1087437"/>
            <a:ext cx="7874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D275"/>
              </a:buClr>
              <a:buSzPts val="1800"/>
              <a:buFont typeface="Inconsolata"/>
              <a:buNone/>
            </a:pPr>
            <a:r>
              <a:rPr b="1" i="1" lang="en-GB" sz="1800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And()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D275"/>
              </a:buClr>
              <a:buSzPts val="1800"/>
              <a:buFont typeface="Inconsolata"/>
              <a:buNone/>
            </a:pPr>
            <a:r>
              <a:rPr b="1" i="1" lang="en-GB" sz="1800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Get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D275"/>
              </a:buClr>
              <a:buSzPts val="1800"/>
              <a:buFont typeface="Inconsolata"/>
              <a:buNone/>
            </a:pPr>
            <a:r>
              <a:rPr b="1" i="1" lang="en-GB" sz="1800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Not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D275"/>
              </a:buClr>
              <a:buSzPts val="1800"/>
              <a:buFont typeface="Inconsolata"/>
              <a:buNone/>
            </a:pPr>
            <a:r>
              <a:rPr b="1" i="1" lang="en-GB" sz="1800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D275"/>
              </a:buClr>
              <a:buSzPts val="1800"/>
              <a:buFont typeface="Inconsolata"/>
              <a:buNone/>
            </a:pPr>
            <a:r>
              <a:rPr b="1" i="1" lang="en-GB" sz="1800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Xor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D275"/>
              </a:buClr>
              <a:buSzPts val="1800"/>
              <a:buFont typeface="Inconsolata"/>
              <a:buNone/>
            </a:pPr>
            <a:r>
              <a:rPr b="1" i="1" lang="en-GB" sz="1800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Set</a:t>
            </a:r>
            <a:endParaRPr/>
          </a:p>
        </p:txBody>
      </p:sp>
      <p:sp>
        <p:nvSpPr>
          <p:cNvPr id="666" name="Google Shape;666;p16"/>
          <p:cNvSpPr txBox="1"/>
          <p:nvPr/>
        </p:nvSpPr>
        <p:spPr>
          <a:xfrm>
            <a:off x="4375500" y="3861532"/>
            <a:ext cx="4768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каждый элемент массива values становится отдельным битом в коллекци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3cad64f0e5351ed8_51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And()</a:t>
            </a:r>
            <a:r>
              <a:rPr lang="en-GB"/>
              <a:t> </a:t>
            </a:r>
            <a:r>
              <a:rPr lang="en-GB" sz="2400"/>
              <a:t>Выполняет операцию логического умножения (И) битов вызывающего объекта и коллекции value. Возвращает коллекцию типа BitArray, содержащую результат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Get()</a:t>
            </a:r>
            <a:r>
              <a:rPr lang="en-GB" sz="2400"/>
              <a:t> Возвращает значение бита, указываемого по индексу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Not()</a:t>
            </a:r>
            <a:r>
              <a:rPr lang="en-GB" sz="2400"/>
              <a:t> Выполняет операцию поразрядного логического отрицания (НЕ) битов вызывающей коллекции и возвращает коллекцию типа BitArray, содержащую результат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Or()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Выполняет операцию логического сложения (ИЛИ) битов вызывающего объекта и коллекции value. Возвращает коллекцию типа BitArray, содержащую результат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cad64f0e5351ed8_63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Set()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Устанавливает бит, указываемый по индексу index, равным значению value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SetAll()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Устанавливает все биты равными значению value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Xor()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Выполняет логическую операцию исключающее (ИЛИ) над битами вызывающего объекта и коллекции value. Возвращает коллекцию типа BitArray, содержащую результат.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/>
              <a:t>Свойство </a:t>
            </a:r>
            <a:r>
              <a:rPr lang="en-GB" sz="2800">
                <a:solidFill>
                  <a:schemeClr val="lt2"/>
                </a:solidFill>
              </a:rPr>
              <a:t>Length</a:t>
            </a:r>
            <a:r>
              <a:rPr lang="en-GB" sz="2400"/>
              <a:t> позволяет установить или получить количество битов в коллекции.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cad64f0e5351ed8_56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g3cad64f0e5351ed8_56"/>
          <p:cNvSpPr/>
          <p:nvPr/>
        </p:nvSpPr>
        <p:spPr>
          <a:xfrm>
            <a:off x="0" y="1997845"/>
            <a:ext cx="9396600" cy="286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d = { 12, 100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BitArray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bits =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BitArray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bits.SetAll(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bits.Set(2,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bits[2] =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bits[8] =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bits)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.Write(b ? 1 : 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"\n"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86" name="Google Shape;686;g3cad64f0e5351ed8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5106" y="5039690"/>
            <a:ext cx="4500562" cy="722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Наблюдаемые коллекции</a:t>
            </a:r>
            <a:b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692" name="Google Shape;692;p17"/>
          <p:cNvSpPr txBox="1"/>
          <p:nvPr>
            <p:ph idx="1" type="body"/>
          </p:nvPr>
        </p:nvSpPr>
        <p:spPr>
          <a:xfrm>
            <a:off x="179387" y="9810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1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1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ObservableCollection&lt;T&gt;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пользовательский интерфейс получает информацию об изменениях коллекции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унаследован от Collection&lt;T&gt;, использует внутри себя List&lt;T&gt;, INotifyCollectionChanged</a:t>
            </a:r>
            <a:endParaRPr b="1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066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3" name="Google Shape;693;p17"/>
          <p:cNvSpPr/>
          <p:nvPr/>
        </p:nvSpPr>
        <p:spPr>
          <a:xfrm>
            <a:off x="118455" y="3974921"/>
            <a:ext cx="9278081" cy="25853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obsev =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ObservableCollection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obsev.CollectionChanged += CollectionChanged;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obsev.Add(23);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obsev.Add(675);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obsev.Insert(1,78);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CollectionChanged(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System.Collections.Specialized.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NotifyCollectionChangedEventArgs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{}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4" name="Google Shape;694;p17"/>
          <p:cNvSpPr txBox="1"/>
          <p:nvPr/>
        </p:nvSpPr>
        <p:spPr>
          <a:xfrm>
            <a:off x="3524250" y="909637"/>
            <a:ext cx="5619750" cy="4619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System.Collections.ObjectModel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"/>
          <p:cNvSpPr txBox="1"/>
          <p:nvPr>
            <p:ph type="title"/>
          </p:nvPr>
        </p:nvSpPr>
        <p:spPr>
          <a:xfrm>
            <a:off x="301625" y="-17462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b="0" i="1" lang="en-GB" sz="36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Интерфейсы, используемые в коллекциях C#</a:t>
            </a:r>
            <a:endParaRPr/>
          </a:p>
        </p:txBody>
      </p:sp>
      <p:sp>
        <p:nvSpPr>
          <p:cNvPr id="425" name="Google Shape;425;p3"/>
          <p:cNvSpPr txBox="1"/>
          <p:nvPr>
            <p:ph idx="1" type="body"/>
          </p:nvPr>
        </p:nvSpPr>
        <p:spPr>
          <a:xfrm>
            <a:off x="301625" y="1196975"/>
            <a:ext cx="88423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1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IEnumerable&lt;T&gt;</a:t>
            </a:r>
            <a:endParaRPr/>
          </a:p>
          <a:p>
            <a:pPr indent="-342900" lvl="1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foreach</a:t>
            </a:r>
            <a:endParaRPr/>
          </a:p>
          <a:p>
            <a:pPr indent="-342900" lvl="1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GetEnumerator() 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1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IEnumerator&lt;&gt; 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1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ICollection&lt;T&gt;</a:t>
            </a:r>
            <a:endParaRPr/>
          </a:p>
          <a:p>
            <a:pPr indent="-342900" lvl="2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Count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2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СоруТо()</a:t>
            </a:r>
            <a:endParaRPr/>
          </a:p>
          <a:p>
            <a:pPr indent="-342900" lvl="2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Add(), Remove(), Clear()</a:t>
            </a:r>
            <a:endParaRPr/>
          </a:p>
          <a:p>
            <a:pPr indent="-342900" lvl="1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1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IList&lt;T&gt;</a:t>
            </a:r>
            <a:endParaRPr/>
          </a:p>
          <a:p>
            <a:pPr indent="-342900" lvl="2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Индексатор</a:t>
            </a:r>
            <a:endParaRPr/>
          </a:p>
          <a:p>
            <a:pPr indent="-342900" lvl="2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Insert() </a:t>
            </a:r>
            <a:endParaRPr/>
          </a:p>
          <a:p>
            <a:pPr indent="-342900" lvl="2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Remove()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6" name="Google Shape;426;p3"/>
          <p:cNvSpPr txBox="1"/>
          <p:nvPr/>
        </p:nvSpPr>
        <p:spPr>
          <a:xfrm>
            <a:off x="4249737" y="1196975"/>
            <a:ext cx="4572000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GB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перечислитель, с помощью которого становится возможен последовательный перебор коллекции</a:t>
            </a:r>
            <a:endParaRPr/>
          </a:p>
        </p:txBody>
      </p:sp>
      <p:sp>
        <p:nvSpPr>
          <p:cNvPr id="427" name="Google Shape;427;p3"/>
          <p:cNvSpPr txBox="1"/>
          <p:nvPr/>
        </p:nvSpPr>
        <p:spPr>
          <a:xfrm>
            <a:off x="4067175" y="2809875"/>
            <a:ext cx="4572000" cy="646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GB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позволяет перебирать элементы коллекции</a:t>
            </a:r>
            <a:endParaRPr/>
          </a:p>
        </p:txBody>
      </p:sp>
      <p:sp>
        <p:nvSpPr>
          <p:cNvPr id="428" name="Google Shape;428;p3"/>
          <p:cNvSpPr txBox="1"/>
          <p:nvPr/>
        </p:nvSpPr>
        <p:spPr>
          <a:xfrm>
            <a:off x="3419475" y="5256212"/>
            <a:ext cx="4572000" cy="646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GB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позволяет получать элементы коллекции по порядку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3cad64f0e5351ed8_68"/>
          <p:cNvSpPr txBox="1"/>
          <p:nvPr>
            <p:ph idx="1" type="body"/>
          </p:nvPr>
        </p:nvSpPr>
        <p:spPr>
          <a:xfrm>
            <a:off x="125" y="228600"/>
            <a:ext cx="9144000" cy="76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lt2"/>
                </a:solidFill>
              </a:rPr>
              <a:t>Создание и инициализация ObservableCollection</a:t>
            </a:r>
            <a:endParaRPr sz="2900">
              <a:solidFill>
                <a:schemeClr val="lt2"/>
              </a:solidFill>
            </a:endParaRPr>
          </a:p>
        </p:txBody>
      </p:sp>
      <p:pic>
        <p:nvPicPr>
          <p:cNvPr id="701" name="Google Shape;701;g3cad64f0e5351ed8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9482"/>
            <a:ext cx="8839199" cy="978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g3cad64f0e5351ed8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525" y="4286991"/>
            <a:ext cx="8839200" cy="47264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g3cad64f0e5351ed8_68"/>
          <p:cNvSpPr txBox="1"/>
          <p:nvPr/>
        </p:nvSpPr>
        <p:spPr>
          <a:xfrm>
            <a:off x="4853405" y="1680172"/>
            <a:ext cx="48087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highlight>
                  <a:srgbClr val="000000"/>
                </a:highlight>
              </a:rPr>
              <a:t>типизируется типом string, поэтому может хранить только строки.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704" name="Google Shape;704;g3cad64f0e5351ed8_68"/>
          <p:cNvSpPr txBox="1"/>
          <p:nvPr/>
        </p:nvSpPr>
        <p:spPr>
          <a:xfrm>
            <a:off x="804582" y="3429000"/>
            <a:ext cx="75351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highlight>
                  <a:srgbClr val="000000"/>
                </a:highlight>
              </a:rPr>
              <a:t>позволяет передать в ObservableCollection объекты из другой коллекции или массива:</a:t>
            </a:r>
            <a:endParaRPr sz="22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3cad64f0e5351ed8_84"/>
          <p:cNvSpPr txBox="1"/>
          <p:nvPr>
            <p:ph idx="1" type="body"/>
          </p:nvPr>
        </p:nvSpPr>
        <p:spPr>
          <a:xfrm>
            <a:off x="409414" y="698331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void Insert(int index, T item):</a:t>
            </a:r>
            <a:r>
              <a:rPr lang="en-GB" sz="2400"/>
              <a:t> вставляет элемент item в коллекцию по индексу index. Если такого индекса в коллекции нет, то генерируется исключение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chemeClr val="lt2"/>
                </a:solidFill>
              </a:rPr>
              <a:t>bool Remove(T item):</a:t>
            </a:r>
            <a:r>
              <a:rPr lang="en-GB" sz="2400"/>
              <a:t> удаляет элемент item из коллекции, и если удаление прошло успешно, то возвращает true. Если в коллекции несколько одинаковых элементов, то удаляется только первый из них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void RemoveAt(int index):</a:t>
            </a:r>
            <a:r>
              <a:rPr lang="en-GB" sz="2400"/>
              <a:t> удаление элемента по указанному индексу index. Если такого индекса в коллекции нет, то генерируется исключение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void Move(int oldIndex, int newIndex):</a:t>
            </a:r>
            <a:r>
              <a:rPr lang="en-GB" sz="2400"/>
              <a:t> перемещает элемент с индекса oldIndex на позицию по индексу newIndex</a:t>
            </a:r>
            <a:endParaRPr/>
          </a:p>
        </p:txBody>
      </p:sp>
      <p:sp>
        <p:nvSpPr>
          <p:cNvPr id="711" name="Google Shape;711;g3cad64f0e5351ed8_84"/>
          <p:cNvSpPr txBox="1"/>
          <p:nvPr/>
        </p:nvSpPr>
        <p:spPr>
          <a:xfrm>
            <a:off x="532050" y="0"/>
            <a:ext cx="80799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Методы ObservableCollection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cad64f0e5351ed8_79"/>
          <p:cNvSpPr txBox="1"/>
          <p:nvPr>
            <p:ph idx="1" type="body"/>
          </p:nvPr>
        </p:nvSpPr>
        <p:spPr>
          <a:xfrm>
            <a:off x="399379" y="9873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void Add(T item):</a:t>
            </a:r>
            <a:r>
              <a:rPr lang="en-GB" sz="2400"/>
              <a:t> добавление нового элемента в коллекцию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void CopyTo(T[] array, int index,):</a:t>
            </a:r>
            <a:r>
              <a:rPr lang="en-GB" sz="2400"/>
              <a:t> копирует в массив array элементы из коллекции начиная с индекса index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bool Contains(T item):</a:t>
            </a:r>
            <a:r>
              <a:rPr lang="en-GB" sz="2400"/>
              <a:t> возвращает true, если элемент item есть в коллекции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void Clear():</a:t>
            </a:r>
            <a:r>
              <a:rPr lang="en-GB" sz="2400"/>
              <a:t> удаляет из коллекции все элементы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int IndexOf(T item):</a:t>
            </a:r>
            <a:r>
              <a:rPr lang="en-GB" sz="2400"/>
              <a:t> возвращает индекс первого вхождения элемента в коллекции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718" name="Google Shape;718;g3cad64f0e5351ed8_79"/>
          <p:cNvSpPr txBox="1"/>
          <p:nvPr/>
        </p:nvSpPr>
        <p:spPr>
          <a:xfrm>
            <a:off x="532050" y="0"/>
            <a:ext cx="80799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Методы </a:t>
            </a:r>
            <a:r>
              <a:rPr lang="en-GB" sz="29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ObservableCollection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cad64f0e5351ed8_92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5" name="Google Shape;725;g3cad64f0e5351ed8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25" y="120600"/>
            <a:ext cx="7671775" cy="65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3cad64f0e5351ed8_98"/>
          <p:cNvSpPr txBox="1"/>
          <p:nvPr>
            <p:ph idx="1" type="body"/>
          </p:nvPr>
        </p:nvSpPr>
        <p:spPr>
          <a:xfrm>
            <a:off x="301650" y="266274"/>
            <a:ext cx="8540700" cy="490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2"/>
                </a:solidFill>
              </a:rPr>
              <a:t>	</a:t>
            </a:r>
            <a:endParaRPr sz="2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2"/>
                </a:solidFill>
              </a:rPr>
              <a:t>void NotifyCollectionChangedEventHandler(object? sender, NotifyCollectionChangedEventArgs e);</a:t>
            </a:r>
            <a:endParaRPr sz="2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700"/>
              <a:t>событие </a:t>
            </a:r>
            <a:r>
              <a:rPr lang="en-GB" sz="2700">
                <a:solidFill>
                  <a:schemeClr val="lt2"/>
                </a:solidFill>
              </a:rPr>
              <a:t>CollectionChanged</a:t>
            </a:r>
            <a:r>
              <a:rPr lang="en-GB" sz="2700"/>
              <a:t>, подписавшись на которое, мы можем обработать любые изменения коллекции.</a:t>
            </a:r>
            <a:endParaRPr sz="2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700"/>
              <a:t>событие представляет делегат </a:t>
            </a:r>
            <a:r>
              <a:rPr lang="en-GB" sz="2700">
                <a:solidFill>
                  <a:schemeClr val="lt2"/>
                </a:solidFill>
              </a:rPr>
              <a:t>NotifyCollectionChangedEventHandler</a:t>
            </a:r>
            <a:endParaRPr sz="2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700"/>
              <a:t>Параметр </a:t>
            </a:r>
            <a:r>
              <a:rPr lang="en-GB" sz="2700">
                <a:solidFill>
                  <a:schemeClr val="lt2"/>
                </a:solidFill>
              </a:rPr>
              <a:t>NotifyCollectionChangedEventArgs</a:t>
            </a:r>
            <a:endParaRPr sz="2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700"/>
              <a:t>хранит всю информацию о событии</a:t>
            </a:r>
            <a:r>
              <a:rPr lang="en-GB" sz="2700">
                <a:solidFill>
                  <a:schemeClr val="lt2"/>
                </a:solidFill>
              </a:rPr>
              <a:t>.</a:t>
            </a:r>
            <a:endParaRPr sz="2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700"/>
              <a:t>его свойство </a:t>
            </a:r>
            <a:r>
              <a:rPr lang="en-GB" sz="2700">
                <a:solidFill>
                  <a:schemeClr val="lt2"/>
                </a:solidFill>
              </a:rPr>
              <a:t>Action</a:t>
            </a:r>
            <a:r>
              <a:rPr lang="en-GB" sz="2700"/>
              <a:t> позволяет узнать характер изменений</a:t>
            </a:r>
            <a:endParaRPr sz="2700"/>
          </a:p>
        </p:txBody>
      </p:sp>
      <p:sp>
        <p:nvSpPr>
          <p:cNvPr id="732" name="Google Shape;732;g3cad64f0e5351ed8_98"/>
          <p:cNvSpPr txBox="1"/>
          <p:nvPr/>
        </p:nvSpPr>
        <p:spPr>
          <a:xfrm>
            <a:off x="1750428" y="86373"/>
            <a:ext cx="68301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</a:rPr>
              <a:t>Уведомление об измении коллекции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bb08ad13d89480e_2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2"/>
                </a:solidFill>
              </a:rPr>
              <a:t>NotifyCollectionChangedAction.Add</a:t>
            </a:r>
            <a:r>
              <a:rPr lang="en-GB" sz="2700"/>
              <a:t>: добавление</a:t>
            </a:r>
            <a:endParaRPr sz="2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2"/>
                </a:solidFill>
              </a:rPr>
              <a:t>NotifyCollectionChangedAction.Remove</a:t>
            </a:r>
            <a:r>
              <a:rPr lang="en-GB" sz="2700"/>
              <a:t>: удаление</a:t>
            </a:r>
            <a:endParaRPr sz="2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2"/>
                </a:solidFill>
              </a:rPr>
              <a:t>NotifyCollectionChangedAction.Replace</a:t>
            </a:r>
            <a:r>
              <a:rPr lang="en-GB" sz="2700"/>
              <a:t>: замена</a:t>
            </a:r>
            <a:endParaRPr sz="2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2"/>
                </a:solidFill>
              </a:rPr>
              <a:t>NotifyCollectionChangedAction.Move</a:t>
            </a:r>
            <a:r>
              <a:rPr lang="en-GB" sz="2700"/>
              <a:t>: перемещение объекта внутри коллекции на новую позицию</a:t>
            </a:r>
            <a:endParaRPr sz="2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2"/>
                </a:solidFill>
              </a:rPr>
              <a:t>NotifyCollectionChangedAction.Reset</a:t>
            </a:r>
            <a:r>
              <a:rPr lang="en-GB" sz="2700"/>
              <a:t>: сброс содержимого коллекции (например, при ее очистке с помощью метода Clear())</a:t>
            </a:r>
            <a:endParaRPr sz="27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bb08ad13d89480e_7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5" name="Google Shape;745;g3bb08ad13d89480e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471" y="8"/>
            <a:ext cx="591502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g3bb08ad13d89480e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19012"/>
            <a:ext cx="9144001" cy="5138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bb08ad13d89480e_14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3" name="Google Shape;753;g3bb08ad13d89480e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13" y="257175"/>
            <a:ext cx="7305675" cy="634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g3bb08ad13d89480e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1533" y="4957250"/>
            <a:ext cx="3363375" cy="19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8"/>
          <p:cNvSpPr txBox="1"/>
          <p:nvPr>
            <p:ph type="title"/>
          </p:nvPr>
        </p:nvSpPr>
        <p:spPr>
          <a:xfrm>
            <a:off x="312737" y="-17145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Параллельные коллекции</a:t>
            </a:r>
            <a:endParaRPr/>
          </a:p>
        </p:txBody>
      </p:sp>
      <p:sp>
        <p:nvSpPr>
          <p:cNvPr id="760" name="Google Shape;760;p18"/>
          <p:cNvSpPr txBox="1"/>
          <p:nvPr>
            <p:ph idx="1" type="body"/>
          </p:nvPr>
        </p:nvSpPr>
        <p:spPr>
          <a:xfrm>
            <a:off x="301625" y="1125530"/>
            <a:ext cx="85407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560"/>
              <a:buFont typeface="Arial"/>
              <a:buChar char="►"/>
            </a:pPr>
            <a:r>
              <a:rPr lang="en-GB">
                <a:solidFill>
                  <a:schemeClr val="lt2"/>
                </a:solidFill>
              </a:rPr>
              <a:t>IProducerConsumerCollection&lt;T&gt;</a:t>
            </a:r>
            <a:endParaRPr>
              <a:solidFill>
                <a:schemeClr val="lt2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GB"/>
              <a:t>Его методы </a:t>
            </a:r>
            <a:r>
              <a:rPr b="0" i="0" lang="en-GB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TryAdd()</a:t>
            </a: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 </a:t>
            </a:r>
            <a:r>
              <a:rPr b="0" i="0" lang="en-GB" sz="32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TryTake()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61" name="Google Shape;761;p18"/>
          <p:cNvSpPr txBox="1"/>
          <p:nvPr/>
        </p:nvSpPr>
        <p:spPr>
          <a:xfrm>
            <a:off x="301625" y="4289399"/>
            <a:ext cx="6549900" cy="321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201525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t/>
            </a:r>
            <a:endParaRPr b="0" i="0" sz="40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D275"/>
              </a:buClr>
              <a:buSzPts val="2800"/>
              <a:buFont typeface="Inconsolata"/>
              <a:buNone/>
            </a:pPr>
            <a:r>
              <a:rPr b="1" i="1" lang="en-GB" sz="2800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ConcurrentStack&lt;T&gt;</a:t>
            </a:r>
            <a:endParaRPr/>
          </a:p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D275"/>
              </a:buClr>
              <a:buSzPts val="2800"/>
              <a:buFont typeface="Inconsolata"/>
              <a:buNone/>
            </a:pPr>
            <a:r>
              <a:rPr b="1" i="1" lang="en-GB" sz="2800" u="none" cap="none" strike="noStrik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ConcurrentBag&lt;T&gt;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D275"/>
              </a:buClr>
              <a:buSzPts val="2800"/>
              <a:buFont typeface="Inconsolata"/>
              <a:buNone/>
            </a:pPr>
            <a:r>
              <a:rPr b="1" i="1" lang="en-GB" sz="2800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ConcurrentDictionary&lt;TKey, TValue&gt;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D275"/>
              </a:buClr>
              <a:buSzPts val="2800"/>
              <a:buFont typeface="Inconsolata"/>
              <a:buNone/>
            </a:pPr>
            <a:r>
              <a:rPr b="1" i="1" lang="en-GB" sz="2800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BlockingCollection&lt;T&gt;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D275"/>
              </a:buClr>
              <a:buSzPts val="2800"/>
              <a:buFont typeface="Inconsolata"/>
              <a:buNone/>
            </a:pPr>
            <a:r>
              <a:rPr b="1" i="1" lang="en-GB" sz="2800" u="none">
                <a:solidFill>
                  <a:srgbClr val="F9D275"/>
                </a:solidFill>
                <a:latin typeface="Inconsolata"/>
                <a:ea typeface="Inconsolata"/>
                <a:cs typeface="Inconsolata"/>
                <a:sym typeface="Inconsolata"/>
              </a:rPr>
              <a:t>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 u="none">
              <a:solidFill>
                <a:srgbClr val="F9D275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62" name="Google Shape;762;p18"/>
          <p:cNvSpPr txBox="1"/>
          <p:nvPr/>
        </p:nvSpPr>
        <p:spPr>
          <a:xfrm>
            <a:off x="312725" y="1126962"/>
            <a:ext cx="7128000" cy="155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коллекции классов, предназначенные для безопасной работы в многопоточной среде, которыми можно воспользоваться при создании  многопоточных приложений</a:t>
            </a:r>
            <a:endParaRPr/>
          </a:p>
        </p:txBody>
      </p:sp>
      <p:sp>
        <p:nvSpPr>
          <p:cNvPr id="763" name="Google Shape;763;p18"/>
          <p:cNvSpPr txBox="1"/>
          <p:nvPr/>
        </p:nvSpPr>
        <p:spPr>
          <a:xfrm>
            <a:off x="4160837" y="601650"/>
            <a:ext cx="4983300" cy="52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rPr b="0" i="0" lang="en-GB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System.Collections.Concurrent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9" name="Google Shape;769;p19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NET Collections mind map · Alex Sikilinda" id="770" name="Google Shape;77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25" y="115887"/>
            <a:ext cx="8718550" cy="54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"/>
          <p:cNvSpPr txBox="1"/>
          <p:nvPr>
            <p:ph idx="1" type="body"/>
          </p:nvPr>
        </p:nvSpPr>
        <p:spPr>
          <a:xfrm>
            <a:off x="179387" y="6207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ISet&lt;T&gt;</a:t>
            </a:r>
            <a:endParaRPr/>
          </a:p>
          <a:p>
            <a:pPr indent="-342900" lvl="1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IDictionary&lt;TKey, TValue&gt;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IComparer&lt;T&gt;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ICollection</a:t>
            </a:r>
            <a:endParaRPr/>
          </a:p>
          <a:p>
            <a:pPr indent="-342900" lvl="1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определяет элементы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066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4" name="Google Shape;434;p4"/>
          <p:cNvSpPr txBox="1"/>
          <p:nvPr/>
        </p:nvSpPr>
        <p:spPr>
          <a:xfrm>
            <a:off x="3948112" y="1906587"/>
            <a:ext cx="3257550" cy="369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b="0" i="0" lang="en-GB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сравнения двух объектов</a:t>
            </a:r>
            <a:endParaRPr/>
          </a:p>
        </p:txBody>
      </p:sp>
      <p:cxnSp>
        <p:nvCxnSpPr>
          <p:cNvPr id="435" name="Google Shape;435;p4"/>
          <p:cNvCxnSpPr/>
          <p:nvPr/>
        </p:nvCxnSpPr>
        <p:spPr>
          <a:xfrm>
            <a:off x="239712" y="1700212"/>
            <a:ext cx="8662987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0"/>
          <p:cNvSpPr txBox="1"/>
          <p:nvPr>
            <p:ph type="title"/>
          </p:nvPr>
        </p:nvSpPr>
        <p:spPr>
          <a:xfrm>
            <a:off x="301625" y="-31252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1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Реализация интерфейса</a:t>
            </a:r>
            <a:endParaRPr/>
          </a:p>
        </p:txBody>
      </p:sp>
      <p:sp>
        <p:nvSpPr>
          <p:cNvPr id="776" name="Google Shape;776;p20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IComparable </a:t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сортировки и сравнения объектов (SortedList)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Требует реализации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int CompareTo(object obj)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IComparer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1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Compare</a:t>
            </a: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object</a:t>
            </a: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x, </a:t>
            </a:r>
            <a:r>
              <a:rPr b="1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object</a:t>
            </a: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у)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2" name="Google Shape;782;p21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3" name="Google Shape;783;p21"/>
          <p:cNvSpPr/>
          <p:nvPr/>
        </p:nvSpPr>
        <p:spPr>
          <a:xfrm>
            <a:off x="240568" y="404664"/>
            <a:ext cx="8662863" cy="61863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Air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IComparable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Air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 {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CompareTo(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Air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obj)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.Number &gt; obj.Number)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.Number &lt; obj.Number)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Air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minsk2 = 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Air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minsk2.Add(</a:t>
            </a:r>
            <a:r>
              <a:rPr b="0" i="0" lang="en-GB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Air</a:t>
            </a: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minsk2.Sort();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2"/>
          <p:cNvSpPr txBox="1"/>
          <p:nvPr>
            <p:ph type="title"/>
          </p:nvPr>
        </p:nvSpPr>
        <p:spPr>
          <a:xfrm>
            <a:off x="301625" y="-215506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Интерфейс ICollection </a:t>
            </a:r>
            <a:endParaRPr/>
          </a:p>
        </p:txBody>
      </p:sp>
      <p:sp>
        <p:nvSpPr>
          <p:cNvPr id="789" name="Google Shape;789;p22"/>
          <p:cNvSpPr txBox="1"/>
          <p:nvPr>
            <p:ph idx="1" type="body"/>
          </p:nvPr>
        </p:nvSpPr>
        <p:spPr>
          <a:xfrm>
            <a:off x="301650" y="1092550"/>
            <a:ext cx="85407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2400"/>
              <a:t>Определяет размер, перечислители и методы синхронизации для всех неуниверсальных коллекций.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90" name="Google Shape;7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37" y="3040149"/>
            <a:ext cx="8772525" cy="3468687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22"/>
          <p:cNvSpPr txBox="1"/>
          <p:nvPr/>
        </p:nvSpPr>
        <p:spPr>
          <a:xfrm>
            <a:off x="4572000" y="4846800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Получает  элементов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792" name="Google Shape;792;p22"/>
          <p:cNvSpPr txBox="1"/>
          <p:nvPr/>
        </p:nvSpPr>
        <p:spPr>
          <a:xfrm>
            <a:off x="6160468" y="5281500"/>
            <a:ext cx="3446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Возвращает значение, показывающее, является ли доступ к коллекции ICollection 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потокобезопасным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793" name="Google Shape;793;p22"/>
          <p:cNvSpPr txBox="1"/>
          <p:nvPr/>
        </p:nvSpPr>
        <p:spPr>
          <a:xfrm>
            <a:off x="1145975" y="6069950"/>
            <a:ext cx="48987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Получает объект, с помощью которого можно синхронизировать доступ к коллекции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794" name="Google Shape;794;p22"/>
          <p:cNvSpPr txBox="1"/>
          <p:nvPr/>
        </p:nvSpPr>
        <p:spPr>
          <a:xfrm>
            <a:off x="3622648" y="3639425"/>
            <a:ext cx="4898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000000"/>
                </a:highlight>
              </a:rPr>
              <a:t>Копирует элементы коллекции ICollection в массив Array, начиная с указанного индекса массива Array.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3"/>
          <p:cNvSpPr txBox="1"/>
          <p:nvPr>
            <p:ph type="title"/>
          </p:nvPr>
        </p:nvSpPr>
        <p:spPr>
          <a:xfrm>
            <a:off x="301625" y="-190212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33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Универсальный интерфейс ICollection&lt;T&gt; </a:t>
            </a:r>
            <a:endParaRPr sz="3300"/>
          </a:p>
        </p:txBody>
      </p:sp>
      <p:sp>
        <p:nvSpPr>
          <p:cNvPr id="800" name="Google Shape;800;p23"/>
          <p:cNvSpPr txBox="1"/>
          <p:nvPr>
            <p:ph idx="1" type="body"/>
          </p:nvPr>
        </p:nvSpPr>
        <p:spPr>
          <a:xfrm>
            <a:off x="301600" y="561502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GB" sz="2400"/>
              <a:t>Определяет методы для управления универсальными </a:t>
            </a:r>
            <a:r>
              <a:rPr lang="en-GB" sz="2400"/>
              <a:t>коллекциями</a:t>
            </a:r>
            <a:r>
              <a:rPr lang="en-GB"/>
              <a:t>.</a:t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01" name="Google Shape;8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308" y="1830610"/>
            <a:ext cx="8101750" cy="4660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23"/>
          <p:cNvSpPr txBox="1"/>
          <p:nvPr/>
        </p:nvSpPr>
        <p:spPr>
          <a:xfrm>
            <a:off x="4572000" y="3429000"/>
            <a:ext cx="47844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highlight>
                  <a:srgbClr val="000000"/>
                </a:highlight>
              </a:rPr>
              <a:t>содержит ли коллекция указанное значение.</a:t>
            </a:r>
            <a:endParaRPr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803" name="Google Shape;803;p23"/>
          <p:cNvSpPr txBox="1"/>
          <p:nvPr/>
        </p:nvSpPr>
        <p:spPr>
          <a:xfrm>
            <a:off x="4147200" y="4309494"/>
            <a:ext cx="49968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highlight>
                  <a:srgbClr val="000000"/>
                </a:highlight>
              </a:rPr>
              <a:t>Удаляет первое вхождение указанного объекта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804" name="Google Shape;804;p23"/>
          <p:cNvSpPr txBox="1"/>
          <p:nvPr/>
        </p:nvSpPr>
        <p:spPr>
          <a:xfrm>
            <a:off x="4846950" y="5460050"/>
            <a:ext cx="41355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highlight>
                  <a:srgbClr val="000000"/>
                </a:highlight>
              </a:rPr>
              <a:t>Получает значение, указывающее, является ли объект ICollection&lt;T&gt; доступным только для чтения.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4"/>
          <p:cNvSpPr txBox="1"/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Интерфейс IList </a:t>
            </a:r>
            <a:endParaRPr/>
          </a:p>
        </p:txBody>
      </p:sp>
      <p:sp>
        <p:nvSpPr>
          <p:cNvPr id="810" name="Google Shape;810;p24"/>
          <p:cNvSpPr txBox="1"/>
          <p:nvPr>
            <p:ph idx="1" type="body"/>
          </p:nvPr>
        </p:nvSpPr>
        <p:spPr>
          <a:xfrm>
            <a:off x="301625" y="7016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27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Char char="►"/>
            </a:pPr>
            <a:r>
              <a:rPr lang="en-GB" sz="2400"/>
              <a:t>Представляет неуниверсальную коллекцию объектов, к каждому из которых можно получить индивидуальный доступ по индексу.</a:t>
            </a:r>
            <a:endParaRPr sz="2400"/>
          </a:p>
        </p:txBody>
      </p:sp>
      <p:pic>
        <p:nvPicPr>
          <p:cNvPr id="811" name="Google Shape;81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" y="1865312"/>
            <a:ext cx="6359525" cy="49926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neric Collections as parameters and return types in C# | Code Better" id="812" name="Google Shape;81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9162" y="1576196"/>
            <a:ext cx="294322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24"/>
          <p:cNvSpPr txBox="1"/>
          <p:nvPr/>
        </p:nvSpPr>
        <p:spPr>
          <a:xfrm>
            <a:off x="4572000" y="5210175"/>
            <a:ext cx="457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highlight>
                  <a:srgbClr val="000000"/>
                </a:highlight>
              </a:rPr>
              <a:t>Получает значение, указывающее, имеет ли список IList фиксированный размер.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25"/>
          <p:cNvSpPr txBox="1"/>
          <p:nvPr>
            <p:ph type="title"/>
          </p:nvPr>
        </p:nvSpPr>
        <p:spPr>
          <a:xfrm>
            <a:off x="301625" y="-19826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Интерфейс IDictionary </a:t>
            </a:r>
            <a:endParaRPr/>
          </a:p>
        </p:txBody>
      </p:sp>
      <p:sp>
        <p:nvSpPr>
          <p:cNvPr id="819" name="Google Shape;819;p25"/>
          <p:cNvSpPr txBox="1"/>
          <p:nvPr>
            <p:ph idx="1" type="body"/>
          </p:nvPr>
        </p:nvSpPr>
        <p:spPr>
          <a:xfrm>
            <a:off x="301600" y="683881"/>
            <a:ext cx="85407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протокол</a:t>
            </a: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взаимодействия для коллекций-словарей (KeyValuePair&lt;TKey, TValue&gt; – это вспомогательная структура, у которой определены свойства Key и Value)</a:t>
            </a:r>
            <a:endParaRPr/>
          </a:p>
        </p:txBody>
      </p:sp>
      <p:pic>
        <p:nvPicPr>
          <p:cNvPr id="820" name="Google Shape;82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00" y="1780322"/>
            <a:ext cx="8540701" cy="483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0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Стандартные интерфейсы коллекций</a:t>
            </a:r>
            <a:endParaRPr/>
          </a:p>
        </p:txBody>
      </p:sp>
      <p:sp>
        <p:nvSpPr>
          <p:cNvPr id="826" name="Google Shape;826;p30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27" name="Google Shape;8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37" y="1600200"/>
            <a:ext cx="8899525" cy="3887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3" name="Google Shape;833;p26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34" name="Google Shape;8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6975"/>
            <a:ext cx="8913812" cy="398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7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интерфейс ISet&lt;T&gt;</a:t>
            </a:r>
            <a:endParaRPr/>
          </a:p>
        </p:txBody>
      </p:sp>
      <p:sp>
        <p:nvSpPr>
          <p:cNvPr id="840" name="Google Shape;840;p27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41" name="Google Shape;8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1600200"/>
            <a:ext cx="7943850" cy="44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8"/>
          <p:cNvSpPr txBox="1"/>
          <p:nvPr>
            <p:ph idx="1" type="body"/>
          </p:nvPr>
        </p:nvSpPr>
        <p:spPr>
          <a:xfrm>
            <a:off x="323850" y="188912"/>
            <a:ext cx="8540750" cy="583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необобщенный интерфейс IEnumerator или обобщенный интерфейс IEnumerator&lt;T&gt; (Перечислители)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1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Реализация object</a:t>
            </a: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Current { </a:t>
            </a:r>
            <a:r>
              <a:rPr b="1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get</a:t>
            </a: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; }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1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bool</a:t>
            </a: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MoveNext</a:t>
            </a:r>
            <a:r>
              <a:rPr b="0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1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void Reset()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b="1" i="0" lang="en-GB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Доступ только для чтения</a:t>
            </a:r>
            <a:endParaRPr/>
          </a:p>
        </p:txBody>
      </p:sp>
      <p:sp>
        <p:nvSpPr>
          <p:cNvPr id="847" name="Google Shape;847;p28"/>
          <p:cNvSpPr/>
          <p:nvPr/>
        </p:nvSpPr>
        <p:spPr>
          <a:xfrm>
            <a:off x="107504" y="3429000"/>
            <a:ext cx="9485707" cy="3170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arrayList =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ran =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0; i &lt; 10;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arrayList.Add(ran.Next(1, 20));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Используем перечислитель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IEnumerator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GB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e = arrayList.GetEnumerator();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e.MoveNext()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GB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.Write(e.Current + </a:t>
            </a:r>
            <a:r>
              <a:rPr b="0" i="0" lang="en-GB" sz="2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"\t"</a:t>
            </a:r>
            <a:r>
              <a:rPr b="0" i="0" lang="en-GB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"/>
          <p:cNvSpPr txBox="1"/>
          <p:nvPr>
            <p:ph type="title"/>
          </p:nvPr>
        </p:nvSpPr>
        <p:spPr>
          <a:xfrm>
            <a:off x="301625" y="0"/>
            <a:ext cx="854075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</a:pPr>
            <a:r>
              <a:rPr b="1" i="0" lang="en-GB" sz="36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Классы необобщенных коллекций</a:t>
            </a:r>
            <a:endParaRPr/>
          </a:p>
        </p:txBody>
      </p:sp>
      <p:sp>
        <p:nvSpPr>
          <p:cNvPr id="441" name="Google Shape;441;p5"/>
          <p:cNvSpPr txBox="1"/>
          <p:nvPr>
            <p:ph idx="1" type="body"/>
          </p:nvPr>
        </p:nvSpPr>
        <p:spPr>
          <a:xfrm>
            <a:off x="301625" y="8636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ArrayList - </a:t>
            </a: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IList, ICollection, IEnumerable, ICloneabl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BitArray - </a:t>
            </a: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ICollection, IEnumerable, ICloneable</a:t>
            </a:r>
            <a:endParaRPr b="0" i="0" sz="28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HashTable</a:t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Queue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SortedList -  </a:t>
            </a:r>
            <a:r>
              <a:rPr b="0" i="0" lang="en-GB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класс коллекции, хранящей наборы пар "ключ-значение", отсортированных по ключу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Stack</a:t>
            </a:r>
            <a:endParaRPr/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2" name="Google Shape;442;p5"/>
          <p:cNvSpPr txBox="1"/>
          <p:nvPr/>
        </p:nvSpPr>
        <p:spPr>
          <a:xfrm>
            <a:off x="157162" y="4724400"/>
            <a:ext cx="8829675" cy="224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1) хранят ссылки на объекты 🡪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 сохранении или извлечении элементов требуется приведение типов (исключение BitArray)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2)включены в библиотеку с целью обратной совместимости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 существующими приложениями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🡪применять не рекомендуется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rPr b="0" i="0" lang="en-GB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3) B  UWP эти классы недоступны</a:t>
            </a:r>
            <a:endParaRPr/>
          </a:p>
        </p:txBody>
      </p:sp>
      <p:sp>
        <p:nvSpPr>
          <p:cNvPr id="443" name="Google Shape;443;p5"/>
          <p:cNvSpPr txBox="1"/>
          <p:nvPr/>
        </p:nvSpPr>
        <p:spPr>
          <a:xfrm>
            <a:off x="2843212" y="1298575"/>
            <a:ext cx="39084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b="0" i="0" lang="en-GB" sz="180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Определяет динамический массив</a:t>
            </a:r>
            <a:endParaRPr/>
          </a:p>
        </p:txBody>
      </p:sp>
      <p:sp>
        <p:nvSpPr>
          <p:cNvPr id="444" name="Google Shape;444;p5"/>
          <p:cNvSpPr txBox="1"/>
          <p:nvPr/>
        </p:nvSpPr>
        <p:spPr>
          <a:xfrm>
            <a:off x="2555875" y="2197100"/>
            <a:ext cx="61642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b="0" i="0" lang="en-GB" sz="180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Определяет хеш-таблицу для пар "ключ-значение"</a:t>
            </a:r>
            <a:endParaRPr/>
          </a:p>
        </p:txBody>
      </p:sp>
      <p:sp>
        <p:nvSpPr>
          <p:cNvPr id="445" name="Google Shape;445;p5"/>
          <p:cNvSpPr txBox="1"/>
          <p:nvPr/>
        </p:nvSpPr>
        <p:spPr>
          <a:xfrm>
            <a:off x="2373312" y="2725737"/>
            <a:ext cx="24241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b="0" i="0" lang="en-GB" sz="180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Определяет очередь</a:t>
            </a:r>
            <a:endParaRPr/>
          </a:p>
        </p:txBody>
      </p:sp>
      <p:sp>
        <p:nvSpPr>
          <p:cNvPr id="446" name="Google Shape;446;p5"/>
          <p:cNvSpPr txBox="1"/>
          <p:nvPr/>
        </p:nvSpPr>
        <p:spPr>
          <a:xfrm>
            <a:off x="2373312" y="4244975"/>
            <a:ext cx="1993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b="0" i="0" lang="en-GB" sz="180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Определяет стек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Перечеслители</a:t>
            </a:r>
            <a:endParaRPr/>
          </a:p>
        </p:txBody>
      </p:sp>
      <p:sp>
        <p:nvSpPr>
          <p:cNvPr id="853" name="Google Shape;853;p29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4" name="Google Shape;854;p29"/>
          <p:cNvSpPr txBox="1"/>
          <p:nvPr/>
        </p:nvSpPr>
        <p:spPr>
          <a:xfrm>
            <a:off x="301625" y="1771650"/>
            <a:ext cx="7831137" cy="4156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IEnumerable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IEnumerator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GetEnumerator();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IEnumerator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Current {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MoveNext();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Reset();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b0c7d2de575d59b_6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3" name="Google Shape;453;g4b0c7d2de575d59b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13" y="1498168"/>
            <a:ext cx="8794975" cy="43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"/>
          <p:cNvSpPr txBox="1"/>
          <p:nvPr>
            <p:ph type="title"/>
          </p:nvPr>
        </p:nvSpPr>
        <p:spPr>
          <a:xfrm>
            <a:off x="301625" y="228600"/>
            <a:ext cx="8540750" cy="392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GB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 ArrayList</a:t>
            </a:r>
            <a:endParaRPr/>
          </a:p>
        </p:txBody>
      </p:sp>
      <p:sp>
        <p:nvSpPr>
          <p:cNvPr id="459" name="Google Shape;459;p6"/>
          <p:cNvSpPr txBox="1"/>
          <p:nvPr>
            <p:ph idx="1" type="body"/>
          </p:nvPr>
        </p:nvSpPr>
        <p:spPr>
          <a:xfrm>
            <a:off x="301625" y="1299148"/>
            <a:ext cx="8540700" cy="54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Свойства – Capacity </a:t>
            </a:r>
            <a:r>
              <a:rPr b="0" i="0" lang="en-GB" sz="21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получать и устанавливать емкость вызывающей коллекции </a:t>
            </a:r>
            <a:endParaRPr b="0" i="0" sz="21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GB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Count, Item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t/>
            </a:r>
            <a:endParaRPr/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0" name="Google Shape;460;p6"/>
          <p:cNvSpPr txBox="1"/>
          <p:nvPr/>
        </p:nvSpPr>
        <p:spPr>
          <a:xfrm>
            <a:off x="4443412" y="3244850"/>
            <a:ext cx="2571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GB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pic>
        <p:nvPicPr>
          <p:cNvPr id="461" name="Google Shape;461;p6"/>
          <p:cNvPicPr preferRelativeResize="0"/>
          <p:nvPr/>
        </p:nvPicPr>
        <p:blipFill rotWithShape="1">
          <a:blip r:embed="rId3">
            <a:alphaModFix/>
          </a:blip>
          <a:srcRect b="0" l="0" r="0" t="46363"/>
          <a:stretch/>
        </p:blipFill>
        <p:spPr>
          <a:xfrm>
            <a:off x="121650" y="1974640"/>
            <a:ext cx="8900700" cy="10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"/>
          <p:cNvSpPr txBox="1"/>
          <p:nvPr/>
        </p:nvSpPr>
        <p:spPr>
          <a:xfrm>
            <a:off x="301625" y="856476"/>
            <a:ext cx="8842500" cy="65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Inconsolata"/>
              <a:buNone/>
            </a:pPr>
            <a:r>
              <a:rPr b="0" i="0" lang="en-GB" sz="1800" u="none">
                <a:solidFill>
                  <a:srgbClr val="DDDDDD"/>
                </a:solidFill>
                <a:latin typeface="Inconsolata"/>
                <a:ea typeface="Inconsolata"/>
                <a:cs typeface="Inconsolata"/>
                <a:sym typeface="Inconsolata"/>
              </a:rPr>
              <a:t>определяется массив переменной длины, который состоит из ссылок на объекты и может динамически увеличивать и уменьшать свой размер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077fe06fa93a454_17"/>
          <p:cNvSpPr txBox="1"/>
          <p:nvPr>
            <p:ph idx="1" type="body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int Add(object value):</a:t>
            </a:r>
            <a:r>
              <a:rPr lang="en-GB"/>
              <a:t> </a:t>
            </a:r>
            <a:r>
              <a:rPr lang="en-GB" sz="2400"/>
              <a:t>добавляет в список объект value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void Clear():</a:t>
            </a:r>
            <a:r>
              <a:rPr lang="en-GB"/>
              <a:t> </a:t>
            </a:r>
            <a:r>
              <a:rPr lang="en-GB" sz="2400"/>
              <a:t>удаляет из списка все элементы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bool Contains(object value):</a:t>
            </a:r>
            <a:r>
              <a:rPr lang="en-GB"/>
              <a:t> </a:t>
            </a:r>
            <a:r>
              <a:rPr lang="en-GB" sz="2400"/>
              <a:t>проверяет, содержится ли в списке объект value. Если содержится, возвращает true, иначе возвращает false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void CopyTo(Array array):</a:t>
            </a:r>
            <a:r>
              <a:rPr lang="en-GB"/>
              <a:t> </a:t>
            </a:r>
            <a:r>
              <a:rPr lang="en-GB" sz="2400"/>
              <a:t>копирует текущий список в массив array.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ArrayList GetRange(int index, int count):</a:t>
            </a:r>
            <a:r>
              <a:rPr lang="en-GB"/>
              <a:t> </a:t>
            </a:r>
            <a:r>
              <a:rPr lang="en-GB" sz="2400"/>
              <a:t>возвращает новый список ArrayList, который содержит count элементов текущего списка, начиная с индекса inde</a:t>
            </a:r>
            <a:r>
              <a:rPr lang="en-GB" sz="2400"/>
              <a:t>x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void Insert(int index, object value):</a:t>
            </a:r>
            <a:r>
              <a:rPr lang="en-GB"/>
              <a:t> </a:t>
            </a:r>
            <a:r>
              <a:rPr lang="en-GB" sz="2400"/>
              <a:t>вставляет в список по индексу index объект value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2004-09-23T08:41:44Z</dcterms:created>
  <dc:creator>pn</dc:creator>
</cp:coreProperties>
</file>