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</p:sldIdLst>
  <p:sldSz cy="6858000" cx="9144000"/>
  <p:notesSz cx="6858000" cy="9144000"/>
  <p:embeddedFontLst>
    <p:embeddedFont>
      <p:font typeface="Tahoma"/>
      <p:regular r:id="rId75"/>
      <p:bold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77" roundtripDataSignature="AMtx7mgvE6hb5T2zxFQgEnN16lMoXsab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Tahoma-regular.fntdata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customschemas.google.com/relationships/presentationmetadata" Target="metadata"/><Relationship Id="rId32" Type="http://schemas.openxmlformats.org/officeDocument/2006/relationships/slide" Target="slides/slide26.xml"/><Relationship Id="rId76" Type="http://schemas.openxmlformats.org/officeDocument/2006/relationships/font" Target="fonts/Tahoma-bold.fntdata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fc468c80b9a3c9c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fc468c80b9a3c9c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3fc468c80b9a3c9c_1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fc468c80b9a3c9c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fc468c80b9a3c9c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3fc468c80b9a3c9c_1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79" name="Google Shape;4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fbaca2b5fddd3d2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fbaca2b5fddd3d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gfbaca2b5fddd3d2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fbaca2b5fddd3d2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fbaca2b5fddd3d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fbaca2b5fddd3d2_4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fbaca2b5fddd3d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fbaca2b5fddd3d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gfbaca2b5fddd3d2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29" name="Google Shape;5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fbaca2b5fddd3d2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fbaca2b5fddd3d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gfbaca2b5fddd3d2_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fbaca2b5fddd3d2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fbaca2b5fddd3d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gfbaca2b5fddd3d2_1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fbaca2b5fddd3d2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fbaca2b5fddd3d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gfbaca2b5fddd3d2_4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fbaca2b5fddd3d2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fbaca2b5fddd3d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gfbaca2b5fddd3d2_6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fbaca2b5fddd3d2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fbaca2b5fddd3d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gfbaca2b5fddd3d2_7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fbaca2b5fddd3d2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fbaca2b5fddd3d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gfbaca2b5fddd3d2_7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fbaca2b5fddd3d2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fbaca2b5fddd3d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gfbaca2b5fddd3d2_8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fbaca2b5fddd3d2_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fbaca2b5fddd3d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gfbaca2b5fddd3d2_9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fbaca2b5fddd3d2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fbaca2b5fddd3d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gfbaca2b5fddd3d2_10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18" name="Google Shape;6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31" name="Google Shape;6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fbaca2b5fddd3d2_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fbaca2b5fddd3d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gfbaca2b5fddd3d2_10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0ac1cfe83691ac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0ac1cfe83691ac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20ac1cfe83691ac1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54" name="Google Shape;6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62" name="Google Shape;6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fbaca2b5fddd3d2_1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fbaca2b5fddd3d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gfbaca2b5fddd3d2_14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fbaca2b5fddd3d2_1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fbaca2b5fddd3d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gfbaca2b5fddd3d2_15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fbaca2b5fddd3d2_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fbaca2b5fddd3d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gfbaca2b5fddd3d2_16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91" name="Google Shape;6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fbaca2b5fddd3d2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fbaca2b5fddd3d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gfbaca2b5fddd3d2_11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fbaca2b5fddd3d2_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fbaca2b5fddd3d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gfbaca2b5fddd3d2_12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fbaca2b5fddd3d2_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fbaca2b5fddd3d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gfbaca2b5fddd3d2_13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17" name="Google Shape;4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30" name="Google Shape;73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39" name="Google Shape;73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47" name="Google Shape;74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57" name="Google Shape;75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68" name="Google Shape;76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81" name="Google Shape;78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fbaca2b5fddd3d2_1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fbaca2b5fddd3d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gfbaca2b5fddd3d2_17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98" name="Google Shape;79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23" name="Google Shape;4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fbaca2b5fddd3d2_1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fbaca2b5fddd3d2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gfbaca2b5fddd3d2_18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32" name="Google Shape;83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48" name="Google Shape;84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2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5dc8fa5b43954317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5dc8fa5b43954317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g5dc8fa5b43954317_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65" name="Google Shape;86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4445346b7831aabd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4445346b7831aab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g4445346b7831aabd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81" name="Google Shape;88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5dc8fa5b43954317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5dc8fa5b4395431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g5dc8fa5b43954317_1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32" name="Google Shape;4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4ba34eaca68556bc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4ba34eaca68556b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g4ba34eaca68556bc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21" name="Google Shape;92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28" name="Google Shape;92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3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5a61ecd851a7698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5a61ecd851a7698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g5a61ecd851a76983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64" name="Google Shape;96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76" name="Google Shape;97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rPr lang="en-US" sz="300"/>
              <a:t> </a:t>
            </a:r>
            <a:endParaRPr/>
          </a:p>
        </p:txBody>
      </p:sp>
      <p:sp>
        <p:nvSpPr>
          <p:cNvPr id="977" name="Google Shape;977;p3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40" name="Google Shape;4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rPr lang="en-US" sz="300"/>
              <a:t> </a:t>
            </a:r>
            <a:endParaRPr/>
          </a:p>
        </p:txBody>
      </p:sp>
      <p:sp>
        <p:nvSpPr>
          <p:cNvPr id="441" name="Google Shape;441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47" name="Google Shape;4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fc468c80b9a3c9c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fc468c80b9a3c9c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3fc468c80b9a3c9c_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0"/>
          <p:cNvSpPr txBox="1"/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69" name="Google Shape;169;p40"/>
          <p:cNvSpPr txBox="1"/>
          <p:nvPr>
            <p:ph idx="10" type="dt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0"/>
          <p:cNvSpPr txBox="1"/>
          <p:nvPr>
            <p:ph idx="12" type="sldNum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5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78" name="Google Shape;378;p5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/>
        </p:txBody>
      </p:sp>
      <p:sp>
        <p:nvSpPr>
          <p:cNvPr id="379" name="Google Shape;379;p5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80" name="Google Shape;380;p5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/>
        </p:txBody>
      </p:sp>
      <p:sp>
        <p:nvSpPr>
          <p:cNvPr id="381" name="Google Shape;381;p50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5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50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1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51"/>
          <p:cNvSpPr txBox="1"/>
          <p:nvPr>
            <p:ph idx="1" type="body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/>
        </p:txBody>
      </p:sp>
      <p:sp>
        <p:nvSpPr>
          <p:cNvPr id="387" name="Google Shape;387;p51"/>
          <p:cNvSpPr txBox="1"/>
          <p:nvPr>
            <p:ph idx="2" type="body"/>
          </p:nvPr>
        </p:nvSpPr>
        <p:spPr>
          <a:xfrm>
            <a:off x="4648200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/>
        </p:txBody>
      </p:sp>
      <p:sp>
        <p:nvSpPr>
          <p:cNvPr id="388" name="Google Shape;388;p51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5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51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5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394" name="Google Shape;394;p52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5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52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42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32" name="Google Shape;332;p42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42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" type="objOnly">
  <p:cSld name="OBJECT_ONLY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3"/>
          <p:cNvSpPr txBox="1"/>
          <p:nvPr>
            <p:ph idx="1" type="body"/>
          </p:nvPr>
        </p:nvSpPr>
        <p:spPr>
          <a:xfrm>
            <a:off x="301625" y="228600"/>
            <a:ext cx="8540750" cy="587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37" name="Google Shape;337;p43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43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 txBox="1"/>
          <p:nvPr>
            <p:ph type="title"/>
          </p:nvPr>
        </p:nvSpPr>
        <p:spPr>
          <a:xfrm rot="5400000">
            <a:off x="4839494" y="2096294"/>
            <a:ext cx="5870575" cy="2135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44"/>
          <p:cNvSpPr txBox="1"/>
          <p:nvPr>
            <p:ph idx="1" type="body"/>
          </p:nvPr>
        </p:nvSpPr>
        <p:spPr>
          <a:xfrm rot="5400000">
            <a:off x="492919" y="37306"/>
            <a:ext cx="5870575" cy="625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3" name="Google Shape;343;p44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44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5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45"/>
          <p:cNvSpPr txBox="1"/>
          <p:nvPr>
            <p:ph idx="1" type="body"/>
          </p:nvPr>
        </p:nvSpPr>
        <p:spPr>
          <a:xfrm rot="5400000">
            <a:off x="2322513" y="-420687"/>
            <a:ext cx="4498975" cy="854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9" name="Google Shape;349;p45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45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4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4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56" name="Google Shape;356;p46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46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4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spcBef>
                <a:spcPts val="640"/>
              </a:spcBef>
              <a:spcAft>
                <a:spcPts val="0"/>
              </a:spcAft>
              <a:buSzPts val="2560"/>
              <a:buChar char="►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50519" lvl="2" marL="13716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9pPr>
          </a:lstStyle>
          <a:p/>
        </p:txBody>
      </p:sp>
      <p:sp>
        <p:nvSpPr>
          <p:cNvPr id="362" name="Google Shape;362;p4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63" name="Google Shape;363;p47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47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8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48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9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49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4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9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9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1" name="Google Shape;11;p39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2" name="Google Shape;12;p39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rect b="b" l="l" r="r" t="t"/>
                <a:pathLst>
                  <a:path extrusionOk="0" h="2110" w="2815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39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rect b="b" l="l" r="r" t="t"/>
                <a:pathLst>
                  <a:path extrusionOk="0" h="2366" w="39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" name="Google Shape;14;p39"/>
              <p:cNvSpPr/>
              <p:nvPr/>
            </p:nvSpPr>
            <p:spPr>
              <a:xfrm>
                <a:off x="20" y="1069"/>
                <a:ext cx="5732" cy="3107"/>
              </a:xfrm>
              <a:custGeom>
                <a:rect b="b" l="l" r="r" t="t"/>
                <a:pathLst>
                  <a:path extrusionOk="0" h="3107" w="5732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" name="Google Shape;15;p39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rect b="b" l="l" r="r" t="t"/>
                <a:pathLst>
                  <a:path extrusionOk="0" h="2760" w="5512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39"/>
              <p:cNvSpPr/>
              <p:nvPr/>
            </p:nvSpPr>
            <p:spPr>
              <a:xfrm>
                <a:off x="4840" y="984"/>
                <a:ext cx="790" cy="1189"/>
              </a:xfrm>
              <a:custGeom>
                <a:rect b="b" l="l" r="r" t="t"/>
                <a:pathLst>
                  <a:path extrusionOk="0" h="1189" w="79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" name="Google Shape;17;p39"/>
              <p:cNvSpPr/>
              <p:nvPr/>
            </p:nvSpPr>
            <p:spPr>
              <a:xfrm>
                <a:off x="5173" y="896"/>
                <a:ext cx="579" cy="1117"/>
              </a:xfrm>
              <a:custGeom>
                <a:rect b="b" l="l" r="r" t="t"/>
                <a:pathLst>
                  <a:path extrusionOk="0" h="1117" w="579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" name="Google Shape;18;p39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rect b="b" l="l" r="r" t="t"/>
                <a:pathLst>
                  <a:path extrusionOk="0" h="2396" w="2471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" name="Google Shape;19;p39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rect b="b" l="l" r="r" t="t"/>
                <a:pathLst>
                  <a:path extrusionOk="0" h="1349" w="139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" name="Google Shape;20;p39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rect b="b" l="l" r="r" t="t"/>
                <a:pathLst>
                  <a:path extrusionOk="0" h="810" w="1256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" name="Google Shape;21;p39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rect b="b" l="l" r="r" t="t"/>
                <a:pathLst>
                  <a:path extrusionOk="0" h="788" w="284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" name="Google Shape;22;p39"/>
              <p:cNvSpPr/>
              <p:nvPr/>
            </p:nvSpPr>
            <p:spPr>
              <a:xfrm>
                <a:off x="5443" y="922"/>
                <a:ext cx="319" cy="854"/>
              </a:xfrm>
              <a:custGeom>
                <a:rect b="b" l="l" r="r" t="t"/>
                <a:pathLst>
                  <a:path extrusionOk="0" h="854" w="319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" name="Google Shape;23;p39"/>
              <p:cNvSpPr/>
              <p:nvPr/>
            </p:nvSpPr>
            <p:spPr>
              <a:xfrm>
                <a:off x="4954" y="3568"/>
                <a:ext cx="646" cy="392"/>
              </a:xfrm>
              <a:custGeom>
                <a:rect b="b" l="l" r="r" t="t"/>
                <a:pathLst>
                  <a:path extrusionOk="0" h="392" w="646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" name="Google Shape;24;p39"/>
              <p:cNvSpPr/>
              <p:nvPr/>
            </p:nvSpPr>
            <p:spPr>
              <a:xfrm>
                <a:off x="50" y="2400"/>
                <a:ext cx="2736" cy="1920"/>
              </a:xfrm>
              <a:custGeom>
                <a:rect b="b" l="l" r="r" t="t"/>
                <a:pathLst>
                  <a:path extrusionOk="0" h="1920" w="2736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5" name="Google Shape;25;p39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26" name="Google Shape;26;p39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" name="Google Shape;27;p39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" name="Google Shape;28;p39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29;p39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" name="Google Shape;30;p39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" name="Google Shape;31;p39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" name="Google Shape;32;p39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" name="Google Shape;33;p39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" name="Google Shape;34;p39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" name="Google Shape;35;p39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" name="Google Shape;36;p39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" name="Google Shape;37;p39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" name="Google Shape;38;p39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" name="Google Shape;39;p39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" name="Google Shape;40;p39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" name="Google Shape;41;p39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" name="Google Shape;42;p39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" name="Google Shape;43;p39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" name="Google Shape;44;p39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" name="Google Shape;45;p39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" name="Google Shape;46;p39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" name="Google Shape;47;p39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" name="Google Shape;48;p39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" name="Google Shape;49;p39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" name="Google Shape;50;p39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" name="Google Shape;51;p39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" name="Google Shape;52;p39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" name="Google Shape;53;p39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" name="Google Shape;54;p39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" name="Google Shape;55;p39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" name="Google Shape;56;p39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" name="Google Shape;57;p39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8" name="Google Shape;58;p39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" name="Google Shape;59;p39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" name="Google Shape;60;p39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" name="Google Shape;61;p39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" name="Google Shape;62;p39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" name="Google Shape;63;p39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" name="Google Shape;64;p39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5" name="Google Shape;65;p39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6" name="Google Shape;66;p39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" name="Google Shape;67;p39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" name="Google Shape;68;p39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" name="Google Shape;69;p39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" name="Google Shape;70;p39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" name="Google Shape;71;p39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" name="Google Shape;72;p39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" name="Google Shape;73;p39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4" name="Google Shape;74;p39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" name="Google Shape;75;p39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" name="Google Shape;76;p39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" name="Google Shape;77;p39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" name="Google Shape;78;p39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" name="Google Shape;79;p39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" name="Google Shape;80;p39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" name="Google Shape;81;p39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" name="Google Shape;82;p39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" name="Google Shape;83;p39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" name="Google Shape;84;p39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" name="Google Shape;85;p39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" name="Google Shape;86;p39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" name="Google Shape;87;p39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8" name="Google Shape;88;p39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" name="Google Shape;89;p39"/>
              <p:cNvSpPr/>
              <p:nvPr/>
            </p:nvSpPr>
            <p:spPr>
              <a:xfrm>
                <a:off x="486" y="2563"/>
                <a:ext cx="180" cy="151"/>
              </a:xfrm>
              <a:custGeom>
                <a:rect b="b" l="l" r="r" t="t"/>
                <a:pathLst>
                  <a:path extrusionOk="0" h="151" w="18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0" name="Google Shape;90;p39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" name="Google Shape;91;p39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" name="Google Shape;92;p39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" name="Google Shape;93;p39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4" name="Google Shape;94;p39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5" name="Google Shape;95;p39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6" name="Google Shape;96;p39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7" name="Google Shape;97;p39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" name="Google Shape;98;p39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" name="Google Shape;99;p39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" name="Google Shape;100;p39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" name="Google Shape;101;p39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2" name="Google Shape;102;p39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3" name="Google Shape;103;p39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4" name="Google Shape;104;p39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" name="Google Shape;105;p39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6" name="Google Shape;106;p39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7" name="Google Shape;107;p39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8" name="Google Shape;108;p39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9" name="Google Shape;109;p39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" name="Google Shape;110;p39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" name="Google Shape;111;p39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2" name="Google Shape;112;p39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3" name="Google Shape;113;p39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4" name="Google Shape;114;p39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5" name="Google Shape;115;p39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6" name="Google Shape;116;p39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7" name="Google Shape;117;p39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8" name="Google Shape;118;p39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" name="Google Shape;119;p39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" name="Google Shape;120;p39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" name="Google Shape;121;p39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" name="Google Shape;122;p39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" name="Google Shape;123;p39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" name="Google Shape;124;p39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" name="Google Shape;125;p39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" name="Google Shape;126;p39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" name="Google Shape;127;p39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" name="Google Shape;128;p39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" name="Google Shape;129;p39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" name="Google Shape;130;p39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" name="Google Shape;131;p39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" name="Google Shape;132;p39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" name="Google Shape;133;p39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" name="Google Shape;134;p39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" name="Google Shape;135;p39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" name="Google Shape;136;p39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" name="Google Shape;137;p39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" name="Google Shape;138;p39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" name="Google Shape;139;p39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0" name="Google Shape;140;p39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1" name="Google Shape;141;p39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2" name="Google Shape;142;p39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3" name="Google Shape;143;p39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" name="Google Shape;144;p39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5" name="Google Shape;145;p39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6" name="Google Shape;146;p39"/>
              <p:cNvSpPr/>
              <p:nvPr/>
            </p:nvSpPr>
            <p:spPr>
              <a:xfrm>
                <a:off x="850" y="3136"/>
                <a:ext cx="204" cy="120"/>
              </a:xfrm>
              <a:custGeom>
                <a:rect b="b" l="l" r="r" t="t"/>
                <a:pathLst>
                  <a:path extrusionOk="0" h="120" w="204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" name="Google Shape;147;p39"/>
              <p:cNvSpPr/>
              <p:nvPr/>
            </p:nvSpPr>
            <p:spPr>
              <a:xfrm>
                <a:off x="19" y="2722"/>
                <a:ext cx="90" cy="78"/>
              </a:xfrm>
              <a:custGeom>
                <a:rect b="b" l="l" r="r" t="t"/>
                <a:pathLst>
                  <a:path extrusionOk="0" h="78" w="9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" name="Google Shape;148;p39"/>
              <p:cNvSpPr/>
              <p:nvPr/>
            </p:nvSpPr>
            <p:spPr>
              <a:xfrm>
                <a:off x="97" y="2651"/>
                <a:ext cx="101" cy="89"/>
              </a:xfrm>
              <a:custGeom>
                <a:rect b="b" l="l" r="r" t="t"/>
                <a:pathLst>
                  <a:path extrusionOk="0" h="89" w="101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" name="Google Shape;149;p39"/>
              <p:cNvSpPr/>
              <p:nvPr/>
            </p:nvSpPr>
            <p:spPr>
              <a:xfrm>
                <a:off x="677" y="3502"/>
                <a:ext cx="83" cy="78"/>
              </a:xfrm>
              <a:custGeom>
                <a:rect b="b" l="l" r="r" t="t"/>
                <a:pathLst>
                  <a:path extrusionOk="0" h="78" w="83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" name="Google Shape;150;p39"/>
              <p:cNvSpPr/>
              <p:nvPr/>
            </p:nvSpPr>
            <p:spPr>
              <a:xfrm>
                <a:off x="940" y="2782"/>
                <a:ext cx="90" cy="72"/>
              </a:xfrm>
              <a:custGeom>
                <a:rect b="b" l="l" r="r" t="t"/>
                <a:pathLst>
                  <a:path extrusionOk="0" h="72" w="9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" name="Google Shape;151;p39"/>
              <p:cNvSpPr/>
              <p:nvPr/>
            </p:nvSpPr>
            <p:spPr>
              <a:xfrm>
                <a:off x="898" y="2716"/>
                <a:ext cx="90" cy="84"/>
              </a:xfrm>
              <a:custGeom>
                <a:rect b="b" l="l" r="r" t="t"/>
                <a:pathLst>
                  <a:path extrusionOk="0" h="84" w="9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2" name="Google Shape;152;p39"/>
              <p:cNvSpPr/>
              <p:nvPr/>
            </p:nvSpPr>
            <p:spPr>
              <a:xfrm>
                <a:off x="7" y="3837"/>
                <a:ext cx="6" cy="12"/>
              </a:xfrm>
              <a:custGeom>
                <a:rect b="b" l="l" r="r" t="t"/>
                <a:pathLst>
                  <a:path extrusionOk="0" h="12" w="6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" name="Google Shape;153;p39"/>
              <p:cNvSpPr/>
              <p:nvPr/>
            </p:nvSpPr>
            <p:spPr>
              <a:xfrm>
                <a:off x="7" y="2555"/>
                <a:ext cx="30" cy="48"/>
              </a:xfrm>
              <a:custGeom>
                <a:rect b="b" l="l" r="r" t="t"/>
                <a:pathLst>
                  <a:path extrusionOk="0" h="48" w="3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" name="Google Shape;154;p39"/>
              <p:cNvSpPr/>
              <p:nvPr/>
            </p:nvSpPr>
            <p:spPr>
              <a:xfrm>
                <a:off x="7" y="3843"/>
                <a:ext cx="36" cy="66"/>
              </a:xfrm>
              <a:custGeom>
                <a:rect b="b" l="l" r="r" t="t"/>
                <a:pathLst>
                  <a:path extrusionOk="0" h="66" w="3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5" name="Google Shape;155;p39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6" name="Google Shape;156;p39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7" name="Google Shape;157;p39"/>
              <p:cNvSpPr/>
              <p:nvPr/>
            </p:nvSpPr>
            <p:spPr>
              <a:xfrm>
                <a:off x="139" y="3573"/>
                <a:ext cx="144" cy="154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8" name="Google Shape;158;p39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" name="Google Shape;159;p39"/>
              <p:cNvSpPr/>
              <p:nvPr/>
            </p:nvSpPr>
            <p:spPr>
              <a:xfrm>
                <a:off x="235" y="2503"/>
                <a:ext cx="348" cy="1272"/>
              </a:xfrm>
              <a:custGeom>
                <a:rect b="b" l="l" r="r" t="t"/>
                <a:pathLst>
                  <a:path extrusionOk="0" h="1272" w="348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0" name="Google Shape;160;p39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61" name="Google Shape;161;p39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2" name="Google Shape;162;p39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051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3" name="Google Shape;163;p39"/>
          <p:cNvSpPr txBox="1"/>
          <p:nvPr>
            <p:ph idx="10" type="dt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4" name="Google Shape;164;p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5" name="Google Shape;165;p39"/>
          <p:cNvSpPr txBox="1"/>
          <p:nvPr>
            <p:ph idx="12" type="sldNum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41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74" name="Google Shape;174;p41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75" name="Google Shape;175;p41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rect b="b" l="l" r="r" t="t"/>
                <a:pathLst>
                  <a:path extrusionOk="0" h="2110" w="2815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6" name="Google Shape;176;p41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rect b="b" l="l" r="r" t="t"/>
                <a:pathLst>
                  <a:path extrusionOk="0" h="2366" w="39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7" name="Google Shape;177;p41"/>
              <p:cNvSpPr/>
              <p:nvPr/>
            </p:nvSpPr>
            <p:spPr>
              <a:xfrm>
                <a:off x="20" y="1069"/>
                <a:ext cx="5732" cy="3107"/>
              </a:xfrm>
              <a:custGeom>
                <a:rect b="b" l="l" r="r" t="t"/>
                <a:pathLst>
                  <a:path extrusionOk="0" h="3107" w="5732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" name="Google Shape;178;p41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rect b="b" l="l" r="r" t="t"/>
                <a:pathLst>
                  <a:path extrusionOk="0" h="2760" w="5512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9" name="Google Shape;179;p41"/>
              <p:cNvSpPr/>
              <p:nvPr/>
            </p:nvSpPr>
            <p:spPr>
              <a:xfrm>
                <a:off x="4840" y="984"/>
                <a:ext cx="790" cy="1189"/>
              </a:xfrm>
              <a:custGeom>
                <a:rect b="b" l="l" r="r" t="t"/>
                <a:pathLst>
                  <a:path extrusionOk="0" h="1189" w="79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" name="Google Shape;180;p41"/>
              <p:cNvSpPr/>
              <p:nvPr/>
            </p:nvSpPr>
            <p:spPr>
              <a:xfrm>
                <a:off x="5173" y="896"/>
                <a:ext cx="579" cy="1117"/>
              </a:xfrm>
              <a:custGeom>
                <a:rect b="b" l="l" r="r" t="t"/>
                <a:pathLst>
                  <a:path extrusionOk="0" h="1117" w="579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1" name="Google Shape;181;p41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rect b="b" l="l" r="r" t="t"/>
                <a:pathLst>
                  <a:path extrusionOk="0" h="2396" w="2471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2" name="Google Shape;182;p41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rect b="b" l="l" r="r" t="t"/>
                <a:pathLst>
                  <a:path extrusionOk="0" h="1349" w="139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3" name="Google Shape;183;p41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rect b="b" l="l" r="r" t="t"/>
                <a:pathLst>
                  <a:path extrusionOk="0" h="810" w="1256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4" name="Google Shape;184;p41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rect b="b" l="l" r="r" t="t"/>
                <a:pathLst>
                  <a:path extrusionOk="0" h="788" w="284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" name="Google Shape;185;p41"/>
              <p:cNvSpPr/>
              <p:nvPr/>
            </p:nvSpPr>
            <p:spPr>
              <a:xfrm>
                <a:off x="5443" y="922"/>
                <a:ext cx="319" cy="854"/>
              </a:xfrm>
              <a:custGeom>
                <a:rect b="b" l="l" r="r" t="t"/>
                <a:pathLst>
                  <a:path extrusionOk="0" h="854" w="319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6" name="Google Shape;186;p41"/>
              <p:cNvSpPr/>
              <p:nvPr/>
            </p:nvSpPr>
            <p:spPr>
              <a:xfrm>
                <a:off x="4954" y="3568"/>
                <a:ext cx="646" cy="392"/>
              </a:xfrm>
              <a:custGeom>
                <a:rect b="b" l="l" r="r" t="t"/>
                <a:pathLst>
                  <a:path extrusionOk="0" h="392" w="646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" name="Google Shape;187;p41"/>
              <p:cNvSpPr/>
              <p:nvPr/>
            </p:nvSpPr>
            <p:spPr>
              <a:xfrm>
                <a:off x="50" y="2400"/>
                <a:ext cx="2736" cy="1920"/>
              </a:xfrm>
              <a:custGeom>
                <a:rect b="b" l="l" r="r" t="t"/>
                <a:pathLst>
                  <a:path extrusionOk="0" h="1920" w="2736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88" name="Google Shape;188;p41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189" name="Google Shape;189;p41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" name="Google Shape;190;p41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" name="Google Shape;191;p41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2" name="Google Shape;192;p41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41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4" name="Google Shape;194;p41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5" name="Google Shape;195;p41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6" name="Google Shape;196;p41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" name="Google Shape;197;p41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8" name="Google Shape;198;p41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" name="Google Shape;199;p41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0" name="Google Shape;200;p41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" name="Google Shape;201;p41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" name="Google Shape;202;p41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3" name="Google Shape;203;p41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4" name="Google Shape;204;p41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5" name="Google Shape;205;p41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6" name="Google Shape;206;p41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7" name="Google Shape;207;p41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8" name="Google Shape;208;p41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9" name="Google Shape;209;p41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0" name="Google Shape;210;p41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1" name="Google Shape;211;p41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2" name="Google Shape;212;p41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3" name="Google Shape;213;p41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4" name="Google Shape;214;p41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" name="Google Shape;215;p41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6" name="Google Shape;216;p41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7" name="Google Shape;217;p41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8" name="Google Shape;218;p41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9" name="Google Shape;219;p41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0" name="Google Shape;220;p41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1" name="Google Shape;221;p41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2" name="Google Shape;222;p41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3" name="Google Shape;223;p41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" name="Google Shape;224;p41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5" name="Google Shape;225;p41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6" name="Google Shape;226;p41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7" name="Google Shape;227;p41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8" name="Google Shape;228;p41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9" name="Google Shape;229;p41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0" name="Google Shape;230;p41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1" name="Google Shape;231;p41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2" name="Google Shape;232;p41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3" name="Google Shape;233;p41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4" name="Google Shape;234;p41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5" name="Google Shape;235;p41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6" name="Google Shape;236;p41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7" name="Google Shape;237;p41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8" name="Google Shape;238;p41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9" name="Google Shape;239;p41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0" name="Google Shape;240;p41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1" name="Google Shape;241;p41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2" name="Google Shape;242;p41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" name="Google Shape;243;p41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4" name="Google Shape;244;p41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5" name="Google Shape;245;p41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6" name="Google Shape;246;p41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7" name="Google Shape;247;p41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" name="Google Shape;248;p41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" name="Google Shape;249;p41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0" name="Google Shape;250;p41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1" name="Google Shape;251;p41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" name="Google Shape;252;p41"/>
              <p:cNvSpPr/>
              <p:nvPr/>
            </p:nvSpPr>
            <p:spPr>
              <a:xfrm>
                <a:off x="486" y="2563"/>
                <a:ext cx="180" cy="151"/>
              </a:xfrm>
              <a:custGeom>
                <a:rect b="b" l="l" r="r" t="t"/>
                <a:pathLst>
                  <a:path extrusionOk="0" h="151" w="18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" name="Google Shape;253;p41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4" name="Google Shape;254;p41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" name="Google Shape;255;p41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" name="Google Shape;256;p41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7" name="Google Shape;257;p41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8" name="Google Shape;258;p41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" name="Google Shape;259;p41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" name="Google Shape;260;p41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" name="Google Shape;261;p41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2" name="Google Shape;262;p41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" name="Google Shape;263;p41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" name="Google Shape;264;p41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5" name="Google Shape;265;p41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6" name="Google Shape;266;p41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7" name="Google Shape;267;p41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" name="Google Shape;268;p41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9" name="Google Shape;269;p41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0" name="Google Shape;270;p41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1" name="Google Shape;271;p41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" name="Google Shape;272;p41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" name="Google Shape;273;p41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" name="Google Shape;274;p41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" name="Google Shape;275;p41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" name="Google Shape;276;p41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7" name="Google Shape;277;p41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8" name="Google Shape;278;p41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9" name="Google Shape;279;p41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0" name="Google Shape;280;p41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" name="Google Shape;281;p41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" name="Google Shape;282;p41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" name="Google Shape;283;p41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" name="Google Shape;284;p41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" name="Google Shape;285;p41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6" name="Google Shape;286;p41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7" name="Google Shape;287;p41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" name="Google Shape;288;p41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" name="Google Shape;289;p41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0" name="Google Shape;290;p41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1" name="Google Shape;291;p41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" name="Google Shape;292;p41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" name="Google Shape;293;p41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4" name="Google Shape;294;p41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" name="Google Shape;295;p41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" name="Google Shape;296;p41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7" name="Google Shape;297;p41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8" name="Google Shape;298;p41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" name="Google Shape;299;p41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" name="Google Shape;300;p41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1" name="Google Shape;301;p41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2" name="Google Shape;302;p41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" name="Google Shape;303;p41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" name="Google Shape;304;p41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5" name="Google Shape;305;p41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6" name="Google Shape;306;p41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" name="Google Shape;307;p41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" name="Google Shape;308;p41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9" name="Google Shape;309;p41"/>
              <p:cNvSpPr/>
              <p:nvPr/>
            </p:nvSpPr>
            <p:spPr>
              <a:xfrm>
                <a:off x="850" y="3136"/>
                <a:ext cx="204" cy="120"/>
              </a:xfrm>
              <a:custGeom>
                <a:rect b="b" l="l" r="r" t="t"/>
                <a:pathLst>
                  <a:path extrusionOk="0" h="120" w="204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0" name="Google Shape;310;p41"/>
              <p:cNvSpPr/>
              <p:nvPr/>
            </p:nvSpPr>
            <p:spPr>
              <a:xfrm>
                <a:off x="19" y="2722"/>
                <a:ext cx="90" cy="78"/>
              </a:xfrm>
              <a:custGeom>
                <a:rect b="b" l="l" r="r" t="t"/>
                <a:pathLst>
                  <a:path extrusionOk="0" h="78" w="9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1" name="Google Shape;311;p41"/>
              <p:cNvSpPr/>
              <p:nvPr/>
            </p:nvSpPr>
            <p:spPr>
              <a:xfrm>
                <a:off x="97" y="2651"/>
                <a:ext cx="101" cy="89"/>
              </a:xfrm>
              <a:custGeom>
                <a:rect b="b" l="l" r="r" t="t"/>
                <a:pathLst>
                  <a:path extrusionOk="0" h="89" w="101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" name="Google Shape;312;p41"/>
              <p:cNvSpPr/>
              <p:nvPr/>
            </p:nvSpPr>
            <p:spPr>
              <a:xfrm>
                <a:off x="677" y="3502"/>
                <a:ext cx="83" cy="78"/>
              </a:xfrm>
              <a:custGeom>
                <a:rect b="b" l="l" r="r" t="t"/>
                <a:pathLst>
                  <a:path extrusionOk="0" h="78" w="83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3" name="Google Shape;313;p41"/>
              <p:cNvSpPr/>
              <p:nvPr/>
            </p:nvSpPr>
            <p:spPr>
              <a:xfrm>
                <a:off x="940" y="2782"/>
                <a:ext cx="90" cy="72"/>
              </a:xfrm>
              <a:custGeom>
                <a:rect b="b" l="l" r="r" t="t"/>
                <a:pathLst>
                  <a:path extrusionOk="0" h="72" w="9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4" name="Google Shape;314;p41"/>
              <p:cNvSpPr/>
              <p:nvPr/>
            </p:nvSpPr>
            <p:spPr>
              <a:xfrm>
                <a:off x="898" y="2716"/>
                <a:ext cx="90" cy="84"/>
              </a:xfrm>
              <a:custGeom>
                <a:rect b="b" l="l" r="r" t="t"/>
                <a:pathLst>
                  <a:path extrusionOk="0" h="84" w="9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5" name="Google Shape;315;p41"/>
              <p:cNvSpPr/>
              <p:nvPr/>
            </p:nvSpPr>
            <p:spPr>
              <a:xfrm>
                <a:off x="7" y="3837"/>
                <a:ext cx="6" cy="12"/>
              </a:xfrm>
              <a:custGeom>
                <a:rect b="b" l="l" r="r" t="t"/>
                <a:pathLst>
                  <a:path extrusionOk="0" h="12" w="6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6" name="Google Shape;316;p41"/>
              <p:cNvSpPr/>
              <p:nvPr/>
            </p:nvSpPr>
            <p:spPr>
              <a:xfrm>
                <a:off x="7" y="2555"/>
                <a:ext cx="30" cy="48"/>
              </a:xfrm>
              <a:custGeom>
                <a:rect b="b" l="l" r="r" t="t"/>
                <a:pathLst>
                  <a:path extrusionOk="0" h="48" w="3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" name="Google Shape;317;p41"/>
              <p:cNvSpPr/>
              <p:nvPr/>
            </p:nvSpPr>
            <p:spPr>
              <a:xfrm>
                <a:off x="7" y="3843"/>
                <a:ext cx="36" cy="66"/>
              </a:xfrm>
              <a:custGeom>
                <a:rect b="b" l="l" r="r" t="t"/>
                <a:pathLst>
                  <a:path extrusionOk="0" h="66" w="3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" name="Google Shape;318;p41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9" name="Google Shape;319;p41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0" name="Google Shape;320;p41"/>
              <p:cNvSpPr/>
              <p:nvPr/>
            </p:nvSpPr>
            <p:spPr>
              <a:xfrm>
                <a:off x="139" y="3573"/>
                <a:ext cx="144" cy="154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" name="Google Shape;321;p41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" name="Google Shape;322;p41"/>
              <p:cNvSpPr/>
              <p:nvPr/>
            </p:nvSpPr>
            <p:spPr>
              <a:xfrm>
                <a:off x="235" y="2503"/>
                <a:ext cx="348" cy="1272"/>
              </a:xfrm>
              <a:custGeom>
                <a:rect b="b" l="l" r="r" t="t"/>
                <a:pathLst>
                  <a:path extrusionOk="0" h="1272" w="348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" name="Google Shape;323;p41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324" name="Google Shape;324;p41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5" name="Google Shape;325;p41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6" name="Google Shape;326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7" name="Google Shape;327;p41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051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Relationship Id="rId4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jpg"/><Relationship Id="rId4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jpg"/><Relationship Id="rId4" Type="http://schemas.openxmlformats.org/officeDocument/2006/relationships/image" Target="../media/image1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Relationship Id="rId4" Type="http://schemas.openxmlformats.org/officeDocument/2006/relationships/image" Target="../media/image2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jpg"/><Relationship Id="rId4" Type="http://schemas.openxmlformats.org/officeDocument/2006/relationships/image" Target="../media/image1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jpg"/><Relationship Id="rId4" Type="http://schemas.openxmlformats.org/officeDocument/2006/relationships/image" Target="../media/image3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5.jpg"/><Relationship Id="rId4" Type="http://schemas.openxmlformats.org/officeDocument/2006/relationships/image" Target="../media/image26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5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6.jpg"/><Relationship Id="rId4" Type="http://schemas.openxmlformats.org/officeDocument/2006/relationships/image" Target="../media/image2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4.jpg"/><Relationship Id="rId4" Type="http://schemas.openxmlformats.org/officeDocument/2006/relationships/image" Target="../media/image36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7.jpg"/><Relationship Id="rId4" Type="http://schemas.openxmlformats.org/officeDocument/2006/relationships/image" Target="../media/image40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7.png"/><Relationship Id="rId4" Type="http://schemas.openxmlformats.org/officeDocument/2006/relationships/image" Target="../media/image4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"/>
          <p:cNvSpPr txBox="1"/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Tahoma"/>
              <a:buNone/>
            </a:pPr>
            <a:r>
              <a:rPr b="1" i="0" lang="en-US" sz="5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Платформа параллельных вычислений </a:t>
            </a:r>
            <a:endParaRPr/>
          </a:p>
        </p:txBody>
      </p:sp>
      <p:sp>
        <p:nvSpPr>
          <p:cNvPr id="402" name="Google Shape;402;p1"/>
          <p:cNvSpPr txBox="1"/>
          <p:nvPr>
            <p:ph idx="1" type="subTitle"/>
          </p:nvPr>
        </p:nvSpPr>
        <p:spPr>
          <a:xfrm>
            <a:off x="1371600" y="3886200"/>
            <a:ext cx="73771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https://github.com/PatseiBSTU/PFX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fc468c80b9a3c9c_12"/>
          <p:cNvSpPr txBox="1"/>
          <p:nvPr>
            <p:ph idx="1" type="body"/>
          </p:nvPr>
        </p:nvSpPr>
        <p:spPr>
          <a:xfrm>
            <a:off x="301625" y="998450"/>
            <a:ext cx="8540700" cy="502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Второй способ заключается в использовании статического метода </a:t>
            </a:r>
            <a:r>
              <a:rPr lang="en-US" sz="2400">
                <a:solidFill>
                  <a:schemeClr val="lt2"/>
                </a:solidFill>
              </a:rPr>
              <a:t>Task.Factory.StartNew()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принимает делегат </a:t>
            </a:r>
            <a:r>
              <a:rPr lang="en-US" sz="2400">
                <a:solidFill>
                  <a:schemeClr val="lt2"/>
                </a:solidFill>
              </a:rPr>
              <a:t>Action</a:t>
            </a:r>
            <a:r>
              <a:rPr lang="en-US" sz="2400"/>
              <a:t>, который указывает, какое действие будет выполняться.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При этом этот метод сразу же запускает задачу:</a:t>
            </a:r>
            <a:endParaRPr sz="2400"/>
          </a:p>
        </p:txBody>
      </p:sp>
      <p:sp>
        <p:nvSpPr>
          <p:cNvPr id="467" name="Google Shape;467;g3fc468c80b9a3c9c_12"/>
          <p:cNvSpPr txBox="1"/>
          <p:nvPr>
            <p:ph idx="4294967295" type="title"/>
          </p:nvPr>
        </p:nvSpPr>
        <p:spPr>
          <a:xfrm>
            <a:off x="301625" y="228600"/>
            <a:ext cx="8540700" cy="63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Определение и запуск задачи</a:t>
            </a:r>
            <a:endParaRPr sz="3000"/>
          </a:p>
        </p:txBody>
      </p:sp>
      <p:pic>
        <p:nvPicPr>
          <p:cNvPr id="468" name="Google Shape;468;g3fc468c80b9a3c9c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8328"/>
            <a:ext cx="8839200" cy="416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fc468c80b9a3c9c_19"/>
          <p:cNvSpPr txBox="1"/>
          <p:nvPr>
            <p:ph idx="1" type="body"/>
          </p:nvPr>
        </p:nvSpPr>
        <p:spPr>
          <a:xfrm>
            <a:off x="301625" y="1178975"/>
            <a:ext cx="85407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Третий способ определения и запуска задач представляет использование статического метода </a:t>
            </a:r>
            <a:r>
              <a:rPr lang="en-US" sz="2400">
                <a:solidFill>
                  <a:schemeClr val="lt2"/>
                </a:solidFill>
              </a:rPr>
              <a:t>Task.Run():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может принимать делегат </a:t>
            </a:r>
            <a:r>
              <a:rPr lang="en-US" sz="2400">
                <a:solidFill>
                  <a:schemeClr val="lt2"/>
                </a:solidFill>
              </a:rPr>
              <a:t>Action</a:t>
            </a:r>
            <a:r>
              <a:rPr lang="en-US" sz="2400"/>
              <a:t> - выполняемое действие и возвращает объект </a:t>
            </a:r>
            <a:r>
              <a:rPr lang="en-US" sz="2400">
                <a:solidFill>
                  <a:schemeClr val="lt2"/>
                </a:solidFill>
              </a:rPr>
              <a:t>Task</a:t>
            </a:r>
            <a:r>
              <a:rPr lang="en-US" sz="2400"/>
              <a:t>.</a:t>
            </a:r>
            <a:endParaRPr sz="2400"/>
          </a:p>
        </p:txBody>
      </p:sp>
      <p:sp>
        <p:nvSpPr>
          <p:cNvPr id="475" name="Google Shape;475;g3fc468c80b9a3c9c_19"/>
          <p:cNvSpPr txBox="1"/>
          <p:nvPr>
            <p:ph idx="4294967295" type="title"/>
          </p:nvPr>
        </p:nvSpPr>
        <p:spPr>
          <a:xfrm>
            <a:off x="301625" y="228600"/>
            <a:ext cx="8540700" cy="63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Определение и запуск задачи</a:t>
            </a:r>
            <a:endParaRPr sz="3000"/>
          </a:p>
        </p:txBody>
      </p:sp>
      <p:pic>
        <p:nvPicPr>
          <p:cNvPr id="476" name="Google Shape;476;g3fc468c80b9a3c9c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329" y="2431401"/>
            <a:ext cx="8553338" cy="6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Создание задачи</a:t>
            </a:r>
            <a:endParaRPr/>
          </a:p>
        </p:txBody>
      </p:sp>
      <p:sp>
        <p:nvSpPr>
          <p:cNvPr id="483" name="Google Shape;483;p9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4" name="Google Shape;484;p9"/>
          <p:cNvSpPr txBox="1"/>
          <p:nvPr/>
        </p:nvSpPr>
        <p:spPr>
          <a:xfrm>
            <a:off x="301625" y="1444625"/>
            <a:ext cx="8842375" cy="34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10;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task1 =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(() =&gt;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{ i++;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"Task 1 finished"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});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task1.Start();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task2 =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.Factory.StartNew(() =&gt;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{ ++i;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"Task 2 finished"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});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task3 =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.Run(() =&gt;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{ ++i;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"Task 3 finished"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});</a:t>
            </a:r>
            <a:endParaRPr/>
          </a:p>
        </p:txBody>
      </p:sp>
      <p:sp>
        <p:nvSpPr>
          <p:cNvPr id="485" name="Google Shape;485;p9"/>
          <p:cNvSpPr txBox="1"/>
          <p:nvPr/>
        </p:nvSpPr>
        <p:spPr>
          <a:xfrm>
            <a:off x="4273550" y="1198562"/>
            <a:ext cx="45720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аргумент типа Action – метод, выполняемый в задаче</a:t>
            </a:r>
            <a:endParaRPr/>
          </a:p>
        </p:txBody>
      </p:sp>
      <p:cxnSp>
        <p:nvCxnSpPr>
          <p:cNvPr id="486" name="Google Shape;486;p9"/>
          <p:cNvCxnSpPr/>
          <p:nvPr/>
        </p:nvCxnSpPr>
        <p:spPr>
          <a:xfrm flipH="1">
            <a:off x="4859337" y="1844675"/>
            <a:ext cx="144462" cy="14446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87" name="Google Shape;487;p9"/>
          <p:cNvSpPr txBox="1"/>
          <p:nvPr/>
        </p:nvSpPr>
        <p:spPr>
          <a:xfrm>
            <a:off x="395287" y="5326062"/>
            <a:ext cx="7038975" cy="646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.WriteLine(i);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"Main finished"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pic>
        <p:nvPicPr>
          <p:cNvPr id="488" name="Google Shape;48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4162" y="4824412"/>
            <a:ext cx="3140075" cy="1652587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9"/>
          <p:cNvSpPr txBox="1"/>
          <p:nvPr/>
        </p:nvSpPr>
        <p:spPr>
          <a:xfrm>
            <a:off x="2555875" y="2389187"/>
            <a:ext cx="6102350" cy="64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запускает задачу, вернее, помещает её в очередь запуска планировщика задач  - асинхронный запуск</a:t>
            </a:r>
            <a:endParaRPr/>
          </a:p>
        </p:txBody>
      </p:sp>
      <p:cxnSp>
        <p:nvCxnSpPr>
          <p:cNvPr id="490" name="Google Shape;490;p9"/>
          <p:cNvCxnSpPr/>
          <p:nvPr/>
        </p:nvCxnSpPr>
        <p:spPr>
          <a:xfrm rot="10800000">
            <a:off x="1547812" y="2555875"/>
            <a:ext cx="863600" cy="40163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fbaca2b5fddd3d2_24"/>
          <p:cNvSpPr txBox="1"/>
          <p:nvPr>
            <p:ph type="title"/>
          </p:nvPr>
        </p:nvSpPr>
        <p:spPr>
          <a:xfrm>
            <a:off x="301650" y="1"/>
            <a:ext cx="8540700" cy="45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Статус задачи. Status</a:t>
            </a:r>
            <a:endParaRPr sz="2400"/>
          </a:p>
        </p:txBody>
      </p:sp>
      <p:sp>
        <p:nvSpPr>
          <p:cNvPr id="497" name="Google Shape;497;gfbaca2b5fddd3d2_24"/>
          <p:cNvSpPr txBox="1"/>
          <p:nvPr>
            <p:ph idx="1" type="body"/>
          </p:nvPr>
        </p:nvSpPr>
        <p:spPr>
          <a:xfrm>
            <a:off x="301625" y="644150"/>
            <a:ext cx="8540700" cy="54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перечисление </a:t>
            </a:r>
            <a:r>
              <a:rPr lang="en-US" sz="2400">
                <a:solidFill>
                  <a:schemeClr val="lt2"/>
                </a:solidFill>
              </a:rPr>
              <a:t>System.Threading.Tasks.TaskStatus</a:t>
            </a:r>
            <a:r>
              <a:rPr lang="en-US" sz="2400"/>
              <a:t>, которое имеет следующие значения: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chemeClr val="lt2"/>
                </a:solidFill>
              </a:rPr>
              <a:t>Canceled</a:t>
            </a:r>
            <a:r>
              <a:rPr lang="en-US" sz="2400"/>
              <a:t>: задача отменена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chemeClr val="lt2"/>
                </a:solidFill>
              </a:rPr>
              <a:t>Created</a:t>
            </a:r>
            <a:r>
              <a:rPr lang="en-US" sz="2400"/>
              <a:t>: задача создана, но еще не запущена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chemeClr val="lt2"/>
                </a:solidFill>
              </a:rPr>
              <a:t>Faulted</a:t>
            </a:r>
            <a:r>
              <a:rPr lang="en-US" sz="2400"/>
              <a:t>: в процессе работы задачи произошло исключение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chemeClr val="lt2"/>
                </a:solidFill>
              </a:rPr>
              <a:t>RanToCompletion</a:t>
            </a:r>
            <a:r>
              <a:rPr lang="en-US" sz="2400"/>
              <a:t>: задача успешно завершена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chemeClr val="lt2"/>
                </a:solidFill>
              </a:rPr>
              <a:t>Running</a:t>
            </a:r>
            <a:r>
              <a:rPr lang="en-US" sz="2400"/>
              <a:t>: задача запущена, но еще не завершена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chemeClr val="lt2"/>
                </a:solidFill>
              </a:rPr>
              <a:t>WaitingForActivation</a:t>
            </a:r>
            <a:r>
              <a:rPr lang="en-US" sz="2400"/>
              <a:t>: задача ожидает активации и постановки в график выполнения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chemeClr val="lt2"/>
                </a:solidFill>
              </a:rPr>
              <a:t>WaitingForChildrenToComplete</a:t>
            </a:r>
            <a:r>
              <a:rPr lang="en-US" sz="2400"/>
              <a:t>: задача завершена и теперь ожидает завершения прикрепленных к ней дочерних задач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chemeClr val="lt2"/>
                </a:solidFill>
              </a:rPr>
              <a:t>WaitingToRun</a:t>
            </a:r>
            <a:r>
              <a:rPr lang="en-US" sz="2400"/>
              <a:t>: задача поставлена в график выполнения, но еще не начала свое выполнение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Состояния Task</a:t>
            </a:r>
            <a:endParaRPr/>
          </a:p>
        </p:txBody>
      </p:sp>
      <p:sp>
        <p:nvSpPr>
          <p:cNvPr id="503" name="Google Shape;503;p8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04" name="Google Shape;50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25" y="1585912"/>
            <a:ext cx="8097837" cy="474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8"/>
          <p:cNvSpPr txBox="1"/>
          <p:nvPr/>
        </p:nvSpPr>
        <p:spPr>
          <a:xfrm>
            <a:off x="4954027" y="1687325"/>
            <a:ext cx="3566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задача создана, но еще не запущена</a:t>
            </a:r>
            <a:endParaRPr/>
          </a:p>
        </p:txBody>
      </p:sp>
      <p:sp>
        <p:nvSpPr>
          <p:cNvPr id="506" name="Google Shape;506;p8"/>
          <p:cNvSpPr txBox="1"/>
          <p:nvPr/>
        </p:nvSpPr>
        <p:spPr>
          <a:xfrm>
            <a:off x="4954025" y="2708570"/>
            <a:ext cx="37323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задача поставлена в график выполнения, но еще не начала свое выполнение</a:t>
            </a:r>
            <a:endParaRPr/>
          </a:p>
        </p:txBody>
      </p:sp>
      <p:sp>
        <p:nvSpPr>
          <p:cNvPr id="507" name="Google Shape;507;p8"/>
          <p:cNvSpPr txBox="1"/>
          <p:nvPr/>
        </p:nvSpPr>
        <p:spPr>
          <a:xfrm>
            <a:off x="5842375" y="3759100"/>
            <a:ext cx="34635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задача запущена, но еще не завершена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8"/>
          <p:cNvSpPr txBox="1"/>
          <p:nvPr/>
        </p:nvSpPr>
        <p:spPr>
          <a:xfrm>
            <a:off x="301634" y="4870623"/>
            <a:ext cx="3000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задача отменена</a:t>
            </a:r>
            <a:endParaRPr/>
          </a:p>
        </p:txBody>
      </p:sp>
      <p:sp>
        <p:nvSpPr>
          <p:cNvPr id="509" name="Google Shape;509;p8"/>
          <p:cNvSpPr txBox="1"/>
          <p:nvPr/>
        </p:nvSpPr>
        <p:spPr>
          <a:xfrm>
            <a:off x="2387716" y="5718063"/>
            <a:ext cx="24348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 процессе работы задачи произошло исключение</a:t>
            </a:r>
            <a:endParaRPr/>
          </a:p>
        </p:txBody>
      </p:sp>
      <p:sp>
        <p:nvSpPr>
          <p:cNvPr id="510" name="Google Shape;510;p8"/>
          <p:cNvSpPr txBox="1"/>
          <p:nvPr/>
        </p:nvSpPr>
        <p:spPr>
          <a:xfrm>
            <a:off x="5520425" y="5929875"/>
            <a:ext cx="3000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задача успешно завершена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fbaca2b5fddd3d2_42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7" name="Google Shape;517;gfbaca2b5fddd3d2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00" y="874255"/>
            <a:ext cx="8970599" cy="483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gfbaca2b5fddd3d2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8650" y="0"/>
            <a:ext cx="2138650" cy="14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fbaca2b5fddd3d2_0"/>
          <p:cNvSpPr txBox="1"/>
          <p:nvPr>
            <p:ph type="title"/>
          </p:nvPr>
        </p:nvSpPr>
        <p:spPr>
          <a:xfrm>
            <a:off x="301625" y="228600"/>
            <a:ext cx="8540700" cy="62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Ожидание завершения задачи. Wait()</a:t>
            </a:r>
            <a:endParaRPr sz="3000"/>
          </a:p>
        </p:txBody>
      </p:sp>
      <p:sp>
        <p:nvSpPr>
          <p:cNvPr id="525" name="Google Shape;525;gfbaca2b5fddd3d2_0"/>
          <p:cNvSpPr txBox="1"/>
          <p:nvPr>
            <p:ph idx="1" type="body"/>
          </p:nvPr>
        </p:nvSpPr>
        <p:spPr>
          <a:xfrm>
            <a:off x="301625" y="955100"/>
            <a:ext cx="8540700" cy="573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задачи не выполняются последовательно.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Первая запущенная задача может завершить свое выполнение после последней задачи</a:t>
            </a:r>
            <a:endParaRPr sz="2400"/>
          </a:p>
        </p:txBody>
      </p:sp>
      <p:pic>
        <p:nvPicPr>
          <p:cNvPr id="526" name="Google Shape;526;gfbaca2b5fddd3d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2716"/>
            <a:ext cx="9143999" cy="2792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0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3" name="Google Shape;533;p10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4" name="Google Shape;534;p10"/>
          <p:cNvSpPr txBox="1"/>
          <p:nvPr/>
        </p:nvSpPr>
        <p:spPr>
          <a:xfrm>
            <a:off x="227012" y="4652962"/>
            <a:ext cx="7797800" cy="708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.WriteLine(i);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20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"Main finished"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535" name="Google Shape;535;p10"/>
          <p:cNvSpPr txBox="1"/>
          <p:nvPr/>
        </p:nvSpPr>
        <p:spPr>
          <a:xfrm>
            <a:off x="150812" y="230187"/>
            <a:ext cx="8842375" cy="34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10;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task1 =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(() =&gt;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{ i++;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"Task 1 finished"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});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task1.Start();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task2 =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.Factory.StartNew(() =&gt;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{ ++i;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"Task 2 finished"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});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task3 =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.Run(() =&gt;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{ ++i;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"Task 3 finished"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});</a:t>
            </a:r>
            <a:endParaRPr/>
          </a:p>
        </p:txBody>
      </p:sp>
      <p:pic>
        <p:nvPicPr>
          <p:cNvPr id="536" name="Google Shape;5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9125" y="4283075"/>
            <a:ext cx="3217862" cy="1671637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10"/>
          <p:cNvSpPr txBox="1"/>
          <p:nvPr/>
        </p:nvSpPr>
        <p:spPr>
          <a:xfrm>
            <a:off x="200025" y="3827462"/>
            <a:ext cx="5961062" cy="4619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.WaitAll(task1, task2,task3);</a:t>
            </a:r>
            <a:endParaRPr/>
          </a:p>
        </p:txBody>
      </p:sp>
      <p:sp>
        <p:nvSpPr>
          <p:cNvPr id="538" name="Google Shape;538;p10"/>
          <p:cNvSpPr txBox="1"/>
          <p:nvPr/>
        </p:nvSpPr>
        <p:spPr>
          <a:xfrm>
            <a:off x="385762" y="5437187"/>
            <a:ext cx="5329237" cy="13239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Wait(), WaitAll() и WaitAny() останавливают основной поток до завершения задачи (или задач) task1.Wait(1000);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fbaca2b5fddd3d2_7"/>
          <p:cNvSpPr txBox="1"/>
          <p:nvPr>
            <p:ph type="title"/>
          </p:nvPr>
        </p:nvSpPr>
        <p:spPr>
          <a:xfrm>
            <a:off x="301650" y="0"/>
            <a:ext cx="8540700" cy="60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Wait()</a:t>
            </a:r>
            <a:endParaRPr sz="3000"/>
          </a:p>
        </p:txBody>
      </p:sp>
      <p:sp>
        <p:nvSpPr>
          <p:cNvPr id="545" name="Google Shape;545;gfbaca2b5fddd3d2_7"/>
          <p:cNvSpPr txBox="1"/>
          <p:nvPr>
            <p:ph idx="1" type="body"/>
          </p:nvPr>
        </p:nvSpPr>
        <p:spPr>
          <a:xfrm>
            <a:off x="301625" y="832200"/>
            <a:ext cx="8540700" cy="14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блокирует вызывающий поток, в котором запущена задача, пока эта задача не завершит свое выполнение</a:t>
            </a:r>
            <a:endParaRPr sz="1800"/>
          </a:p>
        </p:txBody>
      </p:sp>
      <p:pic>
        <p:nvPicPr>
          <p:cNvPr id="546" name="Google Shape;546;gfbaca2b5fddd3d2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88003"/>
            <a:ext cx="9144000" cy="3281994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gfbaca2b5fddd3d2_7"/>
          <p:cNvSpPr txBox="1"/>
          <p:nvPr/>
        </p:nvSpPr>
        <p:spPr>
          <a:xfrm>
            <a:off x="5205930" y="4330876"/>
            <a:ext cx="40818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основной поток остановит свое выполнение и будет ждать завершения задачи.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548" name="Google Shape;548;gfbaca2b5fddd3d2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222397"/>
            <a:ext cx="1284338" cy="148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fbaca2b5fddd3d2_17"/>
          <p:cNvSpPr txBox="1"/>
          <p:nvPr>
            <p:ph type="title"/>
          </p:nvPr>
        </p:nvSpPr>
        <p:spPr>
          <a:xfrm>
            <a:off x="301625" y="228600"/>
            <a:ext cx="8540700" cy="43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Синхронный запуск задачи</a:t>
            </a:r>
            <a:endParaRPr sz="3000"/>
          </a:p>
        </p:txBody>
      </p:sp>
      <p:sp>
        <p:nvSpPr>
          <p:cNvPr id="555" name="Google Shape;555;gfbaca2b5fddd3d2_17"/>
          <p:cNvSpPr txBox="1"/>
          <p:nvPr>
            <p:ph idx="1" type="body"/>
          </p:nvPr>
        </p:nvSpPr>
        <p:spPr>
          <a:xfrm>
            <a:off x="301625" y="848100"/>
            <a:ext cx="8540700" cy="516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По умолчанию задачи запускаются асинхронно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chemeClr val="lt2"/>
                </a:solidFill>
              </a:rPr>
              <a:t>RunSynchronously()</a:t>
            </a:r>
            <a:r>
              <a:rPr lang="en-US" sz="2400"/>
              <a:t> - можно запускать синхронно</a:t>
            </a:r>
            <a:endParaRPr sz="2400"/>
          </a:p>
        </p:txBody>
      </p:sp>
      <p:pic>
        <p:nvPicPr>
          <p:cNvPr id="556" name="Google Shape;556;gfbaca2b5fddd3d2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0042"/>
            <a:ext cx="9143999" cy="3097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"/>
          <p:cNvSpPr txBox="1"/>
          <p:nvPr>
            <p:ph type="title"/>
          </p:nvPr>
        </p:nvSpPr>
        <p:spPr>
          <a:xfrm>
            <a:off x="301625" y="438756"/>
            <a:ext cx="85407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36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Parallel Framework, PFX</a:t>
            </a:r>
            <a:endParaRPr b="0" i="0" sz="360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3600"/>
              <a:t>Платформа параллельных вычислений</a:t>
            </a:r>
            <a:endParaRPr sz="3600"/>
          </a:p>
        </p:txBody>
      </p:sp>
      <p:sp>
        <p:nvSpPr>
          <p:cNvPr id="408" name="Google Shape;408;p2"/>
          <p:cNvSpPr txBox="1"/>
          <p:nvPr>
            <p:ph idx="1" type="body"/>
          </p:nvPr>
        </p:nvSpPr>
        <p:spPr>
          <a:xfrm>
            <a:off x="120225" y="1883275"/>
            <a:ext cx="90237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это набор типов и технологий, являющийся частью платформы .NET</a:t>
            </a:r>
            <a:r>
              <a:rPr lang="en-US" sz="2800"/>
              <a:t>. </a:t>
            </a:r>
            <a:endParaRPr sz="2800"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/>
              <a:t>PFX предназначена для повышения производительности разработчиков за счёт средств, упрощающих добавление параллелизма в приложения.</a:t>
            </a:r>
            <a:endParaRPr/>
          </a:p>
          <a:p>
            <a:pPr indent="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fbaca2b5fddd3d2_49"/>
          <p:cNvSpPr txBox="1"/>
          <p:nvPr>
            <p:ph type="title"/>
          </p:nvPr>
        </p:nvSpPr>
        <p:spPr>
          <a:xfrm>
            <a:off x="301650" y="-116657"/>
            <a:ext cx="8540700" cy="725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Вложенные задачи</a:t>
            </a:r>
            <a:endParaRPr sz="3000"/>
          </a:p>
        </p:txBody>
      </p:sp>
      <p:sp>
        <p:nvSpPr>
          <p:cNvPr id="563" name="Google Shape;563;gfbaca2b5fddd3d2_49"/>
          <p:cNvSpPr txBox="1"/>
          <p:nvPr>
            <p:ph idx="1" type="body"/>
          </p:nvPr>
        </p:nvSpPr>
        <p:spPr>
          <a:xfrm>
            <a:off x="-113975" y="608750"/>
            <a:ext cx="9363900" cy="120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Одна задача может запускать другую - вложенную задачу.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При этом эти задачи выполняются независимо друг от друга.</a:t>
            </a:r>
            <a:endParaRPr sz="2400"/>
          </a:p>
        </p:txBody>
      </p:sp>
      <p:pic>
        <p:nvPicPr>
          <p:cNvPr id="564" name="Google Shape;564;gfbaca2b5fddd3d2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38" y="1619250"/>
            <a:ext cx="7934325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gfbaca2b5fddd3d2_49"/>
          <p:cNvSpPr txBox="1"/>
          <p:nvPr/>
        </p:nvSpPr>
        <p:spPr>
          <a:xfrm>
            <a:off x="4848447" y="5055225"/>
            <a:ext cx="39939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highlight>
                  <a:srgbClr val="000000"/>
                </a:highlight>
              </a:rPr>
              <a:t>вложенная задача может завершить выполнение даже после завершения метода Main: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566" name="Google Shape;566;gfbaca2b5fddd3d2_49"/>
          <p:cNvSpPr txBox="1"/>
          <p:nvPr/>
        </p:nvSpPr>
        <p:spPr>
          <a:xfrm>
            <a:off x="301651" y="6021225"/>
            <a:ext cx="75468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highlight>
                  <a:srgbClr val="000000"/>
                </a:highlight>
              </a:rPr>
              <a:t>внутренняя задача может даже не начать свое выполнение к завершению работы основного потока программы.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567" name="Google Shape;567;gfbaca2b5fddd3d2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2068" y="3813781"/>
            <a:ext cx="2171058" cy="9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fbaca2b5fddd3d2_60"/>
          <p:cNvSpPr txBox="1"/>
          <p:nvPr>
            <p:ph idx="1" type="body"/>
          </p:nvPr>
        </p:nvSpPr>
        <p:spPr>
          <a:xfrm>
            <a:off x="301625" y="228600"/>
            <a:ext cx="8540700" cy="197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TaskCreationOptions.AttachedToParent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574" name="Google Shape;574;gfbaca2b5fddd3d2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25" y="1175954"/>
            <a:ext cx="8001000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gfbaca2b5fddd3d2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1030" y="4939228"/>
            <a:ext cx="241935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gfbaca2b5fddd3d2_60"/>
          <p:cNvSpPr txBox="1"/>
          <p:nvPr/>
        </p:nvSpPr>
        <p:spPr>
          <a:xfrm>
            <a:off x="301625" y="5050800"/>
            <a:ext cx="55506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внешняя задача завершится только когда завершатся все прикрепленные к ней вложенные задачи.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fbaca2b5fddd3d2_70"/>
          <p:cNvSpPr txBox="1"/>
          <p:nvPr>
            <p:ph type="title"/>
          </p:nvPr>
        </p:nvSpPr>
        <p:spPr>
          <a:xfrm>
            <a:off x="301625" y="228600"/>
            <a:ext cx="8540700" cy="47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Массив задач</a:t>
            </a:r>
            <a:endParaRPr sz="2400"/>
          </a:p>
        </p:txBody>
      </p:sp>
      <p:sp>
        <p:nvSpPr>
          <p:cNvPr id="583" name="Google Shape;583;gfbaca2b5fddd3d2_70"/>
          <p:cNvSpPr txBox="1"/>
          <p:nvPr>
            <p:ph idx="1" type="body"/>
          </p:nvPr>
        </p:nvSpPr>
        <p:spPr>
          <a:xfrm>
            <a:off x="0" y="817075"/>
            <a:ext cx="9445500" cy="574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Можно определить все задачи в массиве непосредственно через объект Task:</a:t>
            </a:r>
            <a:endParaRPr sz="2400"/>
          </a:p>
        </p:txBody>
      </p:sp>
      <p:pic>
        <p:nvPicPr>
          <p:cNvPr id="584" name="Google Shape;584;gfbaca2b5fddd3d2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25" y="1891286"/>
            <a:ext cx="8540699" cy="3557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fbaca2b5fddd3d2_77"/>
          <p:cNvSpPr txBox="1"/>
          <p:nvPr>
            <p:ph idx="1" type="body"/>
          </p:nvPr>
        </p:nvSpPr>
        <p:spPr>
          <a:xfrm>
            <a:off x="301625" y="9873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можно использовать методы </a:t>
            </a:r>
            <a:r>
              <a:rPr lang="en-US" sz="2400">
                <a:solidFill>
                  <a:schemeClr val="lt2"/>
                </a:solidFill>
              </a:rPr>
              <a:t>Task.Factory.StartNew</a:t>
            </a:r>
            <a:r>
              <a:rPr lang="en-US" sz="2400"/>
              <a:t> или </a:t>
            </a:r>
            <a:r>
              <a:rPr lang="en-US" sz="2400">
                <a:solidFill>
                  <a:schemeClr val="lt2"/>
                </a:solidFill>
              </a:rPr>
              <a:t>Task.Run</a:t>
            </a:r>
            <a:r>
              <a:rPr lang="en-US" sz="2400"/>
              <a:t> и сразу запускать все задачи:</a:t>
            </a:r>
            <a:endParaRPr sz="2400"/>
          </a:p>
        </p:txBody>
      </p:sp>
      <p:pic>
        <p:nvPicPr>
          <p:cNvPr id="591" name="Google Shape;591;gfbaca2b5fddd3d2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2121409"/>
            <a:ext cx="9144001" cy="1307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fbaca2b5fddd3d2_83"/>
          <p:cNvSpPr txBox="1"/>
          <p:nvPr>
            <p:ph idx="1" type="body"/>
          </p:nvPr>
        </p:nvSpPr>
        <p:spPr>
          <a:xfrm>
            <a:off x="301650" y="349755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опять же можем столкнуться с тем, что </a:t>
            </a:r>
            <a:r>
              <a:rPr lang="en-US" sz="2400">
                <a:solidFill>
                  <a:schemeClr val="lt2"/>
                </a:solidFill>
              </a:rPr>
              <a:t>все задачи</a:t>
            </a:r>
            <a:r>
              <a:rPr lang="en-US" sz="2400"/>
              <a:t> из массива могут </a:t>
            </a:r>
            <a:r>
              <a:rPr lang="en-US" sz="2400">
                <a:solidFill>
                  <a:schemeClr val="lt2"/>
                </a:solidFill>
              </a:rPr>
              <a:t>завершиться после</a:t>
            </a:r>
            <a:r>
              <a:rPr lang="en-US" sz="2400"/>
              <a:t> того, как отработает метод </a:t>
            </a:r>
            <a:r>
              <a:rPr lang="en-US" sz="2400">
                <a:solidFill>
                  <a:schemeClr val="lt2"/>
                </a:solidFill>
              </a:rPr>
              <a:t>Main</a:t>
            </a:r>
            <a:r>
              <a:rPr lang="en-US" sz="2400"/>
              <a:t>, в котором запускаются эти задачи</a:t>
            </a:r>
            <a:endParaRPr sz="2400"/>
          </a:p>
        </p:txBody>
      </p:sp>
      <p:pic>
        <p:nvPicPr>
          <p:cNvPr id="598" name="Google Shape;598;gfbaca2b5fddd3d2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397" y="1703016"/>
            <a:ext cx="7217226" cy="363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gfbaca2b5fddd3d2_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8575" y="5526800"/>
            <a:ext cx="3033775" cy="69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fbaca2b5fddd3d2_90"/>
          <p:cNvSpPr txBox="1"/>
          <p:nvPr>
            <p:ph type="title"/>
          </p:nvPr>
        </p:nvSpPr>
        <p:spPr>
          <a:xfrm>
            <a:off x="301625" y="228600"/>
            <a:ext cx="8540700" cy="69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Task.WaitAll(tasks)</a:t>
            </a:r>
            <a:endParaRPr sz="3000"/>
          </a:p>
        </p:txBody>
      </p:sp>
      <p:sp>
        <p:nvSpPr>
          <p:cNvPr id="606" name="Google Shape;606;gfbaca2b5fddd3d2_90"/>
          <p:cNvSpPr txBox="1"/>
          <p:nvPr>
            <p:ph idx="1" type="body"/>
          </p:nvPr>
        </p:nvSpPr>
        <p:spPr>
          <a:xfrm>
            <a:off x="301625" y="919800"/>
            <a:ext cx="8540700" cy="87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Если необходимо завершить выполнение программы или вообще выполнять некоторый код лишь </a:t>
            </a:r>
            <a:r>
              <a:rPr lang="en-US" sz="1800">
                <a:solidFill>
                  <a:schemeClr val="lt2"/>
                </a:solidFill>
              </a:rPr>
              <a:t>после того, как все задачи из массива завершатся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607" name="Google Shape;607;gfbaca2b5fddd3d2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225" y="1798650"/>
            <a:ext cx="6956825" cy="409635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gfbaca2b5fddd3d2_90"/>
          <p:cNvSpPr txBox="1"/>
          <p:nvPr/>
        </p:nvSpPr>
        <p:spPr>
          <a:xfrm>
            <a:off x="162486" y="5895000"/>
            <a:ext cx="73359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</a:rPr>
              <a:t>сначала завершатся все задачи, и лишь только потом будет выполняться последующий код из метода Main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609" name="Google Shape;609;gfbaca2b5fddd3d2_90"/>
          <p:cNvSpPr txBox="1"/>
          <p:nvPr/>
        </p:nvSpPr>
        <p:spPr>
          <a:xfrm>
            <a:off x="5158371" y="2369125"/>
            <a:ext cx="39855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порядок выполнения самих задач в массиве также недетерминирован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fbaca2b5fddd3d2_101"/>
          <p:cNvSpPr txBox="1"/>
          <p:nvPr>
            <p:ph idx="1" type="body"/>
          </p:nvPr>
        </p:nvSpPr>
        <p:spPr>
          <a:xfrm>
            <a:off x="301625" y="1669525"/>
            <a:ext cx="8540700" cy="175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Task.WaitAny(tasks)</a:t>
            </a:r>
            <a:r>
              <a:rPr lang="en-US"/>
              <a:t> - ждет, пока завершится хотя бы одна из массива задач.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1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2" name="Google Shape;622;p11"/>
          <p:cNvSpPr txBox="1"/>
          <p:nvPr>
            <p:ph idx="1" type="body"/>
          </p:nvPr>
        </p:nvSpPr>
        <p:spPr>
          <a:xfrm>
            <a:off x="179387" y="2286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Задачи могут быть вложенные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Запуск задачи</a:t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Синхронный запуск</a:t>
            </a:r>
            <a:endParaRPr/>
          </a:p>
        </p:txBody>
      </p:sp>
      <p:sp>
        <p:nvSpPr>
          <p:cNvPr id="623" name="Google Shape;623;p11"/>
          <p:cNvSpPr txBox="1"/>
          <p:nvPr/>
        </p:nvSpPr>
        <p:spPr>
          <a:xfrm>
            <a:off x="179387" y="1304925"/>
            <a:ext cx="9648825" cy="1754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10;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task3 =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.Run(() =&gt;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{ ++i;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"Task 3 finished"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});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task3.Start(); // System.InvalidOperationException:</a:t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//Start нельзя вызывать для уже запущенной задачи.</a:t>
            </a:r>
            <a:endParaRPr/>
          </a:p>
        </p:txBody>
      </p:sp>
      <p:sp>
        <p:nvSpPr>
          <p:cNvPr id="624" name="Google Shape;624;p11"/>
          <p:cNvSpPr txBox="1"/>
          <p:nvPr/>
        </p:nvSpPr>
        <p:spPr>
          <a:xfrm>
            <a:off x="179387" y="3941762"/>
            <a:ext cx="8856662" cy="2246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method = x =&gt;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{ </a:t>
            </a: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.Sleep(1000);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.WriteLine(x.ToString());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task4 = </a:t>
            </a: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(method, </a:t>
            </a: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TaskCreationOptions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.LongRunning);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task4.RunSynchronously();</a:t>
            </a:r>
            <a:endParaRPr/>
          </a:p>
        </p:txBody>
      </p:sp>
      <p:sp>
        <p:nvSpPr>
          <p:cNvPr id="625" name="Google Shape;625;p11"/>
          <p:cNvSpPr txBox="1"/>
          <p:nvPr/>
        </p:nvSpPr>
        <p:spPr>
          <a:xfrm>
            <a:off x="1520825" y="5064125"/>
            <a:ext cx="6965950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задаёт вид задачи (например, LongRunning – долгая задача)</a:t>
            </a:r>
            <a:endParaRPr/>
          </a:p>
        </p:txBody>
      </p:sp>
      <p:cxnSp>
        <p:nvCxnSpPr>
          <p:cNvPr id="626" name="Google Shape;626;p11"/>
          <p:cNvCxnSpPr/>
          <p:nvPr/>
        </p:nvCxnSpPr>
        <p:spPr>
          <a:xfrm>
            <a:off x="7164387" y="5445125"/>
            <a:ext cx="215900" cy="25082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27" name="Google Shape;627;p11"/>
          <p:cNvSpPr txBox="1"/>
          <p:nvPr/>
        </p:nvSpPr>
        <p:spPr>
          <a:xfrm>
            <a:off x="4140200" y="6065837"/>
            <a:ext cx="3454400" cy="36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выполняет задачу синхронно </a:t>
            </a:r>
            <a:endParaRPr/>
          </a:p>
        </p:txBody>
      </p:sp>
      <p:cxnSp>
        <p:nvCxnSpPr>
          <p:cNvPr id="628" name="Google Shape;628;p11"/>
          <p:cNvCxnSpPr/>
          <p:nvPr/>
        </p:nvCxnSpPr>
        <p:spPr>
          <a:xfrm rot="10800000">
            <a:off x="2555875" y="6199187"/>
            <a:ext cx="1511300" cy="32543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2"/>
          <p:cNvSpPr txBox="1"/>
          <p:nvPr>
            <p:ph type="title"/>
          </p:nvPr>
        </p:nvSpPr>
        <p:spPr>
          <a:xfrm>
            <a:off x="301625" y="228600"/>
            <a:ext cx="8540750" cy="679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Возврат результата </a:t>
            </a:r>
            <a:endParaRPr/>
          </a:p>
        </p:txBody>
      </p:sp>
      <p:sp>
        <p:nvSpPr>
          <p:cNvPr id="635" name="Google Shape;635;p12"/>
          <p:cNvSpPr txBox="1"/>
          <p:nvPr>
            <p:ph idx="1" type="body"/>
          </p:nvPr>
        </p:nvSpPr>
        <p:spPr>
          <a:xfrm>
            <a:off x="301625" y="1125530"/>
            <a:ext cx="8540700" cy="26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Task&lt;TResult&gt;  - описывает задачу, возвращающую значение типа Tresult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принимают аргументы типа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Func&lt;TResult&gt;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Func&lt;object, TResult&gt; (опционально – аргументы типа CancellationToken и TaskCreationOptions)</a:t>
            </a:r>
            <a:endParaRPr/>
          </a:p>
        </p:txBody>
      </p:sp>
      <p:pic>
        <p:nvPicPr>
          <p:cNvPr id="636" name="Google Shape;63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75" y="3790849"/>
            <a:ext cx="7618599" cy="25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12"/>
          <p:cNvSpPr txBox="1"/>
          <p:nvPr/>
        </p:nvSpPr>
        <p:spPr>
          <a:xfrm>
            <a:off x="4398149" y="4773313"/>
            <a:ext cx="42258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не надо его приводить к типу int, оно уже само по себе будет представлять число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Google Shape;643;gfbaca2b5fddd3d2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03929"/>
            <a:ext cx="9143999" cy="2050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0ac1cfe83691ac1_0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обеспечивает три уровня организации параллелизма: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Параллелизм на уровне задач. Библиотека параллельных задач (</a:t>
            </a:r>
            <a:r>
              <a:rPr lang="en-US" sz="2400">
                <a:solidFill>
                  <a:schemeClr val="lt2"/>
                </a:solidFill>
              </a:rPr>
              <a:t>Task Parallel Library, TPL</a:t>
            </a:r>
            <a:r>
              <a:rPr lang="en-US" sz="2400"/>
              <a:t>).</a:t>
            </a:r>
            <a:endParaRPr/>
          </a:p>
          <a:p>
            <a:pPr indent="0" lvl="2" marL="91440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None/>
            </a:pPr>
            <a:r>
              <a:rPr lang="en-US" sz="1800"/>
              <a:t> System.Threading.Tasks и System.Threading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Параллелизм при императивной обработке данных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Параллелизм при декларативной обработке данных реализуется при помощи параллельного интегрированного языка запросов </a:t>
            </a:r>
            <a:r>
              <a:rPr lang="en-US" sz="2400">
                <a:solidFill>
                  <a:schemeClr val="lt2"/>
                </a:solidFill>
              </a:rPr>
              <a:t>(PLINQ)</a:t>
            </a:r>
            <a:r>
              <a:rPr lang="en-US" sz="2400"/>
              <a:t>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9" name="Google Shape;649;p13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0" name="Google Shape;650;p13"/>
          <p:cNvSpPr txBox="1"/>
          <p:nvPr/>
        </p:nvSpPr>
        <p:spPr>
          <a:xfrm>
            <a:off x="179387" y="476250"/>
            <a:ext cx="9217025" cy="2862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func = () =&gt;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{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.Sleep(1000);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++i;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task =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&gt;(func);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.WriteLine(task.Status);        </a:t>
            </a:r>
            <a:r>
              <a:rPr b="0" i="0" lang="en-US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Created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task.Start();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.WriteLine(task.Status);        </a:t>
            </a:r>
            <a:r>
              <a:rPr b="0" i="0" lang="en-US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WaitingToRun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task.Wait();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.WriteLine(task.Result);        </a:t>
            </a:r>
            <a:r>
              <a:rPr b="0" i="0" lang="en-US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14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"Main finished"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pic>
        <p:nvPicPr>
          <p:cNvPr id="651" name="Google Shape;651;p13"/>
          <p:cNvPicPr preferRelativeResize="0"/>
          <p:nvPr/>
        </p:nvPicPr>
        <p:blipFill rotWithShape="1">
          <a:blip r:embed="rId3">
            <a:alphaModFix/>
          </a:blip>
          <a:srcRect b="0" l="0" r="0" t="36596"/>
          <a:stretch/>
        </p:blipFill>
        <p:spPr>
          <a:xfrm>
            <a:off x="981075" y="3838575"/>
            <a:ext cx="7181850" cy="2570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4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Обработка исключений</a:t>
            </a:r>
            <a:endParaRPr/>
          </a:p>
        </p:txBody>
      </p:sp>
      <p:sp>
        <p:nvSpPr>
          <p:cNvPr id="658" name="Google Shape;658;p14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System.AggregateException</a:t>
            </a:r>
            <a:endParaRPr/>
          </a:p>
        </p:txBody>
      </p:sp>
      <p:sp>
        <p:nvSpPr>
          <p:cNvPr id="659" name="Google Shape;659;p14"/>
          <p:cNvSpPr txBox="1"/>
          <p:nvPr/>
        </p:nvSpPr>
        <p:spPr>
          <a:xfrm>
            <a:off x="468312" y="2565400"/>
            <a:ext cx="8374062" cy="34766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task5 = </a:t>
            </a: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.Run(() =&gt;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 });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task5.Wait();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AggregateException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message = ex.InnerException.Message;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.WriteLine(message);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5"/>
          <p:cNvSpPr txBox="1"/>
          <p:nvPr>
            <p:ph type="title"/>
          </p:nvPr>
        </p:nvSpPr>
        <p:spPr>
          <a:xfrm>
            <a:off x="301625" y="228600"/>
            <a:ext cx="854075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Отмена выполнения задач </a:t>
            </a:r>
            <a:endParaRPr/>
          </a:p>
        </p:txBody>
      </p:sp>
      <p:sp>
        <p:nvSpPr>
          <p:cNvPr id="666" name="Google Shape;666;p15"/>
          <p:cNvSpPr txBox="1"/>
          <p:nvPr>
            <p:ph idx="1" type="body"/>
          </p:nvPr>
        </p:nvSpPr>
        <p:spPr>
          <a:xfrm>
            <a:off x="301625" y="12684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Структура </a:t>
            </a:r>
            <a:r>
              <a:rPr b="0" i="0" lang="en-US" sz="28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CancellationToken</a:t>
            </a: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- токен отмены</a:t>
            </a:r>
            <a:endParaRPr/>
          </a:p>
        </p:txBody>
      </p:sp>
      <p:sp>
        <p:nvSpPr>
          <p:cNvPr id="667" name="Google Shape;667;p15"/>
          <p:cNvSpPr txBox="1"/>
          <p:nvPr/>
        </p:nvSpPr>
        <p:spPr>
          <a:xfrm>
            <a:off x="269875" y="2133600"/>
            <a:ext cx="8478837" cy="30464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CancellationTokenSource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tokenSource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CancellationTokenSource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используем  токен в двух задачах </a:t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(method, tokenSource.Token).Start();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(method, tokenSource.Token).Start();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отменяем  задачи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tokenSource.Cancel();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fbaca2b5fddd3d2_146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А</a:t>
            </a:r>
            <a:r>
              <a:rPr lang="en-US">
                <a:solidFill>
                  <a:schemeClr val="lt2"/>
                </a:solidFill>
              </a:rPr>
              <a:t>лгоритм отмены задачи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just"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Создание объекта </a:t>
            </a:r>
            <a:r>
              <a:rPr lang="en-US" sz="1800">
                <a:solidFill>
                  <a:schemeClr val="lt2"/>
                </a:solidFill>
              </a:rPr>
              <a:t>CancellationTokenSource</a:t>
            </a:r>
            <a:r>
              <a:rPr lang="en-US" sz="1800"/>
              <a:t>, который управляет и посылает уведомление об отмене токену.</a:t>
            </a:r>
            <a:endParaRPr sz="1800"/>
          </a:p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С помощью свойства </a:t>
            </a:r>
            <a:r>
              <a:rPr lang="en-US" sz="1800">
                <a:solidFill>
                  <a:schemeClr val="lt2"/>
                </a:solidFill>
              </a:rPr>
              <a:t>CancellationTokenSource.Token</a:t>
            </a:r>
            <a:r>
              <a:rPr lang="en-US" sz="1800"/>
              <a:t> получаем собствен</a:t>
            </a:r>
            <a:r>
              <a:rPr lang="en-US" sz="1800"/>
              <a:t>но </a:t>
            </a:r>
            <a:r>
              <a:rPr lang="en-US" sz="1800"/>
              <a:t>токен - объект структуры </a:t>
            </a:r>
            <a:r>
              <a:rPr lang="en-US" sz="1800">
                <a:solidFill>
                  <a:schemeClr val="lt2"/>
                </a:solidFill>
              </a:rPr>
              <a:t>CancellationToken</a:t>
            </a:r>
            <a:r>
              <a:rPr lang="en-US" sz="1800"/>
              <a:t> и передаем его в задачу, которая может быть отменена.</a:t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Для передачи токена в задачу можно применять один из конструкторов класса Task</a:t>
            </a:r>
            <a:endParaRPr sz="1800"/>
          </a:p>
        </p:txBody>
      </p:sp>
      <p:pic>
        <p:nvPicPr>
          <p:cNvPr id="674" name="Google Shape;674;gfbaca2b5fddd3d2_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25" y="2812975"/>
            <a:ext cx="8912950" cy="701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gfbaca2b5fddd3d2_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5" y="4832195"/>
            <a:ext cx="9144000" cy="1267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fbaca2b5fddd3d2_153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</a:rPr>
              <a:t>3.</a:t>
            </a:r>
            <a:r>
              <a:rPr lang="en-US" sz="2000"/>
              <a:t> Определяем в задаче действия на случай ее отмены.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</a:rPr>
              <a:t>4.</a:t>
            </a:r>
            <a:r>
              <a:rPr lang="en-US" sz="2000"/>
              <a:t> Вызываем метод </a:t>
            </a:r>
            <a:r>
              <a:rPr lang="en-US" sz="2000">
                <a:solidFill>
                  <a:schemeClr val="lt2"/>
                </a:solidFill>
              </a:rPr>
              <a:t>CancellationTokenSource.Cancel()</a:t>
            </a:r>
            <a:r>
              <a:rPr lang="en-US" sz="2000"/>
              <a:t>, который устанавливает для свойства </a:t>
            </a:r>
            <a:r>
              <a:rPr lang="en-US" sz="2000">
                <a:solidFill>
                  <a:schemeClr val="lt2"/>
                </a:solidFill>
              </a:rPr>
              <a:t>CancellationToken.IsCancellationRequested</a:t>
            </a:r>
            <a:r>
              <a:rPr lang="en-US" sz="2000"/>
              <a:t> значение </a:t>
            </a:r>
            <a:r>
              <a:rPr lang="en-US" sz="2000">
                <a:solidFill>
                  <a:schemeClr val="lt2"/>
                </a:solidFill>
              </a:rPr>
              <a:t>true</a:t>
            </a:r>
            <a:r>
              <a:rPr lang="en-US" sz="2000"/>
              <a:t>.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►"/>
            </a:pPr>
            <a:r>
              <a:rPr lang="en-US" sz="2000"/>
              <a:t>метод </a:t>
            </a:r>
            <a:r>
              <a:rPr lang="en-US" sz="2000">
                <a:solidFill>
                  <a:schemeClr val="lt2"/>
                </a:solidFill>
              </a:rPr>
              <a:t>CancellationTokenSource.Cancel()</a:t>
            </a:r>
            <a:r>
              <a:rPr lang="en-US" sz="2000"/>
              <a:t> не отменяет задачу, он лишь посылает уведомление об отмене 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Каким образом будет происходить выход из задачи, это решает сам разработчик.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</a:rPr>
              <a:t>5.</a:t>
            </a:r>
            <a:r>
              <a:rPr lang="en-US" sz="2000"/>
              <a:t> Класс </a:t>
            </a:r>
            <a:r>
              <a:rPr b="1" lang="en-US" sz="2000"/>
              <a:t>CancellationTokenSource</a:t>
            </a:r>
            <a:r>
              <a:rPr lang="en-US" sz="2000"/>
              <a:t> реализует интерфейс </a:t>
            </a:r>
            <a:r>
              <a:rPr lang="en-US" sz="2000">
                <a:solidFill>
                  <a:schemeClr val="lt2"/>
                </a:solidFill>
              </a:rPr>
              <a:t>IDisposable</a:t>
            </a:r>
            <a:r>
              <a:rPr lang="en-US" sz="2000"/>
              <a:t>. И когда работа с объектом </a:t>
            </a:r>
            <a:r>
              <a:rPr lang="en-US" sz="2000">
                <a:solidFill>
                  <a:schemeClr val="lt2"/>
                </a:solidFill>
              </a:rPr>
              <a:t>CancellationTokenSource</a:t>
            </a:r>
            <a:r>
              <a:rPr lang="en-US" sz="2000"/>
              <a:t> завершена, у него следует вызвать метод </a:t>
            </a:r>
            <a:r>
              <a:rPr lang="en-US" sz="2000">
                <a:solidFill>
                  <a:schemeClr val="lt2"/>
                </a:solidFill>
              </a:rPr>
              <a:t>Dispose</a:t>
            </a:r>
            <a:r>
              <a:rPr lang="en-US" sz="2000"/>
              <a:t> для освобождения всех связанных с ним используемых ресурсов. 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fbaca2b5fddd3d2_163"/>
          <p:cNvSpPr txBox="1"/>
          <p:nvPr>
            <p:ph type="title"/>
          </p:nvPr>
        </p:nvSpPr>
        <p:spPr>
          <a:xfrm>
            <a:off x="301625" y="228600"/>
            <a:ext cx="8540700" cy="61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Отмена задачи с помощью генерации исключения</a:t>
            </a:r>
            <a:endParaRPr sz="2400"/>
          </a:p>
        </p:txBody>
      </p:sp>
      <p:sp>
        <p:nvSpPr>
          <p:cNvPr id="688" name="Google Shape;688;gfbaca2b5fddd3d2_163"/>
          <p:cNvSpPr txBox="1"/>
          <p:nvPr>
            <p:ph idx="1" type="body"/>
          </p:nvPr>
        </p:nvSpPr>
        <p:spPr>
          <a:xfrm>
            <a:off x="301650" y="839702"/>
            <a:ext cx="8540700" cy="535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генерация исключения </a:t>
            </a:r>
            <a:r>
              <a:rPr lang="en-US" sz="2400">
                <a:solidFill>
                  <a:schemeClr val="lt2"/>
                </a:solidFill>
              </a:rPr>
              <a:t>OperationCanceledException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►"/>
            </a:pPr>
            <a:r>
              <a:rPr lang="en-US" sz="2400"/>
              <a:t>применяется метод</a:t>
            </a:r>
            <a:r>
              <a:rPr lang="en-US" sz="2400">
                <a:solidFill>
                  <a:schemeClr val="lt2"/>
                </a:solidFill>
              </a:rPr>
              <a:t> ThrowIfCancellationRequested() </a:t>
            </a:r>
            <a:r>
              <a:rPr lang="en-US" sz="2400"/>
              <a:t>объекта</a:t>
            </a:r>
            <a:r>
              <a:rPr lang="en-US" sz="2400">
                <a:solidFill>
                  <a:schemeClr val="lt2"/>
                </a:solidFill>
              </a:rPr>
              <a:t> CancellationToke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исключение возникает только тогда, когда мы останавливаем текущий поток и ожидаем завершения задачи с помощью </a:t>
            </a:r>
            <a:r>
              <a:rPr lang="en-US" sz="2400">
                <a:solidFill>
                  <a:schemeClr val="lt2"/>
                </a:solidFill>
              </a:rPr>
              <a:t>методов Wait или WaitAll</a:t>
            </a:r>
            <a:r>
              <a:rPr lang="en-US" sz="2400"/>
              <a:t>. Если эти методы не используются для ожидания задачи, то для нее просто устанавливается состояние </a:t>
            </a:r>
            <a:r>
              <a:rPr lang="en-US" sz="2400">
                <a:solidFill>
                  <a:schemeClr val="lt2"/>
                </a:solidFill>
              </a:rPr>
              <a:t>Canceled</a:t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6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Продолжения </a:t>
            </a:r>
            <a:b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continuation task</a:t>
            </a: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sp>
        <p:nvSpPr>
          <p:cNvPr id="695" name="Google Shape;695;p16"/>
          <p:cNvSpPr txBox="1"/>
          <p:nvPr>
            <p:ph idx="1" type="body"/>
          </p:nvPr>
        </p:nvSpPr>
        <p:spPr>
          <a:xfrm>
            <a:off x="301625" y="13716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сообщает задаче, что после её завершения она должна продолжить делать что-то другое</a:t>
            </a:r>
            <a:endParaRPr/>
          </a:p>
        </p:txBody>
      </p:sp>
      <p:pic>
        <p:nvPicPr>
          <p:cNvPr id="696" name="Google Shape;69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1512" y="5805487"/>
            <a:ext cx="3090862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16"/>
          <p:cNvSpPr txBox="1"/>
          <p:nvPr/>
        </p:nvSpPr>
        <p:spPr>
          <a:xfrm>
            <a:off x="301625" y="2690812"/>
            <a:ext cx="8734425" cy="1938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task6 = 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.Run(() =&gt;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b="0" i="0" lang="en-US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"Doing.."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rgbClr val="2B91A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task7 = task6.ContinueWith(t =&gt;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b="0" i="0" lang="en-US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"continuation"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</p:txBody>
      </p:sp>
      <p:sp>
        <p:nvSpPr>
          <p:cNvPr id="698" name="Google Shape;698;p16"/>
          <p:cNvSpPr txBox="1"/>
          <p:nvPr/>
        </p:nvSpPr>
        <p:spPr>
          <a:xfrm>
            <a:off x="1179512" y="4752975"/>
            <a:ext cx="4572000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После того как задача завершается, отказывает или отменяется, задача task7 (продолжение) запускается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fbaca2b5fddd3d2_115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5" name="Google Shape;705;gfbaca2b5fddd3d2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328613"/>
            <a:ext cx="6781800" cy="6200775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gfbaca2b5fddd3d2_115"/>
          <p:cNvSpPr txBox="1"/>
          <p:nvPr/>
        </p:nvSpPr>
        <p:spPr>
          <a:xfrm>
            <a:off x="5340926" y="2542500"/>
            <a:ext cx="35013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принимает делегат </a:t>
            </a:r>
            <a:r>
              <a:rPr lang="en-US">
                <a:solidFill>
                  <a:schemeClr val="lt2"/>
                </a:solidFill>
                <a:highlight>
                  <a:srgbClr val="000000"/>
                </a:highlight>
              </a:rPr>
              <a:t>Action&lt;Task&gt;</a:t>
            </a: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. То есть метод </a:t>
            </a:r>
            <a:r>
              <a:rPr lang="en-US">
                <a:solidFill>
                  <a:schemeClr val="lt2"/>
                </a:solidFill>
                <a:highlight>
                  <a:srgbClr val="000000"/>
                </a:highlight>
              </a:rPr>
              <a:t>PrintTask</a:t>
            </a: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, который передается в вызов </a:t>
            </a:r>
            <a:r>
              <a:rPr lang="en-US">
                <a:solidFill>
                  <a:schemeClr val="lt2"/>
                </a:solidFill>
                <a:highlight>
                  <a:srgbClr val="000000"/>
                </a:highlight>
              </a:rPr>
              <a:t>ContinueWith</a:t>
            </a: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, должен принимать параметр типа Task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707" name="Google Shape;707;gfbaca2b5fddd3d2_115"/>
          <p:cNvSpPr txBox="1"/>
          <p:nvPr/>
        </p:nvSpPr>
        <p:spPr>
          <a:xfrm>
            <a:off x="5006225" y="4354009"/>
            <a:ext cx="38361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Благодаря передачи в метод параметра Task, мы можем получить различные свойства предыдущей задачи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708" name="Google Shape;708;gfbaca2b5fddd3d2_115"/>
          <p:cNvSpPr txBox="1"/>
          <p:nvPr/>
        </p:nvSpPr>
        <p:spPr>
          <a:xfrm>
            <a:off x="451579" y="4179130"/>
            <a:ext cx="3836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после завершения задачи task1 сразу будет вызываться задача task2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709" name="Google Shape;709;gfbaca2b5fddd3d2_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4686" y="5826588"/>
            <a:ext cx="1785551" cy="10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fbaca2b5fddd3d2_128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можем передавать конкретный результат работы предыдущей задачи</a:t>
            </a:r>
            <a:endParaRPr sz="1800"/>
          </a:p>
        </p:txBody>
      </p:sp>
      <p:pic>
        <p:nvPicPr>
          <p:cNvPr id="716" name="Google Shape;716;gfbaca2b5fddd3d2_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" y="847672"/>
            <a:ext cx="8801100" cy="39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gfbaca2b5fddd3d2_128"/>
          <p:cNvSpPr txBox="1"/>
          <p:nvPr/>
        </p:nvSpPr>
        <p:spPr>
          <a:xfrm>
            <a:off x="2271912" y="2093870"/>
            <a:ext cx="3891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highlight>
                  <a:srgbClr val="000000"/>
                </a:highlight>
              </a:rPr>
              <a:t>printTask является задачей продолжения, выполняется сразу после sumTask и получает ее результат.</a:t>
            </a:r>
            <a:endParaRPr sz="15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cxnSp>
        <p:nvCxnSpPr>
          <p:cNvPr id="718" name="Google Shape;718;gfbaca2b5fddd3d2_128"/>
          <p:cNvCxnSpPr/>
          <p:nvPr/>
        </p:nvCxnSpPr>
        <p:spPr>
          <a:xfrm flipH="1" rot="10800000">
            <a:off x="5140758" y="1467193"/>
            <a:ext cx="808800" cy="352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19" name="Google Shape;719;gfbaca2b5fddd3d2_128"/>
          <p:cNvSpPr txBox="1"/>
          <p:nvPr/>
        </p:nvSpPr>
        <p:spPr>
          <a:xfrm>
            <a:off x="5140750" y="1024000"/>
            <a:ext cx="45303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фактически представляет задачу sumTask, из которой извлекается результат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fbaca2b5fddd3d2_139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можно построить целую цепочку последовательно выполняющихся задач</a:t>
            </a:r>
            <a:endParaRPr sz="1800"/>
          </a:p>
        </p:txBody>
      </p:sp>
      <p:pic>
        <p:nvPicPr>
          <p:cNvPr id="726" name="Google Shape;726;gfbaca2b5fddd3d2_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764802"/>
            <a:ext cx="9144000" cy="4584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gfbaca2b5fddd3d2_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538" y="5153013"/>
            <a:ext cx="391477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"/>
          <p:cNvSpPr txBox="1"/>
          <p:nvPr>
            <p:ph idx="1" type="body"/>
          </p:nvPr>
        </p:nvSpPr>
        <p:spPr>
          <a:xfrm>
            <a:off x="323850" y="5492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Ограничения класс Thread:</a:t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отсутствует механизм продолжений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затруднено получение значение результата из потока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повышенный расход памяти и замедление работы приложения</a:t>
            </a:r>
            <a:endParaRPr/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7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4" name="Google Shape;734;p17"/>
          <p:cNvSpPr txBox="1"/>
          <p:nvPr>
            <p:ph idx="1" type="body"/>
          </p:nvPr>
        </p:nvSpPr>
        <p:spPr>
          <a:xfrm>
            <a:off x="301625" y="15573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1)планировка на основе завершения множества предшествующих задач</a:t>
            </a:r>
            <a:endParaRPr/>
          </a:p>
        </p:txBody>
      </p:sp>
      <p:sp>
        <p:nvSpPr>
          <p:cNvPr id="735" name="Google Shape;735;p17"/>
          <p:cNvSpPr txBox="1"/>
          <p:nvPr/>
        </p:nvSpPr>
        <p:spPr>
          <a:xfrm>
            <a:off x="0" y="493712"/>
            <a:ext cx="9648825" cy="1755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task8 =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.Run(() =&gt;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"One...."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2B91A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task9 =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.Run(() =&gt;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"Two..."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2B91A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continuation =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.WhenAll(task8, task9).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ContinueWith(t =&gt;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"Three...."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</p:txBody>
      </p:sp>
      <p:pic>
        <p:nvPicPr>
          <p:cNvPr id="736" name="Google Shape;7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612" y="2478087"/>
            <a:ext cx="4167187" cy="7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8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3" name="Google Shape;743;p18"/>
          <p:cNvSpPr txBox="1"/>
          <p:nvPr>
            <p:ph idx="1" type="body"/>
          </p:nvPr>
        </p:nvSpPr>
        <p:spPr>
          <a:xfrm>
            <a:off x="303212" y="2571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Установка статуса продолжения</a:t>
            </a:r>
            <a:endParaRPr/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44" name="Google Shape;74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96875" y="1773237"/>
            <a:ext cx="6853237" cy="33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9"/>
          <p:cNvSpPr txBox="1"/>
          <p:nvPr>
            <p:ph idx="1" type="body"/>
          </p:nvPr>
        </p:nvSpPr>
        <p:spPr>
          <a:xfrm>
            <a:off x="301625" y="499750"/>
            <a:ext cx="8540700" cy="44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2)использовании объекта ожидания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 ожидания – это любой объект, имеющий методы OnCompleted() и GetResult() и свойство IsCompleted. </a:t>
            </a:r>
            <a:endParaRPr/>
          </a:p>
        </p:txBody>
      </p:sp>
      <p:sp>
        <p:nvSpPr>
          <p:cNvPr id="751" name="Google Shape;751;p19"/>
          <p:cNvSpPr txBox="1"/>
          <p:nvPr/>
        </p:nvSpPr>
        <p:spPr>
          <a:xfrm>
            <a:off x="179387" y="2654300"/>
            <a:ext cx="8532812" cy="34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what =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.Run(() =&gt;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Enumerable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.Range(1, 100000)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.Count(n=&gt;(n%2==0)));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получаем объект продолжения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awaiter = what.GetAwaiter();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что делать после окончания предшественника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awaiter.OnCompleted(() =&gt;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получаем результат вычислений предшественника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 = awaiter.GetResult();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.WriteLine(res);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});</a:t>
            </a:r>
            <a:endParaRPr/>
          </a:p>
        </p:txBody>
      </p:sp>
      <p:sp>
        <p:nvSpPr>
          <p:cNvPr id="752" name="Google Shape;752;p19"/>
          <p:cNvSpPr txBox="1"/>
          <p:nvPr/>
        </p:nvSpPr>
        <p:spPr>
          <a:xfrm>
            <a:off x="4859337" y="6215062"/>
            <a:ext cx="4516437" cy="64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делегат, содержащий код продолжения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 умолчанию – в разных потоках</a:t>
            </a:r>
            <a:endParaRPr/>
          </a:p>
        </p:txBody>
      </p:sp>
      <p:cxnSp>
        <p:nvCxnSpPr>
          <p:cNvPr id="753" name="Google Shape;753;p19"/>
          <p:cNvCxnSpPr/>
          <p:nvPr/>
        </p:nvCxnSpPr>
        <p:spPr>
          <a:xfrm rot="10800000">
            <a:off x="5292725" y="5516562"/>
            <a:ext cx="1366837" cy="55403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754" name="Google Shape;75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4087" y="4300537"/>
            <a:ext cx="1408112" cy="6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20"/>
          <p:cNvSpPr txBox="1"/>
          <p:nvPr>
            <p:ph type="title"/>
          </p:nvPr>
        </p:nvSpPr>
        <p:spPr>
          <a:xfrm>
            <a:off x="301625" y="4572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Параллелизм при императивной обработке данных </a:t>
            </a:r>
            <a:br>
              <a:rPr b="1" i="0" lang="en-US" sz="36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Класс Parallel</a:t>
            </a:r>
            <a:br>
              <a:rPr b="1" i="0" lang="en-US" sz="36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761" name="Google Shape;761;p20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System.Threading.Tasks.Parallel позволяет распараллеливать циклы и последовательность блоков кода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For(), ForEach(), Invoke()</a:t>
            </a: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шаблоны (на задачах, поддерж искл. и токен отмены)</a:t>
            </a:r>
            <a:endParaRPr/>
          </a:p>
        </p:txBody>
      </p:sp>
      <p:sp>
        <p:nvSpPr>
          <p:cNvPr id="762" name="Google Shape;762;p20"/>
          <p:cNvSpPr txBox="1"/>
          <p:nvPr/>
        </p:nvSpPr>
        <p:spPr>
          <a:xfrm>
            <a:off x="301625" y="4221162"/>
            <a:ext cx="45720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являются параллельными аналогами циклов for и foreach</a:t>
            </a:r>
            <a:endParaRPr/>
          </a:p>
        </p:txBody>
      </p:sp>
      <p:cxnSp>
        <p:nvCxnSpPr>
          <p:cNvPr id="763" name="Google Shape;763;p20"/>
          <p:cNvCxnSpPr/>
          <p:nvPr/>
        </p:nvCxnSpPr>
        <p:spPr>
          <a:xfrm rot="10800000">
            <a:off x="1763712" y="3716337"/>
            <a:ext cx="0" cy="433387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64" name="Google Shape;764;p20"/>
          <p:cNvSpPr txBox="1"/>
          <p:nvPr/>
        </p:nvSpPr>
        <p:spPr>
          <a:xfrm>
            <a:off x="2619375" y="5008562"/>
            <a:ext cx="5913437" cy="7080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могут принимать аргумент типа ParallelOptions для настройки поведения метода</a:t>
            </a:r>
            <a:endParaRPr/>
          </a:p>
        </p:txBody>
      </p:sp>
      <p:cxnSp>
        <p:nvCxnSpPr>
          <p:cNvPr id="765" name="Google Shape;765;p20"/>
          <p:cNvCxnSpPr/>
          <p:nvPr/>
        </p:nvCxnSpPr>
        <p:spPr>
          <a:xfrm>
            <a:off x="3851275" y="3789362"/>
            <a:ext cx="2520950" cy="115252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1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Parallel.For</a:t>
            </a:r>
            <a:br>
              <a:rPr b="1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772" name="Google Shape;772;p21"/>
          <p:cNvSpPr txBox="1"/>
          <p:nvPr>
            <p:ph idx="1" type="body"/>
          </p:nvPr>
        </p:nvSpPr>
        <p:spPr>
          <a:xfrm>
            <a:off x="301625" y="1052505"/>
            <a:ext cx="85407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i="0" lang="en-US" sz="3200" u="none">
                <a:solidFill>
                  <a:schemeClr val="lt2"/>
                </a:solidFill>
              </a:rPr>
              <a:t>Parallel.For(int, int, Action&lt;int&gt;)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73" name="Google Shape;773;p21"/>
          <p:cNvSpPr txBox="1"/>
          <p:nvPr/>
        </p:nvSpPr>
        <p:spPr>
          <a:xfrm>
            <a:off x="684212" y="2195512"/>
            <a:ext cx="7775575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указание начального и конечного значения счётчика (типа int или long) и тела цикла в виде объекта делегата</a:t>
            </a:r>
            <a:endParaRPr/>
          </a:p>
        </p:txBody>
      </p:sp>
      <p:cxnSp>
        <p:nvCxnSpPr>
          <p:cNvPr id="774" name="Google Shape;774;p21"/>
          <p:cNvCxnSpPr/>
          <p:nvPr/>
        </p:nvCxnSpPr>
        <p:spPr>
          <a:xfrm flipH="1" rot="10800000">
            <a:off x="3203575" y="1628775"/>
            <a:ext cx="360362" cy="566737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75" name="Google Shape;775;p21"/>
          <p:cNvSpPr txBox="1"/>
          <p:nvPr/>
        </p:nvSpPr>
        <p:spPr>
          <a:xfrm>
            <a:off x="369887" y="3114675"/>
            <a:ext cx="7829550" cy="20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Parallel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.For(1, 10, z=&gt;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 =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= 1; y &lt;= 10; y++)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r *= z;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});</a:t>
            </a:r>
            <a:endParaRPr/>
          </a:p>
        </p:txBody>
      </p:sp>
      <p:sp>
        <p:nvSpPr>
          <p:cNvPr id="776" name="Google Shape;776;p21"/>
          <p:cNvSpPr txBox="1"/>
          <p:nvPr/>
        </p:nvSpPr>
        <p:spPr>
          <a:xfrm>
            <a:off x="396875" y="5365750"/>
            <a:ext cx="7775575" cy="12001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Дополнительные возможности: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Досрочный выход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Пакетная обработка диапазонов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Реализация агрегированных операций</a:t>
            </a:r>
            <a:endParaRPr/>
          </a:p>
        </p:txBody>
      </p:sp>
      <p:pic>
        <p:nvPicPr>
          <p:cNvPr id="777" name="Google Shape;77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7462" y="2922587"/>
            <a:ext cx="1069975" cy="2417762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21"/>
          <p:cNvSpPr txBox="1"/>
          <p:nvPr/>
        </p:nvSpPr>
        <p:spPr>
          <a:xfrm>
            <a:off x="4026400" y="1502350"/>
            <a:ext cx="51177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highlight>
                  <a:srgbClr val="000000"/>
                </a:highlight>
              </a:rPr>
              <a:t>указывает на метод, который будет выполняться один раз за итерацию: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2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5" name="Google Shape;785;p22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Поддерживается императивность</a:t>
            </a: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оператор следующий за вызовом метода будет вызван после завершения всех задач</a:t>
            </a:r>
            <a:endParaRPr/>
          </a:p>
        </p:txBody>
      </p:sp>
      <p:sp>
        <p:nvSpPr>
          <p:cNvPr id="786" name="Google Shape;786;p22"/>
          <p:cNvSpPr txBox="1"/>
          <p:nvPr/>
        </p:nvSpPr>
        <p:spPr>
          <a:xfrm>
            <a:off x="301625" y="236537"/>
            <a:ext cx="8540750" cy="34782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Parallel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.For(1, 10, (</a:t>
            </a: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z, </a:t>
            </a: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ParallelLoopState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pd) =&gt;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.WriteLine(z);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 =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= 1; y &lt;= 10; y++)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r *= z;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20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"Stop"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cxnSp>
        <p:nvCxnSpPr>
          <p:cNvPr id="787" name="Google Shape;787;p22"/>
          <p:cNvCxnSpPr/>
          <p:nvPr/>
        </p:nvCxnSpPr>
        <p:spPr>
          <a:xfrm rot="10800000">
            <a:off x="5724525" y="3714750"/>
            <a:ext cx="2376487" cy="79375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788" name="Google Shape;78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6225" y="184150"/>
            <a:ext cx="1150937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" name="Google Shape;794;gfbaca2b5fddd3d2_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00" y="864474"/>
            <a:ext cx="8977225" cy="267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gfbaca2b5fddd3d2_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1600" y="3539999"/>
            <a:ext cx="2939030" cy="301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23"/>
          <p:cNvSpPr txBox="1"/>
          <p:nvPr>
            <p:ph type="title"/>
          </p:nvPr>
        </p:nvSpPr>
        <p:spPr>
          <a:xfrm>
            <a:off x="301625" y="228600"/>
            <a:ext cx="8540750" cy="679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Parallel.ForEach</a:t>
            </a:r>
            <a:endParaRPr/>
          </a:p>
        </p:txBody>
      </p:sp>
      <p:sp>
        <p:nvSpPr>
          <p:cNvPr id="802" name="Google Shape;802;p23"/>
          <p:cNvSpPr txBox="1"/>
          <p:nvPr>
            <p:ph idx="1" type="body"/>
          </p:nvPr>
        </p:nvSpPr>
        <p:spPr>
          <a:xfrm>
            <a:off x="301625" y="1196975"/>
            <a:ext cx="8540700" cy="14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ParallelLoopResult ForEach&lt;TSource&gt;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(IEnumerable&lt;TSource&gt; source,Action&lt;TSource&gt; body)</a:t>
            </a:r>
            <a:endParaRPr/>
          </a:p>
        </p:txBody>
      </p:sp>
      <p:sp>
        <p:nvSpPr>
          <p:cNvPr id="803" name="Google Shape;803;p23"/>
          <p:cNvSpPr txBox="1"/>
          <p:nvPr/>
        </p:nvSpPr>
        <p:spPr>
          <a:xfrm>
            <a:off x="900112" y="2232025"/>
            <a:ext cx="6408737" cy="923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коллекция, делегат, выполняющийся один раз за итерацию для каждого перебираемого элемента коллекции</a:t>
            </a:r>
            <a:endParaRPr/>
          </a:p>
        </p:txBody>
      </p:sp>
      <p:sp>
        <p:nvSpPr>
          <p:cNvPr id="804" name="Google Shape;804;p23"/>
          <p:cNvSpPr txBox="1"/>
          <p:nvPr/>
        </p:nvSpPr>
        <p:spPr>
          <a:xfrm>
            <a:off x="113917" y="4766558"/>
            <a:ext cx="9793200" cy="92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ParallelLoopResult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listFact =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Parallel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.ForEach&lt;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(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&gt;() { 1, 3, 5, 8 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Factorial);</a:t>
            </a:r>
            <a:endParaRPr/>
          </a:p>
        </p:txBody>
      </p:sp>
      <p:sp>
        <p:nvSpPr>
          <p:cNvPr id="805" name="Google Shape;805;p23"/>
          <p:cNvSpPr txBox="1"/>
          <p:nvPr/>
        </p:nvSpPr>
        <p:spPr>
          <a:xfrm>
            <a:off x="708025" y="5984887"/>
            <a:ext cx="7728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Parallel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.ForEach(Directory.GetFiles(path, 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"*.jpg"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image =&gt; Process(image));</a:t>
            </a:r>
            <a:endParaRPr/>
          </a:p>
        </p:txBody>
      </p:sp>
      <p:cxnSp>
        <p:nvCxnSpPr>
          <p:cNvPr id="806" name="Google Shape;806;p23"/>
          <p:cNvCxnSpPr/>
          <p:nvPr/>
        </p:nvCxnSpPr>
        <p:spPr>
          <a:xfrm flipH="1" rot="10800000">
            <a:off x="1763712" y="1844675"/>
            <a:ext cx="720725" cy="50482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07" name="Google Shape;807;p23"/>
          <p:cNvCxnSpPr/>
          <p:nvPr/>
        </p:nvCxnSpPr>
        <p:spPr>
          <a:xfrm flipH="1" rot="10800000">
            <a:off x="3059112" y="1916112"/>
            <a:ext cx="1657350" cy="315912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08" name="Google Shape;808;p23"/>
          <p:cNvSpPr txBox="1"/>
          <p:nvPr/>
        </p:nvSpPr>
        <p:spPr>
          <a:xfrm>
            <a:off x="1313527" y="3609200"/>
            <a:ext cx="62103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highlight>
                  <a:srgbClr val="000000"/>
                </a:highlight>
              </a:rPr>
              <a:t>На выходе метод возвращает структуру </a:t>
            </a:r>
            <a:r>
              <a:rPr lang="en-US" sz="1700">
                <a:solidFill>
                  <a:schemeClr val="lt2"/>
                </a:solidFill>
                <a:highlight>
                  <a:srgbClr val="000000"/>
                </a:highlight>
              </a:rPr>
              <a:t>ParallelLoopResult</a:t>
            </a:r>
            <a:r>
              <a:rPr lang="en-US" sz="1700">
                <a:solidFill>
                  <a:srgbClr val="FFFFFF"/>
                </a:solidFill>
                <a:highlight>
                  <a:srgbClr val="000000"/>
                </a:highlight>
              </a:rPr>
              <a:t>, которая содержит информацию о выполнении цикла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4"/>
          <p:cNvSpPr txBox="1"/>
          <p:nvPr>
            <p:ph idx="1" type="body"/>
          </p:nvPr>
        </p:nvSpPr>
        <p:spPr>
          <a:xfrm>
            <a:off x="301625" y="6207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b="1" i="0" lang="en-US" sz="20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IsCompleted</a:t>
            </a: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определяет, завершилось ли полное выполнение параллельного цикла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b="1" i="0" lang="en-US" sz="20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LowestBreakIteration</a:t>
            </a: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возвращает индекс, на котором произошло прерывание работы цикла</a:t>
            </a:r>
            <a:endParaRPr/>
          </a:p>
          <a:p>
            <a:pPr indent="-2413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4" name="Google Shape;814;p24"/>
          <p:cNvSpPr txBox="1"/>
          <p:nvPr/>
        </p:nvSpPr>
        <p:spPr>
          <a:xfrm>
            <a:off x="119918" y="2390915"/>
            <a:ext cx="9216900" cy="148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ParallelLoopResult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result =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Parallel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.For(1, 10, Factorial);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(!result.IsCompleted)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"Выполнение цикла завершено на итерации {0}"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result.LowestBreakIteration);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5"/>
          <p:cNvSpPr txBox="1"/>
          <p:nvPr>
            <p:ph type="title"/>
          </p:nvPr>
        </p:nvSpPr>
        <p:spPr>
          <a:xfrm>
            <a:off x="301625" y="228600"/>
            <a:ext cx="8540750" cy="433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Досрочный выход из цикла</a:t>
            </a:r>
            <a:endParaRPr/>
          </a:p>
        </p:txBody>
      </p:sp>
      <p:sp>
        <p:nvSpPr>
          <p:cNvPr id="820" name="Google Shape;820;p25"/>
          <p:cNvSpPr txBox="1"/>
          <p:nvPr>
            <p:ph idx="1" type="body"/>
          </p:nvPr>
        </p:nvSpPr>
        <p:spPr>
          <a:xfrm>
            <a:off x="301625" y="8366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Stop()</a:t>
            </a: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- отменяет все не начавшиеся и  </a:t>
            </a:r>
            <a:endParaRPr b="0" i="0" sz="24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Break()</a:t>
            </a: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выполнить гарантированно с меньшими (даже если не начались)</a:t>
            </a:r>
            <a:endParaRPr/>
          </a:p>
        </p:txBody>
      </p:sp>
      <p:sp>
        <p:nvSpPr>
          <p:cNvPr id="821" name="Google Shape;821;p25"/>
          <p:cNvSpPr txBox="1"/>
          <p:nvPr/>
        </p:nvSpPr>
        <p:spPr>
          <a:xfrm>
            <a:off x="55562" y="3644900"/>
            <a:ext cx="10061575" cy="25860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Parallel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.For(1, 10, (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z,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ParallelLoopState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pd) =&gt;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 =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= 1; y &lt;= 10; y++)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(r == 5) pd.Stop();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r *= z;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});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Библиотека параллельных задач TPL (Task Parallel Library)</a:t>
            </a:r>
            <a:endParaRPr/>
          </a:p>
        </p:txBody>
      </p:sp>
      <p:sp>
        <p:nvSpPr>
          <p:cNvPr id="427" name="Google Shape;427;p4"/>
          <p:cNvSpPr txBox="1"/>
          <p:nvPr>
            <p:ph idx="1" type="body"/>
          </p:nvPr>
        </p:nvSpPr>
        <p:spPr>
          <a:xfrm>
            <a:off x="301625" y="1600200"/>
            <a:ext cx="884237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позволяет распараллелить задачи и выполнять их сразу на нескольких процессорах (для создания многопоточных приложений)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Задача (task) – абстракция более высокого уровня чем поток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using System.Threading.Tasks</a:t>
            </a:r>
            <a:endParaRPr/>
          </a:p>
        </p:txBody>
      </p:sp>
      <p:pic>
        <p:nvPicPr>
          <p:cNvPr descr="Работа с потоками в C#" id="428" name="Google Shape;4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4022725"/>
            <a:ext cx="4335450" cy="2840024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"/>
          <p:cNvSpPr txBox="1"/>
          <p:nvPr/>
        </p:nvSpPr>
        <p:spPr>
          <a:xfrm>
            <a:off x="301625" y="4365625"/>
            <a:ext cx="3694112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Планировщик библиотеки выполняет диспетчеризацию задач, а также предоставляет единообразный механизм отмены задач и обработки исключительных ситуаций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fbaca2b5fddd3d2_182"/>
          <p:cNvSpPr txBox="1"/>
          <p:nvPr>
            <p:ph type="title"/>
          </p:nvPr>
        </p:nvSpPr>
        <p:spPr>
          <a:xfrm>
            <a:off x="301625" y="228600"/>
            <a:ext cx="8540700" cy="57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Выход из цикла</a:t>
            </a:r>
            <a:endParaRPr sz="3000"/>
          </a:p>
        </p:txBody>
      </p:sp>
      <p:pic>
        <p:nvPicPr>
          <p:cNvPr id="828" name="Google Shape;828;gfbaca2b5fddd3d2_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1497651"/>
            <a:ext cx="8839201" cy="3118251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gfbaca2b5fddd3d2_182"/>
          <p:cNvSpPr txBox="1"/>
          <p:nvPr/>
        </p:nvSpPr>
        <p:spPr>
          <a:xfrm>
            <a:off x="4885475" y="2714325"/>
            <a:ext cx="41061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highlight>
                  <a:srgbClr val="000000"/>
                </a:highlight>
              </a:rPr>
              <a:t>прекратит выполнение метода Parallel.For при первом удобном случае.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6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6" name="Google Shape;836;p26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Распределение итераций: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-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Равными диапазонами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-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 блоками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 стат. декомпоз. </a:t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свобод потоки могут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использоваться планировщиком</a:t>
            </a:r>
            <a:endParaRPr/>
          </a:p>
        </p:txBody>
      </p:sp>
      <p:sp>
        <p:nvSpPr>
          <p:cNvPr id="837" name="Google Shape;837;p26"/>
          <p:cNvSpPr txBox="1"/>
          <p:nvPr/>
        </p:nvSpPr>
        <p:spPr>
          <a:xfrm>
            <a:off x="304800" y="790575"/>
            <a:ext cx="9596437" cy="181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Parallel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.For(1, 10, i=&gt;            		</a:t>
            </a:r>
            <a:r>
              <a:rPr b="0" i="0" lang="en-US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2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{i}</a:t>
            </a:r>
            <a:r>
              <a:rPr b="0" i="0" lang="en-US" sz="2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,"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0" i="0" lang="en-US" sz="2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en-US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.CurrentId}</a:t>
            </a:r>
            <a:r>
              <a:rPr b="0" i="0" lang="en-US" sz="2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, "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2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 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en-US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.CurrentThread.ManagedThreadId}</a:t>
            </a:r>
            <a:r>
              <a:rPr b="0" i="0" lang="en-US" sz="2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</p:txBody>
      </p:sp>
      <p:pic>
        <p:nvPicPr>
          <p:cNvPr id="838" name="Google Shape;8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5431" y="2606775"/>
            <a:ext cx="2665412" cy="3897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7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4" name="Google Shape;844;p27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Разделение блоками – сбалансированное разбиение, но требует затрат на синхронизацию доступа к данным</a:t>
            </a:r>
            <a:endParaRPr/>
          </a:p>
        </p:txBody>
      </p:sp>
      <p:sp>
        <p:nvSpPr>
          <p:cNvPr id="845" name="Google Shape;845;p27"/>
          <p:cNvSpPr txBox="1"/>
          <p:nvPr/>
        </p:nvSpPr>
        <p:spPr>
          <a:xfrm>
            <a:off x="301625" y="228600"/>
            <a:ext cx="9094787" cy="1938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Parallel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.ForEach(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Partitioner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.Create(0,5), i =&gt;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{i}</a:t>
            </a:r>
            <a:r>
              <a:rPr b="0" i="0" lang="en-US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,"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i="0" lang="en-US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.CurrentId}</a:t>
            </a:r>
            <a:r>
              <a:rPr b="0" i="0" lang="en-US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, "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i="0" lang="en-US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 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.CurrentThread.ManagedThreadId}</a:t>
            </a:r>
            <a:r>
              <a:rPr b="0" i="0" lang="en-US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28"/>
          <p:cNvSpPr txBox="1"/>
          <p:nvPr>
            <p:ph type="title"/>
          </p:nvPr>
        </p:nvSpPr>
        <p:spPr>
          <a:xfrm>
            <a:off x="301625" y="228600"/>
            <a:ext cx="8540750" cy="608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Parallel.Invoke()</a:t>
            </a:r>
            <a:endParaRPr/>
          </a:p>
        </p:txBody>
      </p:sp>
      <p:sp>
        <p:nvSpPr>
          <p:cNvPr id="852" name="Google Shape;852;p28"/>
          <p:cNvSpPr txBox="1"/>
          <p:nvPr>
            <p:ph idx="1" type="body"/>
          </p:nvPr>
        </p:nvSpPr>
        <p:spPr>
          <a:xfrm>
            <a:off x="279400" y="10525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позволяет распараллелить исполнение блоков операторов – набор задач, которые выполняются в одном потоке</a:t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Их можно запустить одновременно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Вызывающий поток должен дождаться завершения всех рабочих элементов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(быстрая сортировка, обработка графов – разделяй и властвуй)</a:t>
            </a:r>
            <a:endParaRPr/>
          </a:p>
        </p:txBody>
      </p:sp>
      <p:sp>
        <p:nvSpPr>
          <p:cNvPr id="853" name="Google Shape;853;p28"/>
          <p:cNvSpPr txBox="1"/>
          <p:nvPr/>
        </p:nvSpPr>
        <p:spPr>
          <a:xfrm>
            <a:off x="252412" y="3405187"/>
            <a:ext cx="8639175" cy="1477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Parallel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.Invoke(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() =&gt;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WebClient().DownloadFile(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"http://www.belstu.by"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"start.html"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() =&gt;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WebClient().DownloadFile(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"http://www.go.by"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"go.html"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</p:txBody>
      </p:sp>
      <p:sp>
        <p:nvSpPr>
          <p:cNvPr id="854" name="Google Shape;854;p28"/>
          <p:cNvSpPr txBox="1"/>
          <p:nvPr/>
        </p:nvSpPr>
        <p:spPr>
          <a:xfrm>
            <a:off x="611187" y="2781300"/>
            <a:ext cx="4572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Parallel.Invoke (FuncOne, Func Two…)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55" name="Google Shape;855;p28"/>
          <p:cNvSpPr txBox="1"/>
          <p:nvPr/>
        </p:nvSpPr>
        <p:spPr>
          <a:xfrm>
            <a:off x="5183187" y="2651125"/>
            <a:ext cx="32766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Методы, лямбда-выражения, массив Action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1" name="Google Shape;861;g5dc8fa5b43954317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38" y="33338"/>
            <a:ext cx="8162925" cy="67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2" name="Google Shape;862;g5dc8fa5b43954317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8776" y="2151572"/>
            <a:ext cx="2267650" cy="12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29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Отмена параллельных операций</a:t>
            </a:r>
            <a:br>
              <a:rPr b="1" i="0" lang="en-US" sz="36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869" name="Google Shape;869;p29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0" name="Google Shape;870;p29"/>
          <p:cNvSpPr txBox="1"/>
          <p:nvPr/>
        </p:nvSpPr>
        <p:spPr>
          <a:xfrm>
            <a:off x="0" y="1600200"/>
            <a:ext cx="9001125" cy="2862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CancellationTokenSource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cancelTokenSource =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CancellationTokenSource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CancellationToken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token = cancelTokenSource.Token;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Parallel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.ForEach&lt;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&gt;() { 1, 2, 3, 4, 5, 6, 7, 8 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ParallelOptions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{ CancellationToken = token},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Factorial);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4445346b7831aabd_0"/>
          <p:cNvSpPr txBox="1"/>
          <p:nvPr>
            <p:ph idx="1" type="body"/>
          </p:nvPr>
        </p:nvSpPr>
        <p:spPr>
          <a:xfrm>
            <a:off x="301625" y="750675"/>
            <a:ext cx="8540700" cy="534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System.Collections.Concurrent</a:t>
            </a:r>
            <a:endParaRPr sz="2400"/>
          </a:p>
        </p:txBody>
      </p:sp>
      <p:sp>
        <p:nvSpPr>
          <p:cNvPr id="877" name="Google Shape;877;g4445346b7831aabd_0"/>
          <p:cNvSpPr txBox="1"/>
          <p:nvPr>
            <p:ph type="title"/>
          </p:nvPr>
        </p:nvSpPr>
        <p:spPr>
          <a:xfrm>
            <a:off x="301625" y="228600"/>
            <a:ext cx="85407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30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Коллекции, поддерживающие параллелизм</a:t>
            </a:r>
            <a:endParaRPr sz="3000"/>
          </a:p>
        </p:txBody>
      </p:sp>
      <p:pic>
        <p:nvPicPr>
          <p:cNvPr id="878" name="Google Shape;878;g4445346b7831aabd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71" y="1645930"/>
            <a:ext cx="5076074" cy="39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0"/>
          <p:cNvSpPr txBox="1"/>
          <p:nvPr>
            <p:ph type="title"/>
          </p:nvPr>
        </p:nvSpPr>
        <p:spPr>
          <a:xfrm>
            <a:off x="301625" y="228600"/>
            <a:ext cx="85407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30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Коллекции, поддерживающие параллелизм</a:t>
            </a:r>
            <a:endParaRPr sz="3000"/>
          </a:p>
        </p:txBody>
      </p:sp>
      <p:sp>
        <p:nvSpPr>
          <p:cNvPr id="885" name="Google Shape;885;p30"/>
          <p:cNvSpPr txBox="1"/>
          <p:nvPr>
            <p:ph idx="1" type="body"/>
          </p:nvPr>
        </p:nvSpPr>
        <p:spPr>
          <a:xfrm>
            <a:off x="301625" y="793150"/>
            <a:ext cx="8540700" cy="55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131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00"/>
              <a:buFont typeface="Arial"/>
              <a:buChar char="►"/>
            </a:pPr>
            <a:r>
              <a:rPr b="0" i="0" lang="en-US" sz="19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System.Collections.</a:t>
            </a:r>
            <a:r>
              <a:rPr b="0" i="0" lang="en-US" sz="19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Concurrent</a:t>
            </a:r>
            <a:r>
              <a:rPr lang="en-US" sz="1900"/>
              <a:t>      </a:t>
            </a:r>
            <a:r>
              <a:rPr b="0" i="0" lang="en-US" sz="19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 </a:t>
            </a:r>
            <a:r>
              <a:rPr b="0" i="0" lang="en-US" sz="19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BlockingCollection&lt;T&gt;</a:t>
            </a:r>
            <a:r>
              <a:rPr b="0" i="0" lang="en-US" sz="19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endParaRPr sz="1900"/>
          </a:p>
          <a:p>
            <a:pPr indent="-32131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900"/>
              <a:buFont typeface="Arial"/>
              <a:buChar char="►"/>
            </a:pPr>
            <a:r>
              <a:rPr b="0" i="0" lang="en-US" sz="19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реализация шаблона «поставщик - потребитель»</a:t>
            </a:r>
            <a:endParaRPr b="0" i="0" sz="19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131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00"/>
              <a:buChar char="►"/>
            </a:pPr>
            <a:r>
              <a:rPr lang="en-US" sz="1900"/>
              <a:t>поддерживает параллельное добавление и извлечение элементов из нескольких потоков;</a:t>
            </a:r>
            <a:endParaRPr sz="1900"/>
          </a:p>
          <a:p>
            <a:pPr indent="-32131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00"/>
              <a:buChar char="►"/>
            </a:pPr>
            <a:r>
              <a:rPr lang="en-US" sz="1900"/>
              <a:t>д</a:t>
            </a:r>
            <a:r>
              <a:rPr lang="en-US" sz="1900"/>
              <a:t>опускает указание максимальной емкости;</a:t>
            </a:r>
            <a:endParaRPr sz="1900"/>
          </a:p>
          <a:p>
            <a:pPr indent="-32131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00"/>
              <a:buChar char="►"/>
            </a:pPr>
            <a:r>
              <a:rPr lang="en-US" sz="1900"/>
              <a:t>поддерживает операции вставки и удаления, блокирующиеся при опустошении или заполнении коллекции;</a:t>
            </a:r>
            <a:endParaRPr sz="1900"/>
          </a:p>
          <a:p>
            <a:pPr indent="-32131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00"/>
              <a:buChar char="►"/>
            </a:pPr>
            <a:r>
              <a:rPr lang="en-US" sz="1900"/>
              <a:t>поддерживает условные операции вставки и удалении, не блокирующиеся или блокирующиеся лишь на определенное время;</a:t>
            </a:r>
            <a:endParaRPr sz="1900"/>
          </a:p>
          <a:p>
            <a:pPr indent="-32131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00"/>
              <a:buChar char="►"/>
            </a:pPr>
            <a:r>
              <a:rPr lang="en-US" sz="1900"/>
              <a:t>инкапсулирует все типы коллекций, реализующие интерфейс </a:t>
            </a:r>
            <a:r>
              <a:rPr lang="en-US" sz="1900">
                <a:solidFill>
                  <a:schemeClr val="lt2"/>
                </a:solidFill>
              </a:rPr>
              <a:t>IProducerConsumerCollection&lt;T&gt;</a:t>
            </a:r>
            <a:r>
              <a:rPr lang="en-US" sz="1900"/>
              <a:t>;</a:t>
            </a:r>
            <a:endParaRPr sz="1900"/>
          </a:p>
          <a:p>
            <a:pPr indent="-32131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00"/>
              <a:buChar char="►"/>
            </a:pPr>
            <a:r>
              <a:rPr lang="en-US" sz="1900"/>
              <a:t>поддерживает отмену с помощью токенов отмены;</a:t>
            </a:r>
            <a:endParaRPr sz="1900"/>
          </a:p>
          <a:p>
            <a:pPr indent="-32131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00"/>
              <a:buChar char="►"/>
            </a:pPr>
            <a:r>
              <a:rPr lang="en-US" sz="1900"/>
              <a:t>поддерживает два вида перечисления с помощью оператора foreach</a:t>
            </a:r>
            <a:r>
              <a:rPr lang="en-US" sz="1900"/>
              <a:t>:</a:t>
            </a:r>
            <a:endParaRPr sz="1900"/>
          </a:p>
          <a:p>
            <a:pPr indent="-32131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00"/>
              <a:buChar char="►"/>
            </a:pPr>
            <a:r>
              <a:rPr lang="en-US" sz="1900"/>
              <a:t>пер</a:t>
            </a:r>
            <a:r>
              <a:rPr lang="en-US" sz="1900"/>
              <a:t>ечисление "только для чтения";</a:t>
            </a:r>
            <a:endParaRPr sz="1900"/>
          </a:p>
          <a:p>
            <a:pPr indent="-32131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00"/>
              <a:buChar char="►"/>
            </a:pPr>
            <a:r>
              <a:rPr lang="en-US" sz="1900"/>
              <a:t>перечисление, при котором элементы по мере перечисления удаляются.</a:t>
            </a:r>
            <a:endParaRPr sz="19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5dc8fa5b43954317_10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2" name="Google Shape;892;g5dc8fa5b43954317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800" y="228609"/>
            <a:ext cx="8842376" cy="4459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1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8" name="Google Shape;898;p31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99" name="Google Shape;89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508962"/>
            <a:ext cx="9350999" cy="30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"/>
          <p:cNvSpPr txBox="1"/>
          <p:nvPr>
            <p:ph type="title"/>
          </p:nvPr>
        </p:nvSpPr>
        <p:spPr>
          <a:xfrm>
            <a:off x="301625" y="228600"/>
            <a:ext cx="85407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класс Task</a:t>
            </a:r>
            <a:endParaRPr/>
          </a:p>
        </p:txBody>
      </p:sp>
      <p:sp>
        <p:nvSpPr>
          <p:cNvPr id="436" name="Google Shape;436;p5"/>
          <p:cNvSpPr txBox="1"/>
          <p:nvPr>
            <p:ph idx="1" type="body"/>
          </p:nvPr>
        </p:nvSpPr>
        <p:spPr>
          <a:xfrm>
            <a:off x="290512" y="749300"/>
            <a:ext cx="8374062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описывает отдельную продолжительную операцию, которая запускается асинхронно в одном из потоков из пула потоков (можно запускать синхронно в текущем потоке) – подобна потокам, но абстракция более высокого уровня</a:t>
            </a:r>
            <a:endParaRPr/>
          </a:p>
          <a:p>
            <a:pPr indent="-20066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Представлена .Net 4.0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Среда WinRT</a:t>
            </a:r>
            <a:endParaRPr/>
          </a:p>
        </p:txBody>
      </p:sp>
      <p:pic>
        <p:nvPicPr>
          <p:cNvPr descr="Developer's Notes: Использование тасков в C#" id="437" name="Google Shape;4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1775" y="4581525"/>
            <a:ext cx="480060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4ba34eaca68556bc_0"/>
          <p:cNvSpPr txBox="1"/>
          <p:nvPr>
            <p:ph idx="1" type="body"/>
          </p:nvPr>
        </p:nvSpPr>
        <p:spPr>
          <a:xfrm>
            <a:off x="301625" y="228600"/>
            <a:ext cx="90048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Для использования </a:t>
            </a:r>
            <a:r>
              <a:rPr lang="en-US" sz="2400">
                <a:solidFill>
                  <a:schemeClr val="lt2"/>
                </a:solidFill>
              </a:rPr>
              <a:t>BlockingCollection&lt;T&gt;</a:t>
            </a:r>
            <a:r>
              <a:rPr lang="en-US" sz="2400"/>
              <a:t>:</a:t>
            </a:r>
            <a:endParaRPr sz="24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Создайте экземпляр класса, указав при необходимости коллекцию, реализующую интерфейс </a:t>
            </a:r>
            <a:r>
              <a:rPr lang="en-US" sz="2400">
                <a:solidFill>
                  <a:schemeClr val="lt2"/>
                </a:solidFill>
              </a:rPr>
              <a:t>IProducerConsumerCollection&lt;T&gt;</a:t>
            </a:r>
            <a:r>
              <a:rPr lang="en-US" sz="2400"/>
              <a:t> и максимальный размер коллекции.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Вызовите методы </a:t>
            </a:r>
            <a:r>
              <a:rPr lang="en-US" sz="2400">
                <a:solidFill>
                  <a:schemeClr val="lt2"/>
                </a:solidFill>
              </a:rPr>
              <a:t>Add или TryAdd</a:t>
            </a:r>
            <a:r>
              <a:rPr lang="en-US" sz="2400"/>
              <a:t> для </a:t>
            </a:r>
            <a:r>
              <a:rPr lang="en-US" sz="2400"/>
              <a:t>добавления элементов в нижележащую коллекцию.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Вызовите методы </a:t>
            </a:r>
            <a:r>
              <a:rPr lang="en-US" sz="2400">
                <a:solidFill>
                  <a:schemeClr val="lt2"/>
                </a:solidFill>
              </a:rPr>
              <a:t>Take или TryTake</a:t>
            </a:r>
            <a:r>
              <a:rPr lang="en-US" sz="2400"/>
              <a:t> для удаления (потребления) элементов нижележащей коллекции.</a:t>
            </a:r>
            <a:endParaRPr sz="2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2"/>
          <p:cNvSpPr txBox="1"/>
          <p:nvPr>
            <p:ph type="title"/>
          </p:nvPr>
        </p:nvSpPr>
        <p:spPr>
          <a:xfrm>
            <a:off x="-453007" y="396863"/>
            <a:ext cx="85407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поставщик - потребитель</a:t>
            </a:r>
            <a:endParaRPr/>
          </a:p>
        </p:txBody>
      </p:sp>
      <p:sp>
        <p:nvSpPr>
          <p:cNvPr id="911" name="Google Shape;911;p32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12" name="Google Shape;91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6487" y="763587"/>
            <a:ext cx="352425" cy="5857875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p32"/>
          <p:cNvSpPr txBox="1"/>
          <p:nvPr/>
        </p:nvSpPr>
        <p:spPr>
          <a:xfrm>
            <a:off x="-33325" y="877878"/>
            <a:ext cx="9078900" cy="538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BlockingCollection&lt;</a:t>
            </a:r>
            <a:r>
              <a:rPr b="0" i="0" lang="en-US" sz="1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blockcoll = </a:t>
            </a:r>
            <a:r>
              <a:rPr b="0" i="0" lang="en-US" sz="1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BlockingCollection&lt;</a:t>
            </a:r>
            <a:r>
              <a:rPr b="0" i="0" lang="en-US" sz="1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producer = 0; producer &lt; 5; producer++)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Task.Factory.StartNew(() =&gt;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    x++;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US" sz="1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ii = 0; ii &lt; 3; ii++)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x++;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Thread.Sleep(100);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b="0" i="0" lang="en-US" sz="1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id = 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blockcoll.Add(id);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Console.WriteLine(</a:t>
            </a:r>
            <a:r>
              <a:rPr b="0" i="0" lang="en-US" sz="1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"Produser  add "</a:t>
            </a: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id);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Task consumer = Task.Factory.StartNew(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() =&gt;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b="0" i="0" lang="en-US" sz="1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(var item </a:t>
            </a:r>
            <a:r>
              <a:rPr b="0" i="0" lang="en-US" sz="1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blockcoll.GetConsumingEnumerable())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Console.WriteLine(</a:t>
            </a:r>
            <a:r>
              <a:rPr b="0" i="0" lang="en-US" sz="1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Reading "</a:t>
            </a: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+item);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});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consumer.Wait();</a:t>
            </a:r>
            <a:endParaRPr/>
          </a:p>
        </p:txBody>
      </p:sp>
      <p:sp>
        <p:nvSpPr>
          <p:cNvPr id="914" name="Google Shape;914;p32"/>
          <p:cNvSpPr txBox="1"/>
          <p:nvPr/>
        </p:nvSpPr>
        <p:spPr>
          <a:xfrm>
            <a:off x="17462" y="26987"/>
            <a:ext cx="2463800" cy="3698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0;</a:t>
            </a:r>
            <a:endParaRPr/>
          </a:p>
        </p:txBody>
      </p:sp>
      <p:pic>
        <p:nvPicPr>
          <p:cNvPr id="915" name="Google Shape;91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2687" y="396875"/>
            <a:ext cx="1476375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32"/>
          <p:cNvSpPr txBox="1"/>
          <p:nvPr/>
        </p:nvSpPr>
        <p:spPr>
          <a:xfrm>
            <a:off x="4303201" y="2848602"/>
            <a:ext cx="3784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  <a:latin typeface="Tahoma"/>
                <a:ea typeface="Tahoma"/>
                <a:cs typeface="Tahoma"/>
                <a:sym typeface="Tahoma"/>
              </a:rPr>
              <a:t>добавление элементов в коллекцию.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917" name="Google Shape;917;p32"/>
          <p:cNvSpPr txBox="1"/>
          <p:nvPr/>
        </p:nvSpPr>
        <p:spPr>
          <a:xfrm>
            <a:off x="5057875" y="5613225"/>
            <a:ext cx="41970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возвращает (потенциально) бесконечную последовательность, которая возвращает элементы, когда они становятся доступными.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918" name="Google Shape;918;p32"/>
          <p:cNvSpPr txBox="1"/>
          <p:nvPr/>
        </p:nvSpPr>
        <p:spPr>
          <a:xfrm>
            <a:off x="5338780" y="1320324"/>
            <a:ext cx="24639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автоматически создал экземпляр параллельной очереди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Типовые модели параллельных вычислений</a:t>
            </a:r>
            <a:endParaRPr/>
          </a:p>
        </p:txBody>
      </p:sp>
      <p:sp>
        <p:nvSpPr>
          <p:cNvPr id="925" name="Google Shape;925;p33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Модель делегирования (упр-раб)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fork-join  Invoke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Сеть с равноправными узлами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TPL   For   Foreach   PLINQ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Конвейер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Аснихронные задачи LongRunning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Модель «Производитель -потребитель»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34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Асинхронное программирование</a:t>
            </a:r>
            <a:endParaRPr/>
          </a:p>
        </p:txBody>
      </p:sp>
      <p:sp>
        <p:nvSpPr>
          <p:cNvPr id="932" name="Google Shape;932;p34"/>
          <p:cNvSpPr txBox="1"/>
          <p:nvPr>
            <p:ph idx="1" type="body"/>
          </p:nvPr>
        </p:nvSpPr>
        <p:spPr>
          <a:xfrm>
            <a:off x="301642" y="1530291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 асинхронном вызове поток выполнения разделяется на две части: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одной выполняется метод,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 в другой – процесс программы.</a:t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Асинхронный вызов методов реализуется средой исполнения при помощи пула потоков </a:t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5a61ecd851a76983_0"/>
          <p:cNvSpPr txBox="1"/>
          <p:nvPr>
            <p:ph idx="1" type="body"/>
          </p:nvPr>
        </p:nvSpPr>
        <p:spPr>
          <a:xfrm>
            <a:off x="567600" y="527420"/>
            <a:ext cx="8540700" cy="152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обладает следующими признаками: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В заголовке метода используется модификатор async;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Метод содержит одно или несколько выражений await;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В качестве возвращаемого типа используется один из следующих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►"/>
            </a:pPr>
            <a:r>
              <a:rPr lang="en-US" sz="2400">
                <a:solidFill>
                  <a:schemeClr val="lt2"/>
                </a:solidFill>
              </a:rPr>
              <a:t>void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►"/>
            </a:pPr>
            <a:r>
              <a:rPr lang="en-US" sz="2400">
                <a:solidFill>
                  <a:schemeClr val="lt2"/>
                </a:solidFill>
              </a:rPr>
              <a:t>Tas</a:t>
            </a:r>
            <a:r>
              <a:rPr lang="en-US" sz="2400">
                <a:solidFill>
                  <a:schemeClr val="lt2"/>
                </a:solidFill>
              </a:rPr>
              <a:t>k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►"/>
            </a:pPr>
            <a:r>
              <a:rPr lang="en-US" sz="2400">
                <a:solidFill>
                  <a:schemeClr val="lt2"/>
                </a:solidFill>
              </a:rPr>
              <a:t>Task&lt;T&gt;</a:t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►"/>
            </a:pPr>
            <a:r>
              <a:rPr lang="en-US" sz="2400">
                <a:solidFill>
                  <a:schemeClr val="lt2"/>
                </a:solidFill>
              </a:rPr>
              <a:t>ValueTask&lt;T&gt;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939" name="Google Shape;939;g5a61ecd851a76983_0"/>
          <p:cNvSpPr txBox="1"/>
          <p:nvPr>
            <p:ph idx="4294967295" type="title"/>
          </p:nvPr>
        </p:nvSpPr>
        <p:spPr>
          <a:xfrm>
            <a:off x="35712" y="252375"/>
            <a:ext cx="9072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Асинхронные методы, async и await</a:t>
            </a:r>
            <a:br>
              <a:rPr b="1" i="0" lang="en-US" sz="36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940" name="Google Shape;940;g5a61ecd851a76983_0"/>
          <p:cNvSpPr txBox="1"/>
          <p:nvPr/>
        </p:nvSpPr>
        <p:spPr>
          <a:xfrm>
            <a:off x="4026188" y="3263345"/>
            <a:ext cx="4572000" cy="708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var результат = await выражение; оператор(ы);</a:t>
            </a:r>
            <a:endParaRPr/>
          </a:p>
        </p:txBody>
      </p:sp>
      <p:sp>
        <p:nvSpPr>
          <p:cNvPr id="941" name="Google Shape;941;g5a61ecd851a76983_0"/>
          <p:cNvSpPr txBox="1"/>
          <p:nvPr/>
        </p:nvSpPr>
        <p:spPr>
          <a:xfrm>
            <a:off x="5969775" y="2761000"/>
            <a:ext cx="2925900" cy="37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обычно является задачей</a:t>
            </a:r>
            <a:endParaRPr/>
          </a:p>
        </p:txBody>
      </p:sp>
      <p:cxnSp>
        <p:nvCxnSpPr>
          <p:cNvPr id="942" name="Google Shape;942;g5a61ecd851a76983_0"/>
          <p:cNvCxnSpPr/>
          <p:nvPr/>
        </p:nvCxnSpPr>
        <p:spPr>
          <a:xfrm flipH="1">
            <a:off x="5636028" y="3263338"/>
            <a:ext cx="2055900" cy="109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43" name="Google Shape;943;g5a61ecd851a76983_0"/>
          <p:cNvSpPr txBox="1"/>
          <p:nvPr/>
        </p:nvSpPr>
        <p:spPr>
          <a:xfrm>
            <a:off x="35700" y="4740700"/>
            <a:ext cx="6168600" cy="2247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var awaiter = выражение.GetAwaiter();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awaiter.OnCompleted(()=&gt;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{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var результат = awaiter.GetResult();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оператор(ы);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} </a:t>
            </a:r>
            <a:endParaRPr/>
          </a:p>
        </p:txBody>
      </p:sp>
      <p:sp>
        <p:nvSpPr>
          <p:cNvPr id="944" name="Google Shape;944;g5a61ecd851a76983_0"/>
          <p:cNvSpPr txBox="1"/>
          <p:nvPr/>
        </p:nvSpPr>
        <p:spPr>
          <a:xfrm>
            <a:off x="6702442" y="3838687"/>
            <a:ext cx="2084400" cy="650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await выражение;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оператор(ы); </a:t>
            </a:r>
            <a:endParaRPr/>
          </a:p>
        </p:txBody>
      </p:sp>
      <p:sp>
        <p:nvSpPr>
          <p:cNvPr id="945" name="Google Shape;945;g5a61ecd851a76983_0"/>
          <p:cNvSpPr txBox="1"/>
          <p:nvPr/>
        </p:nvSpPr>
        <p:spPr>
          <a:xfrm>
            <a:off x="6702462" y="4740712"/>
            <a:ext cx="2430600" cy="2045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может применяться только внутри метода (или лямбда-выражения) со специальным модификатором asynс</a:t>
            </a:r>
            <a:endParaRPr/>
          </a:p>
        </p:txBody>
      </p:sp>
      <p:cxnSp>
        <p:nvCxnSpPr>
          <p:cNvPr id="946" name="Google Shape;946;g5a61ecd851a76983_0"/>
          <p:cNvCxnSpPr>
            <a:endCxn id="944" idx="1"/>
          </p:cNvCxnSpPr>
          <p:nvPr/>
        </p:nvCxnSpPr>
        <p:spPr>
          <a:xfrm rot="10800000">
            <a:off x="6702442" y="4163887"/>
            <a:ext cx="72000" cy="664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35"/>
          <p:cNvSpPr txBox="1"/>
          <p:nvPr>
            <p:ph type="title"/>
          </p:nvPr>
        </p:nvSpPr>
        <p:spPr>
          <a:xfrm>
            <a:off x="35712" y="252375"/>
            <a:ext cx="9072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Асинхронные методы, async и await</a:t>
            </a:r>
            <a:br>
              <a:rPr b="1" i="0" lang="en-US" sz="36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952" name="Google Shape;952;p35"/>
          <p:cNvSpPr txBox="1"/>
          <p:nvPr>
            <p:ph idx="1" type="body"/>
          </p:nvPr>
        </p:nvSpPr>
        <p:spPr>
          <a:xfrm>
            <a:off x="179387" y="949325"/>
            <a:ext cx="894397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.NET     Core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Task-based Asynchronous Pattern</a:t>
            </a:r>
            <a:endParaRPr/>
          </a:p>
        </p:txBody>
      </p:sp>
      <p:sp>
        <p:nvSpPr>
          <p:cNvPr id="953" name="Google Shape;953;p35"/>
          <p:cNvSpPr txBox="1"/>
          <p:nvPr/>
        </p:nvSpPr>
        <p:spPr>
          <a:xfrm>
            <a:off x="309562" y="2503487"/>
            <a:ext cx="4572000" cy="70802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var результат = await выражение; оператор(ы);</a:t>
            </a:r>
            <a:endParaRPr/>
          </a:p>
        </p:txBody>
      </p:sp>
      <p:sp>
        <p:nvSpPr>
          <p:cNvPr id="954" name="Google Shape;954;p35"/>
          <p:cNvSpPr txBox="1"/>
          <p:nvPr/>
        </p:nvSpPr>
        <p:spPr>
          <a:xfrm>
            <a:off x="179387" y="4049712"/>
            <a:ext cx="6553200" cy="193833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var awaiter = выражение.GetAwaiter();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awaiter.OnCompleted(()=&gt;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{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var результат = awaiter.GetResult();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оператор(ы);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} </a:t>
            </a:r>
            <a:endParaRPr/>
          </a:p>
        </p:txBody>
      </p:sp>
      <p:sp>
        <p:nvSpPr>
          <p:cNvPr id="955" name="Google Shape;955;p35"/>
          <p:cNvSpPr/>
          <p:nvPr/>
        </p:nvSpPr>
        <p:spPr>
          <a:xfrm>
            <a:off x="1692275" y="3198812"/>
            <a:ext cx="358775" cy="503237"/>
          </a:xfrm>
          <a:prstGeom prst="downArrow">
            <a:avLst>
              <a:gd fmla="val 13886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6" name="Google Shape;956;p35"/>
          <p:cNvSpPr txBox="1"/>
          <p:nvPr/>
        </p:nvSpPr>
        <p:spPr>
          <a:xfrm>
            <a:off x="6084887" y="2490787"/>
            <a:ext cx="2084387" cy="646112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await выражение;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оператор(ы); </a:t>
            </a:r>
            <a:endParaRPr/>
          </a:p>
        </p:txBody>
      </p:sp>
      <p:sp>
        <p:nvSpPr>
          <p:cNvPr id="957" name="Google Shape;957;p35"/>
          <p:cNvSpPr txBox="1"/>
          <p:nvPr/>
        </p:nvSpPr>
        <p:spPr>
          <a:xfrm>
            <a:off x="3843337" y="1962150"/>
            <a:ext cx="2925762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обычно является задачей</a:t>
            </a:r>
            <a:endParaRPr/>
          </a:p>
        </p:txBody>
      </p:sp>
      <p:cxnSp>
        <p:nvCxnSpPr>
          <p:cNvPr id="958" name="Google Shape;958;p35"/>
          <p:cNvCxnSpPr/>
          <p:nvPr/>
        </p:nvCxnSpPr>
        <p:spPr>
          <a:xfrm flipH="1">
            <a:off x="2595562" y="2393950"/>
            <a:ext cx="2055812" cy="10953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59" name="Google Shape;959;p35"/>
          <p:cNvSpPr txBox="1"/>
          <p:nvPr/>
        </p:nvSpPr>
        <p:spPr>
          <a:xfrm>
            <a:off x="6586537" y="3465512"/>
            <a:ext cx="2430462" cy="3416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может применяться только внутри метода (или лямбда-выражения) со специальным модификатором asynс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 должен возвращать void либо тип Task или Task&lt;Tresult&gt;</a:t>
            </a:r>
            <a:endParaRPr/>
          </a:p>
        </p:txBody>
      </p:sp>
      <p:cxnSp>
        <p:nvCxnSpPr>
          <p:cNvPr id="960" name="Google Shape;960;p35"/>
          <p:cNvCxnSpPr/>
          <p:nvPr/>
        </p:nvCxnSpPr>
        <p:spPr>
          <a:xfrm rot="10800000">
            <a:off x="6413500" y="2813050"/>
            <a:ext cx="712787" cy="558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61" name="Google Shape;961;p35"/>
          <p:cNvCxnSpPr/>
          <p:nvPr/>
        </p:nvCxnSpPr>
        <p:spPr>
          <a:xfrm rot="10800000">
            <a:off x="2800350" y="2813050"/>
            <a:ext cx="4325937" cy="63182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6"/>
          <p:cNvSpPr txBox="1"/>
          <p:nvPr/>
        </p:nvSpPr>
        <p:spPr>
          <a:xfrm>
            <a:off x="9525" y="1882775"/>
            <a:ext cx="9648825" cy="4248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ReadFromWeb()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web =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WebClient();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text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web.DownloadStringTaskAsync(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"https://msdn.microsoft.com/ru-ru/"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Console.WriteLine(text.Length);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ReadFromWeb();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Thread.Sleep(3000);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sp>
        <p:nvSpPr>
          <p:cNvPr id="968" name="Google Shape;968;p36"/>
          <p:cNvSpPr txBox="1"/>
          <p:nvPr>
            <p:ph idx="1" type="body"/>
          </p:nvPr>
        </p:nvSpPr>
        <p:spPr>
          <a:xfrm>
            <a:off x="0" y="6921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методы с модификатором async   - называются асинхронные функции  </a:t>
            </a:r>
            <a:endParaRPr/>
          </a:p>
        </p:txBody>
      </p:sp>
      <p:sp>
        <p:nvSpPr>
          <p:cNvPr id="969" name="Google Shape;969;p36"/>
          <p:cNvSpPr txBox="1"/>
          <p:nvPr/>
        </p:nvSpPr>
        <p:spPr>
          <a:xfrm>
            <a:off x="4984598" y="2255076"/>
            <a:ext cx="4572000" cy="65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создаёт задачу Task&lt;string&gt; для чтения сайта и возвращает управление</a:t>
            </a:r>
            <a:endParaRPr/>
          </a:p>
        </p:txBody>
      </p:sp>
      <p:sp>
        <p:nvSpPr>
          <p:cNvPr id="970" name="Google Shape;970;p36"/>
          <p:cNvSpPr txBox="1"/>
          <p:nvPr/>
        </p:nvSpPr>
        <p:spPr>
          <a:xfrm>
            <a:off x="4581525" y="5262562"/>
            <a:ext cx="45720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асинхронная функция, которая не блокирует при вызове основной поток</a:t>
            </a:r>
            <a:endParaRPr/>
          </a:p>
        </p:txBody>
      </p:sp>
      <p:sp>
        <p:nvSpPr>
          <p:cNvPr id="971" name="Google Shape;971;p36"/>
          <p:cNvSpPr txBox="1"/>
          <p:nvPr/>
        </p:nvSpPr>
        <p:spPr>
          <a:xfrm>
            <a:off x="4779962" y="3948112"/>
            <a:ext cx="4572000" cy="923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приостановить выполнение метода до тех пор, пока эта задача не завершится</a:t>
            </a:r>
            <a:endParaRPr/>
          </a:p>
        </p:txBody>
      </p:sp>
      <p:cxnSp>
        <p:nvCxnSpPr>
          <p:cNvPr id="972" name="Google Shape;972;p36"/>
          <p:cNvCxnSpPr/>
          <p:nvPr/>
        </p:nvCxnSpPr>
        <p:spPr>
          <a:xfrm rot="10800000">
            <a:off x="3227387" y="3165475"/>
            <a:ext cx="1354137" cy="89217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973" name="Google Shape;97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1650" y="-17462"/>
            <a:ext cx="2095500" cy="833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37"/>
          <p:cNvSpPr txBox="1"/>
          <p:nvPr>
            <p:ph idx="1" type="body"/>
          </p:nvPr>
        </p:nvSpPr>
        <p:spPr>
          <a:xfrm>
            <a:off x="250825" y="6207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b="0" i="0" lang="en-US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стандартных классах платформы .NET многие методы, выполняющие долгие операции, получили поддержку в виде асинхронных аналогов.  Async в названии</a:t>
            </a:r>
            <a:endParaRPr/>
          </a:p>
        </p:txBody>
      </p:sp>
      <p:sp>
        <p:nvSpPr>
          <p:cNvPr id="980" name="Google Shape;980;p37"/>
          <p:cNvSpPr txBox="1"/>
          <p:nvPr/>
        </p:nvSpPr>
        <p:spPr>
          <a:xfrm>
            <a:off x="539750" y="2060575"/>
            <a:ext cx="7632700" cy="2246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someM = </a:t>
            </a: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() =&gt;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Task.Delay() - асинхронный аналог Thread.Sleep()   </a:t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.Delay(1000);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b="0" i="0" lang="en-US" sz="20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"working ...... "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38"/>
          <p:cNvSpPr txBox="1"/>
          <p:nvPr>
            <p:ph idx="1" type="body"/>
          </p:nvPr>
        </p:nvSpPr>
        <p:spPr>
          <a:xfrm>
            <a:off x="179375" y="613174"/>
            <a:ext cx="8540700" cy="42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 В сигнатуру метода добавляется async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Имя метода async, по соглашению, заканчивается суффиксом «Async»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Тип возврата </a:t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Task &lt;TResult&gt;, если return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Task,  если нет оператора return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void , если обработчик событий async.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4) Обычно метод включает в себя хотя бы одно выражение await, которое отмечает точку, в которой метод не может продолжаться до тех пор, пока ожидаемая асинхронная операция не будет завершена. </a:t>
            </a:r>
            <a:endParaRPr/>
          </a:p>
        </p:txBody>
      </p:sp>
      <p:sp>
        <p:nvSpPr>
          <p:cNvPr id="986" name="Google Shape;986;p38"/>
          <p:cNvSpPr txBox="1"/>
          <p:nvPr/>
        </p:nvSpPr>
        <p:spPr>
          <a:xfrm>
            <a:off x="0" y="90487"/>
            <a:ext cx="0" cy="276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7" name="Google Shape;987;p38"/>
          <p:cNvSpPr txBox="1"/>
          <p:nvPr/>
        </p:nvSpPr>
        <p:spPr>
          <a:xfrm>
            <a:off x="0" y="90487"/>
            <a:ext cx="0" cy="276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"/>
          <p:cNvSpPr txBox="1"/>
          <p:nvPr>
            <p:ph type="title"/>
          </p:nvPr>
        </p:nvSpPr>
        <p:spPr>
          <a:xfrm>
            <a:off x="301625" y="228600"/>
            <a:ext cx="854075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Элементы класса Task&lt;T&gt;  </a:t>
            </a:r>
            <a:endParaRPr/>
          </a:p>
        </p:txBody>
      </p:sp>
      <p:pic>
        <p:nvPicPr>
          <p:cNvPr id="444" name="Google Shape;4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125" y="1125537"/>
            <a:ext cx="8604250" cy="38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"/>
          <p:cNvSpPr txBox="1"/>
          <p:nvPr>
            <p:ph type="title"/>
          </p:nvPr>
        </p:nvSpPr>
        <p:spPr>
          <a:xfrm>
            <a:off x="301625" y="228600"/>
            <a:ext cx="854075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Элементы класса Task&lt;T&gt; </a:t>
            </a:r>
            <a:endParaRPr/>
          </a:p>
        </p:txBody>
      </p:sp>
      <p:sp>
        <p:nvSpPr>
          <p:cNvPr id="451" name="Google Shape;451;p7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52" name="Google Shape;4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875" y="1268412"/>
            <a:ext cx="8712200" cy="41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fc468c80b9a3c9c_5"/>
          <p:cNvSpPr txBox="1"/>
          <p:nvPr>
            <p:ph type="title"/>
          </p:nvPr>
        </p:nvSpPr>
        <p:spPr>
          <a:xfrm>
            <a:off x="301625" y="228600"/>
            <a:ext cx="8540700" cy="63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Определение и запуск задачи</a:t>
            </a:r>
            <a:endParaRPr sz="3000"/>
          </a:p>
        </p:txBody>
      </p:sp>
      <p:sp>
        <p:nvSpPr>
          <p:cNvPr id="459" name="Google Shape;459;g3fc468c80b9a3c9c_5"/>
          <p:cNvSpPr txBox="1"/>
          <p:nvPr>
            <p:ph idx="1" type="body"/>
          </p:nvPr>
        </p:nvSpPr>
        <p:spPr>
          <a:xfrm>
            <a:off x="166225" y="1100481"/>
            <a:ext cx="8540700" cy="565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Первый способ создание объекта </a:t>
            </a:r>
            <a:r>
              <a:rPr lang="en-US" sz="2400">
                <a:solidFill>
                  <a:schemeClr val="lt2"/>
                </a:solidFill>
              </a:rPr>
              <a:t>Task</a:t>
            </a:r>
            <a:r>
              <a:rPr lang="en-US" sz="2400"/>
              <a:t> и вызов у него метода </a:t>
            </a:r>
            <a:r>
              <a:rPr lang="en-US" sz="2400">
                <a:solidFill>
                  <a:schemeClr val="lt2"/>
                </a:solidFill>
              </a:rPr>
              <a:t>Start: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объект </a:t>
            </a:r>
            <a:r>
              <a:rPr lang="en-US" sz="2400">
                <a:solidFill>
                  <a:schemeClr val="lt2"/>
                </a:solidFill>
              </a:rPr>
              <a:t>Task</a:t>
            </a:r>
            <a:r>
              <a:rPr lang="en-US" sz="2400"/>
              <a:t> принимает делегат </a:t>
            </a:r>
            <a:r>
              <a:rPr lang="en-US" sz="2400">
                <a:solidFill>
                  <a:schemeClr val="lt2"/>
                </a:solidFill>
              </a:rPr>
              <a:t>Action</a:t>
            </a:r>
            <a:r>
              <a:rPr lang="en-US" sz="2400"/>
              <a:t>, то есть мы можем передать любое действие, которое соответствует данному делегату</a:t>
            </a:r>
            <a:endParaRPr sz="2400"/>
          </a:p>
        </p:txBody>
      </p:sp>
      <p:pic>
        <p:nvPicPr>
          <p:cNvPr id="460" name="Google Shape;460;g3fc468c80b9a3c9c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84" y="2187644"/>
            <a:ext cx="7668001" cy="6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2004-09-23T08:41:44Z</dcterms:created>
  <dc:creator>pn</dc:creator>
</cp:coreProperties>
</file>