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39"/>
      <p:bold r:id="rId140"/>
    </p:embeddedFont>
    <p:embeddedFont>
      <p:font typeface="Quattrocento Sans" panose="020B0604020202020204" charset="0"/>
      <p:regular r:id="rId141"/>
      <p:bold r:id="rId142"/>
      <p:italic r:id="rId143"/>
      <p:boldItalic r:id="rId144"/>
    </p:embeddedFont>
    <p:embeddedFont>
      <p:font typeface="Verdana" panose="020B0604030504040204" pitchFamily="34" charset="0"/>
      <p:regular r:id="rId145"/>
      <p:bold r:id="rId146"/>
      <p:italic r:id="rId147"/>
      <p:boldItalic r:id="rId148"/>
    </p:embeddedFont>
    <p:embeddedFont>
      <p:font typeface="Inconsolata" panose="020B0604020202020204" charset="0"/>
      <p:regular r:id="rId149"/>
      <p:bold r:id="rId150"/>
    </p:embeddedFont>
    <p:embeddedFont>
      <p:font typeface="Roboto" panose="020B0604020202020204" charset="0"/>
      <p:regular r:id="rId151"/>
      <p:bold r:id="rId152"/>
      <p:italic r:id="rId153"/>
      <p:boldItalic r:id="rId154"/>
    </p:embeddedFont>
    <p:embeddedFont>
      <p:font typeface="Consolas" panose="020B0609020204030204" pitchFamily="49" charset="0"/>
      <p:regular r:id="rId155"/>
      <p:bold r:id="rId156"/>
      <p:italic r:id="rId157"/>
      <p:boldItalic r:id="rId1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9" roundtripDataSignature="AMtx7mi2/qtuEK3bJNGZ2fm9xFCiW4H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5B8DA-CC9B-4351-8F41-5DA3A4F2529F}">
  <a:tblStyle styleId="{4A75B8DA-CC9B-4351-8F41-5DA3A4F2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notesMaster" Target="notesMasters/notesMaster1.xml"/><Relationship Id="rId154" Type="http://schemas.openxmlformats.org/officeDocument/2006/relationships/font" Target="fonts/font16.fntdata"/><Relationship Id="rId159" Type="http://customschemas.google.com/relationships/presentationmetadata" Target="metadata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font" Target="fonts/font6.fntdata"/><Relationship Id="rId149" Type="http://schemas.openxmlformats.org/officeDocument/2006/relationships/font" Target="fonts/font11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font" Target="fonts/font1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font" Target="fonts/font12.fntdata"/><Relationship Id="rId155" Type="http://schemas.openxmlformats.org/officeDocument/2006/relationships/font" Target="fonts/font17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2.fntdata"/><Relationship Id="rId145" Type="http://schemas.openxmlformats.org/officeDocument/2006/relationships/font" Target="fonts/font7.fntdata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font" Target="fonts/font5.fntdata"/><Relationship Id="rId148" Type="http://schemas.openxmlformats.org/officeDocument/2006/relationships/font" Target="fonts/font10.fntdata"/><Relationship Id="rId151" Type="http://schemas.openxmlformats.org/officeDocument/2006/relationships/font" Target="fonts/font13.fntdata"/><Relationship Id="rId156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font" Target="fonts/font3.fntdata"/><Relationship Id="rId146" Type="http://schemas.openxmlformats.org/officeDocument/2006/relationships/font" Target="fonts/font8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19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font" Target="fonts/font1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font" Target="fonts/font4.fntdata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710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0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38367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88676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7b4a92b3d645562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7b4a92b3d645562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g7b4a92b3d6455625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0050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3" name="Google Shape;1413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267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7b4a92b3d645562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7b4a92b3d645562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g7b4a92b3d6455625_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3888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4" name="Google Shape;143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929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45" name="Google Shape;14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2511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022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45068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511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33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53990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6088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8159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8536e1332f4f33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8536e1332f4f33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g28536e1332f4f336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7930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6124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8536e1332f4f3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8536e1332f4f3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g28536e1332f4f33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0193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4358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0069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1132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4617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89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266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50945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8807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0832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5201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6979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3" name="Google Shape;163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4754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6067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67171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96409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16964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2300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67443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25414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7112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9395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eaaf67b876ddf9d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eaaf67b876ddf9d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geaaf67b876ddf9d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1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cb85d5bc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cb85d5bc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7cb85d5bcc_0_1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52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9" name="Google Shape;5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12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cb85d5bc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7cb85d5bc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27cb85d5bcc_0_14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258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cb85d5bc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7cb85d5bc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27cb85d5bcc_0_15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89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7cb85d5b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7cb85d5b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7cb85d5bcc_0_1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06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632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7cb85d5bc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7cb85d5bc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27cb85d5bcc_0_1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60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cb85d5bc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7cb85d5bc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27cb85d5bcc_0_1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487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417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117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23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998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035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5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7" name="Google Shape;6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195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67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49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7cb85d5bc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27cb85d5bc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6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061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5" name="Google Shape;7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211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7cb85d5bc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7cb85d5bc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27cb85d5bcc_1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070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7cb85d5bc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7cb85d5bc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27cb85d5bcc_1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182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7cb85d5bc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7cb85d5bc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27cb85d5bcc_1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297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7cb85d5bcc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7cb85d5bcc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27cb85d5bcc_1_6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532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7cb85d5bc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7cb85d5bc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27cb85d5bcc_1_5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63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7cb85d5bc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7cb85d5bc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7cb85d5bcc_1_7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293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26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21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144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7cb85d5bc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7cb85d5bc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27cb85d5bcc_1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504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202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667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688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cb85d5bc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cb85d5bc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27cb85d5bcc_1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623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521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7cb85d5bc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7cb85d5bc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g27cb85d5bcc_1_1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3943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387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1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170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583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09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031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16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142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104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7cb85d5bcc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7cb85d5bcc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g27cb85d5bcc_1_1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752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7cb85d5bc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7cb85d5bc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g27cb85d5bcc_1_1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722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7cb85d5bc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7cb85d5bc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27cb85d5bcc_1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5556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cb85d5bcc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cb85d5bcc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cb85d5bcc_1_1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1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cb85d5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7cb85d5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7cb85d5bcc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119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93" name="Google Shape;99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009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6262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63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923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538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4719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885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529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7981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5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7957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6932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7cb85d5bcc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7cb85d5bcc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g27cb85d5bcc_1_1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058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7" name="Google Shape;112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8318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36" name="Google Shape;113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471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49" name="Google Shape;114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6658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60" name="Google Shape;116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2634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3217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12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3727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71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8254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10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184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5725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0" name="Google Shape;125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8977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311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43bfa79f4dc5c5d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43bfa79f4dc5c5d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g43bfa79f4dc5c5d9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13087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935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705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8531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71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cb85d5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cb85d5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27cb85d5bcc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9854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040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05085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0869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3344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2201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3bfa79f4dc5c5d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3bfa79f4dc5c5d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g43bfa79f4dc5c5d9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3980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7357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4742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448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7b4a92b3d64556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7b4a92b3d64556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g7b4a92b3d6455625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66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6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10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1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1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1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11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1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11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1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0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0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6" name="Google Shape;336;p10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1" name="Google Shape;341;p11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1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11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12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3" name="Google Shape;353;p11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0" name="Google Shape;360;p11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6" name="Google Shape;366;p1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11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0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0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0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0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0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0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0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0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0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0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0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0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0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0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0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0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0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0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0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0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0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0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0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0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0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0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0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0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0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0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0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0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0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0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0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0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0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0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0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0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0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0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0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0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0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0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0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0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0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0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0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0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0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0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0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0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0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0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0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0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0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0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0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0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0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0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0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0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0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0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0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0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0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0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0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0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0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0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0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0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0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0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0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0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0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0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0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0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0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0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0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0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0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0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0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0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0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0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0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0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0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0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0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0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0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0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0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0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0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0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0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0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0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0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0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0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0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0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0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0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0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0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0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0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0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0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0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0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0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0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0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0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0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0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0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0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0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0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0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0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0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0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0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0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0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0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0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0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0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0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0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05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0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0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0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0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0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0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0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0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0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0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0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0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0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0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0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0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0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0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0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0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0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0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0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0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0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0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0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0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0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0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0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0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0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0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0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0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0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0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0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0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0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0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0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0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0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0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0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0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0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0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0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0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0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0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0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0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0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0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0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0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0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0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0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0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0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0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0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0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0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0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0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0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0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0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0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0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0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0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0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0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0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0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0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0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0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0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0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0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0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0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0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0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0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0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0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0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0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0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0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0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0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0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0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0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0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0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0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0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0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0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0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0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0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0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0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0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0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0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0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0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0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0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0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0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0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0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0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0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0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0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0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0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0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0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0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0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0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0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0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0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0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0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0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0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0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0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0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0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0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0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0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0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10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1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0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Понятие класса, объекта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в ООП</a:t>
            </a:r>
            <a:endParaRPr/>
          </a:p>
        </p:txBody>
      </p:sp>
      <p:sp>
        <p:nvSpPr>
          <p:cNvPr id="403" name="Google Shape;403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 txBox="1">
            <a:spLocks noGrp="1"/>
          </p:cNvSpPr>
          <p:nvPr>
            <p:ph type="title"/>
          </p:nvPr>
        </p:nvSpPr>
        <p:spPr>
          <a:xfrm>
            <a:off x="266700" y="765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Принципы объектно-ориентированного программирования</a:t>
            </a:r>
            <a:endParaRPr/>
          </a:p>
        </p:txBody>
      </p:sp>
      <p:sp>
        <p:nvSpPr>
          <p:cNvPr id="483" name="Google Shape;483;p8"/>
          <p:cNvSpPr txBox="1">
            <a:spLocks noGrp="1"/>
          </p:cNvSpPr>
          <p:nvPr>
            <p:ph type="body" idx="1"/>
          </p:nvPr>
        </p:nvSpPr>
        <p:spPr>
          <a:xfrm>
            <a:off x="301625" y="2349500"/>
            <a:ext cx="854075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03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Инкапсуляция (Encapsulation);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 (Inheritance);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Полиморфизм (Polymorphism);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данных(Abstraction). </a:t>
            </a:r>
            <a:endParaRPr/>
          </a:p>
        </p:txBody>
      </p:sp>
      <p:sp>
        <p:nvSpPr>
          <p:cNvPr id="484" name="Google Shape;484;p8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85" name="Google Shape;48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4"/>
          <p:cNvSpPr txBox="1">
            <a:spLocks noGrp="1"/>
          </p:cNvSpPr>
          <p:nvPr>
            <p:ph type="title"/>
          </p:nvPr>
        </p:nvSpPr>
        <p:spPr>
          <a:xfrm>
            <a:off x="301625" y="102925"/>
            <a:ext cx="8540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Анонимные типы</a:t>
            </a:r>
            <a:endParaRPr/>
          </a:p>
        </p:txBody>
      </p:sp>
      <p:sp>
        <p:nvSpPr>
          <p:cNvPr id="1393" name="Google Shape;1393;p74"/>
          <p:cNvSpPr txBox="1">
            <a:spLocks noGrp="1"/>
          </p:cNvSpPr>
          <p:nvPr>
            <p:ph type="body" idx="1"/>
          </p:nvPr>
        </p:nvSpPr>
        <p:spPr>
          <a:xfrm>
            <a:off x="3016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создать объект с некоторым набором свойств без определения класса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в одном контексте или  один раз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 </a:t>
            </a:r>
            <a:endParaRPr/>
          </a:p>
        </p:txBody>
      </p:sp>
      <p:sp>
        <p:nvSpPr>
          <p:cNvPr id="1394" name="Google Shape;1394;p74"/>
          <p:cNvSpPr/>
          <p:nvPr/>
        </p:nvSpPr>
        <p:spPr>
          <a:xfrm>
            <a:off x="313187" y="3212976"/>
            <a:ext cx="86409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74"/>
          <p:cNvSpPr txBox="1"/>
          <p:nvPr/>
        </p:nvSpPr>
        <p:spPr>
          <a:xfrm>
            <a:off x="1470025" y="2584450"/>
            <a:ext cx="769143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был определен тип имени, автоматически создает имя типа</a:t>
            </a:r>
            <a:endParaRPr/>
          </a:p>
        </p:txBody>
      </p:sp>
      <p:cxnSp>
        <p:nvCxnSpPr>
          <p:cNvPr id="1396" name="Google Shape;1396;p74"/>
          <p:cNvCxnSpPr/>
          <p:nvPr/>
        </p:nvCxnSpPr>
        <p:spPr>
          <a:xfrm>
            <a:off x="3635375" y="2984500"/>
            <a:ext cx="73025" cy="2587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7" name="Google Shape;1397;p74"/>
          <p:cNvSpPr txBox="1"/>
          <p:nvPr/>
        </p:nvSpPr>
        <p:spPr>
          <a:xfrm>
            <a:off x="180975" y="4024312"/>
            <a:ext cx="33432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 неявной типизации</a:t>
            </a:r>
            <a:endParaRPr/>
          </a:p>
        </p:txBody>
      </p:sp>
      <p:cxnSp>
        <p:nvCxnSpPr>
          <p:cNvPr id="1398" name="Google Shape;1398;p74"/>
          <p:cNvCxnSpPr/>
          <p:nvPr/>
        </p:nvCxnSpPr>
        <p:spPr>
          <a:xfrm rot="10800000">
            <a:off x="827087" y="3675062"/>
            <a:ext cx="360362" cy="2936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9" name="Google Shape;1399;p74"/>
          <p:cNvSpPr txBox="1"/>
          <p:nvPr/>
        </p:nvSpPr>
        <p:spPr>
          <a:xfrm>
            <a:off x="3741737" y="3810000"/>
            <a:ext cx="5211762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определяет тип каждого выражения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закрытые поля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открытые свойства только для чтения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конструктор 🡪 инициализирует закрытые поля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  методы Equals, GetHashCode и ToString </a:t>
            </a:r>
            <a:endParaRPr/>
          </a:p>
        </p:txBody>
      </p:sp>
      <p:sp>
        <p:nvSpPr>
          <p:cNvPr id="1400" name="Google Shape;1400;p74"/>
          <p:cNvSpPr txBox="1"/>
          <p:nvPr/>
        </p:nvSpPr>
        <p:spPr>
          <a:xfrm>
            <a:off x="95250" y="4964112"/>
            <a:ext cx="364648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Language Integrated Query, LINQ</a:t>
            </a:r>
            <a:endParaRPr/>
          </a:p>
        </p:txBody>
      </p:sp>
      <p:pic>
        <p:nvPicPr>
          <p:cNvPr id="1401" name="Google Shape;140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012" y="4208462"/>
            <a:ext cx="347345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7b4a92b3d6455625_13"/>
          <p:cNvSpPr txBox="1">
            <a:spLocks noGrp="1"/>
          </p:cNvSpPr>
          <p:nvPr>
            <p:ph type="title"/>
          </p:nvPr>
        </p:nvSpPr>
        <p:spPr>
          <a:xfrm>
            <a:off x="301650" y="-183927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Записи (С# 8/9)</a:t>
            </a:r>
            <a:endParaRPr/>
          </a:p>
        </p:txBody>
      </p:sp>
      <p:sp>
        <p:nvSpPr>
          <p:cNvPr id="1409" name="Google Shape;1409;g7b4a92b3d6455625_13"/>
          <p:cNvSpPr txBox="1">
            <a:spLocks noGrp="1"/>
          </p:cNvSpPr>
          <p:nvPr>
            <p:ph type="body" idx="1"/>
          </p:nvPr>
        </p:nvSpPr>
        <p:spPr>
          <a:xfrm>
            <a:off x="130611" y="1053430"/>
            <a:ext cx="9264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это новый ссылочный тип (reference type)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автоматически поддерживает сравнение экземпляров по значениям их свойств.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 умолчанию является неизменяемым (immutable).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позволяет использовать очень компактную форму определения типа.</a:t>
            </a:r>
            <a:endParaRPr/>
          </a:p>
        </p:txBody>
      </p:sp>
      <p:sp>
        <p:nvSpPr>
          <p:cNvPr id="1410" name="Google Shape;1410;g7b4a92b3d6455625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5"/>
          <p:cNvSpPr txBox="1">
            <a:spLocks noGrp="1"/>
          </p:cNvSpPr>
          <p:nvPr>
            <p:ph type="title"/>
          </p:nvPr>
        </p:nvSpPr>
        <p:spPr>
          <a:xfrm>
            <a:off x="301625" y="314325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 (С# 8/9)</a:t>
            </a:r>
            <a:endParaRPr/>
          </a:p>
        </p:txBody>
      </p:sp>
      <p:sp>
        <p:nvSpPr>
          <p:cNvPr id="1417" name="Google Shape;1417;p75"/>
          <p:cNvSpPr txBox="1">
            <a:spLocks noGrp="1"/>
          </p:cNvSpPr>
          <p:nvPr>
            <p:ph type="body" idx="1"/>
          </p:nvPr>
        </p:nvSpPr>
        <p:spPr>
          <a:xfrm>
            <a:off x="895350" y="1520425"/>
            <a:ext cx="902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 - автоматическое создание простых классов</a:t>
            </a:r>
            <a:endParaRPr sz="240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75"/>
          <p:cNvSpPr/>
          <p:nvPr/>
        </p:nvSpPr>
        <p:spPr>
          <a:xfrm>
            <a:off x="705544" y="2043621"/>
            <a:ext cx="79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75"/>
          <p:cNvSpPr txBox="1"/>
          <p:nvPr/>
        </p:nvSpPr>
        <p:spPr>
          <a:xfrm>
            <a:off x="895350" y="3253621"/>
            <a:ext cx="9688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5"/>
          <p:cNvSpPr/>
          <p:nvPr/>
        </p:nvSpPr>
        <p:spPr>
          <a:xfrm>
            <a:off x="168575" y="2730425"/>
            <a:ext cx="8806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record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5"/>
          <p:cNvSpPr txBox="1"/>
          <p:nvPr/>
        </p:nvSpPr>
        <p:spPr>
          <a:xfrm>
            <a:off x="7812087" y="3789362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pic>
        <p:nvPicPr>
          <p:cNvPr id="1423" name="Google Shape;142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28476"/>
            <a:ext cx="73533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7b4a92b3d6455625_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g7b4a92b3d6455625_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g7b4a92b3d6455625_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6"/>
          <p:cNvSpPr txBox="1">
            <a:spLocks noGrp="1"/>
          </p:cNvSpPr>
          <p:nvPr>
            <p:ph type="title"/>
          </p:nvPr>
        </p:nvSpPr>
        <p:spPr>
          <a:xfrm>
            <a:off x="252412" y="-330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endParaRPr/>
          </a:p>
        </p:txBody>
      </p:sp>
      <p:sp>
        <p:nvSpPr>
          <p:cNvPr id="1438" name="Google Shape;1438;p7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76"/>
          <p:cNvSpPr txBox="1"/>
          <p:nvPr/>
        </p:nvSpPr>
        <p:spPr>
          <a:xfrm>
            <a:off x="344487" y="663575"/>
            <a:ext cx="866298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Person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1440" name="Google Shape;1440;p76"/>
          <p:cNvSpPr txBox="1"/>
          <p:nvPr/>
        </p:nvSpPr>
        <p:spPr>
          <a:xfrm>
            <a:off x="188912" y="4541837"/>
            <a:ext cx="9063037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LastName,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Grade) : 				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(FirstName, LastName);</a:t>
            </a:r>
            <a:endParaRPr/>
          </a:p>
        </p:txBody>
      </p:sp>
      <p:sp>
        <p:nvSpPr>
          <p:cNvPr id="1441" name="Google Shape;1441;p76"/>
          <p:cNvSpPr txBox="1"/>
          <p:nvPr/>
        </p:nvSpPr>
        <p:spPr>
          <a:xfrm>
            <a:off x="427037" y="2479675"/>
            <a:ext cx="8497887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 может наследовать от другой записи. Но запись не может наследовать от класса, а класс не может наследовать от записи.</a:t>
            </a:r>
            <a:endParaRPr/>
          </a:p>
        </p:txBody>
      </p:sp>
      <p:sp>
        <p:nvSpPr>
          <p:cNvPr id="1442" name="Google Shape;1442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77"/>
          <p:cNvSpPr txBox="1">
            <a:spLocks noGrp="1"/>
          </p:cNvSpPr>
          <p:nvPr>
            <p:ph type="body" idx="1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(и типы значений) прямо или косвенно является производным от System.Object</a:t>
            </a:r>
            <a:endParaRPr/>
          </a:p>
        </p:txBody>
      </p:sp>
      <p:sp>
        <p:nvSpPr>
          <p:cNvPr id="1449" name="Google Shape;1449;p7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0" name="Google Shape;1450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8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переменная ссылочного типа object может ссылаться на объект любого другого типа</a:t>
            </a:r>
            <a:endParaRPr/>
          </a:p>
        </p:txBody>
      </p:sp>
      <p:sp>
        <p:nvSpPr>
          <p:cNvPr id="1456" name="Google Shape;1456;p78"/>
          <p:cNvSpPr txBox="1"/>
          <p:nvPr/>
        </p:nvSpPr>
        <p:spPr>
          <a:xfrm>
            <a:off x="539750" y="1844675"/>
            <a:ext cx="7664100" cy="19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helena=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_iValue = 34;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_array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[4]{2,4, 34,3};</a:t>
            </a:r>
            <a:endParaRPr/>
          </a:p>
        </p:txBody>
      </p:sp>
      <p:sp>
        <p:nvSpPr>
          <p:cNvPr id="1457" name="Google Shape;1457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System.Object</a:t>
            </a:r>
            <a:endParaRPr/>
          </a:p>
        </p:txBody>
      </p:sp>
      <p:sp>
        <p:nvSpPr>
          <p:cNvPr id="1463" name="Google Shape;1463;p79"/>
          <p:cNvSpPr txBox="1">
            <a:spLocks noGrp="1"/>
          </p:cNvSpPr>
          <p:nvPr>
            <p:ph type="body" idx="1"/>
          </p:nvPr>
        </p:nvSpPr>
        <p:spPr>
          <a:xfrm>
            <a:off x="301625" y="1263650"/>
            <a:ext cx="4478337" cy="5172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01525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ToString()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GetHashCode()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Equals() и ReferenceEquals()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Finalize()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GetType()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Clone()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1" i="1" u="none">
              <a:solidFill>
                <a:srgbClr val="F9D27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4" name="Google Shape;1464;p79"/>
          <p:cNvSpPr txBox="1"/>
          <p:nvPr/>
        </p:nvSpPr>
        <p:spPr>
          <a:xfrm>
            <a:off x="4932362" y="2892425"/>
            <a:ext cx="2771775" cy="9223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хеш-код для значения данного объекта</a:t>
            </a:r>
            <a:endParaRPr/>
          </a:p>
        </p:txBody>
      </p:sp>
      <p:cxnSp>
        <p:nvCxnSpPr>
          <p:cNvPr id="1465" name="Google Shape;1465;p79"/>
          <p:cNvCxnSpPr/>
          <p:nvPr/>
        </p:nvCxnSpPr>
        <p:spPr>
          <a:xfrm>
            <a:off x="2987675" y="2781300"/>
            <a:ext cx="1944687" cy="573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6" name="Google Shape;1466;p79"/>
          <p:cNvSpPr txBox="1"/>
          <p:nvPr/>
        </p:nvSpPr>
        <p:spPr>
          <a:xfrm>
            <a:off x="4932362" y="1258887"/>
            <a:ext cx="3910012" cy="1477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возвращает полное имя типа (this.GetType().FullName).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String, содержащий состояние объекта в виде строки.</a:t>
            </a:r>
            <a:endParaRPr/>
          </a:p>
        </p:txBody>
      </p:sp>
      <p:cxnSp>
        <p:nvCxnSpPr>
          <p:cNvPr id="1467" name="Google Shape;1467;p79"/>
          <p:cNvCxnSpPr/>
          <p:nvPr/>
        </p:nvCxnSpPr>
        <p:spPr>
          <a:xfrm rot="10800000" flipH="1">
            <a:off x="2268537" y="1768475"/>
            <a:ext cx="2663825" cy="319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8" name="Google Shape;1468;p79"/>
          <p:cNvSpPr txBox="1"/>
          <p:nvPr/>
        </p:nvSpPr>
        <p:spPr>
          <a:xfrm>
            <a:off x="4932362" y="4719637"/>
            <a:ext cx="3910012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экземпляр объекта, производного от Type, который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идентифицирует тип объекта</a:t>
            </a:r>
            <a:endParaRPr/>
          </a:p>
        </p:txBody>
      </p:sp>
      <p:cxnSp>
        <p:nvCxnSpPr>
          <p:cNvPr id="1469" name="Google Shape;1469;p79"/>
          <p:cNvCxnSpPr/>
          <p:nvPr/>
        </p:nvCxnSpPr>
        <p:spPr>
          <a:xfrm rot="10800000" flipH="1">
            <a:off x="2124075" y="4868862"/>
            <a:ext cx="2808287" cy="1444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0" name="Google Shape;1470;p79"/>
          <p:cNvSpPr txBox="1"/>
          <p:nvPr/>
        </p:nvSpPr>
        <p:spPr>
          <a:xfrm>
            <a:off x="4779962" y="5643562"/>
            <a:ext cx="4471987" cy="12001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новый экземпляр типа и присваивает полям нового объекта значения объекта this. Возвращается ссылка на созданный экземпляр</a:t>
            </a:r>
            <a:endParaRPr/>
          </a:p>
        </p:txBody>
      </p:sp>
      <p:cxnSp>
        <p:nvCxnSpPr>
          <p:cNvPr id="1471" name="Google Shape;1471;p79"/>
          <p:cNvCxnSpPr/>
          <p:nvPr/>
        </p:nvCxnSpPr>
        <p:spPr>
          <a:xfrm>
            <a:off x="1908175" y="5792787"/>
            <a:ext cx="2663825" cy="188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2" name="Google Shape;1472;p79"/>
          <p:cNvSpPr txBox="1"/>
          <p:nvPr/>
        </p:nvSpPr>
        <p:spPr>
          <a:xfrm>
            <a:off x="2497137" y="3832225"/>
            <a:ext cx="6330950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Вызывается, когда сборщик мусора определяет, что объект является мусором, но до возвращения занятой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объектом памяти в кучу. </a:t>
            </a:r>
            <a:endParaRPr/>
          </a:p>
        </p:txBody>
      </p:sp>
      <p:cxnSp>
        <p:nvCxnSpPr>
          <p:cNvPr id="1473" name="Google Shape;1473;p79"/>
          <p:cNvCxnSpPr/>
          <p:nvPr/>
        </p:nvCxnSpPr>
        <p:spPr>
          <a:xfrm rot="10800000" flipH="1">
            <a:off x="1908175" y="4152900"/>
            <a:ext cx="482600" cy="1412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4" name="Google Shape;1474;p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ToString</a:t>
            </a:r>
            <a:endParaRPr/>
          </a:p>
        </p:txBody>
      </p:sp>
      <p:sp>
        <p:nvSpPr>
          <p:cNvPr id="1480" name="Google Shape;1480;p80"/>
          <p:cNvSpPr txBox="1">
            <a:spLocks noGrp="1"/>
          </p:cNvSpPr>
          <p:nvPr>
            <p:ph type="body" idx="1"/>
          </p:nvPr>
        </p:nvSpPr>
        <p:spPr>
          <a:xfrm>
            <a:off x="301625" y="1095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cлужит для получения строкового представления объекта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классов - выводит полное название класса с указанием пространства имен, в котором определен этот класс. 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301625" y="2141537"/>
            <a:ext cx="9055100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year = 2021;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.WriteLine(year.ToString());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выведет 2021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.WriteLine(3.56.ToString());</a:t>
            </a:r>
            <a:endParaRPr/>
          </a:p>
        </p:txBody>
      </p:sp>
      <p:sp>
        <p:nvSpPr>
          <p:cNvPr id="1482" name="Google Shape;1482;p80"/>
          <p:cNvSpPr txBox="1"/>
          <p:nvPr/>
        </p:nvSpPr>
        <p:spPr>
          <a:xfrm>
            <a:off x="611187" y="5013325"/>
            <a:ext cx="63912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.WriteLine(Olga.ToString());</a:t>
            </a:r>
            <a:endParaRPr/>
          </a:p>
        </p:txBody>
      </p:sp>
      <p:pic>
        <p:nvPicPr>
          <p:cNvPr id="1483" name="Google Shape;148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937" y="5800725"/>
            <a:ext cx="3559175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ToString можем переопределить</a:t>
            </a:r>
            <a:endParaRPr/>
          </a:p>
        </p:txBody>
      </p:sp>
      <p:sp>
        <p:nvSpPr>
          <p:cNvPr id="1490" name="Google Shape;1490;p81"/>
          <p:cNvSpPr txBox="1"/>
          <p:nvPr/>
        </p:nvSpPr>
        <p:spPr>
          <a:xfrm>
            <a:off x="-36512" y="1066800"/>
            <a:ext cx="9793287" cy="3138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 + Name+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+Course+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cxnSp>
        <p:nvCxnSpPr>
          <p:cNvPr id="1491" name="Google Shape;1491;p81"/>
          <p:cNvCxnSpPr/>
          <p:nvPr/>
        </p:nvCxnSpPr>
        <p:spPr>
          <a:xfrm>
            <a:off x="2051050" y="2781300"/>
            <a:ext cx="316865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2" name="Google Shape;1492;p81"/>
          <p:cNvSpPr txBox="1"/>
          <p:nvPr/>
        </p:nvSpPr>
        <p:spPr>
          <a:xfrm>
            <a:off x="755650" y="4759325"/>
            <a:ext cx="74707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ivan.Course =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.WriteLine(ivan.ToString());</a:t>
            </a:r>
            <a:endParaRPr/>
          </a:p>
        </p:txBody>
      </p:sp>
      <p:pic>
        <p:nvPicPr>
          <p:cNvPr id="1493" name="Google Shape;149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337" y="4205287"/>
            <a:ext cx="5999162" cy="465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4" name="Google Shape;1494;p81"/>
          <p:cNvCxnSpPr/>
          <p:nvPr/>
        </p:nvCxnSpPr>
        <p:spPr>
          <a:xfrm rot="10800000" flipH="1">
            <a:off x="4716462" y="4941887"/>
            <a:ext cx="1295400" cy="97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95" name="Google Shape;1495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Инкапсуляция (пакетирование)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1" name="Google Shape;491;p9"/>
          <p:cNvSpPr txBox="1">
            <a:spLocks noGrp="1"/>
          </p:cNvSpPr>
          <p:nvPr>
            <p:ph type="body" idx="1"/>
          </p:nvPr>
        </p:nvSpPr>
        <p:spPr>
          <a:xfrm>
            <a:off x="280987" y="1111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механизм, связывающий вместе данные и код, обрабатывающий эти данные, и сохраняющий их от внешнего воздействия и ошибочного использования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Никто не знает что внутри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Никто не может менять данные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снаружи</a:t>
            </a:r>
            <a:endParaRPr/>
          </a:p>
        </p:txBody>
      </p:sp>
      <p:sp>
        <p:nvSpPr>
          <p:cNvPr id="492" name="Google Shape;492;p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1212" y="8380412"/>
            <a:ext cx="2801937" cy="205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 descr="Java Encapsulation - Master the Concept with Real-life Examples - TechVidvan"/>
          <p:cNvPicPr preferRelativeResize="0"/>
          <p:nvPr/>
        </p:nvPicPr>
        <p:blipFill rotWithShape="1">
          <a:blip r:embed="rId4">
            <a:alphaModFix/>
          </a:blip>
          <a:srcRect t="31838"/>
          <a:stretch/>
        </p:blipFill>
        <p:spPr>
          <a:xfrm>
            <a:off x="1908175" y="5026025"/>
            <a:ext cx="3770312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9" descr="Understand Object Oriented Programming (OOPS) Concepts in PH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225" y="3302000"/>
            <a:ext cx="2647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9" descr="60 CM LED Television, GL24H0B0CF, Rs 15990 /piece Empro Enterprises | ID:  18253191433"/>
          <p:cNvSpPr txBox="1"/>
          <p:nvPr/>
        </p:nvSpPr>
        <p:spPr>
          <a:xfrm>
            <a:off x="16351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7" name="Google Shape;497;p9" descr="TV Challenger CJE32HH 768p 32-inch LED Television (Black) - Buy TV  Challenger CJE32HH 768p 32-inch LED Television (Black) at India's best  Online Shopping site to buy Product on EMI at Importysale.com"/>
          <p:cNvPicPr preferRelativeResize="0"/>
          <p:nvPr/>
        </p:nvPicPr>
        <p:blipFill rotWithShape="1">
          <a:blip r:embed="rId6">
            <a:alphaModFix/>
          </a:blip>
          <a:srcRect l="5712" t="16226" r="6988" b="21315"/>
          <a:stretch/>
        </p:blipFill>
        <p:spPr>
          <a:xfrm>
            <a:off x="5867400" y="4862512"/>
            <a:ext cx="2427287" cy="189388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Equals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501" name="Google Shape;1501;p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82"/>
          <p:cNvSpPr/>
          <p:nvPr/>
        </p:nvSpPr>
        <p:spPr>
          <a:xfrm>
            <a:off x="238074" y="1248812"/>
            <a:ext cx="8604300" cy="37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обе ссылки указывают на один и тот же объект,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значит, эти объекты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obj)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Предполагаем, что объекты не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3" name="Google Shape;1503;p82"/>
          <p:cNvCxnSpPr/>
          <p:nvPr/>
        </p:nvCxnSpPr>
        <p:spPr>
          <a:xfrm>
            <a:off x="5148262" y="2565400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4" name="Google Shape;1504;p82"/>
          <p:cNvSpPr txBox="1"/>
          <p:nvPr/>
        </p:nvSpPr>
        <p:spPr>
          <a:xfrm>
            <a:off x="2497137" y="5446712"/>
            <a:ext cx="643096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стандартная реализация метода Equals типа Object реализует проверку на тождество</a:t>
            </a:r>
            <a:endParaRPr/>
          </a:p>
        </p:txBody>
      </p:sp>
      <p:sp>
        <p:nvSpPr>
          <p:cNvPr id="1505" name="Google Shape;1505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1" name="Google Shape;1511;p83"/>
          <p:cNvSpPr txBox="1">
            <a:spLocks noGrp="1"/>
          </p:cNvSpPr>
          <p:nvPr>
            <p:ph type="body" idx="1"/>
          </p:nvPr>
        </p:nvSpPr>
        <p:spPr>
          <a:xfrm>
            <a:off x="32067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Корректная реализация </a:t>
            </a:r>
            <a:endParaRPr/>
          </a:p>
        </p:txBody>
      </p:sp>
      <p:sp>
        <p:nvSpPr>
          <p:cNvPr id="1512" name="Google Shape;1512;p83"/>
          <p:cNvSpPr/>
          <p:nvPr/>
        </p:nvSpPr>
        <p:spPr>
          <a:xfrm>
            <a:off x="179512" y="1196752"/>
            <a:ext cx="8784976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Сравниваемый объект не может быть равным null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Объекты разных типов не могут быть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.GetType() != obj.GetType())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типы объектов совпадают, возвращаем true при условии,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что все их поля попарно равны.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Так как в System.Object не определены поля,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следует считать, что поля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3"/>
          <p:cNvSpPr txBox="1"/>
          <p:nvPr/>
        </p:nvSpPr>
        <p:spPr>
          <a:xfrm>
            <a:off x="2305050" y="5338762"/>
            <a:ext cx="60833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есть переопределение  - этот метод больше не может использоваться для проверки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тождественность</a:t>
            </a:r>
            <a:endParaRPr/>
          </a:p>
        </p:txBody>
      </p:sp>
      <p:sp>
        <p:nvSpPr>
          <p:cNvPr id="1514" name="Google Shape;1514;p83"/>
          <p:cNvSpPr txBox="1"/>
          <p:nvPr/>
        </p:nvSpPr>
        <p:spPr>
          <a:xfrm>
            <a:off x="4067175" y="8921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 качестве параметра принимает объект любого типа, который приводим к текущему</a:t>
            </a:r>
            <a:endParaRPr/>
          </a:p>
        </p:txBody>
      </p:sp>
      <p:cxnSp>
        <p:nvCxnSpPr>
          <p:cNvPr id="1515" name="Google Shape;1515;p83"/>
          <p:cNvCxnSpPr/>
          <p:nvPr/>
        </p:nvCxnSpPr>
        <p:spPr>
          <a:xfrm>
            <a:off x="5435600" y="2133600"/>
            <a:ext cx="13684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6" name="Google Shape;1516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8536e1332f4f336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  <p:pic>
        <p:nvPicPr>
          <p:cNvPr id="1523" name="Google Shape;1523;g28536e1332f4f33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" y="3428999"/>
            <a:ext cx="7240100" cy="33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g28536e1332f4f33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25" y="2157259"/>
            <a:ext cx="5137450" cy="10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g28536e1332f4f336_6"/>
          <p:cNvPicPr preferRelativeResize="0"/>
          <p:nvPr/>
        </p:nvPicPr>
        <p:blipFill rotWithShape="1">
          <a:blip r:embed="rId5">
            <a:alphaModFix/>
          </a:blip>
          <a:srcRect t="18021" b="14909"/>
          <a:stretch/>
        </p:blipFill>
        <p:spPr>
          <a:xfrm>
            <a:off x="125625" y="1070550"/>
            <a:ext cx="4572000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g28536e1332f4f336_6"/>
          <p:cNvSpPr txBox="1"/>
          <p:nvPr/>
        </p:nvSpPr>
        <p:spPr>
          <a:xfrm>
            <a:off x="125625" y="324250"/>
            <a:ext cx="8031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Неперегруженный оператор == проверяет для ссылочных типов равенство ссылок.  (оба объекта должны указывать на одно значение)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527" name="Google Shape;1527;g28536e1332f4f336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600" y="1070550"/>
            <a:ext cx="4343922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g28536e1332f4f336_6"/>
          <p:cNvSpPr txBox="1"/>
          <p:nvPr/>
        </p:nvSpPr>
        <p:spPr>
          <a:xfrm>
            <a:off x="5290725" y="2015675"/>
            <a:ext cx="38808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метод Equals проверяет равенство значений (оба объекта должны указывать на равное значение).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84"/>
          <p:cNvSpPr/>
          <p:nvPr/>
        </p:nvSpPr>
        <p:spPr>
          <a:xfrm>
            <a:off x="140504" y="1020924"/>
            <a:ext cx="8280900" cy="30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ReferenceEquals(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objA,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(objA == objB);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84"/>
          <p:cNvSpPr txBox="1"/>
          <p:nvPr/>
        </p:nvSpPr>
        <p:spPr>
          <a:xfrm>
            <a:off x="4572000" y="1371600"/>
            <a:ext cx="42909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проверки на тождественность</a:t>
            </a:r>
            <a:endParaRPr/>
          </a:p>
        </p:txBody>
      </p:sp>
      <p:sp>
        <p:nvSpPr>
          <p:cNvPr id="1536" name="Google Shape;1536;p84"/>
          <p:cNvSpPr txBox="1"/>
          <p:nvPr/>
        </p:nvSpPr>
        <p:spPr>
          <a:xfrm>
            <a:off x="0" y="4385925"/>
            <a:ext cx="9244500" cy="18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System.ValueType (для значимых типов) метод Equals типа Object переопределен и корректно реализован для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проверки на равенство (но не тождественность).</a:t>
            </a:r>
            <a:endParaRPr/>
          </a:p>
        </p:txBody>
      </p:sp>
      <p:sp>
        <p:nvSpPr>
          <p:cNvPr id="1537" name="Google Shape;1537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40500" y="95650"/>
            <a:ext cx="8701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сравнивает две ссылки. Если ссылки на объекты идентичны, то возвращает true. Это значит, что данный метод проверяет экземпляры не на равенство, а на тождество.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8536e1332f4f336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  <p:pic>
        <p:nvPicPr>
          <p:cNvPr id="1545" name="Google Shape;1545;g28536e1332f4f33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63" y="1576691"/>
            <a:ext cx="8480874" cy="2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Equals</a:t>
            </a:r>
            <a:endParaRPr/>
          </a:p>
        </p:txBody>
      </p:sp>
      <p:sp>
        <p:nvSpPr>
          <p:cNvPr id="1551" name="Google Shape;1551;p85"/>
          <p:cNvSpPr txBox="1">
            <a:spLocks noGrp="1"/>
          </p:cNvSpPr>
          <p:nvPr>
            <p:ph type="body" idx="1"/>
          </p:nvPr>
        </p:nvSpPr>
        <p:spPr>
          <a:xfrm>
            <a:off x="336550" y="1125537"/>
            <a:ext cx="90233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Рефлексивность: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x.Equals(x)  🡪 true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Симметричность: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x.Equals(y)   и   y.Equals(x) 🡪 результат одинак.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Транзитивность: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x.Equals(y) -  true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y.Equals(z) – true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x.Equals(z) 🡪  true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Постоянство: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должен измениться если не изменился объект </a:t>
            </a:r>
            <a:endParaRPr/>
          </a:p>
        </p:txBody>
      </p:sp>
      <p:sp>
        <p:nvSpPr>
          <p:cNvPr id="1552" name="Google Shape;1552;p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8" name="Google Shape;1558;p8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86"/>
          <p:cNvSpPr txBox="1"/>
          <p:nvPr/>
        </p:nvSpPr>
        <p:spPr>
          <a:xfrm>
            <a:off x="10" y="1"/>
            <a:ext cx="9144000" cy="48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(obj.GetType() !=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.GetType())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 =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)obj;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== stud.Name &amp;&amp;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== stud.Course);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560" name="Google Shape;1560;p86"/>
          <p:cNvSpPr txBox="1"/>
          <p:nvPr/>
        </p:nvSpPr>
        <p:spPr>
          <a:xfrm>
            <a:off x="0" y="5127625"/>
            <a:ext cx="617378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oleg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.WriteLine(oleg.Equals(ivan));</a:t>
            </a:r>
            <a:endParaRPr/>
          </a:p>
        </p:txBody>
      </p:sp>
      <p:pic>
        <p:nvPicPr>
          <p:cNvPr id="1561" name="Google Shape;156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1265" y="5272413"/>
            <a:ext cx="2880450" cy="9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8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7"/>
          <p:cNvSpPr txBox="1">
            <a:spLocks noGrp="1"/>
          </p:cNvSpPr>
          <p:nvPr>
            <p:ph type="title"/>
          </p:nvPr>
        </p:nvSpPr>
        <p:spPr>
          <a:xfrm>
            <a:off x="107950" y="1571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GetHashCode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Хеш-коды объектов</a:t>
            </a:r>
            <a:endParaRPr/>
          </a:p>
        </p:txBody>
      </p:sp>
      <p:sp>
        <p:nvSpPr>
          <p:cNvPr id="1568" name="Google Shape;1568;p8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 GetHashCode и Equals (парой)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 реализации типов System.Collections.Hashtable, System.Collections.Generic.Dictionary и других коллекций  требуется, чтобы два равных объекта имели одинаковые значения хеш-кодов</a:t>
            </a:r>
            <a:endParaRPr/>
          </a:p>
        </p:txBody>
      </p:sp>
      <p:sp>
        <p:nvSpPr>
          <p:cNvPr id="1569" name="Google Shape;1569;p87"/>
          <p:cNvSpPr txBox="1"/>
          <p:nvPr/>
        </p:nvSpPr>
        <p:spPr>
          <a:xfrm>
            <a:off x="4572000" y="2708275"/>
            <a:ext cx="36560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целочисленный (Int32) хеш-код</a:t>
            </a:r>
            <a:endParaRPr/>
          </a:p>
        </p:txBody>
      </p:sp>
      <p:sp>
        <p:nvSpPr>
          <p:cNvPr id="1570" name="Google Shape;1570;p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GetHashCode</a:t>
            </a:r>
            <a:endParaRPr/>
          </a:p>
        </p:txBody>
      </p:sp>
      <p:sp>
        <p:nvSpPr>
          <p:cNvPr id="1576" name="Google Shape;1576;p88"/>
          <p:cNvSpPr txBox="1">
            <a:spLocks noGrp="1"/>
          </p:cNvSpPr>
          <p:nvPr>
            <p:ph type="body" idx="1"/>
          </p:nvPr>
        </p:nvSpPr>
        <p:spPr>
          <a:xfrm>
            <a:off x="3048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Случайное распределение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 GetHashCode для Object или ValueType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(низкая производительность алгоритмов хеширования)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 экземплярные поля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Максимально быстрый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с одинаковым значением должны возвращать одинаковые коды</a:t>
            </a:r>
            <a:endParaRPr/>
          </a:p>
        </p:txBody>
      </p:sp>
      <p:sp>
        <p:nvSpPr>
          <p:cNvPr id="1577" name="Google Shape;1577;p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8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8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4" name="Google Shape;1584;p89"/>
          <p:cNvSpPr txBox="1"/>
          <p:nvPr/>
        </p:nvSpPr>
        <p:spPr>
          <a:xfrm>
            <a:off x="493712" y="4005262"/>
            <a:ext cx="574198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.WriteLine(oleg.GetHashCode());</a:t>
            </a:r>
            <a:endParaRPr/>
          </a:p>
        </p:txBody>
      </p:sp>
      <p:pic>
        <p:nvPicPr>
          <p:cNvPr id="1585" name="Google Shape;158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797425"/>
            <a:ext cx="2803525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89"/>
          <p:cNvSpPr txBox="1"/>
          <p:nvPr/>
        </p:nvSpPr>
        <p:spPr>
          <a:xfrm>
            <a:off x="0" y="388937"/>
            <a:ext cx="9310687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GetHashCode()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269 или 47 простые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 = 269;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.IsNullOrEmpty(Name) ? 0 : Name.GetHashCode();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(hash * 47) + Course.GetHashCode();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/>
          </a:p>
        </p:txBody>
      </p:sp>
      <p:sp>
        <p:nvSpPr>
          <p:cNvPr id="1587" name="Google Shape;1587;p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119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0"/>
          <p:cNvSpPr txBox="1">
            <a:spLocks noGrp="1"/>
          </p:cNvSpPr>
          <p:nvPr>
            <p:ph type="body" idx="1"/>
          </p:nvPr>
        </p:nvSpPr>
        <p:spPr>
          <a:xfrm>
            <a:off x="304800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Свойства инкапсуляции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Совместное хранение данных и функций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Сокрытие внутренней информации от пользователя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Изоляция пользователя от особенностей реализации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pic>
        <p:nvPicPr>
          <p:cNvPr id="506" name="Google Shape;506;p10" descr="Encapsulation in Java with Example Progra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275" y="3017463"/>
            <a:ext cx="4694237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GetType</a:t>
            </a:r>
            <a:endParaRPr/>
          </a:p>
        </p:txBody>
      </p:sp>
      <p:sp>
        <p:nvSpPr>
          <p:cNvPr id="1593" name="Google Shape;1593;p9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получить тип данного объекта</a:t>
            </a:r>
            <a:endParaRPr/>
          </a:p>
        </p:txBody>
      </p:sp>
      <p:sp>
        <p:nvSpPr>
          <p:cNvPr id="1594" name="Google Shape;1594;p90"/>
          <p:cNvSpPr txBox="1"/>
          <p:nvPr/>
        </p:nvSpPr>
        <p:spPr>
          <a:xfrm>
            <a:off x="468312" y="2349500"/>
            <a:ext cx="6750050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.WriteLine(ivan.GetType().Name);</a:t>
            </a:r>
            <a:endParaRPr/>
          </a:p>
        </p:txBody>
      </p:sp>
      <p:sp>
        <p:nvSpPr>
          <p:cNvPr id="1595" name="Google Shape;1595;p90"/>
          <p:cNvSpPr txBox="1"/>
          <p:nvPr/>
        </p:nvSpPr>
        <p:spPr>
          <a:xfrm>
            <a:off x="468312" y="4941887"/>
            <a:ext cx="69659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(ivan.GetType()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 Student"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596" name="Google Shape;1596;p90"/>
          <p:cNvSpPr txBox="1"/>
          <p:nvPr/>
        </p:nvSpPr>
        <p:spPr>
          <a:xfrm>
            <a:off x="2987675" y="2946400"/>
            <a:ext cx="23050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типа Type</a:t>
            </a:r>
            <a:endParaRPr/>
          </a:p>
        </p:txBody>
      </p:sp>
      <p:cxnSp>
        <p:nvCxnSpPr>
          <p:cNvPr id="1597" name="Google Shape;1597;p90"/>
          <p:cNvCxnSpPr/>
          <p:nvPr/>
        </p:nvCxnSpPr>
        <p:spPr>
          <a:xfrm rot="10800000" flipH="1">
            <a:off x="3635375" y="2717800"/>
            <a:ext cx="207962" cy="2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98" name="Google Shape;1598;p90"/>
          <p:cNvSpPr txBox="1"/>
          <p:nvPr/>
        </p:nvSpPr>
        <p:spPr>
          <a:xfrm>
            <a:off x="4140200" y="40290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получаем тип класса и сравниваем его с типом объекта</a:t>
            </a:r>
            <a:endParaRPr/>
          </a:p>
        </p:txBody>
      </p:sp>
      <p:cxnSp>
        <p:nvCxnSpPr>
          <p:cNvPr id="1599" name="Google Shape;1599;p90"/>
          <p:cNvCxnSpPr/>
          <p:nvPr/>
        </p:nvCxnSpPr>
        <p:spPr>
          <a:xfrm flipH="1">
            <a:off x="3843337" y="4351337"/>
            <a:ext cx="296862" cy="7334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00" name="Google Shape;1600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120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9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Finalize()</a:t>
            </a:r>
            <a:endParaRPr/>
          </a:p>
        </p:txBody>
      </p:sp>
      <p:sp>
        <p:nvSpPr>
          <p:cNvPr id="1606" name="Google Shape;1606;p9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 - вызывается при сборке мусора для очистки ресурсов, занятых ссылочным объектом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Реализация из Object игнорируется сборщиком мусора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если объект владеет неуправляемыми ресурсами, которые нужно освободить при его уничтожении</a:t>
            </a:r>
            <a:endParaRPr/>
          </a:p>
        </p:txBody>
      </p:sp>
      <p:sp>
        <p:nvSpPr>
          <p:cNvPr id="1607" name="Google Shape;1607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121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Clone()</a:t>
            </a:r>
            <a:endParaRPr/>
          </a:p>
        </p:txBody>
      </p:sp>
      <p:sp>
        <p:nvSpPr>
          <p:cNvPr id="1613" name="Google Shape;1613;p92"/>
          <p:cNvSpPr txBox="1">
            <a:spLocks noGrp="1"/>
          </p:cNvSpPr>
          <p:nvPr>
            <p:ph type="body" idx="1"/>
          </p:nvPr>
        </p:nvSpPr>
        <p:spPr>
          <a:xfrm>
            <a:off x="2762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копию объекта и возвращает ссылку на эту копию (неглубокое)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неглубокое копирование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копируются все типы значений в классе, копируются только ссылки, а не объекты, на которые они указывают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виртуальный, переопределять его реализацию нельзя</a:t>
            </a:r>
            <a:endParaRPr/>
          </a:p>
        </p:txBody>
      </p:sp>
      <p:sp>
        <p:nvSpPr>
          <p:cNvPr id="1614" name="Google Shape;1614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122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3"/>
          <p:cNvSpPr txBox="1">
            <a:spLocks noGrp="1"/>
          </p:cNvSpPr>
          <p:nvPr>
            <p:ph type="title"/>
          </p:nvPr>
        </p:nvSpPr>
        <p:spPr>
          <a:xfrm>
            <a:off x="0" y="3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параметров методов </a:t>
            </a:r>
            <a:endParaRPr/>
          </a:p>
        </p:txBody>
      </p:sp>
      <p:sp>
        <p:nvSpPr>
          <p:cNvPr id="1620" name="Google Shape;1620;p93"/>
          <p:cNvSpPr txBox="1">
            <a:spLocks noGrp="1"/>
          </p:cNvSpPr>
          <p:nvPr>
            <p:ph type="body" idx="1"/>
          </p:nvPr>
        </p:nvSpPr>
        <p:spPr>
          <a:xfrm>
            <a:off x="304800" y="1065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обмена данными между вызывающей и вызываемой функциями предусмотрено четыре типа параметров: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умолчанию-  параметры-значения;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параметры-ссылки —  ref;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выходные параметры-ссылки — out: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переменное количество  —  params (один и последний).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1" name="Google Shape;1621;p93"/>
          <p:cNvSpPr/>
          <p:nvPr/>
        </p:nvSpPr>
        <p:spPr>
          <a:xfrm>
            <a:off x="301625" y="4941168"/>
            <a:ext cx="809316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Calculate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2" name="Google Shape;1622;p93"/>
          <p:cNvCxnSpPr/>
          <p:nvPr/>
        </p:nvCxnSpPr>
        <p:spPr>
          <a:xfrm flipH="1">
            <a:off x="6516687" y="4221162"/>
            <a:ext cx="863600" cy="10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23" name="Google Shape;1623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123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9" name="Google Shape;1629;p9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позволить методу менять содержимое его аргументов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возвращать более одного значения</a:t>
            </a:r>
            <a:endParaRPr/>
          </a:p>
        </p:txBody>
      </p:sp>
      <p:sp>
        <p:nvSpPr>
          <p:cNvPr id="1630" name="Google Shape;1630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124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9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7" name="Google Shape;1637;p95"/>
          <p:cNvSpPr txBox="1">
            <a:spLocks noGrp="1"/>
          </p:cNvSpPr>
          <p:nvPr>
            <p:ph type="body" idx="1"/>
          </p:nvPr>
        </p:nvSpPr>
        <p:spPr>
          <a:xfrm>
            <a:off x="33813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ref заставляет С# организовать вместо вызова по значению вызов по ссылке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8" name="Google Shape;1638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14462"/>
            <a:ext cx="6259512" cy="1919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9" name="Google Shape;1639;p95"/>
          <p:cNvCxnSpPr/>
          <p:nvPr/>
        </p:nvCxnSpPr>
        <p:spPr>
          <a:xfrm>
            <a:off x="3851275" y="22050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40" name="Google Shape;1640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750" y="3100387"/>
            <a:ext cx="5383212" cy="2778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641" name="Google Shape;1641;p95"/>
          <p:cNvCxnSpPr/>
          <p:nvPr/>
        </p:nvCxnSpPr>
        <p:spPr>
          <a:xfrm>
            <a:off x="474662" y="47259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2" name="Google Shape;1642;p95"/>
          <p:cNvCxnSpPr/>
          <p:nvPr/>
        </p:nvCxnSpPr>
        <p:spPr>
          <a:xfrm>
            <a:off x="1525587" y="5302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3" name="Google Shape;1643;p95"/>
          <p:cNvSpPr txBox="1"/>
          <p:nvPr/>
        </p:nvSpPr>
        <p:spPr>
          <a:xfrm>
            <a:off x="811212" y="5486400"/>
            <a:ext cx="8332787" cy="1292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Аргументу, передаваемому методу "в сопровождении" модификатора ref,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быть присвоено значение до вызова метода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  <p:sp>
        <p:nvSpPr>
          <p:cNvPr id="1644" name="Google Shape;1644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125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6"/>
          <p:cNvSpPr txBox="1">
            <a:spLocks noGrp="1"/>
          </p:cNvSpPr>
          <p:nvPr>
            <p:ph type="title"/>
          </p:nvPr>
        </p:nvSpPr>
        <p:spPr>
          <a:xfrm>
            <a:off x="301625" y="3413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0" name="Google Shape;1650;p9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51" name="Google Shape;165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7335837" cy="6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1350" y="2636837"/>
            <a:ext cx="439102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96"/>
          <p:cNvCxnSpPr/>
          <p:nvPr/>
        </p:nvCxnSpPr>
        <p:spPr>
          <a:xfrm>
            <a:off x="2268537" y="24209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4" name="Google Shape;1654;p96"/>
          <p:cNvCxnSpPr/>
          <p:nvPr/>
        </p:nvCxnSpPr>
        <p:spPr>
          <a:xfrm>
            <a:off x="873125" y="5229225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55" name="Google Shape;1655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126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endParaRPr/>
          </a:p>
        </p:txBody>
      </p:sp>
      <p:sp>
        <p:nvSpPr>
          <p:cNvPr id="1661" name="Google Shape;1661;p97"/>
          <p:cNvSpPr txBox="1">
            <a:spLocks noGrp="1"/>
          </p:cNvSpPr>
          <p:nvPr>
            <p:ph type="body" idx="1"/>
          </p:nvPr>
        </p:nvSpPr>
        <p:spPr>
          <a:xfrm>
            <a:off x="285750" y="9286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 out подобен модификатору ref за одним исключением: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 можно использовать для передачи значения из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out-параметр "поступает" в метод без начального значения, но метод (до своего завершения)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обязательно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должен присвоить этому параметру значение</a:t>
            </a:r>
            <a:endParaRPr/>
          </a:p>
        </p:txBody>
      </p:sp>
      <p:sp>
        <p:nvSpPr>
          <p:cNvPr id="1662" name="Google Shape;1662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127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9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9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9" name="Google Shape;166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285750"/>
            <a:ext cx="8018462" cy="6357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0" name="Google Shape;1670;p98"/>
          <p:cNvCxnSpPr/>
          <p:nvPr/>
        </p:nvCxnSpPr>
        <p:spPr>
          <a:xfrm>
            <a:off x="3500437" y="15001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1" name="Google Shape;1671;p98"/>
          <p:cNvCxnSpPr/>
          <p:nvPr/>
        </p:nvCxnSpPr>
        <p:spPr>
          <a:xfrm>
            <a:off x="3071812" y="5429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2" name="Google Shape;1672;p98"/>
          <p:cNvCxnSpPr/>
          <p:nvPr/>
        </p:nvCxnSpPr>
        <p:spPr>
          <a:xfrm>
            <a:off x="2286000" y="4929187"/>
            <a:ext cx="857250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73" name="Google Shape;1673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562" y="3286125"/>
            <a:ext cx="46958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128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9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0" name="Google Shape;1680;p9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81" name="Google Shape;168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5750"/>
            <a:ext cx="7054850" cy="6815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Google Shape;1682;p99"/>
          <p:cNvCxnSpPr/>
          <p:nvPr/>
        </p:nvCxnSpPr>
        <p:spPr>
          <a:xfrm>
            <a:off x="4859337" y="1844675"/>
            <a:ext cx="2500312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3" name="Google Shape;1683;p9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129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endParaRPr/>
          </a:p>
        </p:txBody>
      </p:sp>
      <p:sp>
        <p:nvSpPr>
          <p:cNvPr id="513" name="Google Shape;513;p11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4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подразумевает разделение и независимое рассмотрение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реализации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способ выделить набор наиболее важных атрибутов и методов и исключить незначимые.</a:t>
            </a:r>
            <a:endParaRPr sz="3000"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endParaRPr sz="300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 - уровень описания/представления модели чего либо</a:t>
            </a:r>
            <a:endParaRPr/>
          </a:p>
        </p:txBody>
      </p:sp>
      <p:sp>
        <p:nvSpPr>
          <p:cNvPr id="514" name="Google Shape;514;p11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9" name="Google Shape;1689;p10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0" name="Google Shape;1690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87" y="357187"/>
            <a:ext cx="8131175" cy="60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1" name="Google Shape;1691;p100"/>
          <p:cNvCxnSpPr/>
          <p:nvPr/>
        </p:nvCxnSpPr>
        <p:spPr>
          <a:xfrm>
            <a:off x="4357687" y="2214562"/>
            <a:ext cx="178593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2" name="Google Shape;1692;p100"/>
          <p:cNvCxnSpPr/>
          <p:nvPr/>
        </p:nvCxnSpPr>
        <p:spPr>
          <a:xfrm>
            <a:off x="3714750" y="4429125"/>
            <a:ext cx="1714500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93" name="Google Shape;1693;p1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130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0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С# 7</a:t>
            </a:r>
            <a:endParaRPr/>
          </a:p>
        </p:txBody>
      </p:sp>
      <p:sp>
        <p:nvSpPr>
          <p:cNvPr id="1699" name="Google Shape;1699;p10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101"/>
          <p:cNvSpPr/>
          <p:nvPr/>
        </p:nvSpPr>
        <p:spPr>
          <a:xfrm>
            <a:off x="395536" y="1221203"/>
            <a:ext cx="8302823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ParseXY(Point 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y;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нужно объявить переменные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p.ParseXY(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//C# 7.0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ParseXY(Point 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не нужно объявлять переменные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p.ParseXY(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01" name="Google Shape;1701;p101"/>
          <p:cNvCxnSpPr/>
          <p:nvPr/>
        </p:nvCxnSpPr>
        <p:spPr>
          <a:xfrm>
            <a:off x="3635375" y="4724400"/>
            <a:ext cx="3006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2" name="Google Shape;1702;p101"/>
          <p:cNvSpPr txBox="1"/>
          <p:nvPr/>
        </p:nvSpPr>
        <p:spPr>
          <a:xfrm>
            <a:off x="4503737" y="5032375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Область видимости для таких переменных является внешний блок</a:t>
            </a:r>
            <a:endParaRPr/>
          </a:p>
        </p:txBody>
      </p:sp>
      <p:cxnSp>
        <p:nvCxnSpPr>
          <p:cNvPr id="1703" name="Google Shape;1703;p101"/>
          <p:cNvCxnSpPr/>
          <p:nvPr/>
        </p:nvCxnSpPr>
        <p:spPr>
          <a:xfrm rot="10800000">
            <a:off x="4244975" y="4724400"/>
            <a:ext cx="263525" cy="1952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04" name="Google Shape;1704;p101"/>
          <p:cNvSpPr/>
          <p:nvPr/>
        </p:nvSpPr>
        <p:spPr>
          <a:xfrm>
            <a:off x="327963" y="5705370"/>
            <a:ext cx="596188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p.ParseXY(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</p:txBody>
      </p:sp>
      <p:sp>
        <p:nvSpPr>
          <p:cNvPr id="1705" name="Google Shape;1705;p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params</a:t>
            </a:r>
            <a:endParaRPr/>
          </a:p>
        </p:txBody>
      </p:sp>
      <p:sp>
        <p:nvSpPr>
          <p:cNvPr id="1711" name="Google Shape;1711;p102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8425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передавать методу переменное количество аргументов одного типа</a:t>
            </a:r>
            <a:endParaRPr/>
          </a:p>
        </p:txBody>
      </p:sp>
      <p:sp>
        <p:nvSpPr>
          <p:cNvPr id="1712" name="Google Shape;1712;p102"/>
          <p:cNvSpPr txBox="1"/>
          <p:nvPr/>
        </p:nvSpPr>
        <p:spPr>
          <a:xfrm>
            <a:off x="83925" y="1995900"/>
            <a:ext cx="7314300" cy="39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_value,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_arr)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(_arr.Length&gt;0)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1; j &lt; _arr.Length;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(_arr[j] &gt; _value)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_value = _arr[j];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Check()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-100;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result, 2,4,5,6,3,567);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$"Максимум: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{result}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713" name="Google Shape;1713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36" y="6169100"/>
            <a:ext cx="28257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132</a:t>
            </a:fld>
            <a:endParaRPr/>
          </a:p>
        </p:txBody>
      </p:sp>
      <p:sp>
        <p:nvSpPr>
          <p:cNvPr id="1715" name="Google Shape;1715;p102"/>
          <p:cNvSpPr txBox="1"/>
          <p:nvPr/>
        </p:nvSpPr>
        <p:spPr>
          <a:xfrm>
            <a:off x="6382775" y="2427400"/>
            <a:ext cx="2825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highlight>
                  <a:srgbClr val="000000"/>
                </a:highlight>
              </a:rPr>
              <a:t>Тип параметра должен быть одномерным массивом.</a:t>
            </a: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716" name="Google Shape;1716;p102"/>
          <p:cNvSpPr txBox="1"/>
          <p:nvPr/>
        </p:nvSpPr>
        <p:spPr>
          <a:xfrm>
            <a:off x="3941650" y="3785625"/>
            <a:ext cx="5100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разделенный запятыми список аргументов типа элементов массива;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массив аргументов указанного типа;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не передавать аргументы. Если аргументы не отправляются, длина списка params равна нулю.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1" name="Google Shape;17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3684275"/>
            <a:ext cx="8997800" cy="22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0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Необязательные аргументы</a:t>
            </a:r>
            <a:endParaRPr/>
          </a:p>
        </p:txBody>
      </p:sp>
      <p:sp>
        <p:nvSpPr>
          <p:cNvPr id="1723" name="Google Shape;1723;p103"/>
          <p:cNvSpPr txBox="1">
            <a:spLocks noGrp="1"/>
          </p:cNvSpPr>
          <p:nvPr>
            <p:ph type="body" idx="1"/>
          </p:nvPr>
        </p:nvSpPr>
        <p:spPr>
          <a:xfrm>
            <a:off x="266700" y="10350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определить используемое по умолчанию значение для параметра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применять в конструкторах, индексаторах</a:t>
            </a:r>
            <a:endParaRPr/>
          </a:p>
        </p:txBody>
      </p:sp>
      <p:sp>
        <p:nvSpPr>
          <p:cNvPr id="1724" name="Google Shape;1724;p103"/>
          <p:cNvSpPr txBox="1"/>
          <p:nvPr/>
        </p:nvSpPr>
        <p:spPr>
          <a:xfrm>
            <a:off x="6411162" y="2406478"/>
            <a:ext cx="25734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должны указываться справа от обязательных</a:t>
            </a:r>
            <a:endParaRPr/>
          </a:p>
        </p:txBody>
      </p:sp>
      <p:cxnSp>
        <p:nvCxnSpPr>
          <p:cNvPr id="1725" name="Google Shape;1725;p103"/>
          <p:cNvCxnSpPr/>
          <p:nvPr/>
        </p:nvCxnSpPr>
        <p:spPr>
          <a:xfrm flipH="1">
            <a:off x="7986747" y="3192543"/>
            <a:ext cx="565200" cy="68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26" name="Google Shape;1726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133</a:t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04"/>
          <p:cNvSpPr txBox="1">
            <a:spLocks noGrp="1"/>
          </p:cNvSpPr>
          <p:nvPr>
            <p:ph type="title"/>
          </p:nvPr>
        </p:nvSpPr>
        <p:spPr>
          <a:xfrm>
            <a:off x="311150" y="-2206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Именованные аргументы</a:t>
            </a:r>
            <a:endParaRPr/>
          </a:p>
        </p:txBody>
      </p:sp>
      <p:sp>
        <p:nvSpPr>
          <p:cNvPr id="1732" name="Google Shape;1732;p104"/>
          <p:cNvSpPr txBox="1">
            <a:spLocks noGrp="1"/>
          </p:cNvSpPr>
          <p:nvPr>
            <p:ph type="body" idx="1"/>
          </p:nvPr>
        </p:nvSpPr>
        <p:spPr>
          <a:xfrm>
            <a:off x="311150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указать имя того параметра, которому присваивается его значение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 в конструкторах, индексаторах или делегатах.)</a:t>
            </a:r>
            <a:endParaRPr/>
          </a:p>
        </p:txBody>
      </p:sp>
      <p:sp>
        <p:nvSpPr>
          <p:cNvPr id="1733" name="Google Shape;1733;p104"/>
          <p:cNvSpPr/>
          <p:nvPr/>
        </p:nvSpPr>
        <p:spPr>
          <a:xfrm>
            <a:off x="389006" y="3284984"/>
            <a:ext cx="8383674" cy="3539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RedrawButton(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 = 2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 = 4)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RedrawButton(243,size:45);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734" name="Google Shape;1734;p104"/>
          <p:cNvCxnSpPr/>
          <p:nvPr/>
        </p:nvCxnSpPr>
        <p:spPr>
          <a:xfrm>
            <a:off x="4284662" y="6381750"/>
            <a:ext cx="1727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5" name="Google Shape;1735;p104"/>
          <p:cNvSpPr txBox="1"/>
          <p:nvPr/>
        </p:nvSpPr>
        <p:spPr>
          <a:xfrm>
            <a:off x="755650" y="736600"/>
            <a:ext cx="7704137" cy="585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Inconsolata"/>
              <a:buNone/>
            </a:pPr>
            <a:r>
              <a:rPr lang="en-US" sz="16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значение аргумента присваивается параметру по его позиции в списке аргументов</a:t>
            </a:r>
            <a:endParaRPr/>
          </a:p>
        </p:txBody>
      </p:sp>
      <p:cxnSp>
        <p:nvCxnSpPr>
          <p:cNvPr id="1736" name="Google Shape;1736;p104"/>
          <p:cNvCxnSpPr/>
          <p:nvPr/>
        </p:nvCxnSpPr>
        <p:spPr>
          <a:xfrm flipH="1">
            <a:off x="6156325" y="5464175"/>
            <a:ext cx="576262" cy="40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37" name="Google Shape;1737;p104"/>
          <p:cNvSpPr txBox="1"/>
          <p:nvPr/>
        </p:nvSpPr>
        <p:spPr>
          <a:xfrm>
            <a:off x="6948487" y="4794250"/>
            <a:ext cx="2627312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порядок следования аргументов не имеет значения</a:t>
            </a:r>
            <a:endParaRPr/>
          </a:p>
        </p:txBody>
      </p:sp>
      <p:sp>
        <p:nvSpPr>
          <p:cNvPr id="1738" name="Google Shape;1738;p10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134</a:t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eaaf67b876ddf9d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135</a:t>
            </a:fld>
            <a:endParaRPr/>
          </a:p>
        </p:txBody>
      </p:sp>
      <p:pic>
        <p:nvPicPr>
          <p:cNvPr id="1745" name="Google Shape;1745;geaaf67b876ddf9d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2116"/>
            <a:ext cx="8839199" cy="2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0" name="Google Shape;520;p12"/>
          <p:cNvSpPr txBox="1">
            <a:spLocks noGrp="1"/>
          </p:cNvSpPr>
          <p:nvPr>
            <p:ph type="body" idx="1"/>
          </p:nvPr>
        </p:nvSpPr>
        <p:spPr>
          <a:xfrm>
            <a:off x="0" y="1125525"/>
            <a:ext cx="88581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процесс, благодаря которому один объект может наследовать (приобретать) свойства от другого объекта.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иерархии классов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У одного «родителя» </a:t>
            </a:r>
            <a:endParaRPr sz="3000"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может быть несколько дочерних структур.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521" name="Google Shape;521;p1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pic>
        <p:nvPicPr>
          <p:cNvPr id="522" name="Google Shape;522;p12" descr="ООП C# | Объектно ориентированное программирование C#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562" y="2364050"/>
            <a:ext cx="4816425" cy="26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cb85d5bcc_0_1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27cb85d5bcc_0_1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7cb85d5bcc_0_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532" name="Google Shape;532;g27cb85d5bcc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5664989" cy="4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27cb85d5bcc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3" y="4028723"/>
            <a:ext cx="5369375" cy="25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7cb85d5bcc_0_121"/>
          <p:cNvSpPr txBox="1"/>
          <p:nvPr/>
        </p:nvSpPr>
        <p:spPr>
          <a:xfrm>
            <a:off x="1844013" y="228600"/>
            <a:ext cx="643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Базовый класс – класс, от которого наследуется.</a:t>
            </a:r>
            <a:endParaRPr sz="19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g27cb85d5bcc_0_121"/>
          <p:cNvSpPr txBox="1"/>
          <p:nvPr/>
        </p:nvSpPr>
        <p:spPr>
          <a:xfrm>
            <a:off x="4834375" y="4173600"/>
            <a:ext cx="430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Производный класс – класс, который наследуется от базового класса</a:t>
            </a:r>
            <a:endParaRPr sz="1800"/>
          </a:p>
        </p:txBody>
      </p:sp>
      <p:sp>
        <p:nvSpPr>
          <p:cNvPr id="536" name="Google Shape;536;g27cb85d5bcc_0_121"/>
          <p:cNvSpPr txBox="1"/>
          <p:nvPr/>
        </p:nvSpPr>
        <p:spPr>
          <a:xfrm>
            <a:off x="1634125" y="5665550"/>
            <a:ext cx="7729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реализовывать сложные схемы с четкой иерархией «от общего к частному».</a:t>
            </a: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облегчает понимание и масштабирование кода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"/>
          <p:cNvSpPr txBox="1">
            <a:spLocks noGrp="1"/>
          </p:cNvSpPr>
          <p:nvPr>
            <p:ph type="title"/>
          </p:nvPr>
        </p:nvSpPr>
        <p:spPr>
          <a:xfrm>
            <a:off x="301625" y="-2027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Полиморфизм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body" idx="1"/>
          </p:nvPr>
        </p:nvSpPr>
        <p:spPr>
          <a:xfrm>
            <a:off x="331775" y="790750"/>
            <a:ext cx="90495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9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►"/>
            </a:pPr>
            <a:r>
              <a:rPr lang="en-US" sz="2500" i="0" u="none">
                <a:solidFill>
                  <a:schemeClr val="lt1"/>
                </a:solidFill>
              </a:rPr>
              <a:t>-</a:t>
            </a:r>
            <a:r>
              <a:rPr lang="en-US" sz="2500"/>
              <a:t>поволяет методам классов иметь не одну, а несколько форм, и он необходим, когда у нас есть много классов, связанных друг с другом путем наследования</a:t>
            </a:r>
            <a:endParaRPr sz="25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способность программы идентично использовать объекты с одинаковым интерфейсом без информации о конкретном типе этого объекта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Поддержка полиморфизма осуществляется через </a:t>
            </a: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виртуальные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механизм перегрузки функций и операторов, а также обобщения</a:t>
            </a:r>
            <a:endParaRPr/>
          </a:p>
        </p:txBody>
      </p:sp>
      <p:sp>
        <p:nvSpPr>
          <p:cNvPr id="544" name="Google Shape;544;p1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pic>
        <p:nvPicPr>
          <p:cNvPr id="545" name="Google Shape;545;p13" descr="Полиморфизм в Java, что такое полиморфизм?"/>
          <p:cNvPicPr preferRelativeResize="0"/>
          <p:nvPr/>
        </p:nvPicPr>
        <p:blipFill rotWithShape="1">
          <a:blip r:embed="rId3">
            <a:alphaModFix/>
          </a:blip>
          <a:srcRect l="17215" r="18330" b="786"/>
          <a:stretch/>
        </p:blipFill>
        <p:spPr>
          <a:xfrm>
            <a:off x="6336225" y="3428999"/>
            <a:ext cx="2376486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cb85d5bcc_0_1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7cb85d5bcc_0_1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7cb85d5bcc_0_1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55" name="Google Shape;555;g27cb85d5bcc_0_141"/>
          <p:cNvPicPr preferRelativeResize="0"/>
          <p:nvPr/>
        </p:nvPicPr>
        <p:blipFill rotWithShape="1">
          <a:blip r:embed="rId3">
            <a:alphaModFix/>
          </a:blip>
          <a:srcRect l="1740" r="-1740"/>
          <a:stretch/>
        </p:blipFill>
        <p:spPr>
          <a:xfrm>
            <a:off x="157850" y="11"/>
            <a:ext cx="5380900" cy="25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27cb85d5bcc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5" y="2191300"/>
            <a:ext cx="5380900" cy="23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27cb85d5bcc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97" y="4164275"/>
            <a:ext cx="6280703" cy="2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27cb85d5bcc_0_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750" y="1"/>
            <a:ext cx="35188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cb85d5bcc_0_15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27cb85d5bcc_0_152"/>
          <p:cNvSpPr txBox="1">
            <a:spLocks noGrp="1"/>
          </p:cNvSpPr>
          <p:nvPr>
            <p:ph type="body" idx="1"/>
          </p:nvPr>
        </p:nvSpPr>
        <p:spPr>
          <a:xfrm>
            <a:off x="499325" y="898600"/>
            <a:ext cx="8540700" cy="52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800" b="1"/>
              <a:t>Модульность</a:t>
            </a:r>
            <a:endParaRPr sz="38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600"/>
              <a:t>Объектно-ориентированный подход позволяет сделать </a:t>
            </a:r>
            <a:r>
              <a:rPr lang="en-US" sz="2600" b="1"/>
              <a:t>код более структурированным</a:t>
            </a:r>
            <a:endParaRPr sz="2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в нем легко разобраться стороннему человеку.</a:t>
            </a: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Благодаря инкапсуляции объектов </a:t>
            </a:r>
            <a:r>
              <a:rPr lang="en-US" sz="2600" b="1"/>
              <a:t>уменьшается количество ошибок и ускоряется разработка</a:t>
            </a:r>
            <a:r>
              <a:rPr lang="en-US" sz="2600"/>
              <a:t> с участием большого количества программистов, потому что каждый может работать независимо друг от друга.</a:t>
            </a:r>
            <a:endParaRPr sz="2600"/>
          </a:p>
        </p:txBody>
      </p:sp>
      <p:sp>
        <p:nvSpPr>
          <p:cNvPr id="566" name="Google Shape;566;g27cb85d5bcc_0_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cb85d5bcc_0_163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27cb85d5bcc_0_163"/>
          <p:cNvSpPr txBox="1">
            <a:spLocks noGrp="1"/>
          </p:cNvSpPr>
          <p:nvPr>
            <p:ph type="body" idx="1"/>
          </p:nvPr>
        </p:nvSpPr>
        <p:spPr>
          <a:xfrm>
            <a:off x="215650" y="521175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300" b="1"/>
              <a:t>Гибкость</a:t>
            </a:r>
            <a:endParaRPr sz="3300" b="1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ООП-код легко развивать, дополнять и изменять.</a:t>
            </a:r>
            <a:r>
              <a:rPr lang="en-US" sz="2400"/>
              <a:t> Это обеспечивает </a:t>
            </a:r>
            <a:r>
              <a:rPr lang="en-US" sz="2400" b="1"/>
              <a:t>независимая модульная структура</a:t>
            </a:r>
            <a:r>
              <a:rPr lang="en-US" sz="2400"/>
              <a:t>.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 b="1"/>
              <a:t>Взаимодействие с объектами</a:t>
            </a:r>
            <a:r>
              <a:rPr lang="en-US" sz="2400"/>
              <a:t>, а не логикой упрощает понимание кода. Для модификации </a:t>
            </a:r>
            <a:r>
              <a:rPr lang="en-US" sz="2400" b="1"/>
              <a:t>не нужно погружаться в то, как построено ПО. </a:t>
            </a:r>
            <a:endParaRPr sz="2400" b="1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/>
              <a:t>Благодаря </a:t>
            </a:r>
            <a:r>
              <a:rPr lang="en-US" sz="2400" b="1"/>
              <a:t>полиморфизму </a:t>
            </a:r>
            <a:r>
              <a:rPr lang="en-US" sz="2400"/>
              <a:t>можно быстро адаптировать код под требования задачи, не описывая новые объекты и функции.</a:t>
            </a:r>
            <a:endParaRPr sz="240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574" name="Google Shape;574;g27cb85d5bcc_0_1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/>
        </p:nvSpPr>
        <p:spPr>
          <a:xfrm>
            <a:off x="611187" y="1052512"/>
            <a:ext cx="3167062" cy="230346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rgbClr val="020206"/>
                </a:solidFill>
                <a:latin typeface="Tahoma"/>
                <a:ea typeface="Tahoma"/>
                <a:cs typeface="Tahoma"/>
                <a:sym typeface="Tahoma"/>
              </a:rPr>
              <a:t>АЛГОРИТМ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rgbClr val="020206"/>
                </a:solidFill>
                <a:latin typeface="Tahoma"/>
                <a:ea typeface="Tahoma"/>
                <a:cs typeface="Tahoma"/>
                <a:sym typeface="Tahoma"/>
              </a:rPr>
              <a:t>(ФУНКЦИЯ)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4500562" y="2060575"/>
            <a:ext cx="3167062" cy="230346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rgbClr val="020206"/>
                </a:solidFill>
                <a:latin typeface="Tahoma"/>
                <a:ea typeface="Tahoma"/>
                <a:cs typeface="Tahoma"/>
                <a:sym typeface="Tahoma"/>
              </a:rPr>
              <a:t>ДАННЫЕ</a:t>
            </a:r>
            <a:endParaRPr/>
          </a:p>
        </p:txBody>
      </p:sp>
      <p:cxnSp>
        <p:nvCxnSpPr>
          <p:cNvPr id="410" name="Google Shape;410;p2"/>
          <p:cNvCxnSpPr/>
          <p:nvPr/>
        </p:nvCxnSpPr>
        <p:spPr>
          <a:xfrm rot="10800000">
            <a:off x="323850" y="3716337"/>
            <a:ext cx="0" cy="1800225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1" name="Google Shape;411;p2"/>
          <p:cNvCxnSpPr/>
          <p:nvPr/>
        </p:nvCxnSpPr>
        <p:spPr>
          <a:xfrm>
            <a:off x="323850" y="3644900"/>
            <a:ext cx="3527425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2" name="Google Shape;412;p2"/>
          <p:cNvCxnSpPr/>
          <p:nvPr/>
        </p:nvCxnSpPr>
        <p:spPr>
          <a:xfrm>
            <a:off x="3851275" y="3716337"/>
            <a:ext cx="0" cy="1008062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3" name="Google Shape;413;p2"/>
          <p:cNvCxnSpPr/>
          <p:nvPr/>
        </p:nvCxnSpPr>
        <p:spPr>
          <a:xfrm>
            <a:off x="3851275" y="4724400"/>
            <a:ext cx="4105275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4" name="Google Shape;414;p2"/>
          <p:cNvCxnSpPr/>
          <p:nvPr/>
        </p:nvCxnSpPr>
        <p:spPr>
          <a:xfrm>
            <a:off x="7885112" y="4724400"/>
            <a:ext cx="0" cy="865187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5" name="Google Shape;415;p2"/>
          <p:cNvSpPr txBox="1"/>
          <p:nvPr/>
        </p:nvSpPr>
        <p:spPr>
          <a:xfrm>
            <a:off x="1619250" y="4797425"/>
            <a:ext cx="720725" cy="9715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CC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rgbClr val="FF99CC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16" name="Google Shape;416;p2"/>
          <p:cNvSpPr txBox="1"/>
          <p:nvPr/>
        </p:nvSpPr>
        <p:spPr>
          <a:xfrm>
            <a:off x="5651500" y="5013325"/>
            <a:ext cx="720725" cy="9715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CC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rgbClr val="FF99C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17" name="Google Shape;417;p2"/>
          <p:cNvSpPr txBox="1"/>
          <p:nvPr/>
        </p:nvSpPr>
        <p:spPr>
          <a:xfrm>
            <a:off x="2771775" y="260350"/>
            <a:ext cx="60483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ТРАДИЦИОННАЯ</a:t>
            </a:r>
            <a:endParaRPr/>
          </a:p>
        </p:txBody>
      </p:sp>
      <p:sp>
        <p:nvSpPr>
          <p:cNvPr id="418" name="Google Shape;418;p2"/>
          <p:cNvSpPr txBox="1"/>
          <p:nvPr/>
        </p:nvSpPr>
        <p:spPr>
          <a:xfrm>
            <a:off x="755650" y="1700212"/>
            <a:ext cx="32416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4800"/>
              <a:buFont typeface="Tahoma"/>
              <a:buNone/>
            </a:pPr>
            <a:r>
              <a:rPr lang="en-US" sz="4800" b="0" i="0" u="none">
                <a:solidFill>
                  <a:srgbClr val="020206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endParaRPr/>
          </a:p>
        </p:txBody>
      </p:sp>
      <p:sp>
        <p:nvSpPr>
          <p:cNvPr id="419" name="Google Shape;419;p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20" name="Google Shape;4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7cb85d5bcc_0_17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27cb85d5bcc_0_172"/>
          <p:cNvSpPr txBox="1">
            <a:spLocks noGrp="1"/>
          </p:cNvSpPr>
          <p:nvPr>
            <p:ph type="body" idx="1"/>
          </p:nvPr>
        </p:nvSpPr>
        <p:spPr>
          <a:xfrm>
            <a:off x="267450" y="649025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 b="1"/>
              <a:t>Экономия времени</a:t>
            </a:r>
            <a:endParaRPr sz="2900" b="1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/>
              <a:t>Благодаря абстракции, полиморфизму и наследованию </a:t>
            </a:r>
            <a:r>
              <a:rPr lang="en-US" sz="2400" b="1"/>
              <a:t>можно не писать один и тот же код много раз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/>
              <a:t>Интерфейсы и классы в ООП могут </a:t>
            </a:r>
            <a:r>
              <a:rPr lang="en-US" sz="2400" b="1"/>
              <a:t>легко преобразовываться в подобие библиотек,</a:t>
            </a:r>
            <a:r>
              <a:rPr lang="en-US" sz="2400"/>
              <a:t> которые можно использовать заново в новых проектах. </a:t>
            </a:r>
            <a:endParaRPr sz="2400"/>
          </a:p>
          <a:p>
            <a:pPr marL="0" lvl="0" indent="0" algn="l" rtl="0">
              <a:lnSpc>
                <a:spcPct val="16615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3000" b="1"/>
              <a:t>Безопасность</a:t>
            </a:r>
            <a:endParaRPr sz="3000" b="1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/>
              <a:t>Программу </a:t>
            </a:r>
            <a:r>
              <a:rPr lang="en-US" sz="2400" b="1"/>
              <a:t>сложно сломать,</a:t>
            </a:r>
            <a:r>
              <a:rPr lang="en-US" sz="2400"/>
              <a:t> так как инкапсулированный код недоступен извне.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g27cb85d5bcc_0_1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7cb85d5bcc_0_180"/>
          <p:cNvSpPr txBox="1">
            <a:spLocks noGrp="1"/>
          </p:cNvSpPr>
          <p:nvPr>
            <p:ph type="title"/>
          </p:nvPr>
        </p:nvSpPr>
        <p:spPr>
          <a:xfrm>
            <a:off x="2584025" y="457200"/>
            <a:ext cx="4443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950" b="1">
                <a:solidFill>
                  <a:srgbClr val="FFFF00"/>
                </a:solidFill>
              </a:rPr>
              <a:t>Недостатки ООП</a:t>
            </a:r>
            <a:endParaRPr sz="29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 sz="5100" b="1">
              <a:solidFill>
                <a:srgbClr val="FFFF00"/>
              </a:solidFill>
            </a:endParaRPr>
          </a:p>
        </p:txBody>
      </p:sp>
      <p:sp>
        <p:nvSpPr>
          <p:cNvPr id="589" name="Google Shape;589;g27cb85d5bcc_0_180"/>
          <p:cNvSpPr txBox="1">
            <a:spLocks noGrp="1"/>
          </p:cNvSpPr>
          <p:nvPr>
            <p:ph type="body" idx="1"/>
          </p:nvPr>
        </p:nvSpPr>
        <p:spPr>
          <a:xfrm>
            <a:off x="301625" y="1024375"/>
            <a:ext cx="8540700" cy="507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Сложный старт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r>
              <a:rPr lang="en-US" sz="2000"/>
              <a:t>нужно сначала изучить теорию и освоить процедурный подход</a:t>
            </a:r>
            <a:endParaRPr sz="20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Снижение производительности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700"/>
              <a:t>Программы работают несколько медленнее из-за особенностей доступа к данным и большого количества сущностей.</a:t>
            </a:r>
            <a:endParaRPr sz="17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Большой размер программы</a:t>
            </a:r>
            <a:endParaRPr sz="24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590" name="Google Shape;590;g27cb85d5bcc_0_1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"/>
          <p:cNvSpPr txBox="1">
            <a:spLocks noGrp="1"/>
          </p:cNvSpPr>
          <p:nvPr>
            <p:ph type="title"/>
          </p:nvPr>
        </p:nvSpPr>
        <p:spPr>
          <a:xfrm>
            <a:off x="2916237" y="836612"/>
            <a:ext cx="5781675" cy="18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структурированная переменная, содержащая всю информацию о некотором физическом предмете или реализуемом в программе понятии. 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250825" y="1341437"/>
            <a:ext cx="2016125" cy="11525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359800" y="4346188"/>
            <a:ext cx="2016000" cy="11526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2699875" y="3698800"/>
            <a:ext cx="5621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700" tIns="45700" rIns="41737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множества таких объектов и выполняемых над ними действий.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5"/>
          <p:cNvGrpSpPr/>
          <p:nvPr/>
        </p:nvGrpSpPr>
        <p:grpSpPr>
          <a:xfrm>
            <a:off x="323850" y="334962"/>
            <a:ext cx="7272337" cy="3916362"/>
            <a:chOff x="1571" y="5351"/>
            <a:chExt cx="4680" cy="2520"/>
          </a:xfrm>
        </p:grpSpPr>
        <p:sp>
          <p:nvSpPr>
            <p:cNvPr id="606" name="Google Shape;606;p15"/>
            <p:cNvSpPr txBox="1"/>
            <p:nvPr/>
          </p:nvSpPr>
          <p:spPr>
            <a:xfrm>
              <a:off x="1571" y="5351"/>
              <a:ext cx="4680" cy="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5"/>
            <p:cNvSpPr txBox="1"/>
            <p:nvPr/>
          </p:nvSpPr>
          <p:spPr>
            <a:xfrm>
              <a:off x="2831" y="5531"/>
              <a:ext cx="1440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08" name="Google Shape;608;p15"/>
            <p:cNvSpPr txBox="1"/>
            <p:nvPr/>
          </p:nvSpPr>
          <p:spPr>
            <a:xfrm>
              <a:off x="2840" y="6193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6000"/>
                <a:buFont typeface="Arial"/>
                <a:buNone/>
              </a:pPr>
              <a:r>
                <a:rPr lang="en-US" sz="6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......</a:t>
              </a:r>
              <a:endParaRPr/>
            </a:p>
          </p:txBody>
        </p:sp>
        <p:sp>
          <p:nvSpPr>
            <p:cNvPr id="609" name="Google Shape;609;p15"/>
            <p:cNvSpPr txBox="1"/>
            <p:nvPr/>
          </p:nvSpPr>
          <p:spPr>
            <a:xfrm>
              <a:off x="2831" y="6972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10" name="Google Shape;610;p15"/>
            <p:cNvSpPr txBox="1"/>
            <p:nvPr/>
          </p:nvSpPr>
          <p:spPr>
            <a:xfrm>
              <a:off x="4271" y="553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1" name="Google Shape;611;p15"/>
            <p:cNvSpPr txBox="1"/>
            <p:nvPr/>
          </p:nvSpPr>
          <p:spPr>
            <a:xfrm>
              <a:off x="4271" y="607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2" name="Google Shape;612;p15"/>
            <p:cNvSpPr txBox="1"/>
            <p:nvPr/>
          </p:nvSpPr>
          <p:spPr>
            <a:xfrm>
              <a:off x="4271" y="661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3" name="Google Shape;613;p15"/>
            <p:cNvSpPr txBox="1"/>
            <p:nvPr/>
          </p:nvSpPr>
          <p:spPr>
            <a:xfrm>
              <a:off x="4271" y="715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2291" y="5531"/>
              <a:ext cx="360" cy="21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5"/>
            <p:cNvSpPr txBox="1"/>
            <p:nvPr/>
          </p:nvSpPr>
          <p:spPr>
            <a:xfrm>
              <a:off x="1571" y="5711"/>
              <a:ext cx="144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Класс</a:t>
              </a:r>
              <a:endParaRPr/>
            </a:p>
          </p:txBody>
        </p:sp>
      </p:grpSp>
      <p:sp>
        <p:nvSpPr>
          <p:cNvPr id="616" name="Google Shape;616;p15"/>
          <p:cNvSpPr/>
          <p:nvPr/>
        </p:nvSpPr>
        <p:spPr>
          <a:xfrm>
            <a:off x="4445000" y="63500"/>
            <a:ext cx="2032000" cy="4276725"/>
          </a:xfrm>
          <a:prstGeom prst="ellipse">
            <a:avLst/>
          </a:prstGeom>
          <a:noFill/>
          <a:ln w="76200" cap="flat" cmpd="sng">
            <a:solidFill>
              <a:srgbClr val="0202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15"/>
          <p:cNvSpPr txBox="1"/>
          <p:nvPr/>
        </p:nvSpPr>
        <p:spPr>
          <a:xfrm>
            <a:off x="6553200" y="5238750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618" name="Google Shape;618;p15"/>
          <p:cNvSpPr txBox="1"/>
          <p:nvPr/>
        </p:nvSpPr>
        <p:spPr>
          <a:xfrm>
            <a:off x="330200" y="4530725"/>
            <a:ext cx="7875587" cy="23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некоторое абстрактное понятие -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шаблон, по которому определяется форма объекта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физическая реализация класса(шаблона).</a:t>
            </a:r>
            <a:endParaRPr/>
          </a:p>
        </p:txBody>
      </p:sp>
      <p:sp>
        <p:nvSpPr>
          <p:cNvPr id="619" name="Google Shape;619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16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pic>
        <p:nvPicPr>
          <p:cNvPr id="627" name="Google Shape;6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00" y="385762"/>
            <a:ext cx="7899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"/>
          <p:cNvSpPr txBox="1">
            <a:spLocks noGrp="1"/>
          </p:cNvSpPr>
          <p:nvPr>
            <p:ph type="body" idx="1"/>
          </p:nvPr>
        </p:nvSpPr>
        <p:spPr>
          <a:xfrm>
            <a:off x="357187" y="5000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Класс в С# </a:t>
            </a: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 атрибуты ] [ спецификаторы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3200" b="0" i="0" u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имякласса [ : предок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тело-класса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35" name="Google Shape;635;p17"/>
          <p:cNvSpPr txBox="1"/>
          <p:nvPr/>
        </p:nvSpPr>
        <p:spPr>
          <a:xfrm>
            <a:off x="483150" y="1199650"/>
            <a:ext cx="817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представляет </a:t>
            </a:r>
            <a:r>
              <a:rPr lang="en-US" sz="25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тип,</a:t>
            </a: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который определяется пользователем. 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6" name="Google Shape;6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50" y="4323005"/>
            <a:ext cx="5062000" cy="2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18"/>
          <p:cNvSpPr txBox="1">
            <a:spLocks noGrp="1"/>
          </p:cNvSpPr>
          <p:nvPr>
            <p:ph type="body" idx="1"/>
          </p:nvPr>
        </p:nvSpPr>
        <p:spPr>
          <a:xfrm>
            <a:off x="538162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3" name="Google Shape;6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75" y="-53975"/>
            <a:ext cx="5835650" cy="6935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8"/>
          <p:cNvSpPr txBox="1"/>
          <p:nvPr/>
        </p:nvSpPr>
        <p:spPr>
          <a:xfrm>
            <a:off x="6735762" y="322262"/>
            <a:ext cx="2357437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►"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реализуют вычисления или другие действия, выполняемые классом или экземпляром</a:t>
            </a:r>
            <a:endParaRPr/>
          </a:p>
        </p:txBody>
      </p:sp>
      <p:cxnSp>
        <p:nvCxnSpPr>
          <p:cNvPr id="645" name="Google Shape;645;p18"/>
          <p:cNvCxnSpPr/>
          <p:nvPr/>
        </p:nvCxnSpPr>
        <p:spPr>
          <a:xfrm flipH="1">
            <a:off x="6659562" y="1274762"/>
            <a:ext cx="830262" cy="15779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6" name="Google Shape;646;p18"/>
          <p:cNvSpPr txBox="1"/>
          <p:nvPr/>
        </p:nvSpPr>
        <p:spPr>
          <a:xfrm>
            <a:off x="7218362" y="2457450"/>
            <a:ext cx="1925637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определяют методы записи и чтения</a:t>
            </a:r>
            <a:endParaRPr/>
          </a:p>
        </p:txBody>
      </p:sp>
      <p:cxnSp>
        <p:nvCxnSpPr>
          <p:cNvPr id="647" name="Google Shape;647;p18"/>
          <p:cNvCxnSpPr/>
          <p:nvPr/>
        </p:nvCxnSpPr>
        <p:spPr>
          <a:xfrm flipH="1">
            <a:off x="6659562" y="2863850"/>
            <a:ext cx="542925" cy="941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8" name="Google Shape;648;p18"/>
          <p:cNvSpPr txBox="1"/>
          <p:nvPr/>
        </p:nvSpPr>
        <p:spPr>
          <a:xfrm>
            <a:off x="7080250" y="4895850"/>
            <a:ext cx="2070100" cy="181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обеспечивают возможность доступа к элементам класса по их порядковому номеру.</a:t>
            </a:r>
            <a:endParaRPr/>
          </a:p>
        </p:txBody>
      </p:sp>
      <p:cxnSp>
        <p:nvCxnSpPr>
          <p:cNvPr id="649" name="Google Shape;649;p18"/>
          <p:cNvCxnSpPr/>
          <p:nvPr/>
        </p:nvCxnSpPr>
        <p:spPr>
          <a:xfrm flipH="1">
            <a:off x="6778625" y="5788025"/>
            <a:ext cx="352425" cy="49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0" name="Google Shape;650;p18"/>
          <p:cNvSpPr txBox="1"/>
          <p:nvPr/>
        </p:nvSpPr>
        <p:spPr>
          <a:xfrm>
            <a:off x="2216150" y="5372100"/>
            <a:ext cx="2214562" cy="1322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 - задают действия с объектами с помощью знаков операций</a:t>
            </a:r>
            <a:endParaRPr/>
          </a:p>
        </p:txBody>
      </p:sp>
      <p:cxnSp>
        <p:nvCxnSpPr>
          <p:cNvPr id="651" name="Google Shape;651;p18"/>
          <p:cNvCxnSpPr/>
          <p:nvPr/>
        </p:nvCxnSpPr>
        <p:spPr>
          <a:xfrm rot="10800000" flipH="1">
            <a:off x="4427537" y="5803900"/>
            <a:ext cx="1236662" cy="2952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2" name="Google Shape;652;p18"/>
          <p:cNvSpPr txBox="1"/>
          <p:nvPr/>
        </p:nvSpPr>
        <p:spPr>
          <a:xfrm>
            <a:off x="220662" y="3335337"/>
            <a:ext cx="1708150" cy="2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 - определяют уведомления, которые может генерировать класс</a:t>
            </a:r>
            <a:endParaRPr/>
          </a:p>
        </p:txBody>
      </p:sp>
      <p:cxnSp>
        <p:nvCxnSpPr>
          <p:cNvPr id="653" name="Google Shape;653;p18"/>
          <p:cNvCxnSpPr/>
          <p:nvPr/>
        </p:nvCxnSpPr>
        <p:spPr>
          <a:xfrm rot="10800000" flipH="1">
            <a:off x="1654175" y="4508500"/>
            <a:ext cx="10461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4" name="Google Shape;654;p18"/>
          <p:cNvSpPr txBox="1"/>
          <p:nvPr/>
        </p:nvSpPr>
        <p:spPr>
          <a:xfrm>
            <a:off x="7937" y="1844675"/>
            <a:ext cx="2116137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любые переменные, ассоциированные с классом</a:t>
            </a:r>
            <a:endParaRPr/>
          </a:p>
        </p:txBody>
      </p:sp>
      <p:cxnSp>
        <p:nvCxnSpPr>
          <p:cNvPr id="655" name="Google Shape;655;p18"/>
          <p:cNvCxnSpPr/>
          <p:nvPr/>
        </p:nvCxnSpPr>
        <p:spPr>
          <a:xfrm>
            <a:off x="1776412" y="2649537"/>
            <a:ext cx="923925" cy="4095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19"/>
          <p:cNvSpPr txBox="1"/>
          <p:nvPr/>
        </p:nvSpPr>
        <p:spPr>
          <a:xfrm>
            <a:off x="57150" y="228600"/>
            <a:ext cx="9094787" cy="5908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		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pic>
        <p:nvPicPr>
          <p:cNvPr id="664" name="Google Shape;6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775" y="5562600"/>
            <a:ext cx="493077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9"/>
          <p:cNvSpPr txBox="1"/>
          <p:nvPr/>
        </p:nvSpPr>
        <p:spPr>
          <a:xfrm>
            <a:off x="5292725" y="80010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Определение класса</a:t>
            </a:r>
            <a:endParaRPr/>
          </a:p>
        </p:txBody>
      </p:sp>
      <p:sp>
        <p:nvSpPr>
          <p:cNvPr id="666" name="Google Shape;666;p19"/>
          <p:cNvSpPr txBox="1"/>
          <p:nvPr/>
        </p:nvSpPr>
        <p:spPr>
          <a:xfrm>
            <a:off x="5959475" y="431165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объекта</a:t>
            </a:r>
            <a:endParaRPr/>
          </a:p>
        </p:txBody>
      </p:sp>
      <p:cxnSp>
        <p:nvCxnSpPr>
          <p:cNvPr id="667" name="Google Shape;667;p19"/>
          <p:cNvCxnSpPr/>
          <p:nvPr/>
        </p:nvCxnSpPr>
        <p:spPr>
          <a:xfrm flipH="1">
            <a:off x="5743575" y="5149850"/>
            <a:ext cx="431800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68" name="Google Shape;668;p19"/>
          <p:cNvCxnSpPr/>
          <p:nvPr/>
        </p:nvCxnSpPr>
        <p:spPr>
          <a:xfrm rot="10800000">
            <a:off x="2843212" y="781050"/>
            <a:ext cx="2449512" cy="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9" name="Google Shape;669;p19"/>
          <p:cNvSpPr txBox="1"/>
          <p:nvPr/>
        </p:nvSpPr>
        <p:spPr>
          <a:xfrm>
            <a:off x="5202237" y="1644650"/>
            <a:ext cx="26098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Спецификатор доступа</a:t>
            </a:r>
            <a:endParaRPr/>
          </a:p>
        </p:txBody>
      </p:sp>
      <p:cxnSp>
        <p:nvCxnSpPr>
          <p:cNvPr id="670" name="Google Shape;670;p19"/>
          <p:cNvCxnSpPr/>
          <p:nvPr/>
        </p:nvCxnSpPr>
        <p:spPr>
          <a:xfrm rot="10800000">
            <a:off x="1728787" y="1771650"/>
            <a:ext cx="3473450" cy="196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1" name="Google Shape;671;p19"/>
          <p:cNvCxnSpPr/>
          <p:nvPr/>
        </p:nvCxnSpPr>
        <p:spPr>
          <a:xfrm flipH="1">
            <a:off x="1728787" y="2309812"/>
            <a:ext cx="4014787" cy="730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2" name="Google Shape;672;p19"/>
          <p:cNvSpPr txBox="1"/>
          <p:nvPr/>
        </p:nvSpPr>
        <p:spPr>
          <a:xfrm>
            <a:off x="363537" y="6062662"/>
            <a:ext cx="4248150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– имя_Объекта.Имя_члена</a:t>
            </a:r>
            <a:endParaRPr/>
          </a:p>
        </p:txBody>
      </p:sp>
      <p:cxnSp>
        <p:nvCxnSpPr>
          <p:cNvPr id="673" name="Google Shape;673;p19"/>
          <p:cNvCxnSpPr/>
          <p:nvPr/>
        </p:nvCxnSpPr>
        <p:spPr>
          <a:xfrm rot="10800000">
            <a:off x="2516187" y="5768975"/>
            <a:ext cx="504825" cy="293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4" name="Google Shape;67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 txBox="1">
            <a:spLocks noGrp="1"/>
          </p:cNvSpPr>
          <p:nvPr>
            <p:ph type="title"/>
          </p:nvPr>
        </p:nvSpPr>
        <p:spPr>
          <a:xfrm>
            <a:off x="301625" y="-3190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endParaRPr/>
          </a:p>
        </p:txBody>
      </p:sp>
      <p:sp>
        <p:nvSpPr>
          <p:cNvPr id="681" name="Google Shape;681;p20"/>
          <p:cNvSpPr txBox="1">
            <a:spLocks noGrp="1"/>
          </p:cNvSpPr>
          <p:nvPr>
            <p:ph type="body" idx="1"/>
          </p:nvPr>
        </p:nvSpPr>
        <p:spPr>
          <a:xfrm>
            <a:off x="279400" y="9572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  -  инициализация  времени компил.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301625" y="674801"/>
            <a:ext cx="8842375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CC =100;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значение не может изменено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FC;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20"/>
          <p:cNvSpPr txBox="1"/>
          <p:nvPr/>
        </p:nvSpPr>
        <p:spPr>
          <a:xfrm>
            <a:off x="207962" y="2492375"/>
            <a:ext cx="8634412" cy="4156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компилятор сохраняет значение константы в метаданных модуля 🡪 константы можно определять только для таких типов, которые компилятор считает примитивными (или не примитивный но тогда = null)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константы считаются не явно статическими, всегда связаны с типом, а не с экземпляром типа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нельзя получать адрес константы и передавать ее по ссылке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определять можем один раз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5)к моменту компиляции они должны быть определены.</a:t>
            </a:r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21"/>
          <p:cNvSpPr txBox="1"/>
          <p:nvPr/>
        </p:nvSpPr>
        <p:spPr>
          <a:xfrm>
            <a:off x="611187" y="228600"/>
            <a:ext cx="8231187" cy="5262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end.y = 45;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pic>
        <p:nvPicPr>
          <p:cNvPr id="692" name="Google Shape;6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37" y="5335587"/>
            <a:ext cx="4421187" cy="140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21"/>
          <p:cNvCxnSpPr/>
          <p:nvPr/>
        </p:nvCxnSpPr>
        <p:spPr>
          <a:xfrm rot="10800000">
            <a:off x="3960812" y="4986337"/>
            <a:ext cx="358775" cy="3492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94" name="Google Shape;694;p21"/>
          <p:cNvCxnSpPr/>
          <p:nvPr/>
        </p:nvCxnSpPr>
        <p:spPr>
          <a:xfrm rot="10800000" flipH="1">
            <a:off x="2914650" y="2557462"/>
            <a:ext cx="865187" cy="433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5" name="Google Shape;695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pic>
        <p:nvPicPr>
          <p:cNvPr id="426" name="Google Shape;4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0"/>
            <a:ext cx="8950325" cy="63325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cb85d5bcc_1_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g27cb85d5bcc_1_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g27cb85d5bcc_1_4"/>
          <p:cNvSpPr txBox="1"/>
          <p:nvPr/>
        </p:nvSpPr>
        <p:spPr>
          <a:xfrm>
            <a:off x="611187" y="228600"/>
            <a:ext cx="8231100" cy="52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end.y = 45;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pic>
        <p:nvPicPr>
          <p:cNvPr id="703" name="Google Shape;703;g27cb85d5bcc_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112" y="5315112"/>
            <a:ext cx="4421187" cy="140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g27cb85d5bcc_1_4"/>
          <p:cNvCxnSpPr/>
          <p:nvPr/>
        </p:nvCxnSpPr>
        <p:spPr>
          <a:xfrm rot="10800000">
            <a:off x="3960787" y="4986387"/>
            <a:ext cx="358800" cy="34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05" name="Google Shape;705;g27cb85d5bcc_1_4"/>
          <p:cNvCxnSpPr/>
          <p:nvPr/>
        </p:nvCxnSpPr>
        <p:spPr>
          <a:xfrm rot="10800000" flipH="1">
            <a:off x="2914650" y="2557349"/>
            <a:ext cx="865200" cy="43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06" name="Google Shape;706;g27cb85d5bcc_1_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707" name="Google Shape;707;g27cb85d5bcc_1_4"/>
          <p:cNvSpPr txBox="1"/>
          <p:nvPr/>
        </p:nvSpPr>
        <p:spPr>
          <a:xfrm>
            <a:off x="4965300" y="3898850"/>
            <a:ext cx="417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81818"/>
                </a:highlight>
                <a:latin typeface="Tahoma"/>
                <a:ea typeface="Tahoma"/>
                <a:cs typeface="Tahoma"/>
                <a:sym typeface="Tahoma"/>
              </a:rPr>
              <a:t>константе сразу при ее определении необходимо присвоить значение.</a:t>
            </a:r>
            <a:endParaRPr sz="1800">
              <a:solidFill>
                <a:schemeClr val="lt1"/>
              </a:solidFill>
              <a:highlight>
                <a:srgbClr val="181818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22"/>
          <p:cNvSpPr txBox="1"/>
          <p:nvPr/>
        </p:nvSpPr>
        <p:spPr>
          <a:xfrm>
            <a:off x="204787" y="0"/>
            <a:ext cx="8734425" cy="6186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}}</a:t>
            </a:r>
            <a:endParaRPr/>
          </a:p>
        </p:txBody>
      </p:sp>
      <p:pic>
        <p:nvPicPr>
          <p:cNvPr id="715" name="Google Shape;7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5980112"/>
            <a:ext cx="84074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2"/>
          <p:cNvSpPr txBox="1"/>
          <p:nvPr/>
        </p:nvSpPr>
        <p:spPr>
          <a:xfrm>
            <a:off x="6588125" y="1600200"/>
            <a:ext cx="2087562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константа</a:t>
            </a:r>
            <a:endParaRPr/>
          </a:p>
        </p:txBody>
      </p:sp>
      <p:sp>
        <p:nvSpPr>
          <p:cNvPr id="717" name="Google Shape;717;p22"/>
          <p:cNvSpPr txBox="1"/>
          <p:nvPr/>
        </p:nvSpPr>
        <p:spPr>
          <a:xfrm>
            <a:off x="6588125" y="153987"/>
            <a:ext cx="20875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экземплярного поля (inline)</a:t>
            </a:r>
            <a:endParaRPr/>
          </a:p>
        </p:txBody>
      </p:sp>
      <p:cxnSp>
        <p:nvCxnSpPr>
          <p:cNvPr id="718" name="Google Shape;718;p22"/>
          <p:cNvCxnSpPr/>
          <p:nvPr/>
        </p:nvCxnSpPr>
        <p:spPr>
          <a:xfrm flipH="1">
            <a:off x="5364162" y="476250"/>
            <a:ext cx="1152525" cy="4032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9" name="Google Shape;719;p22"/>
          <p:cNvCxnSpPr/>
          <p:nvPr/>
        </p:nvCxnSpPr>
        <p:spPr>
          <a:xfrm rot="10800000">
            <a:off x="5435600" y="1600200"/>
            <a:ext cx="1152525" cy="3698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0" name="Google Shape;72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5618200" y="4238375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</a:rPr>
              <a:t> если мы хотим обратиться к константе вне ее класса, то       для обращения необходимо использовались имя класса</a:t>
            </a:r>
            <a:endParaRPr sz="20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pic>
        <p:nvPicPr>
          <p:cNvPr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300" y="5503700"/>
            <a:ext cx="3464667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Поля для чтения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readonly - инициализация  времени испол.</a:t>
            </a: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301625" y="1528762"/>
            <a:ext cx="9123362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Запись в поле разрешается при объявлении или в коде конструктора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Инициализировать или изменять их значение в других местах нельзя, можно только считывать их значение.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107950" y="2852737"/>
            <a:ext cx="9317037" cy="4094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//может быть инициализировано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//или изменено в конструкторе после компиляции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 b="0" i="0" u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ChangeY(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нельзя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732" name="Google Shape;732;p23"/>
          <p:cNvCxnSpPr/>
          <p:nvPr/>
        </p:nvCxnSpPr>
        <p:spPr>
          <a:xfrm rot="10800000" flipH="1">
            <a:off x="2281237" y="5967412"/>
            <a:ext cx="706437" cy="547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3" name="Google Shape;73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7cb85d5bcc_1_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00"/>
                </a:solidFill>
              </a:rPr>
              <a:t>                         </a:t>
            </a:r>
            <a:r>
              <a:rPr lang="en-US" sz="3000" b="1">
                <a:solidFill>
                  <a:srgbClr val="FFFF00"/>
                </a:solidFill>
              </a:rPr>
              <a:t> Сравнение констант</a:t>
            </a:r>
            <a:endParaRPr sz="30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 b="1">
              <a:solidFill>
                <a:srgbClr val="FFFF00"/>
              </a:solidFill>
            </a:endParaRPr>
          </a:p>
        </p:txBody>
      </p:sp>
      <p:sp>
        <p:nvSpPr>
          <p:cNvPr id="740" name="Google Shape;740;g27cb85d5bcc_1_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●"/>
            </a:pPr>
            <a:r>
              <a:rPr lang="en-US" sz="2400" b="1"/>
              <a:t>Константы </a:t>
            </a:r>
            <a:r>
              <a:rPr lang="en-US" sz="2400"/>
              <a:t>должны быть определены во время компиляции, а поля для чтения могут быть определены во время выполнения программы.</a:t>
            </a:r>
            <a:br>
              <a:rPr lang="en-US" sz="2400"/>
            </a:br>
            <a:r>
              <a:rPr lang="en-US" sz="2400"/>
              <a:t>Соответственно значение константы можно установить только при ее определении.</a:t>
            </a:r>
            <a:br>
              <a:rPr lang="en-US" sz="2400"/>
            </a:br>
            <a:r>
              <a:rPr lang="en-US" sz="2400"/>
              <a:t>Поле для чтения можно инициализировать либо при его определении, либо в конструкторе класса.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●"/>
            </a:pPr>
            <a:r>
              <a:rPr lang="en-US" sz="2400"/>
              <a:t>Константы не могут использовать модификатор static, так как уже неявно являются статическими. Поля для чтения могут быть как статическими, так и не статическими.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27cb85d5bcc_1_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cb85d5bcc_1_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7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00"/>
                </a:solidFill>
              </a:rPr>
              <a:t>                         </a:t>
            </a:r>
            <a:r>
              <a:rPr lang="en-US" sz="3000" b="1">
                <a:solidFill>
                  <a:srgbClr val="FFFF00"/>
                </a:solidFill>
              </a:rPr>
              <a:t> Сравнение констант</a:t>
            </a:r>
            <a:endParaRPr sz="30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27cb85d5bcc_1_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749" name="Google Shape;749;g27cb85d5bcc_1_31"/>
          <p:cNvGraphicFramePr/>
          <p:nvPr/>
        </p:nvGraphicFramePr>
        <p:xfrm>
          <a:off x="301613" y="368563"/>
          <a:ext cx="8842350" cy="6091100"/>
        </p:xfrm>
        <a:graphic>
          <a:graphicData uri="http://schemas.openxmlformats.org/drawingml/2006/table">
            <a:tbl>
              <a:tblPr>
                <a:noFill/>
                <a:tableStyleId>{4A75B8DA-CC9B-4351-8F41-5DA3A4F2529F}</a:tableStyleId>
              </a:tblPr>
              <a:tblGrid>
                <a:gridCol w="2947450"/>
                <a:gridCol w="2947450"/>
                <a:gridCol w="2947450"/>
              </a:tblGrid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readonly 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определяются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 время компиляции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м.б. во время выполнения программы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инициализировать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ее определении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либо при его определении, либо в конструкторе класса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могут иметь модификатор static. они уже стат-е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как статическими, так и не статическими.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7cb85d5bcc_1_39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27cb85d5bcc_1_39"/>
          <p:cNvSpPr txBox="1">
            <a:spLocks noGrp="1"/>
          </p:cNvSpPr>
          <p:nvPr>
            <p:ph type="body" idx="1"/>
          </p:nvPr>
        </p:nvSpPr>
        <p:spPr>
          <a:xfrm>
            <a:off x="301625" y="699800"/>
            <a:ext cx="8540700" cy="53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класса. Переменные, определенные на уровне класса, доступны в любом методе этого класса. Их еще называют глобальными переменными или полями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57" name="Google Shape;757;g27cb85d5bcc_1_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758" name="Google Shape;758;g27cb85d5bcc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9" y="2075175"/>
            <a:ext cx="7919800" cy="47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cb85d5bcc_1_6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27cb85d5bcc_1_62"/>
          <p:cNvSpPr txBox="1">
            <a:spLocks noGrp="1"/>
          </p:cNvSpPr>
          <p:nvPr>
            <p:ph type="body" idx="1"/>
          </p:nvPr>
        </p:nvSpPr>
        <p:spPr>
          <a:xfrm>
            <a:off x="125" y="479850"/>
            <a:ext cx="9144000" cy="56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метода. Переменные, определенные на уровне метода, являются локальными и доступны только в рамках данного метода. В других методах они недоступны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66" name="Google Shape;766;g27cb85d5bcc_1_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767" name="Google Shape;767;g27cb85d5bcc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1" y="1859450"/>
            <a:ext cx="8276999" cy="4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7cb85d5bcc_1_55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27cb85d5bcc_1_55"/>
          <p:cNvSpPr txBox="1">
            <a:spLocks noGrp="1"/>
          </p:cNvSpPr>
          <p:nvPr>
            <p:ph type="body" idx="1"/>
          </p:nvPr>
        </p:nvSpPr>
        <p:spPr>
          <a:xfrm>
            <a:off x="0" y="519850"/>
            <a:ext cx="9144000" cy="557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блока кода. Переменные, определенные на уровне блока кода, также являются локальными и доступны только в рамках данного блока. Вне своего блока кода они не доступны.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75" name="Google Shape;775;g27cb85d5bcc_1_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776" name="Google Shape;776;g27cb85d5bc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0" y="1776725"/>
            <a:ext cx="6653500" cy="50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7cb85d5bcc_1_73"/>
          <p:cNvSpPr txBox="1">
            <a:spLocks noGrp="1"/>
          </p:cNvSpPr>
          <p:nvPr>
            <p:ph type="title"/>
          </p:nvPr>
        </p:nvSpPr>
        <p:spPr>
          <a:xfrm>
            <a:off x="90800" y="468525"/>
            <a:ext cx="87225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При работе с переменными надо учитывать, что </a:t>
            </a:r>
            <a:r>
              <a:rPr lang="en-US" sz="2300" b="1">
                <a:solidFill>
                  <a:schemeClr val="lt1"/>
                </a:solidFill>
              </a:rPr>
              <a:t>локальные переменные</a:t>
            </a:r>
            <a:r>
              <a:rPr lang="en-US" sz="2300">
                <a:solidFill>
                  <a:schemeClr val="lt1"/>
                </a:solidFill>
              </a:rPr>
              <a:t>, определенные в методе или в блоке кода, </a:t>
            </a:r>
            <a:r>
              <a:rPr lang="en-US" sz="2300" b="1">
                <a:solidFill>
                  <a:schemeClr val="lt1"/>
                </a:solidFill>
              </a:rPr>
              <a:t>скрывают переменные уровня класса, если их имена совпадают:</a:t>
            </a:r>
            <a:endParaRPr sz="5500" b="1">
              <a:solidFill>
                <a:schemeClr val="lt1"/>
              </a:solidFill>
            </a:endParaRPr>
          </a:p>
        </p:txBody>
      </p:sp>
      <p:sp>
        <p:nvSpPr>
          <p:cNvPr id="783" name="Google Shape;783;g27cb85d5bcc_1_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784" name="Google Shape;784;g27cb85d5bcc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318"/>
            <a:ext cx="9144000" cy="258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Видимость типа </a:t>
            </a:r>
            <a:endParaRPr/>
          </a:p>
        </p:txBody>
      </p:sp>
      <p:sp>
        <p:nvSpPr>
          <p:cNvPr id="790" name="Google Shape;790;p24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может быть открытым (public) или внутренним (internal).</a:t>
            </a:r>
            <a:endParaRPr/>
          </a:p>
        </p:txBody>
      </p:sp>
      <p:cxnSp>
        <p:nvCxnSpPr>
          <p:cNvPr id="791" name="Google Shape;791;p24"/>
          <p:cNvCxnSpPr/>
          <p:nvPr/>
        </p:nvCxnSpPr>
        <p:spPr>
          <a:xfrm rot="10800000">
            <a:off x="4787900" y="2060575"/>
            <a:ext cx="576262" cy="73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2" name="Google Shape;792;p24"/>
          <p:cNvSpPr txBox="1"/>
          <p:nvPr/>
        </p:nvSpPr>
        <p:spPr>
          <a:xfrm>
            <a:off x="244475" y="2344737"/>
            <a:ext cx="8720137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Открытый тип доступен из любой сборки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Внутренний тип доступен только из собственной сборки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Колесо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Это внутренний тип, так как модификатор доступа не указан явно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Двигатель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</p:txBody>
      </p:sp>
      <p:sp>
        <p:nvSpPr>
          <p:cNvPr id="793" name="Google Shape;793;p24"/>
          <p:cNvSpPr txBox="1"/>
          <p:nvPr/>
        </p:nvSpPr>
        <p:spPr>
          <a:xfrm>
            <a:off x="5580062" y="1844675"/>
            <a:ext cx="3024187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для класса</a:t>
            </a:r>
            <a:endParaRPr/>
          </a:p>
        </p:txBody>
      </p:sp>
      <p:sp>
        <p:nvSpPr>
          <p:cNvPr id="794" name="Google Shape;794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pic>
        <p:nvPicPr>
          <p:cNvPr id="433" name="Google Shape;4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76200"/>
            <a:ext cx="9197976" cy="65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"/>
          <p:cNvSpPr/>
          <p:nvPr/>
        </p:nvSpPr>
        <p:spPr>
          <a:xfrm>
            <a:off x="4443412" y="1128712"/>
            <a:ext cx="4600575" cy="1471612"/>
          </a:xfrm>
          <a:custGeom>
            <a:avLst/>
            <a:gdLst/>
            <a:ahLst/>
            <a:cxnLst/>
            <a:rect l="l" t="t" r="r" b="b"/>
            <a:pathLst>
              <a:path w="4600575" h="1471612" extrusionOk="0">
                <a:moveTo>
                  <a:pt x="0" y="14287"/>
                </a:moveTo>
                <a:lnTo>
                  <a:pt x="0" y="1457325"/>
                </a:lnTo>
                <a:lnTo>
                  <a:pt x="0" y="1457325"/>
                </a:lnTo>
                <a:lnTo>
                  <a:pt x="4600575" y="1471612"/>
                </a:lnTo>
                <a:lnTo>
                  <a:pt x="4572000" y="0"/>
                </a:lnTo>
                <a:lnTo>
                  <a:pt x="0" y="1428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Доступ к членам типов</a:t>
            </a:r>
            <a:endParaRPr/>
          </a:p>
        </p:txBody>
      </p:sp>
      <p:sp>
        <p:nvSpPr>
          <p:cNvPr id="800" name="Google Shape;800;p25"/>
          <p:cNvSpPr txBox="1">
            <a:spLocks noGrp="1"/>
          </p:cNvSpPr>
          <p:nvPr>
            <p:ph type="body" idx="1"/>
          </p:nvPr>
        </p:nvSpPr>
        <p:spPr>
          <a:xfrm>
            <a:off x="228600" y="9318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 -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не ограничен – все члены во всех  сборках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private    - по умолчанию для членов класса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вложенных классов). Доступен только методам в определяющем типе и вложенных в него типах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protected  - (и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спользуется для вложенных классов) Доступен только методам в определяющем типе (и вложенных в него типах) или в одном из его производных типов независимо от сборки 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internal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доступ только из данной сборки</a:t>
            </a:r>
            <a:endParaRPr/>
          </a:p>
        </p:txBody>
      </p:sp>
      <p:sp>
        <p:nvSpPr>
          <p:cNvPr id="801" name="Google Shape;801;p25"/>
          <p:cNvSpPr txBox="1"/>
          <p:nvPr/>
        </p:nvSpPr>
        <p:spPr>
          <a:xfrm>
            <a:off x="3132137" y="1341437"/>
            <a:ext cx="52784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Модификаторы определяют, на какие члены можно ссылаться из кода</a:t>
            </a:r>
            <a:endParaRPr/>
          </a:p>
        </p:txBody>
      </p:sp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7cb85d5bcc_1_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g27cb85d5bcc_1_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27cb85d5bcc_1_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811" name="Google Shape;811;g27cb85d5bcc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3" y="1974475"/>
            <a:ext cx="8937574" cy="325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6"/>
          <p:cNvSpPr txBox="1"/>
          <p:nvPr/>
        </p:nvSpPr>
        <p:spPr>
          <a:xfrm>
            <a:off x="150812" y="109537"/>
            <a:ext cx="8842375" cy="6524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{secondName}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учится 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Olga.Info();}}</a:t>
            </a:r>
            <a:endParaRPr/>
          </a:p>
        </p:txBody>
      </p:sp>
      <p:cxnSp>
        <p:nvCxnSpPr>
          <p:cNvPr id="819" name="Google Shape;819;p26"/>
          <p:cNvCxnSpPr/>
          <p:nvPr/>
        </p:nvCxnSpPr>
        <p:spPr>
          <a:xfrm rot="10800000">
            <a:off x="4160837" y="5973762"/>
            <a:ext cx="360362" cy="250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0" name="Google Shape;820;p26"/>
          <p:cNvCxnSpPr/>
          <p:nvPr/>
        </p:nvCxnSpPr>
        <p:spPr>
          <a:xfrm rot="10800000" flipH="1">
            <a:off x="1952625" y="5726112"/>
            <a:ext cx="1152525" cy="311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1" name="Google Shape;821;p26"/>
          <p:cNvCxnSpPr/>
          <p:nvPr/>
        </p:nvCxnSpPr>
        <p:spPr>
          <a:xfrm rot="10800000" flipH="1">
            <a:off x="2098675" y="6010275"/>
            <a:ext cx="1155700" cy="3143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2" name="Google Shape;822;p26"/>
          <p:cNvSpPr txBox="1"/>
          <p:nvPr/>
        </p:nvSpPr>
        <p:spPr>
          <a:xfrm>
            <a:off x="4572000" y="5768975"/>
            <a:ext cx="295275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Недоступны из-за уровня защиты </a:t>
            </a:r>
            <a:endParaRPr/>
          </a:p>
        </p:txBody>
      </p:sp>
      <p:sp>
        <p:nvSpPr>
          <p:cNvPr id="823" name="Google Shape;823;p26"/>
          <p:cNvSpPr txBox="1"/>
          <p:nvPr/>
        </p:nvSpPr>
        <p:spPr>
          <a:xfrm>
            <a:off x="4225925" y="21050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Чаше всего для методов задается спецификатор доступа public</a:t>
            </a:r>
            <a:endParaRPr/>
          </a:p>
        </p:txBody>
      </p:sp>
      <p:sp>
        <p:nvSpPr>
          <p:cNvPr id="824" name="Google Shape;824;p26"/>
          <p:cNvSpPr txBox="1"/>
          <p:nvPr/>
        </p:nvSpPr>
        <p:spPr>
          <a:xfrm>
            <a:off x="4243387" y="109537"/>
            <a:ext cx="45720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поля класса закрытые -спецификатор доступа private </a:t>
            </a:r>
            <a:endParaRPr/>
          </a:p>
        </p:txBody>
      </p:sp>
      <p:sp>
        <p:nvSpPr>
          <p:cNvPr id="825" name="Google Shape;825;p26"/>
          <p:cNvSpPr txBox="1"/>
          <p:nvPr/>
        </p:nvSpPr>
        <p:spPr>
          <a:xfrm>
            <a:off x="5937250" y="995362"/>
            <a:ext cx="2811462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к состоянию объекта — верный путь к непредсказуемому поведению и проблемам с безопасностью. </a:t>
            </a:r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7"/>
          <p:cNvSpPr txBox="1"/>
          <p:nvPr/>
        </p:nvSpPr>
        <p:spPr>
          <a:xfrm>
            <a:off x="142875" y="228600"/>
            <a:ext cx="8858250" cy="50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TestAccess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== private int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bithday;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доступно только из текущего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из текущего класса и производных классов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email;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//и из классов-наследников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//а также для других программ и сборок (dll)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grpSp>
        <p:nvGrpSpPr>
          <p:cNvPr id="834" name="Google Shape;834;p27"/>
          <p:cNvGrpSpPr/>
          <p:nvPr/>
        </p:nvGrpSpPr>
        <p:grpSpPr>
          <a:xfrm>
            <a:off x="920750" y="1279525"/>
            <a:ext cx="215900" cy="198437"/>
            <a:chOff x="827584" y="1173292"/>
            <a:chExt cx="216024" cy="198308"/>
          </a:xfrm>
        </p:grpSpPr>
        <p:cxnSp>
          <p:nvCxnSpPr>
            <p:cNvPr id="835" name="Google Shape;835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Google Shape;836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37" name="Google Shape;837;p27"/>
          <p:cNvGrpSpPr/>
          <p:nvPr/>
        </p:nvGrpSpPr>
        <p:grpSpPr>
          <a:xfrm>
            <a:off x="879475" y="1912937"/>
            <a:ext cx="215900" cy="198437"/>
            <a:chOff x="827584" y="1173292"/>
            <a:chExt cx="216024" cy="198308"/>
          </a:xfrm>
        </p:grpSpPr>
        <p:cxnSp>
          <p:nvCxnSpPr>
            <p:cNvPr id="838" name="Google Shape;838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Google Shape;839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0" name="Google Shape;840;p27"/>
          <p:cNvGrpSpPr/>
          <p:nvPr/>
        </p:nvGrpSpPr>
        <p:grpSpPr>
          <a:xfrm>
            <a:off x="879475" y="900112"/>
            <a:ext cx="215900" cy="198437"/>
            <a:chOff x="827584" y="1173292"/>
            <a:chExt cx="216024" cy="198308"/>
          </a:xfrm>
        </p:grpSpPr>
        <p:cxnSp>
          <p:nvCxnSpPr>
            <p:cNvPr id="841" name="Google Shape;841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Google Shape;842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43" name="Google Shape;843;p27"/>
          <p:cNvSpPr txBox="1"/>
          <p:nvPr/>
        </p:nvSpPr>
        <p:spPr>
          <a:xfrm>
            <a:off x="309562" y="5216525"/>
            <a:ext cx="8245475" cy="138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Инкапсуляция - </a:t>
            </a:r>
            <a:r>
              <a:rPr lang="en-US" sz="2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скрытие некоторых моментов реализации класса от других частей программы. </a:t>
            </a:r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8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методов</a:t>
            </a:r>
            <a:endParaRPr/>
          </a:p>
        </p:txBody>
      </p:sp>
      <p:sp>
        <p:nvSpPr>
          <p:cNvPr id="850" name="Google Shape;850;p28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 и тот же метод, но с разным набором параметров. </a:t>
            </a:r>
            <a:r>
              <a:rPr lang="en-US" sz="3000"/>
              <a:t>методы имеют разную сигнатуру, в которой совпадает только название метода.</a:t>
            </a:r>
            <a:endParaRPr sz="5000" i="0" u="none"/>
          </a:p>
          <a:p>
            <a:pPr marL="342900" marR="0" lvl="0" indent="-271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обращаться к связанным методам посредством одного, общего для всех имени.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никакие два метода внутри одного и того же класса не должны иметь одинаковую сигнатуру</a:t>
            </a:r>
            <a:endParaRPr sz="2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cb85d5bcc_1_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858" name="Google Shape;858;g27cb85d5bcc_1_90"/>
          <p:cNvSpPr txBox="1"/>
          <p:nvPr/>
        </p:nvSpPr>
        <p:spPr>
          <a:xfrm>
            <a:off x="0" y="0"/>
            <a:ext cx="91440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методы должны отличаться по</a:t>
            </a:r>
            <a:endParaRPr sz="31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Количеству параметров 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Порядку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Модификаторам параметров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(не включает тип значения, возвращаемого методом, не включает params-параметр)</a:t>
            </a:r>
            <a:endParaRPr sz="800"/>
          </a:p>
        </p:txBody>
      </p:sp>
      <p:pic>
        <p:nvPicPr>
          <p:cNvPr id="859" name="Google Shape;859;g27cb85d5bcc_1_90"/>
          <p:cNvPicPr preferRelativeResize="0"/>
          <p:nvPr/>
        </p:nvPicPr>
        <p:blipFill rotWithShape="1">
          <a:blip r:embed="rId3">
            <a:alphaModFix/>
          </a:blip>
          <a:srcRect t="12876" r="8650"/>
          <a:stretch/>
        </p:blipFill>
        <p:spPr>
          <a:xfrm>
            <a:off x="192375" y="3429000"/>
            <a:ext cx="520605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27cb85d5bcc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75" y="3046425"/>
            <a:ext cx="3634225" cy="377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6" name="Google Shape;866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7" name="Google Shape;86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25" y="404812"/>
            <a:ext cx="8601075" cy="59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7cb85d5bcc_1_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42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отличие методов по </a:t>
            </a:r>
            <a:r>
              <a:rPr lang="en-US" sz="2400" b="1">
                <a:solidFill>
                  <a:schemeClr val="lt1"/>
                </a:solidFill>
              </a:rPr>
              <a:t>возвращаемому типу</a:t>
            </a:r>
            <a:r>
              <a:rPr lang="en-US" sz="2400">
                <a:solidFill>
                  <a:schemeClr val="lt1"/>
                </a:solidFill>
              </a:rPr>
              <a:t> или</a:t>
            </a:r>
            <a:r>
              <a:rPr lang="en-US" sz="2400" b="1">
                <a:solidFill>
                  <a:schemeClr val="lt1"/>
                </a:solidFill>
              </a:rPr>
              <a:t> по имени параметров</a:t>
            </a:r>
            <a:r>
              <a:rPr lang="en-US" sz="2400">
                <a:solidFill>
                  <a:schemeClr val="lt1"/>
                </a:solidFill>
              </a:rPr>
              <a:t> не является основанием для перегрузки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75" name="Google Shape;875;g27cb85d5bcc_1_105"/>
          <p:cNvSpPr txBox="1">
            <a:spLocks noGrp="1"/>
          </p:cNvSpPr>
          <p:nvPr>
            <p:ph type="body" idx="1"/>
          </p:nvPr>
        </p:nvSpPr>
        <p:spPr>
          <a:xfrm>
            <a:off x="2740900" y="1140325"/>
            <a:ext cx="44169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НЕ ПЕРЕГРУЗКА!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76" name="Google Shape;876;g27cb85d5bcc_1_10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877" name="Google Shape;877;g27cb85d5bcc_1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0" y="1655100"/>
            <a:ext cx="5313200" cy="50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>
            <a:spLocks noGrp="1"/>
          </p:cNvSpPr>
          <p:nvPr>
            <p:ph type="title"/>
          </p:nvPr>
        </p:nvSpPr>
        <p:spPr>
          <a:xfrm>
            <a:off x="-612775" y="2794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Конструкторы</a:t>
            </a:r>
            <a:endParaRPr/>
          </a:p>
        </p:txBody>
      </p:sp>
      <p:sp>
        <p:nvSpPr>
          <p:cNvPr id="883" name="Google Shape;883;p30"/>
          <p:cNvSpPr txBox="1">
            <a:spLocks noGrp="1"/>
          </p:cNvSpPr>
          <p:nvPr>
            <p:ph type="body" idx="1"/>
          </p:nvPr>
        </p:nvSpPr>
        <p:spPr>
          <a:xfrm>
            <a:off x="395287" y="1700212"/>
            <a:ext cx="85693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— это специальные методы, позволяющие корректно инициализировать новый экземпляр типа.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экземпляра объекта ссылочного типа </a:t>
            </a:r>
            <a:endParaRPr sz="2800" b="0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выделяется память для полей данных экземпляра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инициализируются служебные поля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 конструктор экземпляра, устанавливающий исходное состояние нового объекта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Память всегда обнуляется до вызова конструктора экземпляра типа. Любые поля, не задаваемые конструктором явно, гарантированно содержат 0 или null. </a:t>
            </a:r>
            <a:endParaRPr/>
          </a:p>
        </p:txBody>
      </p:sp>
      <p:pic>
        <p:nvPicPr>
          <p:cNvPr id="884" name="Google Shape;884;p30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t="-1458" r="49304" b="11763"/>
          <a:stretch/>
        </p:blipFill>
        <p:spPr>
          <a:xfrm>
            <a:off x="6588125" y="3175"/>
            <a:ext cx="2555875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891" name="Google Shape;891;p31"/>
          <p:cNvSpPr txBox="1">
            <a:spLocks noGrp="1"/>
          </p:cNvSpPr>
          <p:nvPr>
            <p:ph type="body" idx="1"/>
          </p:nvPr>
        </p:nvSpPr>
        <p:spPr>
          <a:xfrm>
            <a:off x="122237" y="7842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имя такое же как и имя типа (класса 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имеет возвращаемого значения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2))</a:t>
            </a:r>
            <a:endParaRPr/>
          </a:p>
        </p:txBody>
      </p:sp>
      <p:sp>
        <p:nvSpPr>
          <p:cNvPr id="892" name="Google Shape;892;p31"/>
          <p:cNvSpPr txBox="1"/>
          <p:nvPr/>
        </p:nvSpPr>
        <p:spPr>
          <a:xfrm>
            <a:off x="60325" y="1830387"/>
            <a:ext cx="8662987" cy="5356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</p:txBody>
      </p:sp>
      <p:sp>
        <p:nvSpPr>
          <p:cNvPr id="893" name="Google Shape;893;p31"/>
          <p:cNvSpPr txBox="1"/>
          <p:nvPr/>
        </p:nvSpPr>
        <p:spPr>
          <a:xfrm>
            <a:off x="5003800" y="4149725"/>
            <a:ext cx="2520950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без параметров</a:t>
            </a:r>
            <a:endParaRPr/>
          </a:p>
        </p:txBody>
      </p:sp>
      <p:cxnSp>
        <p:nvCxnSpPr>
          <p:cNvPr id="894" name="Google Shape;894;p31"/>
          <p:cNvCxnSpPr/>
          <p:nvPr/>
        </p:nvCxnSpPr>
        <p:spPr>
          <a:xfrm rot="10800000">
            <a:off x="3711575" y="4003675"/>
            <a:ext cx="1292225" cy="3619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5" name="Google Shape;895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ОО подход</a:t>
            </a:r>
            <a:endParaRPr/>
          </a:p>
        </p:txBody>
      </p:sp>
      <p:sp>
        <p:nvSpPr>
          <p:cNvPr id="441" name="Google Shape;441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Данные+Логика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Объект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Автономный модуль со своим состоянием и поведением</a:t>
            </a:r>
            <a:endParaRPr/>
          </a:p>
        </p:txBody>
      </p:sp>
      <p:sp>
        <p:nvSpPr>
          <p:cNvPr id="442" name="Google Shape;442;p5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443" name="Google Shape;443;p5"/>
          <p:cNvSpPr/>
          <p:nvPr/>
        </p:nvSpPr>
        <p:spPr>
          <a:xfrm rot="2700000">
            <a:off x="3976687" y="2335212"/>
            <a:ext cx="576262" cy="1008062"/>
          </a:xfrm>
          <a:prstGeom prst="rightArrow">
            <a:avLst>
              <a:gd name="adj1" fmla="val 15426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4265612" y="4652962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обладает состоянием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имеет четкие границы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имеет набор действий</a:t>
            </a:r>
            <a:endParaRPr/>
          </a:p>
        </p:txBody>
      </p:sp>
      <p:sp>
        <p:nvSpPr>
          <p:cNvPr id="445" name="Google Shape;44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1" name="Google Shape;901;p32"/>
          <p:cNvSpPr txBox="1">
            <a:spLocks noGrp="1"/>
          </p:cNvSpPr>
          <p:nvPr>
            <p:ph type="body" idx="1"/>
          </p:nvPr>
        </p:nvSpPr>
        <p:spPr>
          <a:xfrm>
            <a:off x="301625" y="552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наследуются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нельзя применять модификаторы virtual, new, override, sealed и abstract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для класса без явно заданных конструкторов компилятор создает конструктор по умолчанию (без параметров)</a:t>
            </a:r>
            <a:endParaRPr/>
          </a:p>
        </p:txBody>
      </p:sp>
      <p:sp>
        <p:nvSpPr>
          <p:cNvPr id="902" name="Google Shape;902;p32"/>
          <p:cNvSpPr txBox="1"/>
          <p:nvPr/>
        </p:nvSpPr>
        <p:spPr>
          <a:xfrm>
            <a:off x="241300" y="2997200"/>
            <a:ext cx="866140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           </a:t>
            </a:r>
            <a:endParaRPr/>
          </a:p>
        </p:txBody>
      </p:sp>
      <p:sp>
        <p:nvSpPr>
          <p:cNvPr id="903" name="Google Shape;903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9" name="Google Shape;909;p33"/>
          <p:cNvSpPr txBox="1">
            <a:spLocks noGrp="1"/>
          </p:cNvSpPr>
          <p:nvPr>
            <p:ph type="body" idx="1"/>
          </p:nvPr>
        </p:nvSpPr>
        <p:spPr>
          <a:xfrm>
            <a:off x="293687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для статических классов</a:t>
            </a:r>
            <a:r>
              <a:rPr lang="en-US" sz="2400"/>
              <a:t>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конструктор по умолчанию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7) может определяться несколько конструкторов, сигнатуры и уровни доступа к конструкторам обязательно должны отличаться</a:t>
            </a:r>
            <a:endParaRPr/>
          </a:p>
        </p:txBody>
      </p:sp>
      <p:sp>
        <p:nvSpPr>
          <p:cNvPr id="910" name="Google Shape;910;p33"/>
          <p:cNvSpPr txBox="1"/>
          <p:nvPr/>
        </p:nvSpPr>
        <p:spPr>
          <a:xfrm>
            <a:off x="3175" y="3594100"/>
            <a:ext cx="8950325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cxnSp>
        <p:nvCxnSpPr>
          <p:cNvPr id="911" name="Google Shape;911;p33"/>
          <p:cNvCxnSpPr/>
          <p:nvPr/>
        </p:nvCxnSpPr>
        <p:spPr>
          <a:xfrm flipH="1">
            <a:off x="4427537" y="3141662"/>
            <a:ext cx="1800225" cy="15827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12" name="Google Shape;912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18" name="Google Shape;918;p34"/>
          <p:cNvSpPr txBox="1">
            <a:spLocks noGrp="1"/>
          </p:cNvSpPr>
          <p:nvPr>
            <p:ph type="body" idx="1"/>
          </p:nvPr>
        </p:nvSpPr>
        <p:spPr>
          <a:xfrm>
            <a:off x="2762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8) можно явно заставлять один конструктор вызывать другой конструктор посредством зарезервированного слова this: </a:t>
            </a:r>
            <a:endParaRPr/>
          </a:p>
        </p:txBody>
      </p:sp>
      <p:sp>
        <p:nvSpPr>
          <p:cNvPr id="919" name="Google Shape;919;p34"/>
          <p:cNvSpPr txBox="1"/>
          <p:nvPr/>
        </p:nvSpPr>
        <p:spPr>
          <a:xfrm>
            <a:off x="125412" y="2492375"/>
            <a:ext cx="8842375" cy="440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</p:txBody>
      </p:sp>
      <p:cxnSp>
        <p:nvCxnSpPr>
          <p:cNvPr id="920" name="Google Shape;920;p34"/>
          <p:cNvCxnSpPr/>
          <p:nvPr/>
        </p:nvCxnSpPr>
        <p:spPr>
          <a:xfrm>
            <a:off x="5111750" y="5013325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1" name="Google Shape;921;p34"/>
          <p:cNvCxnSpPr/>
          <p:nvPr/>
        </p:nvCxnSpPr>
        <p:spPr>
          <a:xfrm>
            <a:off x="5580062" y="55895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2" name="Google Shape;922;p34"/>
          <p:cNvCxnSpPr/>
          <p:nvPr/>
        </p:nvCxnSpPr>
        <p:spPr>
          <a:xfrm>
            <a:off x="7451725" y="62372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3" name="Google Shape;923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>
            <a:spLocks noGrp="1"/>
          </p:cNvSpPr>
          <p:nvPr>
            <p:ph type="title"/>
          </p:nvPr>
        </p:nvSpPr>
        <p:spPr>
          <a:xfrm>
            <a:off x="179387" y="0"/>
            <a:ext cx="85407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endParaRPr/>
          </a:p>
        </p:txBody>
      </p:sp>
      <p:sp>
        <p:nvSpPr>
          <p:cNvPr id="929" name="Google Shape;929;p35"/>
          <p:cNvSpPr txBox="1">
            <a:spLocks noGrp="1"/>
          </p:cNvSpPr>
          <p:nvPr>
            <p:ph type="body" idx="1"/>
          </p:nvPr>
        </p:nvSpPr>
        <p:spPr>
          <a:xfrm>
            <a:off x="287337" y="2635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обеспечивает доступ к текущему экземпляру 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любой  нестатический метод автоматически передается скрытый параметр this</a:t>
            </a:r>
            <a:endParaRPr/>
          </a:p>
        </p:txBody>
      </p:sp>
      <p:sp>
        <p:nvSpPr>
          <p:cNvPr id="930" name="Google Shape;930;p35"/>
          <p:cNvSpPr txBox="1"/>
          <p:nvPr/>
        </p:nvSpPr>
        <p:spPr>
          <a:xfrm>
            <a:off x="298450" y="2565400"/>
            <a:ext cx="8569200" cy="42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31" name="Google Shape;93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112" y="2592387"/>
            <a:ext cx="5487987" cy="64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>
            <a:off x="1979612" y="5367337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3" name="Google Shape;933;p35"/>
          <p:cNvSpPr txBox="1"/>
          <p:nvPr/>
        </p:nvSpPr>
        <p:spPr>
          <a:xfrm>
            <a:off x="4583112" y="3479800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Неоднозначность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Цепочка конструкторов</a:t>
            </a:r>
            <a:endParaRPr/>
          </a:p>
        </p:txBody>
      </p:sp>
      <p:cxnSp>
        <p:nvCxnSpPr>
          <p:cNvPr id="934" name="Google Shape;934;p35"/>
          <p:cNvCxnSpPr/>
          <p:nvPr/>
        </p:nvCxnSpPr>
        <p:spPr>
          <a:xfrm flipH="1">
            <a:off x="3995737" y="4292600"/>
            <a:ext cx="587375" cy="3603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35" name="Google Shape;935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36"/>
          <p:cNvSpPr txBox="1"/>
          <p:nvPr/>
        </p:nvSpPr>
        <p:spPr>
          <a:xfrm>
            <a:off x="177800" y="127000"/>
            <a:ext cx="8569325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43" name="Google Shape;9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5556250"/>
            <a:ext cx="8626475" cy="96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6"/>
          <p:cNvCxnSpPr/>
          <p:nvPr/>
        </p:nvCxnSpPr>
        <p:spPr>
          <a:xfrm>
            <a:off x="2195512" y="3573462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5" name="Google Shape;945;p36"/>
          <p:cNvSpPr txBox="1"/>
          <p:nvPr/>
        </p:nvSpPr>
        <p:spPr>
          <a:xfrm>
            <a:off x="3995737" y="355600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Неоднозначность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входящий параметр назван так же, как поле данных данного типа</a:t>
            </a:r>
            <a:endParaRPr/>
          </a:p>
        </p:txBody>
      </p:sp>
      <p:cxnSp>
        <p:nvCxnSpPr>
          <p:cNvPr id="946" name="Google Shape;946;p36"/>
          <p:cNvCxnSpPr/>
          <p:nvPr/>
        </p:nvCxnSpPr>
        <p:spPr>
          <a:xfrm flipH="1">
            <a:off x="4572000" y="1600200"/>
            <a:ext cx="1368425" cy="1189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7" name="Google Shape;947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7"/>
          <p:cNvSpPr txBox="1">
            <a:spLocks noGrp="1"/>
          </p:cNvSpPr>
          <p:nvPr>
            <p:ph type="title"/>
          </p:nvPr>
        </p:nvSpPr>
        <p:spPr>
          <a:xfrm>
            <a:off x="179387" y="-315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Инициализаторы</a:t>
            </a:r>
            <a:endParaRPr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53752" y="1618294"/>
            <a:ext cx="9036496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используем инициализаторы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someStud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"Kate"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age = 100};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3419650" y="618850"/>
            <a:ext cx="60834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 помощью инициализатора объектов можно присваивать значения всем доступным полям и свойствам объекта в момент создания без явного вызова конструктора.</a:t>
            </a:r>
            <a:endParaRPr/>
          </a:p>
        </p:txBody>
      </p:sp>
      <p:sp>
        <p:nvSpPr>
          <p:cNvPr id="956" name="Google Shape;956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cb85d5bcc_1_1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g27cb85d5bcc_1_114"/>
          <p:cNvSpPr txBox="1">
            <a:spLocks noGrp="1"/>
          </p:cNvSpPr>
          <p:nvPr>
            <p:ph type="body" idx="1"/>
          </p:nvPr>
        </p:nvSpPr>
        <p:spPr>
          <a:xfrm>
            <a:off x="301625" y="419875"/>
            <a:ext cx="8540700" cy="567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FF00"/>
                </a:solidFill>
              </a:rPr>
              <a:t>При использовании инициализаторов следует учитывать следующие моменты:</a:t>
            </a:r>
            <a:endParaRPr sz="2300" b="1">
              <a:solidFill>
                <a:srgbClr val="FFFF00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С помощью инициализатора мы можем установить значения только </a:t>
            </a:r>
            <a:r>
              <a:rPr lang="en-US" sz="2300" b="1"/>
              <a:t>доступных из вне класса полей и свойств объекта.</a:t>
            </a:r>
            <a:r>
              <a:rPr lang="en-US" sz="2300"/>
              <a:t> 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Инициализатор в</a:t>
            </a:r>
            <a:r>
              <a:rPr lang="en-US" sz="2300" b="1"/>
              <a:t>ыполняется после конструктора</a:t>
            </a:r>
            <a:r>
              <a:rPr lang="en-US" sz="2300"/>
              <a:t>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</a:t>
            </a:r>
            <a:r>
              <a:rPr lang="en-US" sz="2300" b="1"/>
              <a:t>заменяются значениями из инициализатора</a:t>
            </a:r>
            <a:r>
              <a:rPr lang="en-US" sz="2300"/>
              <a:t>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00"/>
          </a:p>
        </p:txBody>
      </p:sp>
      <p:sp>
        <p:nvSpPr>
          <p:cNvPr id="964" name="Google Shape;964;g27cb85d5bcc_1_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7cb85d5bcc_1_122"/>
          <p:cNvSpPr txBox="1">
            <a:spLocks noGrp="1"/>
          </p:cNvSpPr>
          <p:nvPr>
            <p:ph type="title"/>
          </p:nvPr>
        </p:nvSpPr>
        <p:spPr>
          <a:xfrm>
            <a:off x="761500" y="311275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4900"/>
          </a:p>
        </p:txBody>
      </p:sp>
      <p:sp>
        <p:nvSpPr>
          <p:cNvPr id="971" name="Google Shape;971;g27cb85d5bcc_1_1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g27cb85d5bcc_1_1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pic>
        <p:nvPicPr>
          <p:cNvPr id="973" name="Google Shape;973;g27cb85d5bcc_1_122"/>
          <p:cNvPicPr preferRelativeResize="0"/>
          <p:nvPr/>
        </p:nvPicPr>
        <p:blipFill rotWithShape="1">
          <a:blip r:embed="rId3">
            <a:alphaModFix/>
          </a:blip>
          <a:srcRect b="26438"/>
          <a:stretch/>
        </p:blipFill>
        <p:spPr>
          <a:xfrm>
            <a:off x="95075" y="1600200"/>
            <a:ext cx="8953800" cy="2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7cb85d5bcc_1_1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5600" b="1">
              <a:solidFill>
                <a:srgbClr val="FFFF00"/>
              </a:solidFill>
            </a:endParaRPr>
          </a:p>
        </p:txBody>
      </p:sp>
      <p:sp>
        <p:nvSpPr>
          <p:cNvPr id="980" name="Google Shape;980;g27cb85d5bcc_1_1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 должны иметь модификатор доступа и не принимают параметров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b="1"/>
              <a:t>нельзя </a:t>
            </a:r>
            <a:r>
              <a:rPr lang="en-US" sz="2300"/>
              <a:t>использовать ключевое слово </a:t>
            </a:r>
            <a:r>
              <a:rPr lang="en-US" sz="2300" b="1"/>
              <a:t>this </a:t>
            </a:r>
            <a:r>
              <a:rPr lang="en-US" sz="2300"/>
              <a:t>для ссылки на текущий объект класса и можно обращаться только к статическим членам класса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нельзя вызвать в программе вручную. 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/>
              <a:t>Они выполняются автоматически при самом первом создании объекта данного класса или при первом обращении к его статическим членам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81" name="Google Shape;981;g27cb85d5bcc_1_1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7cb85d5bcc_1_1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00"/>
                </a:solidFill>
              </a:rPr>
              <a:t>Закрытый конструктор</a:t>
            </a:r>
            <a:endParaRPr sz="3500">
              <a:solidFill>
                <a:srgbClr val="FFFF00"/>
              </a:solidFill>
            </a:endParaRPr>
          </a:p>
        </p:txBody>
      </p:sp>
      <p:sp>
        <p:nvSpPr>
          <p:cNvPr id="988" name="Google Shape;988;g27cb85d5bcc_1_138"/>
          <p:cNvSpPr txBox="1">
            <a:spLocks noGrp="1"/>
          </p:cNvSpPr>
          <p:nvPr>
            <p:ph type="body" idx="1"/>
          </p:nvPr>
        </p:nvSpPr>
        <p:spPr>
          <a:xfrm>
            <a:off x="301625" y="1279625"/>
            <a:ext cx="8540700" cy="48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используется в классах, содержащих только статические элементы</a:t>
            </a:r>
            <a:endParaRPr sz="2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89" name="Google Shape;989;g27cb85d5bcc_1_1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pic>
        <p:nvPicPr>
          <p:cNvPr id="990" name="Google Shape;990;g27cb85d5bcc_1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963" y="2356200"/>
            <a:ext cx="5507200" cy="2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cb85d5bcc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7cb85d5bcc_0_0"/>
          <p:cNvSpPr txBox="1">
            <a:spLocks noGrp="1"/>
          </p:cNvSpPr>
          <p:nvPr>
            <p:ph type="body" idx="1"/>
          </p:nvPr>
        </p:nvSpPr>
        <p:spPr>
          <a:xfrm>
            <a:off x="125" y="359900"/>
            <a:ext cx="9237300" cy="63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Объектно-ориентированное программирование используется</a:t>
            </a:r>
            <a:endParaRPr sz="25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структурировать информацию и не допускать путаницы;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точно определять взаимодействие одних элементов с другими;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повышать управляемость программы;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быстрее масштабировать код под различные задачи;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лучше понимать написанное;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эффективнее поддерживать готовые программы;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внедрять изменения без необходимости переписывать весь код.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g27cb85d5bcc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Упрощенный синтаксис С#9 </a:t>
            </a:r>
            <a:endParaRPr/>
          </a:p>
        </p:txBody>
      </p:sp>
      <p:sp>
        <p:nvSpPr>
          <p:cNvPr id="997" name="Google Shape;997;p3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98" name="Google Shape;99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8" y="1371612"/>
            <a:ext cx="9102725" cy="4491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9" name="Google Shape;999;p38"/>
          <p:cNvCxnSpPr/>
          <p:nvPr/>
        </p:nvCxnSpPr>
        <p:spPr>
          <a:xfrm>
            <a:off x="3708400" y="4005262"/>
            <a:ext cx="12239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0" name="Google Shape;1000;p38"/>
          <p:cNvCxnSpPr/>
          <p:nvPr/>
        </p:nvCxnSpPr>
        <p:spPr>
          <a:xfrm>
            <a:off x="3959225" y="4508500"/>
            <a:ext cx="122555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01" name="Google Shape;1001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Деструкторы</a:t>
            </a:r>
            <a:endParaRPr/>
          </a:p>
        </p:txBody>
      </p:sp>
      <p:sp>
        <p:nvSpPr>
          <p:cNvPr id="1007" name="Google Shape;1007;p39"/>
          <p:cNvSpPr txBox="1">
            <a:spLocks noGrp="1"/>
          </p:cNvSpPr>
          <p:nvPr>
            <p:ph type="body" idx="1"/>
          </p:nvPr>
        </p:nvSpPr>
        <p:spPr>
          <a:xfrm>
            <a:off x="238125" y="1354137"/>
            <a:ext cx="742950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вызываться непосредственно перед окончательным уничтожением объекта системой "сборки мусора", чтобы гарантировать четкое окончание срока действия объекта.</a:t>
            </a:r>
            <a:endParaRPr/>
          </a:p>
        </p:txBody>
      </p:sp>
      <p:sp>
        <p:nvSpPr>
          <p:cNvPr id="1008" name="Google Shape;1008;p39"/>
          <p:cNvSpPr txBox="1"/>
          <p:nvPr/>
        </p:nvSpPr>
        <p:spPr>
          <a:xfrm>
            <a:off x="539750" y="3001962"/>
            <a:ext cx="63833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lang="en-US" sz="28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~имя_класса () { // код деструктора }</a:t>
            </a:r>
            <a:r>
              <a:rPr lang="en-US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09" name="Google Shape;1009;p39"/>
          <p:cNvSpPr txBox="1"/>
          <p:nvPr/>
        </p:nvSpPr>
        <p:spPr>
          <a:xfrm>
            <a:off x="2749550" y="3613150"/>
            <a:ext cx="6092825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нельзя узнать, когда именно вызовется  деструктор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Если программа завершиться до того, как произойдет "сборка мусора", деструктор может быть вообще не вызван</a:t>
            </a:r>
            <a:endParaRPr/>
          </a:p>
        </p:txBody>
      </p:sp>
      <p:sp>
        <p:nvSpPr>
          <p:cNvPr id="1010" name="Google Shape;1010;p39"/>
          <p:cNvSpPr txBox="1"/>
          <p:nvPr/>
        </p:nvSpPr>
        <p:spPr>
          <a:xfrm>
            <a:off x="355600" y="5322887"/>
            <a:ext cx="675163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~Student()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"Объект уничтожен"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011" name="Google Shape;1011;p39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l="54273" t="503" r="1449" b="9802"/>
          <a:stretch/>
        </p:blipFill>
        <p:spPr>
          <a:xfrm>
            <a:off x="6897687" y="-88900"/>
            <a:ext cx="2232025" cy="18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0"/>
          <p:cNvSpPr txBox="1">
            <a:spLocks noGrp="1"/>
          </p:cNvSpPr>
          <p:nvPr>
            <p:ph type="title"/>
          </p:nvPr>
        </p:nvSpPr>
        <p:spPr>
          <a:xfrm>
            <a:off x="29368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деструктора</a:t>
            </a:r>
            <a:endParaRPr/>
          </a:p>
        </p:txBody>
      </p:sp>
      <p:sp>
        <p:nvSpPr>
          <p:cNvPr id="1018" name="Google Shape;1018;p40"/>
          <p:cNvSpPr txBox="1">
            <a:spLocks noGrp="1"/>
          </p:cNvSpPr>
          <p:nvPr>
            <p:ph type="body" idx="1"/>
          </p:nvPr>
        </p:nvSpPr>
        <p:spPr>
          <a:xfrm>
            <a:off x="301625" y="1143000"/>
            <a:ext cx="8540750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может иметь только один деструктор.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 могут быть унаследованы или перегружены.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невозможно вызвать. Они запускаются автоматически.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не принимает модификаторы и не имеет параметров.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класса </a:t>
            </a:r>
            <a:b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25" name="Google Shape;1025;p41"/>
          <p:cNvSpPr txBox="1">
            <a:spLocks noGrp="1"/>
          </p:cNvSpPr>
          <p:nvPr>
            <p:ph type="body" idx="1"/>
          </p:nvPr>
        </p:nvSpPr>
        <p:spPr>
          <a:xfrm>
            <a:off x="0" y="785812"/>
            <a:ext cx="9429750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– специальные методы класса, служат для организации доступа к полям класса.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 правило, свойство связано с закрытым полем класса и определяет методы его получения и установки  (предоставляет инкапсуляцию).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 свойства: </a:t>
            </a:r>
            <a:endParaRPr/>
          </a:p>
        </p:txBody>
      </p:sp>
      <p:sp>
        <p:nvSpPr>
          <p:cNvPr id="1026" name="Google Shape;1026;p41"/>
          <p:cNvSpPr/>
          <p:nvPr/>
        </p:nvSpPr>
        <p:spPr>
          <a:xfrm>
            <a:off x="107504" y="4062804"/>
            <a:ext cx="9577064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[атрибуты]  [спецификаторы]  тип имясвойства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[get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[set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2051050" y="6000750"/>
            <a:ext cx="2160587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аксессоры</a:t>
            </a:r>
            <a:endParaRPr/>
          </a:p>
        </p:txBody>
      </p:sp>
      <p:cxnSp>
        <p:nvCxnSpPr>
          <p:cNvPr id="1028" name="Google Shape;1028;p41"/>
          <p:cNvCxnSpPr/>
          <p:nvPr/>
        </p:nvCxnSpPr>
        <p:spPr>
          <a:xfrm rot="10800000">
            <a:off x="1979612" y="5502275"/>
            <a:ext cx="431800" cy="498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29" name="Google Shape;1029;p41"/>
          <p:cNvSpPr txBox="1"/>
          <p:nvPr/>
        </p:nvSpPr>
        <p:spPr>
          <a:xfrm>
            <a:off x="5148262" y="3484562"/>
            <a:ext cx="9271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void</a:t>
            </a:r>
            <a:endParaRPr/>
          </a:p>
        </p:txBody>
      </p:sp>
      <p:cxnSp>
        <p:nvCxnSpPr>
          <p:cNvPr id="1030" name="Google Shape;1030;p41"/>
          <p:cNvCxnSpPr/>
          <p:nvPr/>
        </p:nvCxnSpPr>
        <p:spPr>
          <a:xfrm flipH="1">
            <a:off x="5508625" y="3760787"/>
            <a:ext cx="103187" cy="3016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1" name="Google Shape;1031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7" name="Google Shape;1037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2"/>
          <p:cNvSpPr txBox="1"/>
          <p:nvPr/>
        </p:nvSpPr>
        <p:spPr>
          <a:xfrm>
            <a:off x="279400" y="233362"/>
            <a:ext cx="7777162" cy="6370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name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39" name="Google Shape;1039;p42"/>
          <p:cNvSpPr txBox="1"/>
          <p:nvPr/>
        </p:nvSpPr>
        <p:spPr>
          <a:xfrm>
            <a:off x="5795962" y="1052512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Закрытое поле</a:t>
            </a:r>
            <a:endParaRPr/>
          </a:p>
        </p:txBody>
      </p:sp>
      <p:cxnSp>
        <p:nvCxnSpPr>
          <p:cNvPr id="1040" name="Google Shape;1040;p42"/>
          <p:cNvCxnSpPr/>
          <p:nvPr/>
        </p:nvCxnSpPr>
        <p:spPr>
          <a:xfrm rot="10800000">
            <a:off x="5148262" y="1268412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1" name="Google Shape;1041;p42"/>
          <p:cNvSpPr txBox="1"/>
          <p:nvPr/>
        </p:nvSpPr>
        <p:spPr>
          <a:xfrm>
            <a:off x="5114925" y="1446212"/>
            <a:ext cx="45704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Имя - произвольное и не обязательно должно совпадать.</a:t>
            </a:r>
            <a:endParaRPr/>
          </a:p>
        </p:txBody>
      </p:sp>
      <p:sp>
        <p:nvSpPr>
          <p:cNvPr id="1042" name="Google Shape;1042;p42"/>
          <p:cNvSpPr txBox="1"/>
          <p:nvPr/>
        </p:nvSpPr>
        <p:spPr>
          <a:xfrm>
            <a:off x="5600700" y="2168525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</a:t>
            </a:r>
            <a:endParaRPr/>
          </a:p>
        </p:txBody>
      </p:sp>
      <p:cxnSp>
        <p:nvCxnSpPr>
          <p:cNvPr id="1043" name="Google Shape;1043;p42"/>
          <p:cNvCxnSpPr/>
          <p:nvPr/>
        </p:nvCxnSpPr>
        <p:spPr>
          <a:xfrm rot="10800000">
            <a:off x="4787900" y="2117725"/>
            <a:ext cx="720725" cy="2047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4" name="Google Shape;1044;p42"/>
          <p:cNvSpPr txBox="1"/>
          <p:nvPr/>
        </p:nvSpPr>
        <p:spPr>
          <a:xfrm>
            <a:off x="301625" y="2636837"/>
            <a:ext cx="14620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получения свойства</a:t>
            </a:r>
            <a:endParaRPr/>
          </a:p>
        </p:txBody>
      </p:sp>
      <p:sp>
        <p:nvSpPr>
          <p:cNvPr id="1045" name="Google Shape;1045;p42"/>
          <p:cNvSpPr txBox="1"/>
          <p:nvPr/>
        </p:nvSpPr>
        <p:spPr>
          <a:xfrm>
            <a:off x="301625" y="4368800"/>
            <a:ext cx="14620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установки свойства</a:t>
            </a:r>
            <a:endParaRPr/>
          </a:p>
        </p:txBody>
      </p:sp>
      <p:cxnSp>
        <p:nvCxnSpPr>
          <p:cNvPr id="1046" name="Google Shape;1046;p42"/>
          <p:cNvCxnSpPr/>
          <p:nvPr/>
        </p:nvCxnSpPr>
        <p:spPr>
          <a:xfrm rot="10800000" flipH="1">
            <a:off x="1908175" y="2687637"/>
            <a:ext cx="431800" cy="504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47" name="Google Shape;1047;p42"/>
          <p:cNvCxnSpPr/>
          <p:nvPr/>
        </p:nvCxnSpPr>
        <p:spPr>
          <a:xfrm rot="10800000" flipH="1">
            <a:off x="1785937" y="4581525"/>
            <a:ext cx="554037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8" name="Google Shape;1048;p42"/>
          <p:cNvSpPr txBox="1"/>
          <p:nvPr/>
        </p:nvSpPr>
        <p:spPr>
          <a:xfrm>
            <a:off x="4410075" y="4044950"/>
            <a:ext cx="4572000" cy="64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«умные» поля, то есть полями с дополнительной логикой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3905250" y="5646737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представляет передаваемое значение</a:t>
            </a:r>
            <a:endParaRPr/>
          </a:p>
        </p:txBody>
      </p:sp>
      <p:cxnSp>
        <p:nvCxnSpPr>
          <p:cNvPr id="1050" name="Google Shape;1050;p42"/>
          <p:cNvCxnSpPr/>
          <p:nvPr/>
        </p:nvCxnSpPr>
        <p:spPr>
          <a:xfrm rot="10800000">
            <a:off x="5003800" y="5291137"/>
            <a:ext cx="144462" cy="2984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51" name="Google Shape;1051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3"/>
          <p:cNvSpPr txBox="1"/>
          <p:nvPr/>
        </p:nvSpPr>
        <p:spPr>
          <a:xfrm>
            <a:off x="-6350" y="793750"/>
            <a:ext cx="9144000" cy="3538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Марина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Марина.Name = 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"Марина"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nameMar = Марина.Name;</a:t>
            </a:r>
            <a:endParaRPr/>
          </a:p>
        </p:txBody>
      </p:sp>
      <p:sp>
        <p:nvSpPr>
          <p:cNvPr id="1059" name="Google Shape;1059;p43"/>
          <p:cNvSpPr txBox="1"/>
          <p:nvPr/>
        </p:nvSpPr>
        <p:spPr>
          <a:xfrm>
            <a:off x="4565650" y="1387475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Устанавливаем свойство –срабатывает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"Марина"  -  передаваемое в свойство value</a:t>
            </a:r>
            <a:endParaRPr/>
          </a:p>
        </p:txBody>
      </p:sp>
      <p:sp>
        <p:nvSpPr>
          <p:cNvPr id="1060" name="Google Shape;1060;p43"/>
          <p:cNvSpPr txBox="1"/>
          <p:nvPr/>
        </p:nvSpPr>
        <p:spPr>
          <a:xfrm>
            <a:off x="4067175" y="4668837"/>
            <a:ext cx="4572000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Получаем значение свойства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срабатывает блок get</a:t>
            </a:r>
            <a:endParaRPr/>
          </a:p>
        </p:txBody>
      </p:sp>
      <p:sp>
        <p:nvSpPr>
          <p:cNvPr id="1061" name="Google Shape;1061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4"/>
          <p:cNvSpPr txBox="1">
            <a:spLocks noGrp="1"/>
          </p:cNvSpPr>
          <p:nvPr>
            <p:ph type="body" idx="1"/>
          </p:nvPr>
        </p:nvSpPr>
        <p:spPr>
          <a:xfrm>
            <a:off x="179387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-  свойства позволяют вложить дополнительную логику</a:t>
            </a:r>
            <a:endParaRPr/>
          </a:p>
        </p:txBody>
      </p:sp>
      <p:sp>
        <p:nvSpPr>
          <p:cNvPr id="1067" name="Google Shape;1067;p44"/>
          <p:cNvSpPr txBox="1"/>
          <p:nvPr/>
        </p:nvSpPr>
        <p:spPr>
          <a:xfrm>
            <a:off x="6350" y="1323975"/>
            <a:ext cx="8945562" cy="4708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 ||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"Курс задан не верно"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course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1068" name="Google Shape;1068;p44"/>
          <p:cNvSpPr txBox="1"/>
          <p:nvPr/>
        </p:nvSpPr>
        <p:spPr>
          <a:xfrm>
            <a:off x="95250" y="6027737"/>
            <a:ext cx="8856662" cy="8302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dima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dima.Course = 6;</a:t>
            </a:r>
            <a:endParaRPr/>
          </a:p>
        </p:txBody>
      </p:sp>
      <p:pic>
        <p:nvPicPr>
          <p:cNvPr id="1069" name="Google Shape;106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6187" y="3756025"/>
            <a:ext cx="43592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5"/>
          <p:cNvSpPr txBox="1">
            <a:spLocks noGrp="1"/>
          </p:cNvSpPr>
          <p:nvPr>
            <p:ph type="body" idx="1"/>
          </p:nvPr>
        </p:nvSpPr>
        <p:spPr>
          <a:xfrm>
            <a:off x="295275" y="0"/>
            <a:ext cx="8540750" cy="41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</a:t>
            </a:r>
            <a:r>
              <a:rPr lang="en-US" sz="2800" b="0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не может быть передано методу в качестве параметра ref или out.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подлежит перегрузке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должно изменять состояние базовой переменной при вызове аксессора 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могут быть статическими, экземплярными, абстрактными и виртуальными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могут иметь модификатор доступа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могут определяться в интерфейсах</a:t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294600" y="4365104"/>
            <a:ext cx="8460432" cy="224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Length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 // только один модификатор доступен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7" name="Google Shape;1077;p45"/>
          <p:cNvSpPr txBox="1"/>
          <p:nvPr/>
        </p:nvSpPr>
        <p:spPr>
          <a:xfrm>
            <a:off x="4183062" y="413543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 мы сможем использовать только в данном классе - в его методах, свойствах, конструкторе</a:t>
            </a:r>
            <a:endParaRPr/>
          </a:p>
        </p:txBody>
      </p:sp>
      <p:cxnSp>
        <p:nvCxnSpPr>
          <p:cNvPr id="1078" name="Google Shape;1078;p45"/>
          <p:cNvCxnSpPr/>
          <p:nvPr/>
        </p:nvCxnSpPr>
        <p:spPr>
          <a:xfrm flipH="1">
            <a:off x="3203575" y="4508500"/>
            <a:ext cx="936625" cy="12239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9" name="Google Shape;1079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Автоматические свойства</a:t>
            </a:r>
            <a:endParaRPr/>
          </a:p>
        </p:txBody>
      </p:sp>
      <p:sp>
        <p:nvSpPr>
          <p:cNvPr id="1085" name="Google Shape;1085;p46"/>
          <p:cNvSpPr txBox="1">
            <a:spLocks noGrp="1"/>
          </p:cNvSpPr>
          <p:nvPr>
            <p:ph type="body" idx="1"/>
          </p:nvPr>
        </p:nvSpPr>
        <p:spPr>
          <a:xfrm>
            <a:off x="722312" y="1730375"/>
            <a:ext cx="424815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rPr lang="en-US" sz="36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тип имя { get; set; }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86" name="Google Shape;1086;p46"/>
          <p:cNvSpPr txBox="1"/>
          <p:nvPr/>
        </p:nvSpPr>
        <p:spPr>
          <a:xfrm>
            <a:off x="271462" y="2357437"/>
            <a:ext cx="8562975" cy="1385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автоматически реализует методы для правильного возвращения значения из поля и назначения значения полю</a:t>
            </a:r>
            <a:endParaRPr/>
          </a:p>
        </p:txBody>
      </p:sp>
      <p:sp>
        <p:nvSpPr>
          <p:cNvPr id="1087" name="Google Shape;1087;p46"/>
          <p:cNvSpPr txBox="1"/>
          <p:nvPr/>
        </p:nvSpPr>
        <p:spPr>
          <a:xfrm>
            <a:off x="271462" y="3860800"/>
            <a:ext cx="7883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неявная инициализация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 при сериализации и десериализации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 время отладки нельзя установить точку останова</a:t>
            </a:r>
            <a:endParaRPr/>
          </a:p>
        </p:txBody>
      </p:sp>
      <p:sp>
        <p:nvSpPr>
          <p:cNvPr id="1088" name="Google Shape;1088;p46"/>
          <p:cNvSpPr txBox="1"/>
          <p:nvPr/>
        </p:nvSpPr>
        <p:spPr>
          <a:xfrm>
            <a:off x="827087" y="1265237"/>
            <a:ext cx="559911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Имеют сокращенное объявление:</a:t>
            </a: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7"/>
          <p:cNvSpPr txBox="1">
            <a:spLocks noGrp="1"/>
          </p:cNvSpPr>
          <p:nvPr>
            <p:ph type="body" idx="1"/>
          </p:nvPr>
        </p:nvSpPr>
        <p:spPr>
          <a:xfrm>
            <a:off x="301625" y="2243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47"/>
          <p:cNvSpPr txBox="1"/>
          <p:nvPr/>
        </p:nvSpPr>
        <p:spPr>
          <a:xfrm>
            <a:off x="336550" y="2085975"/>
            <a:ext cx="8302625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=1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 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96" name="Google Shape;1096;p47"/>
          <p:cNvSpPr txBox="1"/>
          <p:nvPr/>
        </p:nvSpPr>
        <p:spPr>
          <a:xfrm>
            <a:off x="301625" y="198437"/>
            <a:ext cx="7129462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компилятор автоматически генерирует при компиляции поля для свойств</a:t>
            </a:r>
            <a:endParaRPr/>
          </a:p>
        </p:txBody>
      </p:sp>
      <p:sp>
        <p:nvSpPr>
          <p:cNvPr id="1097" name="Google Shape;1097;p47"/>
          <p:cNvSpPr txBox="1"/>
          <p:nvPr/>
        </p:nvSpPr>
        <p:spPr>
          <a:xfrm>
            <a:off x="3132137" y="4391025"/>
            <a:ext cx="4025900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автосвойств</a:t>
            </a:r>
            <a:endParaRPr/>
          </a:p>
        </p:txBody>
      </p:sp>
      <p:cxnSp>
        <p:nvCxnSpPr>
          <p:cNvPr id="1098" name="Google Shape;1098;p47"/>
          <p:cNvCxnSpPr/>
          <p:nvPr/>
        </p:nvCxnSpPr>
        <p:spPr>
          <a:xfrm rot="10800000" flipH="1">
            <a:off x="7235825" y="4246562"/>
            <a:ext cx="144462" cy="433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99" name="Google Shape;1099;p47"/>
          <p:cNvSpPr txBox="1"/>
          <p:nvPr/>
        </p:nvSpPr>
        <p:spPr>
          <a:xfrm>
            <a:off x="2806700" y="1327150"/>
            <a:ext cx="6035675" cy="368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значениями по умолчанию</a:t>
            </a:r>
            <a:endParaRPr/>
          </a:p>
        </p:txBody>
      </p:sp>
      <p:cxnSp>
        <p:nvCxnSpPr>
          <p:cNvPr id="1100" name="Google Shape;1100;p47"/>
          <p:cNvCxnSpPr/>
          <p:nvPr/>
        </p:nvCxnSpPr>
        <p:spPr>
          <a:xfrm flipH="1">
            <a:off x="5145087" y="1789112"/>
            <a:ext cx="866775" cy="1120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1" name="Google Shape;1101;p47"/>
          <p:cNvSpPr txBox="1"/>
          <p:nvPr/>
        </p:nvSpPr>
        <p:spPr>
          <a:xfrm>
            <a:off x="2124075" y="5818187"/>
            <a:ext cx="63166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для хранения значения этого свойства для него неявно будет создаваться поле с модификатором readonly</a:t>
            </a:r>
            <a:endParaRPr/>
          </a:p>
        </p:txBody>
      </p:sp>
      <p:cxnSp>
        <p:nvCxnSpPr>
          <p:cNvPr id="1102" name="Google Shape;1102;p47"/>
          <p:cNvCxnSpPr/>
          <p:nvPr/>
        </p:nvCxnSpPr>
        <p:spPr>
          <a:xfrm rot="10800000" flipH="1">
            <a:off x="5580062" y="5373687"/>
            <a:ext cx="215900" cy="44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3" name="Google Shape;1103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ИТОГО</a:t>
            </a:r>
            <a:endParaRPr/>
          </a:p>
        </p:txBody>
      </p:sp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Все является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объектом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Программа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группа объектов, которые общаются между собой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Каждый объект имеет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состояние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Каждый объект имеет свой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endParaRPr/>
          </a:p>
        </p:txBody>
      </p:sp>
      <p:sp>
        <p:nvSpPr>
          <p:cNvPr id="460" name="Google Shape;460;p6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61" name="Google Shape;46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 #6 С#7</a:t>
            </a:r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1"/>
          </p:nvPr>
        </p:nvSpPr>
        <p:spPr>
          <a:xfrm>
            <a:off x="301625" y="8921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expression bodied members – техника записи метода через лямбда выражения, содержащий один оператор</a:t>
            </a:r>
            <a:endParaRPr/>
          </a:p>
        </p:txBody>
      </p:sp>
      <p:cxnSp>
        <p:nvCxnSpPr>
          <p:cNvPr id="1110" name="Google Shape;1110;p48"/>
          <p:cNvCxnSpPr/>
          <p:nvPr/>
        </p:nvCxnSpPr>
        <p:spPr>
          <a:xfrm rot="10800000">
            <a:off x="7591425" y="3925887"/>
            <a:ext cx="4762" cy="21288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11" name="Google Shape;1111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pic>
        <p:nvPicPr>
          <p:cNvPr id="1112" name="Google Shape;11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25" y="2423050"/>
            <a:ext cx="5391122" cy="6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48"/>
          <p:cNvPicPr preferRelativeResize="0"/>
          <p:nvPr/>
        </p:nvPicPr>
        <p:blipFill rotWithShape="1">
          <a:blip r:embed="rId4">
            <a:alphaModFix/>
          </a:blip>
          <a:srcRect t="24778"/>
          <a:stretch/>
        </p:blipFill>
        <p:spPr>
          <a:xfrm>
            <a:off x="1634525" y="3249125"/>
            <a:ext cx="5665900" cy="1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208425"/>
            <a:ext cx="9144000" cy="7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7cb85d5bcc_1_1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g27cb85d5bcc_1_14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g27cb85d5bcc_1_1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pic>
        <p:nvPicPr>
          <p:cNvPr id="1123" name="Google Shape;1123;g27cb85d5bcc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261724"/>
            <a:ext cx="3778900" cy="29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g27cb85d5bcc_1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925" y="3658950"/>
            <a:ext cx="6177275" cy="1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Nullable Reference Types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С#8</a:t>
            </a: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body" idx="1"/>
          </p:nvPr>
        </p:nvSpPr>
        <p:spPr>
          <a:xfrm>
            <a:off x="330200" y="13938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2" name="Google Shape;1132;p49"/>
          <p:cNvSpPr txBox="1"/>
          <p:nvPr/>
        </p:nvSpPr>
        <p:spPr>
          <a:xfrm>
            <a:off x="44450" y="1470025"/>
            <a:ext cx="9113837" cy="354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 {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login,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=&gt; (Login, Password) = (login, passw);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133" name="Google Shape;1133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50"/>
          <p:cNvSpPr txBox="1">
            <a:spLocks noGrp="1"/>
          </p:cNvSpPr>
          <p:nvPr>
            <p:ph type="body" idx="1"/>
          </p:nvPr>
        </p:nvSpPr>
        <p:spPr>
          <a:xfrm>
            <a:off x="301625" y="4818062"/>
            <a:ext cx="854075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1" name="Google Shape;1141;p50"/>
          <p:cNvSpPr txBox="1"/>
          <p:nvPr/>
        </p:nvSpPr>
        <p:spPr>
          <a:xfrm>
            <a:off x="179387" y="228600"/>
            <a:ext cx="7831137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JetBrains.Annotations;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NewFeachs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CanBeNull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CanBeNull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passw)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=&gt;    (Login, Password) = (login, passw);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pic>
        <p:nvPicPr>
          <p:cNvPr id="1142" name="Google Shape;114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725" y="-50800"/>
            <a:ext cx="3851275" cy="2627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3" name="Google Shape;1143;p50"/>
          <p:cNvCxnSpPr/>
          <p:nvPr/>
        </p:nvCxnSpPr>
        <p:spPr>
          <a:xfrm>
            <a:off x="1146175" y="2997200"/>
            <a:ext cx="17287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44" name="Google Shape;1144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7" y="5129212"/>
            <a:ext cx="4897437" cy="158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50"/>
          <p:cNvSpPr txBox="1"/>
          <p:nvPr/>
        </p:nvSpPr>
        <p:spPr>
          <a:xfrm>
            <a:off x="0" y="4264025"/>
            <a:ext cx="9486900" cy="830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passwlength = user.Password.Length;</a:t>
            </a:r>
            <a:endParaRPr/>
          </a:p>
        </p:txBody>
      </p:sp>
      <p:sp>
        <p:nvSpPr>
          <p:cNvPr id="1146" name="Google Shape;1146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5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4" name="Google Shape;1154;p51"/>
          <p:cNvSpPr txBox="1"/>
          <p:nvPr/>
        </p:nvSpPr>
        <p:spPr>
          <a:xfrm>
            <a:off x="-22225" y="404812"/>
            <a:ext cx="9094787" cy="3170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CanBeNull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 Password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login, [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CanBeNull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(Login, Password) = (login, passw);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 GetLogin =&gt; 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{Login}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?"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pic>
        <p:nvPicPr>
          <p:cNvPr id="1155" name="Google Shape;11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37" y="3698875"/>
            <a:ext cx="75501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51"/>
          <p:cNvSpPr txBox="1"/>
          <p:nvPr/>
        </p:nvSpPr>
        <p:spPr>
          <a:xfrm>
            <a:off x="0" y="6310312"/>
            <a:ext cx="948690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passwlength = user.Password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?0: user.Password.Length;</a:t>
            </a:r>
            <a:endParaRPr/>
          </a:p>
        </p:txBody>
      </p:sp>
      <p:sp>
        <p:nvSpPr>
          <p:cNvPr id="1157" name="Google Shape;115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Методы задания init c#9</a:t>
            </a:r>
            <a:endParaRPr/>
          </a:p>
        </p:txBody>
      </p:sp>
      <p:sp>
        <p:nvSpPr>
          <p:cNvPr id="1164" name="Google Shape;1164;p5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52"/>
          <p:cNvSpPr txBox="1"/>
          <p:nvPr/>
        </p:nvSpPr>
        <p:spPr>
          <a:xfrm>
            <a:off x="4305300" y="1371600"/>
            <a:ext cx="4572000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Quattrocento Sans"/>
              <a:buNone/>
            </a:pPr>
            <a:r>
              <a:rPr lang="en-US" sz="1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cтаксис инициализатора свойств для установки этих значений в выражениях создания, но после завершения конструирования эти свойства будут доступны только для чтения</a:t>
            </a:r>
            <a:endParaRPr/>
          </a:p>
        </p:txBody>
      </p:sp>
      <p:sp>
        <p:nvSpPr>
          <p:cNvPr id="1166" name="Google Shape;1166;p52"/>
          <p:cNvSpPr txBox="1"/>
          <p:nvPr/>
        </p:nvSpPr>
        <p:spPr>
          <a:xfrm>
            <a:off x="301625" y="3068637"/>
            <a:ext cx="81946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Weather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DateTime RecordedAt { </a:t>
            </a: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67" name="Google Shape;1167;p52"/>
          <p:cNvSpPr txBox="1"/>
          <p:nvPr/>
        </p:nvSpPr>
        <p:spPr>
          <a:xfrm>
            <a:off x="273050" y="4791075"/>
            <a:ext cx="795655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1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Weather { RecordedAt = DateTime.Now };</a:t>
            </a:r>
            <a:endParaRPr/>
          </a:p>
        </p:txBody>
      </p:sp>
      <p:sp>
        <p:nvSpPr>
          <p:cNvPr id="1168" name="Google Shape;1168;p52"/>
          <p:cNvSpPr txBox="1"/>
          <p:nvPr/>
        </p:nvSpPr>
        <p:spPr>
          <a:xfrm>
            <a:off x="266700" y="5307012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Error! CS8852.</a:t>
            </a: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now.RecordedAt = DateTime.Now;</a:t>
            </a:r>
            <a:endParaRPr/>
          </a:p>
        </p:txBody>
      </p:sp>
      <p:sp>
        <p:nvSpPr>
          <p:cNvPr id="1169" name="Google Shape;1169;p52"/>
          <p:cNvSpPr txBox="1"/>
          <p:nvPr/>
        </p:nvSpPr>
        <p:spPr>
          <a:xfrm>
            <a:off x="0" y="6191250"/>
            <a:ext cx="9353550" cy="306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Quattrocento Sans"/>
              <a:buNone/>
            </a:pPr>
            <a:r>
              <a:rPr lang="en-US" sz="1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Методы задания только для инициализации можно объявить для любых создаваемых вами</a:t>
            </a:r>
            <a:r>
              <a:rPr lang="en-US" sz="1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0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r>
              <a:rPr lang="en-US" sz="1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0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en-US" sz="1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1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0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1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7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170" name="Google Shape;1170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-324600" y="-90512"/>
            <a:ext cx="979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Индексаторы (свойства с параметрами) </a:t>
            </a:r>
            <a:endParaRPr/>
          </a:p>
        </p:txBody>
      </p:sp>
      <p:sp>
        <p:nvSpPr>
          <p:cNvPr id="1176" name="Google Shape;1176;p53"/>
          <p:cNvSpPr txBox="1">
            <a:spLocks noGrp="1"/>
          </p:cNvSpPr>
          <p:nvPr>
            <p:ph type="body" idx="1"/>
          </p:nvPr>
        </p:nvSpPr>
        <p:spPr>
          <a:xfrm>
            <a:off x="334962" y="1052512"/>
            <a:ext cx="899001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индексировать объекты таким же способом, как массив или коллекцию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«умный» индекс для объектов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позволяющее разработчику перегружать оператор []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</p:txBody>
      </p:sp>
      <p:sp>
        <p:nvSpPr>
          <p:cNvPr id="1177" name="Google Shape;1177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pic>
        <p:nvPicPr>
          <p:cNvPr id="1178" name="Google Shape;11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8825"/>
            <a:ext cx="8352550" cy="26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4" name="Google Shape;1184;p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</a:t>
            </a:r>
            <a:endParaRPr/>
          </a:p>
        </p:txBody>
      </p:sp>
      <p:cxnSp>
        <p:nvCxnSpPr>
          <p:cNvPr id="1185" name="Google Shape;1185;p54"/>
          <p:cNvCxnSpPr/>
          <p:nvPr/>
        </p:nvCxnSpPr>
        <p:spPr>
          <a:xfrm>
            <a:off x="2700337" y="2420937"/>
            <a:ext cx="187166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6" name="Google Shape;1186;p54"/>
          <p:cNvCxnSpPr/>
          <p:nvPr/>
        </p:nvCxnSpPr>
        <p:spPr>
          <a:xfrm>
            <a:off x="3276600" y="3573462"/>
            <a:ext cx="223202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7" name="Google Shape;1187;p54"/>
          <p:cNvCxnSpPr/>
          <p:nvPr/>
        </p:nvCxnSpPr>
        <p:spPr>
          <a:xfrm>
            <a:off x="2843212" y="5013325"/>
            <a:ext cx="2881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8" name="Google Shape;1188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1189" name="Google Shape;11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63825" cy="53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54"/>
          <p:cNvSpPr txBox="1"/>
          <p:nvPr/>
        </p:nvSpPr>
        <p:spPr>
          <a:xfrm>
            <a:off x="4178800" y="3244350"/>
            <a:ext cx="572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Обращаемся к элементам внутри объекта Company.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1" name="Google Shape;1191;p54"/>
          <p:cNvSpPr txBox="1"/>
          <p:nvPr/>
        </p:nvSpPr>
        <p:spPr>
          <a:xfrm>
            <a:off x="4851025" y="4311175"/>
            <a:ext cx="4293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получаем через параметр </a:t>
            </a:r>
            <a:r>
              <a:rPr lang="en-US" b="1">
                <a:solidFill>
                  <a:schemeClr val="lt1"/>
                </a:solidFill>
                <a:highlight>
                  <a:srgbClr val="171717"/>
                </a:highlight>
              </a:rPr>
              <a:t>value</a:t>
            </a: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 переданный объект Person и сохраняем его в массив по индексу</a:t>
            </a:r>
            <a:endParaRPr sz="16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2" name="Google Shape;1192;p54"/>
          <p:cNvSpPr txBox="1"/>
          <p:nvPr/>
        </p:nvSpPr>
        <p:spPr>
          <a:xfrm>
            <a:off x="2783850" y="225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Для хранения персонала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5"/>
          <p:cNvSpPr txBox="1">
            <a:spLocks noGrp="1"/>
          </p:cNvSpPr>
          <p:nvPr>
            <p:ph type="body" idx="1"/>
          </p:nvPr>
        </p:nvSpPr>
        <p:spPr>
          <a:xfrm>
            <a:off x="301650" y="511873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 можно перегружать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300"/>
              <a:t> также индексаторы должны отличаться по количеству, типу или порядку используемых параметров</a:t>
            </a:r>
            <a:endParaRPr sz="4300"/>
          </a:p>
        </p:txBody>
      </p:sp>
      <p:cxnSp>
        <p:nvCxnSpPr>
          <p:cNvPr id="1198" name="Google Shape;1198;p55"/>
          <p:cNvCxnSpPr/>
          <p:nvPr/>
        </p:nvCxnSpPr>
        <p:spPr>
          <a:xfrm>
            <a:off x="3059112" y="2924175"/>
            <a:ext cx="187325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9" name="Google Shape;1199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pic>
        <p:nvPicPr>
          <p:cNvPr id="1200" name="Google Shape;12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12300"/>
            <a:ext cx="8991600" cy="3131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5"/>
          <p:cNvSpPr txBox="1"/>
          <p:nvPr/>
        </p:nvSpPr>
        <p:spPr>
          <a:xfrm>
            <a:off x="527050" y="3900413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индексатору будет передан некорректный индекс, который отсутствует в массиве person, то мы получим исключение,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6"/>
          <p:cNvSpPr txBox="1">
            <a:spLocks noGrp="1"/>
          </p:cNvSpPr>
          <p:nvPr>
            <p:ph type="body" idx="1"/>
          </p:nvPr>
        </p:nvSpPr>
        <p:spPr>
          <a:xfrm>
            <a:off x="301658" y="825499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на индексаторы: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значение, выдаваемое индексатором, нельзя передавать методу в качестве параметра ref или out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индексатор не может быть объявлен как static</a:t>
            </a:r>
            <a:endParaRPr/>
          </a:p>
        </p:txBody>
      </p:sp>
      <p:sp>
        <p:nvSpPr>
          <p:cNvPr id="1207" name="Google Shape;1207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Объектно-ориентированное программирование</a:t>
            </a:r>
            <a:endParaRPr/>
          </a:p>
        </p:txBody>
      </p:sp>
      <p:sp>
        <p:nvSpPr>
          <p:cNvPr id="467" name="Google Shape;467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 </a:t>
            </a:r>
            <a:endParaRPr/>
          </a:p>
        </p:txBody>
      </p:sp>
      <p:sp>
        <p:nvSpPr>
          <p:cNvPr id="468" name="Google Shape;468;p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69" name="Google Shape;46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Многомерные индексаторы</a:t>
            </a:r>
            <a:endParaRPr/>
          </a:p>
        </p:txBody>
      </p:sp>
      <p:sp>
        <p:nvSpPr>
          <p:cNvPr id="1213" name="Google Shape;1213;p5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4" name="Google Shape;1214;p57"/>
          <p:cNvSpPr/>
          <p:nvPr/>
        </p:nvSpPr>
        <p:spPr>
          <a:xfrm>
            <a:off x="180688" y="1336793"/>
            <a:ext cx="8928992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SomeArr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[,] arr;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rows, cols;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Индексатор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index1,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arr[index1, index2];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{arr[index1, index2]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5" name="Google Shape;1215;p57"/>
          <p:cNvCxnSpPr/>
          <p:nvPr/>
        </p:nvCxnSpPr>
        <p:spPr>
          <a:xfrm>
            <a:off x="3708400" y="4005262"/>
            <a:ext cx="5040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8"/>
          <p:cNvSpPr txBox="1">
            <a:spLocks noGrp="1"/>
          </p:cNvSpPr>
          <p:nvPr>
            <p:ph type="title"/>
          </p:nvPr>
        </p:nvSpPr>
        <p:spPr>
          <a:xfrm>
            <a:off x="30003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Особенности хранения ссылочного типа</a:t>
            </a:r>
            <a:endParaRPr/>
          </a:p>
        </p:txBody>
      </p:sp>
      <p:sp>
        <p:nvSpPr>
          <p:cNvPr id="1222" name="Google Shape;1222;p5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3" name="Google Shape;1223;p58"/>
          <p:cNvSpPr txBox="1"/>
          <p:nvPr/>
        </p:nvSpPr>
        <p:spPr>
          <a:xfrm>
            <a:off x="179387" y="1163637"/>
            <a:ext cx="9144000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24" name="Google Shape;1224;p58"/>
          <p:cNvSpPr txBox="1"/>
          <p:nvPr/>
        </p:nvSpPr>
        <p:spPr>
          <a:xfrm>
            <a:off x="2339975" y="5103812"/>
            <a:ext cx="1368425" cy="175418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4906962" y="5026025"/>
            <a:ext cx="1368425" cy="175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27" name="Google Shape;1227;p58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28" name="Google Shape;1228;p58"/>
          <p:cNvCxnSpPr/>
          <p:nvPr/>
        </p:nvCxnSpPr>
        <p:spPr>
          <a:xfrm rot="10800000" flipH="1">
            <a:off x="3024187" y="5103812"/>
            <a:ext cx="1954212" cy="1412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29" name="Google Shape;1229;p58"/>
          <p:cNvSpPr txBox="1"/>
          <p:nvPr/>
        </p:nvSpPr>
        <p:spPr>
          <a:xfrm>
            <a:off x="4610100" y="2587625"/>
            <a:ext cx="4572000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Point - класс, в стек помещается ссылка на адрес в куче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// а в куче располагаются все данные объекта start – работает конструктор по умолчанию</a:t>
            </a:r>
            <a:endParaRPr/>
          </a:p>
        </p:txBody>
      </p:sp>
      <p:sp>
        <p:nvSpPr>
          <p:cNvPr id="1230" name="Google Shape;1230;p58"/>
          <p:cNvSpPr txBox="1"/>
          <p:nvPr/>
        </p:nvSpPr>
        <p:spPr>
          <a:xfrm>
            <a:off x="6938962" y="5132387"/>
            <a:ext cx="1830387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= null;</a:t>
            </a:r>
            <a:endParaRPr/>
          </a:p>
        </p:txBody>
      </p:sp>
      <p:sp>
        <p:nvSpPr>
          <p:cNvPr id="1231" name="Google Shape;1231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9"/>
          <p:cNvSpPr txBox="1">
            <a:spLocks noGrp="1"/>
          </p:cNvSpPr>
          <p:nvPr>
            <p:ph type="title"/>
          </p:nvPr>
        </p:nvSpPr>
        <p:spPr>
          <a:xfrm>
            <a:off x="30162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Копирование значений</a:t>
            </a:r>
            <a:endParaRPr/>
          </a:p>
        </p:txBody>
      </p:sp>
      <p:sp>
        <p:nvSpPr>
          <p:cNvPr id="1237" name="Google Shape;1237;p5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454025" y="900112"/>
            <a:ext cx="838835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end = start;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39" name="Google Shape;1239;p59"/>
          <p:cNvSpPr txBox="1"/>
          <p:nvPr/>
        </p:nvSpPr>
        <p:spPr>
          <a:xfrm>
            <a:off x="4140200" y="2884487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 присвоении данных объекту ссылочного типа он получает не копию объекта, а ссылку на этот объект в куче</a:t>
            </a:r>
            <a:endParaRPr/>
          </a:p>
        </p:txBody>
      </p:sp>
      <p:sp>
        <p:nvSpPr>
          <p:cNvPr id="1240" name="Google Shape;1240;p59"/>
          <p:cNvSpPr txBox="1"/>
          <p:nvPr/>
        </p:nvSpPr>
        <p:spPr>
          <a:xfrm>
            <a:off x="2339975" y="5103812"/>
            <a:ext cx="1368425" cy="20304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4906962" y="5026025"/>
            <a:ext cx="1368425" cy="2308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2" name="Google Shape;1242;p59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43" name="Google Shape;1243;p59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44" name="Google Shape;1244;p59"/>
          <p:cNvCxnSpPr/>
          <p:nvPr/>
        </p:nvCxnSpPr>
        <p:spPr>
          <a:xfrm>
            <a:off x="3024187" y="5245100"/>
            <a:ext cx="1882775" cy="54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45" name="Google Shape;1245;p59"/>
          <p:cNvCxnSpPr/>
          <p:nvPr/>
        </p:nvCxnSpPr>
        <p:spPr>
          <a:xfrm>
            <a:off x="3036887" y="5638800"/>
            <a:ext cx="1870075" cy="15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46" name="Google Shape;1246;p59"/>
          <p:cNvSpPr txBox="1"/>
          <p:nvPr/>
        </p:nvSpPr>
        <p:spPr>
          <a:xfrm>
            <a:off x="3916362" y="43529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Поэтому с изменением end, так же будет меняться start</a:t>
            </a:r>
            <a:endParaRPr/>
          </a:p>
        </p:txBody>
      </p:sp>
      <p:sp>
        <p:nvSpPr>
          <p:cNvPr id="1247" name="Google Shape;1247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0"/>
          <p:cNvSpPr txBox="1">
            <a:spLocks noGrp="1"/>
          </p:cNvSpPr>
          <p:nvPr>
            <p:ph type="title"/>
          </p:nvPr>
        </p:nvSpPr>
        <p:spPr>
          <a:xfrm>
            <a:off x="179387" y="95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члены класса</a:t>
            </a:r>
            <a:endParaRPr/>
          </a:p>
        </p:txBody>
      </p:sp>
      <p:sp>
        <p:nvSpPr>
          <p:cNvPr id="1254" name="Google Shape;1254;p60"/>
          <p:cNvSpPr txBox="1">
            <a:spLocks noGrp="1"/>
          </p:cNvSpPr>
          <p:nvPr>
            <p:ph type="body" idx="1"/>
          </p:nvPr>
        </p:nvSpPr>
        <p:spPr>
          <a:xfrm>
            <a:off x="323850" y="1146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и свойства, которые хранят состояние, общее для всех объектов класса, следует определять как статические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которые определяют общее для всех объектов поведение, также следует объявлять как статические</a:t>
            </a:r>
            <a:endParaRPr/>
          </a:p>
        </p:txBody>
      </p:sp>
      <p:sp>
        <p:nvSpPr>
          <p:cNvPr id="1255" name="Google Shape;1255;p60"/>
          <p:cNvSpPr txBox="1"/>
          <p:nvPr/>
        </p:nvSpPr>
        <p:spPr>
          <a:xfrm>
            <a:off x="200025" y="3500437"/>
            <a:ext cx="85407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getUo 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.WriteLine(UO);                                                         	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56" name="Google Shape;1256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1"/>
          <p:cNvSpPr txBox="1">
            <a:spLocks noGrp="1"/>
          </p:cNvSpPr>
          <p:nvPr>
            <p:ph type="body" idx="1"/>
          </p:nvPr>
        </p:nvSpPr>
        <p:spPr>
          <a:xfrm>
            <a:off x="250825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использовании статических членов необязательно создавать экземпляр класса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статических полей будет создаваться участок в памяти, который будет общим для всех объектов класса.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2" name="Google Shape;1262;p61"/>
          <p:cNvSpPr txBox="1"/>
          <p:nvPr/>
        </p:nvSpPr>
        <p:spPr>
          <a:xfrm>
            <a:off x="395287" y="1614487"/>
            <a:ext cx="7561262" cy="120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.getUo();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.UO);</a:t>
            </a:r>
            <a:endParaRPr/>
          </a:p>
        </p:txBody>
      </p:sp>
      <p:pic>
        <p:nvPicPr>
          <p:cNvPr id="1263" name="Google Shape;126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0" y="2487612"/>
            <a:ext cx="1352550" cy="113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43bfa79f4dc5c5d9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pic>
        <p:nvPicPr>
          <p:cNvPr id="1271" name="Google Shape;1271;g43bfa79f4dc5c5d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614350"/>
            <a:ext cx="8572526" cy="5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7" name="Google Shape;1277;p6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статических методов: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отсутствует ссылка this, поскольку такой метод не выполняется относительно какого-либо объекта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 методе static допускается непосредственный вызов только других методов типа static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метода  static непосредственно доступными оказываются только другие данные типа static, определенные в его классе</a:t>
            </a:r>
            <a:endParaRPr/>
          </a:p>
        </p:txBody>
      </p:sp>
      <p:sp>
        <p:nvSpPr>
          <p:cNvPr id="1278" name="Google Shape;1278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конструкторы</a:t>
            </a:r>
            <a:endParaRPr/>
          </a:p>
        </p:txBody>
      </p:sp>
      <p:sp>
        <p:nvSpPr>
          <p:cNvPr id="1284" name="Google Shape;1284;p63"/>
          <p:cNvSpPr txBox="1">
            <a:spLocks noGrp="1"/>
          </p:cNvSpPr>
          <p:nvPr>
            <p:ph type="body" idx="1"/>
          </p:nvPr>
        </p:nvSpPr>
        <p:spPr>
          <a:xfrm>
            <a:off x="285750" y="1214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 </a:t>
            </a: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типа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экземпляра инициализирует данные экземпляра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класса (типа)— данные класса.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 автоматически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имеет параметров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вызвать явным образом (вызываются до создания первого экземпляра объекта или до вызова любого статического метода).</a:t>
            </a:r>
            <a:endParaRPr/>
          </a:p>
        </p:txBody>
      </p:sp>
      <p:sp>
        <p:nvSpPr>
          <p:cNvPr id="1285" name="Google Shape;1285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1" name="Google Shape;1291;p64"/>
          <p:cNvSpPr txBox="1">
            <a:spLocks noGrp="1"/>
          </p:cNvSpPr>
          <p:nvPr>
            <p:ph type="body" idx="1"/>
          </p:nvPr>
        </p:nvSpPr>
        <p:spPr>
          <a:xfrm>
            <a:off x="357187" y="10001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2" name="Google Shape;1292;p64"/>
          <p:cNvSpPr/>
          <p:nvPr/>
        </p:nvSpPr>
        <p:spPr>
          <a:xfrm>
            <a:off x="365505" y="976960"/>
            <a:ext cx="8103244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D()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закрытый конструктор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статический конструктор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_a = 200;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3" name="Google Shape;1293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9" name="Google Shape;1299;p6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0" name="Google Shape;1300;p65"/>
          <p:cNvSpPr txBox="1"/>
          <p:nvPr/>
        </p:nvSpPr>
        <p:spPr>
          <a:xfrm>
            <a:off x="179387" y="31750"/>
            <a:ext cx="8785225" cy="563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"Static 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301" name="Google Shape;1301;p65"/>
          <p:cNvSpPr txBox="1"/>
          <p:nvPr/>
        </p:nvSpPr>
        <p:spPr>
          <a:xfrm>
            <a:off x="611187" y="5121275"/>
            <a:ext cx="5040312" cy="147796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two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pic>
        <p:nvPicPr>
          <p:cNvPr id="1302" name="Google Shape;1302;p65"/>
          <p:cNvPicPr preferRelativeResize="0"/>
          <p:nvPr/>
        </p:nvPicPr>
        <p:blipFill rotWithShape="1">
          <a:blip r:embed="rId3">
            <a:alphaModFix/>
          </a:blip>
          <a:srcRect l="-460" r="43313"/>
          <a:stretch/>
        </p:blipFill>
        <p:spPr>
          <a:xfrm>
            <a:off x="5651475" y="3287751"/>
            <a:ext cx="3444875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cb85d5bcc_0_7"/>
          <p:cNvSpPr txBox="1">
            <a:spLocks noGrp="1"/>
          </p:cNvSpPr>
          <p:nvPr>
            <p:ph type="title"/>
          </p:nvPr>
        </p:nvSpPr>
        <p:spPr>
          <a:xfrm>
            <a:off x="301625" y="119975"/>
            <a:ext cx="8540700" cy="53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Аналогия</a:t>
            </a:r>
            <a:endParaRPr sz="30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27cb85d5bcc_0_7"/>
          <p:cNvSpPr txBox="1">
            <a:spLocks noGrp="1"/>
          </p:cNvSpPr>
          <p:nvPr>
            <p:ph type="body" idx="1"/>
          </p:nvPr>
        </p:nvSpPr>
        <p:spPr>
          <a:xfrm>
            <a:off x="301625" y="1179450"/>
            <a:ext cx="8715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Понятие «программист» — это класс.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Конкретный разработчик по имени Иван — это объект, принадлежащий к классу «программист» (экземпляр класса).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Зарплата, рабочие обязанности, изученные технологии и должность в компании — это свойства, которые есть у всех объектов класса «программист», в том числе у Ивана. У разных объектов свойства различаются: зарплата и обязанности Ивана будут отличаться от таковых у другого разработчика Миши.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27cb85d5bcc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title"/>
          </p:nvPr>
        </p:nvSpPr>
        <p:spPr>
          <a:xfrm>
            <a:off x="-126047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body" idx="1"/>
          </p:nvPr>
        </p:nvSpPr>
        <p:spPr>
          <a:xfrm>
            <a:off x="32543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прямой потомок System.Object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экземпляры такого класса создавать запрещено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должен реализовывать никаких интерфейсов (не вызвать)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использовать в качестве поля, параметра метода или локальной переменной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 него запрещено наследовать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элементы такого класса должны явным образом объявляться с модификатором static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статический  конструктор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автоматически конструктор по умолчанию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66"/>
          <p:cNvSpPr txBox="1"/>
          <p:nvPr/>
        </p:nvSpPr>
        <p:spPr>
          <a:xfrm>
            <a:off x="5543550" y="76200"/>
            <a:ext cx="3600450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классы,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 не структуры ,  CLR всегда разрешает создавать экземпляры значимых типов</a:t>
            </a:r>
            <a:endParaRPr/>
          </a:p>
        </p:txBody>
      </p:sp>
      <p:sp>
        <p:nvSpPr>
          <p:cNvPr id="1311" name="Google Shape;1311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7"/>
          <p:cNvSpPr txBox="1"/>
          <p:nvPr/>
        </p:nvSpPr>
        <p:spPr>
          <a:xfrm>
            <a:off x="4067175" y="4364037"/>
            <a:ext cx="4270375" cy="25193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при создании </a:t>
            </a:r>
            <a:r>
              <a:rPr lang="en-US" sz="20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 расширения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для хранения совокупности связанных друг с другом статических методов</a:t>
            </a:r>
            <a:endParaRPr/>
          </a:p>
        </p:txBody>
      </p:sp>
      <p:sp>
        <p:nvSpPr>
          <p:cNvPr id="1317" name="Google Shape;1317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67"/>
          <p:cNvSpPr txBox="1"/>
          <p:nvPr/>
        </p:nvSpPr>
        <p:spPr>
          <a:xfrm>
            <a:off x="301618" y="-12"/>
            <a:ext cx="8842500" cy="42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*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summ(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+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random() =&gt;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().Next(100);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.random()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.summ(3, 98)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.multi(3, 5) 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.pi);</a:t>
            </a:r>
            <a:endParaRPr/>
          </a:p>
        </p:txBody>
      </p:sp>
      <p:pic>
        <p:nvPicPr>
          <p:cNvPr id="1319" name="Google Shape;131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587" y="2628900"/>
            <a:ext cx="201136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4213225"/>
            <a:ext cx="2859087" cy="2644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21" name="Google Shape;1321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 (extension methods) позволяют добавлять новые методы в уже существующие </a:t>
            </a:r>
            <a:r>
              <a:rPr lang="en-US" sz="3200" b="1" i="0" u="none">
                <a:solidFill>
                  <a:schemeClr val="lt2"/>
                </a:solidFill>
              </a:rPr>
              <a:t>типы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без создания нового производного класса.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79512" y="3501008"/>
            <a:ext cx="9721080" cy="2862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NewStringFunction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isLetter(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= 0; index &lt; st.Length; index++)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(st[index] == a)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9" name="Google Shape;1329;p68"/>
          <p:cNvCxnSpPr/>
          <p:nvPr/>
        </p:nvCxnSpPr>
        <p:spPr>
          <a:xfrm>
            <a:off x="2052637" y="4581525"/>
            <a:ext cx="5038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0" name="Google Shape;1330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Проверяется класс и его базовые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Ищется любой статический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с методом ####, у которого первый параметр соответствует типу выражения ( this)</a:t>
            </a:r>
            <a:endParaRPr/>
          </a:p>
        </p:txBody>
      </p:sp>
      <p:pic>
        <p:nvPicPr>
          <p:cNvPr id="1337" name="Google Shape;1337;p69"/>
          <p:cNvPicPr preferRelativeResize="0"/>
          <p:nvPr/>
        </p:nvPicPr>
        <p:blipFill rotWithShape="1">
          <a:blip r:embed="rId3">
            <a:alphaModFix/>
          </a:blip>
          <a:srcRect l="14024" t="20469" r="42254" b="35234"/>
          <a:stretch/>
        </p:blipFill>
        <p:spPr>
          <a:xfrm>
            <a:off x="301625" y="238125"/>
            <a:ext cx="6357937" cy="362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8" name="Google Shape;1338;p69"/>
          <p:cNvCxnSpPr/>
          <p:nvPr/>
        </p:nvCxnSpPr>
        <p:spPr>
          <a:xfrm>
            <a:off x="755650" y="981075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9" name="Google Shape;1339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для методов расширений</a:t>
            </a:r>
            <a:endParaRPr/>
          </a:p>
        </p:txBody>
      </p:sp>
      <p:sp>
        <p:nvSpPr>
          <p:cNvPr id="1345" name="Google Shape;1345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Методы расширения должны  быть объявлены в статическом необобщенном классе (первого уровня)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this перед первым аргументом  и только один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надо помнить, что метод расширения никогда не будет вызван, если он имеет ту же сигнатуру, что и метод, изначально определенный в типе.</a:t>
            </a:r>
            <a:endParaRPr/>
          </a:p>
        </p:txBody>
      </p:sp>
      <p:sp>
        <p:nvSpPr>
          <p:cNvPr id="1346" name="Google Shape;1346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43bfa79f4dc5c5d9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pic>
        <p:nvPicPr>
          <p:cNvPr id="1353" name="Google Shape;1353;g43bfa79f4dc5c5d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5" y="168925"/>
            <a:ext cx="7489800" cy="58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g43bfa79f4dc5c5d9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841" y="383747"/>
            <a:ext cx="5547150" cy="8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1"/>
          <p:cNvSpPr txBox="1">
            <a:spLocks noGrp="1"/>
          </p:cNvSpPr>
          <p:nvPr>
            <p:ph type="title"/>
          </p:nvPr>
        </p:nvSpPr>
        <p:spPr>
          <a:xfrm>
            <a:off x="0" y="141287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Частичные классы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структуры, интерфейсы и методы</a:t>
            </a:r>
            <a:endParaRPr/>
          </a:p>
        </p:txBody>
      </p:sp>
      <p:sp>
        <p:nvSpPr>
          <p:cNvPr id="1360" name="Google Shape;1360;p71"/>
          <p:cNvSpPr txBox="1">
            <a:spLocks noGrp="1"/>
          </p:cNvSpPr>
          <p:nvPr>
            <p:ph type="body" idx="1"/>
          </p:nvPr>
        </p:nvSpPr>
        <p:spPr>
          <a:xfrm>
            <a:off x="301625" y="1341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 версиями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Разделение файла или структуры на логические модули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шаблонов (авто генерируемый код)</a:t>
            </a:r>
            <a:endParaRPr/>
          </a:p>
        </p:txBody>
      </p:sp>
      <p:sp>
        <p:nvSpPr>
          <p:cNvPr id="1361" name="Google Shape;1361;p71"/>
          <p:cNvSpPr/>
          <p:nvPr/>
        </p:nvSpPr>
        <p:spPr>
          <a:xfrm>
            <a:off x="107504" y="3302223"/>
            <a:ext cx="8734871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с реализацией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2" name="Google Shape;1362;p71"/>
          <p:cNvCxnSpPr/>
          <p:nvPr/>
        </p:nvCxnSpPr>
        <p:spPr>
          <a:xfrm>
            <a:off x="1692275" y="3716337"/>
            <a:ext cx="208915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3" name="Google Shape;1363;p71"/>
          <p:cNvCxnSpPr/>
          <p:nvPr/>
        </p:nvCxnSpPr>
        <p:spPr>
          <a:xfrm>
            <a:off x="1658937" y="3860800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64" name="Google Shape;1364;p71"/>
          <p:cNvSpPr txBox="1"/>
          <p:nvPr/>
        </p:nvSpPr>
        <p:spPr>
          <a:xfrm>
            <a:off x="4064000" y="1120775"/>
            <a:ext cx="5053012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Объединение всех частичных файлов класса во время компиляции;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всегда работает с полными определениями типов.</a:t>
            </a:r>
            <a:endParaRPr/>
          </a:p>
        </p:txBody>
      </p:sp>
      <p:sp>
        <p:nvSpPr>
          <p:cNvPr id="1365" name="Google Shape;1365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7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72"/>
          <p:cNvSpPr txBox="1"/>
          <p:nvPr/>
        </p:nvSpPr>
        <p:spPr>
          <a:xfrm>
            <a:off x="273050" y="288925"/>
            <a:ext cx="8374062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sp>
        <p:nvSpPr>
          <p:cNvPr id="1373" name="Google Shape;1373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title"/>
          </p:nvPr>
        </p:nvSpPr>
        <p:spPr>
          <a:xfrm>
            <a:off x="-130905" y="-333739"/>
            <a:ext cx="959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использования частичных методов</a:t>
            </a:r>
            <a:endParaRPr/>
          </a:p>
        </p:txBody>
      </p:sp>
      <p:sp>
        <p:nvSpPr>
          <p:cNvPr id="1379" name="Google Shape;1379;p73"/>
          <p:cNvSpPr txBox="1">
            <a:spLocks noGrp="1"/>
          </p:cNvSpPr>
          <p:nvPr>
            <p:ph type="body" idx="1"/>
          </p:nvPr>
        </p:nvSpPr>
        <p:spPr>
          <a:xfrm>
            <a:off x="93058" y="809238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 частичного класса или структуры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 всегда иметь возвращаемый тип void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могут иметь параметров  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параметры ref, универсальные параметры, экземплярные или статические, unsafe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private не пишется (закрыт)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84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►"/>
            </a:pPr>
            <a:r>
              <a:rPr lang="en-US" sz="2800"/>
              <a:t>нет ни одного из следующих модификаторов: virtual, override, sealed, new или extern.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 9.0 эти ограничения снимаются, но требуется, чтобы объявления разделяемых методов имели реализацию. Генераторы кода могут предоставить такую реализацию. </a:t>
            </a:r>
            <a:endParaRPr/>
          </a:p>
        </p:txBody>
      </p:sp>
      <p:sp>
        <p:nvSpPr>
          <p:cNvPr id="1380" name="Google Shape;1380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7b4a92b3d6455625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pic>
        <p:nvPicPr>
          <p:cNvPr id="1387" name="Google Shape;1387;g7b4a92b3d645562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56" y="0"/>
            <a:ext cx="582116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5950</Words>
  <Application>Microsoft Office PowerPoint</Application>
  <PresentationFormat>Экран (4:3)</PresentationFormat>
  <Paragraphs>1372</Paragraphs>
  <Slides>135</Slides>
  <Notes>135</Notes>
  <HiddenSlides>14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135</vt:i4>
      </vt:variant>
    </vt:vector>
  </HeadingPairs>
  <TitlesOfParts>
    <vt:vector size="146" baseType="lpstr">
      <vt:lpstr>Tahoma</vt:lpstr>
      <vt:lpstr>Quattrocento Sans</vt:lpstr>
      <vt:lpstr>Arial</vt:lpstr>
      <vt:lpstr>Times New Roman</vt:lpstr>
      <vt:lpstr>Verdana</vt:lpstr>
      <vt:lpstr>Inconsolata</vt:lpstr>
      <vt:lpstr>Roboto</vt:lpstr>
      <vt:lpstr>Noto Sans Symbols</vt:lpstr>
      <vt:lpstr>Consolas</vt:lpstr>
      <vt:lpstr>1_Compass</vt:lpstr>
      <vt:lpstr>Compass</vt:lpstr>
      <vt:lpstr>Понятие класса, объекта</vt:lpstr>
      <vt:lpstr>Презентация PowerPoint</vt:lpstr>
      <vt:lpstr>Презентация PowerPoint</vt:lpstr>
      <vt:lpstr>Презентация PowerPoint</vt:lpstr>
      <vt:lpstr>ОО подход</vt:lpstr>
      <vt:lpstr>Презентация PowerPoint</vt:lpstr>
      <vt:lpstr>ИТОГО</vt:lpstr>
      <vt:lpstr>Объектно-ориентированное программирование</vt:lpstr>
      <vt:lpstr>Аналогия</vt:lpstr>
      <vt:lpstr>Принципы объектно-ориентированного программирования</vt:lpstr>
      <vt:lpstr>Инкапсуляция (пакетирование) </vt:lpstr>
      <vt:lpstr>Презентация PowerPoint</vt:lpstr>
      <vt:lpstr>Абстракция</vt:lpstr>
      <vt:lpstr>Наследование </vt:lpstr>
      <vt:lpstr>Презентация PowerPoint</vt:lpstr>
      <vt:lpstr>Полиморфизм </vt:lpstr>
      <vt:lpstr>Презентация PowerPoint</vt:lpstr>
      <vt:lpstr> Преимущества ООП </vt:lpstr>
      <vt:lpstr> Преимущества ООП </vt:lpstr>
      <vt:lpstr> Преимущества ООП </vt:lpstr>
      <vt:lpstr>Недостатки ООП </vt:lpstr>
      <vt:lpstr>структурированная переменная, содержащая всю информацию о некотором физическом предмете или реализуемом в программе понятии.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Константы</vt:lpstr>
      <vt:lpstr>Презентация PowerPoint</vt:lpstr>
      <vt:lpstr>Презентация PowerPoint</vt:lpstr>
      <vt:lpstr>Презентация PowerPoint</vt:lpstr>
      <vt:lpstr>Поля для чтения</vt:lpstr>
      <vt:lpstr>                           Сравнение констант </vt:lpstr>
      <vt:lpstr>                          Сравнение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При работе с переменными надо учитывать, что локальные переменные, определенные в методе или в блоке кода, скрывают переменные уровня класса, если их имена совпадают:</vt:lpstr>
      <vt:lpstr>Видимость типа </vt:lpstr>
      <vt:lpstr>Доступ к членам типов</vt:lpstr>
      <vt:lpstr>Презентация PowerPoint</vt:lpstr>
      <vt:lpstr>Презентация PowerPoint</vt:lpstr>
      <vt:lpstr>Презентация PowerPoint</vt:lpstr>
      <vt:lpstr>Перегрузка методов</vt:lpstr>
      <vt:lpstr>Презентация PowerPoint</vt:lpstr>
      <vt:lpstr>Презентация PowerPoint</vt:lpstr>
      <vt:lpstr>отличие методов по возвращаемому типу или по имени параметров не является основанием для перегрузки</vt:lpstr>
      <vt:lpstr>Конструкторы</vt:lpstr>
      <vt:lpstr>Свойства конструкторов</vt:lpstr>
      <vt:lpstr>Свойства конструкторов</vt:lpstr>
      <vt:lpstr>Свойства конструкторов</vt:lpstr>
      <vt:lpstr>Свойства конструкторов</vt:lpstr>
      <vt:lpstr>this</vt:lpstr>
      <vt:lpstr>Презентация PowerPoint</vt:lpstr>
      <vt:lpstr>Инициализаторы</vt:lpstr>
      <vt:lpstr>Презентация PowerPoint</vt:lpstr>
      <vt:lpstr>Статические конструкторы </vt:lpstr>
      <vt:lpstr>Статические конструкторы </vt:lpstr>
      <vt:lpstr>Закрытый конструктор</vt:lpstr>
      <vt:lpstr>Упрощенный синтаксис С#9 </vt:lpstr>
      <vt:lpstr>Деструкторы</vt:lpstr>
      <vt:lpstr>Свойства деструктора</vt:lpstr>
      <vt:lpstr>Свойства класса  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Автоматические свойства</vt:lpstr>
      <vt:lpstr>Презентация PowerPoint</vt:lpstr>
      <vt:lpstr>С #6 С#7</vt:lpstr>
      <vt:lpstr>Презентация PowerPoint</vt:lpstr>
      <vt:lpstr>Nullable Reference Types С#8</vt:lpstr>
      <vt:lpstr>Презентация PowerPoint</vt:lpstr>
      <vt:lpstr>Презентация PowerPoint</vt:lpstr>
      <vt:lpstr> Методы задания init c#9</vt:lpstr>
      <vt:lpstr>Индексаторы (свойства с параметрами) </vt:lpstr>
      <vt:lpstr>Презентация PowerPoint</vt:lpstr>
      <vt:lpstr>Презентация PowerPoint</vt:lpstr>
      <vt:lpstr>Презентация PowerPoint</vt:lpstr>
      <vt:lpstr>Многомерные индексаторы</vt:lpstr>
      <vt:lpstr>Особенности хранения ссылочного типа</vt:lpstr>
      <vt:lpstr>Копирование значений</vt:lpstr>
      <vt:lpstr>Статические члены класса</vt:lpstr>
      <vt:lpstr>Презентация PowerPoint</vt:lpstr>
      <vt:lpstr>Презентация PowerPoint</vt:lpstr>
      <vt:lpstr>Презентация PowerPoint</vt:lpstr>
      <vt:lpstr>Статические конструкторы</vt:lpstr>
      <vt:lpstr>Презентация PowerPoint</vt:lpstr>
      <vt:lpstr>Презентация PowerPoint</vt:lpstr>
      <vt:lpstr>Статический класс</vt:lpstr>
      <vt:lpstr>Презентация PowerPoint</vt:lpstr>
      <vt:lpstr>Методы расширения</vt:lpstr>
      <vt:lpstr>Презентация PowerPoint</vt:lpstr>
      <vt:lpstr>Правила для методов расширений</vt:lpstr>
      <vt:lpstr>Презентация PowerPoint</vt:lpstr>
      <vt:lpstr>Частичные классы  структуры, интерфейсы и методы</vt:lpstr>
      <vt:lpstr>Презентация PowerPoint</vt:lpstr>
      <vt:lpstr>Правила использования частичных методов</vt:lpstr>
      <vt:lpstr>Презентация PowerPoint</vt:lpstr>
      <vt:lpstr>Анонимные типы</vt:lpstr>
      <vt:lpstr>Записи (С# 8/9)</vt:lpstr>
      <vt:lpstr>Записи (С# 8/9)</vt:lpstr>
      <vt:lpstr>Презентация PowerPoint</vt:lpstr>
      <vt:lpstr>Записи</vt:lpstr>
      <vt:lpstr>Презентация PowerPoint</vt:lpstr>
      <vt:lpstr>Презентация PowerPoint</vt:lpstr>
      <vt:lpstr>Методы System.Object</vt:lpstr>
      <vt:lpstr>ToString</vt:lpstr>
      <vt:lpstr>Презентация PowerPoint</vt:lpstr>
      <vt:lpstr> Метод Equals 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Equals</vt:lpstr>
      <vt:lpstr>Презентация PowerPoint</vt:lpstr>
      <vt:lpstr>GetHashCode  Хеш-коды объектов</vt:lpstr>
      <vt:lpstr>Требования к GetHashCode</vt:lpstr>
      <vt:lpstr>Презентация PowerPoint</vt:lpstr>
      <vt:lpstr>метод GetType</vt:lpstr>
      <vt:lpstr>Finalize()</vt:lpstr>
      <vt:lpstr>Clone()</vt:lpstr>
      <vt:lpstr>Модификаторы параметров методов </vt:lpstr>
      <vt:lpstr>Презентация PowerPoint</vt:lpstr>
      <vt:lpstr>Презентация PowerPoint</vt:lpstr>
      <vt:lpstr>Презентация PowerPoint</vt:lpstr>
      <vt:lpstr>out</vt:lpstr>
      <vt:lpstr>Презентация PowerPoint</vt:lpstr>
      <vt:lpstr>Презентация PowerPoint</vt:lpstr>
      <vt:lpstr>Презентация PowerPoint</vt:lpstr>
      <vt:lpstr>С# 7</vt:lpstr>
      <vt:lpstr>params</vt:lpstr>
      <vt:lpstr>Необязательные аргументы</vt:lpstr>
      <vt:lpstr>Именованные аргументы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класса, объекта</dc:title>
  <dc:creator>пнт</dc:creator>
  <cp:lastModifiedBy>admin</cp:lastModifiedBy>
  <cp:revision>1</cp:revision>
  <dcterms:created xsi:type="dcterms:W3CDTF">2004-09-23T08:41:44Z</dcterms:created>
  <dcterms:modified xsi:type="dcterms:W3CDTF">2023-09-20T14:47:31Z</dcterms:modified>
</cp:coreProperties>
</file>