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d919dac1b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g2d919dac1b3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d919dac1b3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g2d919dac1b3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3.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hu"/>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8.png"/><Relationship Id="rId5"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lang="hu"/>
              <a:t>Ételfutár Weboldal Bemutató</a:t>
            </a:r>
            <a:endParaRPr/>
          </a:p>
        </p:txBody>
      </p:sp>
      <p:sp>
        <p:nvSpPr>
          <p:cNvPr id="55" name="Google Shape;55;p1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ctr">
              <a:lnSpc>
                <a:spcPct val="100000"/>
              </a:lnSpc>
              <a:spcBef>
                <a:spcPts val="0"/>
              </a:spcBef>
              <a:spcAft>
                <a:spcPts val="0"/>
              </a:spcAft>
              <a:buSzPct val="117646"/>
              <a:buNone/>
            </a:pPr>
            <a:r>
              <a:rPr lang="hu"/>
              <a:t>Készítették: Erdődi Norbert, Timkó Ákos és Kirsch Gergő Dávid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9285"/>
              <a:buFont typeface="Arial"/>
              <a:buNone/>
            </a:pPr>
            <a:r>
              <a:rPr lang="hu"/>
              <a:t>Ételfutár Weboldalnak a Miskolci Éttermek Rácsszerkezete:</a:t>
            </a:r>
            <a:endParaRPr/>
          </a:p>
        </p:txBody>
      </p:sp>
      <p:pic>
        <p:nvPicPr>
          <p:cNvPr id="110" name="Google Shape;110;p22"/>
          <p:cNvPicPr preferRelativeResize="0"/>
          <p:nvPr/>
        </p:nvPicPr>
        <p:blipFill rotWithShape="1">
          <a:blip r:embed="rId3">
            <a:alphaModFix/>
          </a:blip>
          <a:srcRect b="0" l="0" r="0" t="0"/>
          <a:stretch/>
        </p:blipFill>
        <p:spPr>
          <a:xfrm>
            <a:off x="3305925" y="1170125"/>
            <a:ext cx="5087062" cy="38209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9285"/>
              <a:buFont typeface="Arial"/>
              <a:buNone/>
            </a:pPr>
            <a:r>
              <a:rPr lang="hu"/>
              <a:t>Ételfutár Weboldalnak a Kosár Rácsszerkezete:</a:t>
            </a:r>
            <a:endParaRPr/>
          </a:p>
        </p:txBody>
      </p:sp>
      <p:pic>
        <p:nvPicPr>
          <p:cNvPr id="116" name="Google Shape;116;p23"/>
          <p:cNvPicPr preferRelativeResize="0"/>
          <p:nvPr/>
        </p:nvPicPr>
        <p:blipFill rotWithShape="1">
          <a:blip r:embed="rId3">
            <a:alphaModFix/>
          </a:blip>
          <a:srcRect b="0" l="0" r="0" t="0"/>
          <a:stretch/>
        </p:blipFill>
        <p:spPr>
          <a:xfrm>
            <a:off x="152400" y="1170125"/>
            <a:ext cx="5088948" cy="3820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hu"/>
              <a:t>Ételfutár Weboldal jelenlegi állapota, kinézete:</a:t>
            </a:r>
            <a:endParaRPr/>
          </a:p>
        </p:txBody>
      </p:sp>
      <p:pic>
        <p:nvPicPr>
          <p:cNvPr id="122" name="Google Shape;122;p24"/>
          <p:cNvPicPr preferRelativeResize="0"/>
          <p:nvPr/>
        </p:nvPicPr>
        <p:blipFill rotWithShape="1">
          <a:blip r:embed="rId3">
            <a:alphaModFix/>
          </a:blip>
          <a:srcRect b="0" l="0" r="0" t="0"/>
          <a:stretch/>
        </p:blipFill>
        <p:spPr>
          <a:xfrm>
            <a:off x="152400" y="1170125"/>
            <a:ext cx="8079595" cy="3820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hu"/>
              <a:t>Adminisztrációs felület-WPF Alkalmazás:</a:t>
            </a:r>
            <a:endParaRPr/>
          </a:p>
        </p:txBody>
      </p:sp>
      <p:sp>
        <p:nvSpPr>
          <p:cNvPr id="128" name="Google Shape;128;p25"/>
          <p:cNvSpPr txBox="1"/>
          <p:nvPr/>
        </p:nvSpPr>
        <p:spPr>
          <a:xfrm>
            <a:off x="311700" y="1017725"/>
            <a:ext cx="8335500" cy="172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hu" sz="2000" u="none" cap="none" strike="noStrike">
                <a:solidFill>
                  <a:schemeClr val="dk2"/>
                </a:solidFill>
                <a:latin typeface="Arial"/>
                <a:ea typeface="Arial"/>
                <a:cs typeface="Arial"/>
                <a:sym typeface="Arial"/>
              </a:rPr>
              <a:t>A WPF alkalmazás egy felhasználó kezelő program amely segítségével az “Adminisztrátor” kezelheti a felhasználóit: létrehozhat újat,törölhet,módosíthat.</a:t>
            </a:r>
            <a:endParaRPr b="0" i="0" sz="20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hu" sz="2000" u="none" cap="none" strike="noStrike">
                <a:solidFill>
                  <a:schemeClr val="dk2"/>
                </a:solidFill>
                <a:latin typeface="Arial"/>
                <a:ea typeface="Arial"/>
                <a:cs typeface="Arial"/>
                <a:sym typeface="Arial"/>
              </a:rPr>
              <a:t>Csak be kell jelentkezni “Admin” felhasználóként és kész. Illetve be is lehet regisztrálni egy új felhasználót.</a:t>
            </a:r>
            <a:endParaRPr b="0" i="0" sz="2000" u="none" cap="none" strike="noStrike">
              <a:solidFill>
                <a:schemeClr val="dk2"/>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hu"/>
              <a:t>WPF Alkalmazás kinézete:</a:t>
            </a:r>
            <a:endParaRPr/>
          </a:p>
        </p:txBody>
      </p:sp>
      <p:pic>
        <p:nvPicPr>
          <p:cNvPr id="134" name="Google Shape;134;p26"/>
          <p:cNvPicPr preferRelativeResize="0"/>
          <p:nvPr/>
        </p:nvPicPr>
        <p:blipFill rotWithShape="1">
          <a:blip r:embed="rId3">
            <a:alphaModFix/>
          </a:blip>
          <a:srcRect b="0" l="0" r="0" t="0"/>
          <a:stretch/>
        </p:blipFill>
        <p:spPr>
          <a:xfrm>
            <a:off x="311700" y="1689850"/>
            <a:ext cx="2326806" cy="2333700"/>
          </a:xfrm>
          <a:prstGeom prst="rect">
            <a:avLst/>
          </a:prstGeom>
          <a:noFill/>
          <a:ln>
            <a:noFill/>
          </a:ln>
        </p:spPr>
      </p:pic>
      <p:pic>
        <p:nvPicPr>
          <p:cNvPr id="135" name="Google Shape;135;p26"/>
          <p:cNvPicPr preferRelativeResize="0"/>
          <p:nvPr/>
        </p:nvPicPr>
        <p:blipFill rotWithShape="1">
          <a:blip r:embed="rId4">
            <a:alphaModFix/>
          </a:blip>
          <a:srcRect b="0" l="0" r="0" t="0"/>
          <a:stretch/>
        </p:blipFill>
        <p:spPr>
          <a:xfrm>
            <a:off x="2769838" y="1689840"/>
            <a:ext cx="2691750" cy="2333711"/>
          </a:xfrm>
          <a:prstGeom prst="rect">
            <a:avLst/>
          </a:prstGeom>
          <a:noFill/>
          <a:ln>
            <a:noFill/>
          </a:ln>
        </p:spPr>
      </p:pic>
      <p:pic>
        <p:nvPicPr>
          <p:cNvPr id="136" name="Google Shape;136;p26"/>
          <p:cNvPicPr preferRelativeResize="0"/>
          <p:nvPr/>
        </p:nvPicPr>
        <p:blipFill>
          <a:blip r:embed="rId5">
            <a:alphaModFix/>
          </a:blip>
          <a:stretch>
            <a:fillRect/>
          </a:stretch>
        </p:blipFill>
        <p:spPr>
          <a:xfrm>
            <a:off x="5592938" y="1148375"/>
            <a:ext cx="3210840" cy="3820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hu"/>
              <a:t>WPF Alkalmazás kinézete:</a:t>
            </a:r>
            <a:endParaRPr/>
          </a:p>
        </p:txBody>
      </p:sp>
      <p:pic>
        <p:nvPicPr>
          <p:cNvPr id="142" name="Google Shape;142;p27"/>
          <p:cNvPicPr preferRelativeResize="0"/>
          <p:nvPr/>
        </p:nvPicPr>
        <p:blipFill>
          <a:blip r:embed="rId3">
            <a:alphaModFix/>
          </a:blip>
          <a:stretch>
            <a:fillRect/>
          </a:stretch>
        </p:blipFill>
        <p:spPr>
          <a:xfrm>
            <a:off x="152400" y="1170125"/>
            <a:ext cx="6797460" cy="38209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hu"/>
              <a:t>Ételfutár Weboldal</a:t>
            </a:r>
            <a:endParaRPr/>
          </a:p>
        </p:txBody>
      </p:sp>
      <p:sp>
        <p:nvSpPr>
          <p:cNvPr id="61" name="Google Shape;61;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0"/>
              </a:spcBef>
              <a:spcAft>
                <a:spcPts val="1200"/>
              </a:spcAft>
              <a:buSzPts val="1800"/>
              <a:buNone/>
            </a:pPr>
            <a:r>
              <a:rPr lang="hu" sz="2000"/>
              <a:t>Mi vagyunk az Ételfutár. Üdvözöljük weblapunkon ahol kényelmesen rendelhet ételeket Miskolci éttermekből vagy akár egyéb városok éttermeiből. Cégünk étel rendeléssel és kiszállítással foglalkozik. Csak regisztráljon és már rendelhet is ételt házhoz azonnal. Kényelmesen, rugalmasan rendelhet friss ételt tőlünk.</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hu"/>
              <a:t>Frontend Működése</a:t>
            </a:r>
            <a:endParaRPr/>
          </a:p>
        </p:txBody>
      </p:sp>
      <p:sp>
        <p:nvSpPr>
          <p:cNvPr id="67" name="Google Shape;67;p15"/>
          <p:cNvSpPr txBox="1"/>
          <p:nvPr>
            <p:ph idx="1" type="body"/>
          </p:nvPr>
        </p:nvSpPr>
        <p:spPr>
          <a:xfrm>
            <a:off x="311700" y="1152475"/>
            <a:ext cx="8520600" cy="38865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1665"/>
              <a:buNone/>
            </a:pPr>
            <a:r>
              <a:rPr lang="hu"/>
              <a:t>A weboldalunk React app segítségével működik amelyet a Visual Studio Code nevezetű szoftver segítségével írtunk meg, össze van kötve egy adatbázissal és egy backend-el. A backend-ben rengeteg végpontot csatlakoztatunk a weboldalhoz. A keresés “input” mező is meg lesz csinálva, hogy rá lehessen keresni éttermekre vagy ételekre. A backend végpontok segítségével lekérdezhetőek lesznek az éttermek, illetve az ételek. Lesz regisztráció és bejelentkezési lehetőség is.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hu"/>
              <a:t>Frontend Működése</a:t>
            </a:r>
            <a:endParaRPr/>
          </a:p>
        </p:txBody>
      </p:sp>
      <p:sp>
        <p:nvSpPr>
          <p:cNvPr id="73" name="Google Shape;73;p16"/>
          <p:cNvSpPr txBox="1"/>
          <p:nvPr>
            <p:ph idx="1" type="body"/>
          </p:nvPr>
        </p:nvSpPr>
        <p:spPr>
          <a:xfrm>
            <a:off x="311700" y="1152475"/>
            <a:ext cx="8520600" cy="38865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1200"/>
              </a:spcBef>
              <a:spcAft>
                <a:spcPts val="0"/>
              </a:spcAft>
              <a:buSzPts val="1665"/>
              <a:buNone/>
            </a:pPr>
            <a:r>
              <a:rPr lang="hu"/>
              <a:t>Rendelés Terve:</a:t>
            </a:r>
            <a:endParaRPr/>
          </a:p>
          <a:p>
            <a:pPr indent="0" lvl="0" marL="0" rtl="0" algn="l">
              <a:lnSpc>
                <a:spcPct val="105000"/>
              </a:lnSpc>
              <a:spcBef>
                <a:spcPts val="1200"/>
              </a:spcBef>
              <a:spcAft>
                <a:spcPts val="1200"/>
              </a:spcAft>
              <a:buSzPts val="1665"/>
              <a:buNone/>
            </a:pPr>
            <a:r>
              <a:rPr lang="hu"/>
              <a:t>A főoldalon ha rákattintunk a “Rendelj most!” gombra akkor megjelennek a városok. Ha rákattintunk egy városra megjelennek az éttermek. Ha rákattintunk egy étteremre megjelennek az ételek. Ha rákattintunk egy ételre megjelennek az étel információi valamint a “kosárba” gomb lehetőség.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hu"/>
              <a:t>Backend Működése</a:t>
            </a:r>
            <a:endParaRPr/>
          </a:p>
        </p:txBody>
      </p:sp>
      <p:sp>
        <p:nvSpPr>
          <p:cNvPr id="79" name="Google Shape;79;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SzPts val="1800"/>
              <a:buNone/>
            </a:pPr>
            <a:r>
              <a:rPr lang="hu"/>
              <a:t>A “backend”-et c# programozási nyelven írtuk meg a Visual Studio 2022 nevezetű szoftver segítségével.</a:t>
            </a:r>
            <a:endParaRPr/>
          </a:p>
          <a:p>
            <a:pPr indent="0" lvl="0" marL="0" rtl="0" algn="l">
              <a:lnSpc>
                <a:spcPct val="115000"/>
              </a:lnSpc>
              <a:spcBef>
                <a:spcPts val="0"/>
              </a:spcBef>
              <a:spcAft>
                <a:spcPts val="0"/>
              </a:spcAft>
              <a:buSzPts val="1800"/>
              <a:buNone/>
            </a:pPr>
            <a:r>
              <a:rPr lang="hu"/>
              <a:t>A “backend” a következő képpen működik. Van rengeteg végpont amely az oldal működéséért felelősek. Például a keresőnek kell a lekérdezéshez egy “backend”-es végpont amely lekérdezi az ételeket és ad rá találatokat.</a:t>
            </a:r>
            <a:endParaRPr/>
          </a:p>
          <a:p>
            <a:pPr indent="0" lvl="0" marL="0" rtl="0" algn="l">
              <a:lnSpc>
                <a:spcPct val="115000"/>
              </a:lnSpc>
              <a:spcBef>
                <a:spcPts val="1200"/>
              </a:spcBef>
              <a:spcAft>
                <a:spcPts val="0"/>
              </a:spcAft>
              <a:buSzPts val="1800"/>
              <a:buNone/>
            </a:pPr>
            <a:r>
              <a:rPr lang="hu"/>
              <a:t>A backend-ben “Scaffold konzolos parancs”-al legeneráltunk osztályokat amelyeket a Controllerek-ben használunk fel a végpontoknál.</a:t>
            </a:r>
            <a:endParaRPr/>
          </a:p>
          <a:p>
            <a:pPr indent="0" lvl="0" marL="0" rtl="0" algn="l">
              <a:lnSpc>
                <a:spcPct val="115000"/>
              </a:lnSpc>
              <a:spcBef>
                <a:spcPts val="1200"/>
              </a:spcBef>
              <a:spcAft>
                <a:spcPts val="0"/>
              </a:spcAft>
              <a:buSzPts val="1800"/>
              <a:buNone/>
            </a:pPr>
            <a:r>
              <a:rPr lang="hu"/>
              <a:t>Minden kontroller tartalmazhat végpontokat.</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hu"/>
              <a:t>Adatbázis Működése</a:t>
            </a:r>
            <a:endParaRPr/>
          </a:p>
        </p:txBody>
      </p:sp>
      <p:sp>
        <p:nvSpPr>
          <p:cNvPr id="85" name="Google Shape;85;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0"/>
              </a:spcAft>
              <a:buSzPts val="1800"/>
              <a:buNone/>
            </a:pPr>
            <a:r>
              <a:rPr lang="hu"/>
              <a:t>Az adatbázist MySQL-ben valósítottuk meg. Összesen 9 táblás adatbázist hoztunk létre a cél érdekében. A kapcsolatok a következőképpen vannak kialakítva:</a:t>
            </a:r>
            <a:endParaRPr/>
          </a:p>
          <a:p>
            <a:pPr indent="0" lvl="0" marL="0" rtl="0" algn="l">
              <a:lnSpc>
                <a:spcPct val="115000"/>
              </a:lnSpc>
              <a:spcBef>
                <a:spcPts val="1200"/>
              </a:spcBef>
              <a:spcAft>
                <a:spcPts val="1200"/>
              </a:spcAft>
              <a:buSzPts val="1800"/>
              <a:buNone/>
            </a:pPr>
            <a:r>
              <a:t/>
            </a:r>
            <a:endParaRPr/>
          </a:p>
        </p:txBody>
      </p:sp>
      <p:pic>
        <p:nvPicPr>
          <p:cNvPr id="86" name="Google Shape;86;p18"/>
          <p:cNvPicPr preferRelativeResize="0"/>
          <p:nvPr/>
        </p:nvPicPr>
        <p:blipFill rotWithShape="1">
          <a:blip r:embed="rId3">
            <a:alphaModFix/>
          </a:blip>
          <a:srcRect b="0" l="0" r="0" t="0"/>
          <a:stretch/>
        </p:blipFill>
        <p:spPr>
          <a:xfrm>
            <a:off x="1659400" y="1957150"/>
            <a:ext cx="5825201" cy="30083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hu"/>
              <a:t>Ételfutár Weboldalnak a Főoldal Rácsszerkezete:</a:t>
            </a:r>
            <a:endParaRPr/>
          </a:p>
        </p:txBody>
      </p:sp>
      <p:pic>
        <p:nvPicPr>
          <p:cNvPr id="92" name="Google Shape;92;p19"/>
          <p:cNvPicPr preferRelativeResize="0"/>
          <p:nvPr/>
        </p:nvPicPr>
        <p:blipFill rotWithShape="1">
          <a:blip r:embed="rId3">
            <a:alphaModFix/>
          </a:blip>
          <a:srcRect b="0" l="0" r="0" t="0"/>
          <a:stretch/>
        </p:blipFill>
        <p:spPr>
          <a:xfrm>
            <a:off x="152400" y="1170125"/>
            <a:ext cx="5085144" cy="38209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9285"/>
              <a:buFont typeface="Arial"/>
              <a:buNone/>
            </a:pPr>
            <a:r>
              <a:rPr lang="hu"/>
              <a:t>Ételfutár Weboldalnak a Regisztrálás Rácsszerkezete:</a:t>
            </a:r>
            <a:endParaRPr/>
          </a:p>
        </p:txBody>
      </p:sp>
      <p:pic>
        <p:nvPicPr>
          <p:cNvPr id="98" name="Google Shape;98;p20"/>
          <p:cNvPicPr preferRelativeResize="0"/>
          <p:nvPr/>
        </p:nvPicPr>
        <p:blipFill rotWithShape="1">
          <a:blip r:embed="rId3">
            <a:alphaModFix/>
          </a:blip>
          <a:srcRect b="0" l="0" r="0" t="0"/>
          <a:stretch/>
        </p:blipFill>
        <p:spPr>
          <a:xfrm>
            <a:off x="152400" y="1170125"/>
            <a:ext cx="5088948" cy="3820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9285"/>
              <a:buFont typeface="Arial"/>
              <a:buNone/>
            </a:pPr>
            <a:r>
              <a:rPr lang="hu"/>
              <a:t>Ételfutár Weboldalnak a Bejelentkezés Rácsszerkezete:</a:t>
            </a:r>
            <a:endParaRPr/>
          </a:p>
        </p:txBody>
      </p:sp>
      <p:pic>
        <p:nvPicPr>
          <p:cNvPr id="104" name="Google Shape;104;p21"/>
          <p:cNvPicPr preferRelativeResize="0"/>
          <p:nvPr/>
        </p:nvPicPr>
        <p:blipFill rotWithShape="1">
          <a:blip r:embed="rId3">
            <a:alphaModFix/>
          </a:blip>
          <a:srcRect b="0" l="0" r="0" t="0"/>
          <a:stretch/>
        </p:blipFill>
        <p:spPr>
          <a:xfrm>
            <a:off x="152400" y="1170125"/>
            <a:ext cx="5088948" cy="3820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