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5068AD-69B2-4829-8D4C-BE37E594FF6D}" v="33" dt="2024-03-27T12:32:53.587"/>
    <p1510:client id="{AD0C35B4-04AB-AA11-EBBE-499F35DA0AFD}" v="444" dt="2024-03-28T13:51:05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663AD-B133-9D51-4754-96C4E28C6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E884A-3213-DF00-A566-A951D1356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1767E-BDD0-E823-945B-26BD5220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876E-8B29-4670-9D11-0916B212512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F4601-E124-AF76-FA9A-6ED97334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F5C04-B505-EB72-D259-DEE2F0C92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5EB4-4D0E-4849-9F67-A8D17F434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4649-9A88-C685-CAFB-3909522C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28FC0-2649-DB87-27CD-B7183F55D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8AAD5-E2F3-FFFA-3C73-CE457BAFE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876E-8B29-4670-9D11-0916B212512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45F42-7B04-A4B7-2035-0F46330B2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CBB37-EC78-C487-637E-C5E4518B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5EB4-4D0E-4849-9F67-A8D17F434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8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4D1A9F-A43C-1A77-8228-66D266043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40345-98E9-F51B-8230-E0C071F89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72991-E6D0-16DD-46A3-C1C3F0B6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876E-8B29-4670-9D11-0916B212512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7C808-F955-B099-2012-0DAF657C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BA023-D757-23C9-4A90-5E5C7DBF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5EB4-4D0E-4849-9F67-A8D17F434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91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8634C-1253-BA46-8418-343DAABAC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D2C22-8905-7B2B-22DE-4557B0808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16C64-BBD8-A404-E945-293CBD440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876E-8B29-4670-9D11-0916B212512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7C4FE-7335-B993-1F7B-107E2EC7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5DA8D-1AA5-9DC4-3904-131BA41E4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5EB4-4D0E-4849-9F67-A8D17F434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2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3AEB0-BA8D-78C0-C470-FCCF424EF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6D6CA-88BC-F321-9FEF-DB879717C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2570E-6674-BC09-1A7A-B12D11145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876E-8B29-4670-9D11-0916B212512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609E6-8EB8-21D2-8563-13A1C51F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7090C-70F5-08A9-7FD5-FDFCA73E9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5EB4-4D0E-4849-9F67-A8D17F434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6A5B0-BFCE-5292-7B4C-1010C76B9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8B924-3079-B7D7-B89F-3C28B3FE9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0D7D9-CC52-358B-CCC8-573A26FDF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30F51-F5DC-BEFE-737E-7026A6F2A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876E-8B29-4670-9D11-0916B212512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442E4-9455-DA3F-E76D-3C349A3E9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A280B-7E3E-B0AB-C5F5-C574D191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5EB4-4D0E-4849-9F67-A8D17F434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2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2550-6F69-793E-E190-57B27702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150AD-E233-0959-95D4-ACAD6FC89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52C69-B5E2-609C-91FA-24BF65F3F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72A34-D93F-7AEE-EA28-3F81D8D9D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FAE8FB-5ECF-CE00-112B-F52025141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501187-7EDA-A653-4E9C-8B75D05C5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876E-8B29-4670-9D11-0916B212512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A12AC1-0CCB-1AB4-AC9B-34B90B852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B54915-5E75-60DA-FA9B-43A283B37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5EB4-4D0E-4849-9F67-A8D17F434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92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5A2DF-2003-A2A9-F603-DC30BD0B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D7F8E-7269-8C3B-503E-1EE0CB11C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876E-8B29-4670-9D11-0916B212512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50867-890E-A4AE-6E37-19FA0C75D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B90E2-A4CC-7EEE-CE02-43BE0359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5EB4-4D0E-4849-9F67-A8D17F434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4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B1664-3882-5911-FA96-0DA78A914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876E-8B29-4670-9D11-0916B212512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84B04A-EAD6-563E-2BF2-4C856824D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BE885-00A8-F946-A4E7-BF1ED601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5EB4-4D0E-4849-9F67-A8D17F434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2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63A7B-5840-271C-9197-59D7C7493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D94F2-8A14-0483-4932-43AD8848D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86BA1-F64D-7DA2-F204-5FCCF9826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47A63-4A0F-CFEE-B560-B7A1CF02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876E-8B29-4670-9D11-0916B212512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CDA12-2096-4F7D-74F8-67AA952C8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D7D5D-0721-17B4-C5FA-1434A355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5EB4-4D0E-4849-9F67-A8D17F434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6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977A1-0BB1-3633-F2B7-BC491C79C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7918EC-07B0-0DDA-386B-10CF58102C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1F835-0872-FE55-C8E8-3F18159D1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4424B-014C-6204-A14B-C734D47BD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B876E-8B29-4670-9D11-0916B212512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7001C-1E01-D46B-C82F-F421782B5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9460E-BBB6-9D7B-A378-CF01514E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45EB4-4D0E-4849-9F67-A8D17F434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9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5F06B-3B65-5380-F735-F825DA33B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04E3D-2657-A6F3-7165-C646A8F88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26909-29E6-E285-A3A3-94CEDEEF8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8B876E-8B29-4670-9D11-0916B2125122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2FA92-F05A-073A-5597-BB0764226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47698-8AB7-D92E-F65E-F427EEF184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545EB4-4D0E-4849-9F67-A8D17F434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2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31BD-CAC9-8E49-E55C-80EC79F805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ME 6900 Project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D6303-B57A-BF32-8DD9-01EB18679A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 rtl="0" fontAlgn="base"/>
            <a:r>
              <a:rPr lang="en-US" sz="2400" b="1">
                <a:solidFill>
                  <a:srgbClr val="000000"/>
                </a:solidFill>
                <a:latin typeface="Aptos" panose="020B0004020202020204" pitchFamily="34" charset="0"/>
              </a:rPr>
              <a:t>Jack </a:t>
            </a:r>
            <a:r>
              <a:rPr lang="en-US" sz="2400" b="1" err="1">
                <a:solidFill>
                  <a:srgbClr val="000000"/>
                </a:solidFill>
                <a:latin typeface="Aptos" panose="020B0004020202020204" pitchFamily="34" charset="0"/>
              </a:rPr>
              <a:t>Kirschler</a:t>
            </a:r>
            <a:r>
              <a:rPr lang="en-US" sz="2400" b="1">
                <a:solidFill>
                  <a:srgbClr val="000000"/>
                </a:solidFill>
                <a:latin typeface="Aptos" panose="020B0004020202020204" pitchFamily="34" charset="0"/>
              </a:rPr>
              <a:t> </a:t>
            </a:r>
            <a:r>
              <a:rPr lang="en-US" sz="2400">
                <a:solidFill>
                  <a:srgbClr val="000000"/>
                </a:solidFill>
                <a:latin typeface="Aptos" panose="020B0004020202020204" pitchFamily="34" charset="0"/>
              </a:rPr>
              <a:t> and </a:t>
            </a:r>
            <a:r>
              <a:rPr lang="en-US" sz="2400" b="1">
                <a:solidFill>
                  <a:srgbClr val="000000"/>
                </a:solidFill>
                <a:latin typeface="Aptos" panose="020B0004020202020204" pitchFamily="34" charset="0"/>
              </a:rPr>
              <a:t>Tony Tonkovich</a:t>
            </a:r>
            <a:endParaRPr lang="en-US" sz="240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algn="ctr" rtl="0" fontAlgn="base"/>
            <a:br>
              <a:rPr lang="en-US" sz="2400" b="0" i="0" u="none" strike="noStrike">
                <a:solidFill>
                  <a:srgbClr val="000000"/>
                </a:solidFill>
                <a:effectLst/>
                <a:latin typeface="Aptos" panose="020B0004020202020204" pitchFamily="34" charset="0"/>
              </a:rPr>
            </a:br>
            <a:r>
              <a:rPr lang="en-US" sz="2400" b="0" i="0" u="none" strike="noStrike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Miss-all Industries + Raytheon Lockheed </a:t>
            </a:r>
            <a:r>
              <a:rPr lang="en-US" sz="2400" b="0" i="0" u="none" strike="noStrike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etc</a:t>
            </a:r>
            <a:r>
              <a:rPr lang="en-US" sz="2400" b="0" i="0" u="none" strike="noStrike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LLC</a:t>
            </a:r>
            <a:r>
              <a:rPr lang="en-US" sz="2400" b="0" i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​</a:t>
            </a:r>
            <a:br>
              <a:rPr lang="en-US" sz="2400" b="0" i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</a:br>
            <a:r>
              <a:rPr lang="en-US" sz="2400" b="0" i="0" u="none" strike="noStrike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“Our rockets are </a:t>
            </a:r>
            <a:r>
              <a:rPr lang="en-US" sz="2400" b="1" i="0" u="none" strike="noStrike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accurate</a:t>
            </a:r>
            <a:r>
              <a:rPr lang="en-US" sz="2400" b="0" i="0" u="none" strike="noStrike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trust us”</a:t>
            </a:r>
            <a:r>
              <a:rPr lang="en-US" sz="2400" b="0" i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​</a:t>
            </a:r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r>
              <a:rPr lang="en-US" sz="2400" b="0" i="0" u="none" strike="noStrike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March 28, 2024</a:t>
            </a:r>
            <a:endParaRPr lang="en-US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11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DC5DE-8341-26AA-91B1-5330D282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58"/>
            <a:ext cx="10515600" cy="1325563"/>
          </a:xfrm>
        </p:spPr>
        <p:txBody>
          <a:bodyPr/>
          <a:lstStyle/>
          <a:p>
            <a:r>
              <a:rPr lang="en-US"/>
              <a:t>Problem 1: Ball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45BA7-398B-F335-454A-1281324C7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9692"/>
            <a:ext cx="10515600" cy="4351338"/>
          </a:xfrm>
        </p:spPr>
        <p:txBody>
          <a:bodyPr/>
          <a:lstStyle/>
          <a:p>
            <a:r>
              <a:rPr lang="en-US"/>
              <a:t>Simple Intro into ODE45</a:t>
            </a:r>
          </a:p>
          <a:p>
            <a:r>
              <a:rPr lang="en-US"/>
              <a:t>Initial Conditions:</a:t>
            </a:r>
          </a:p>
          <a:p>
            <a:pPr lvl="1"/>
            <a:r>
              <a:rPr lang="en-US"/>
              <a:t>H</a:t>
            </a:r>
            <a:r>
              <a:rPr lang="en-US" baseline="-25000"/>
              <a:t>0</a:t>
            </a:r>
            <a:r>
              <a:rPr lang="en-US"/>
              <a:t> = 0 [m]</a:t>
            </a:r>
          </a:p>
          <a:p>
            <a:pPr lvl="1"/>
            <a:r>
              <a:rPr lang="en-US"/>
              <a:t>V</a:t>
            </a:r>
            <a:r>
              <a:rPr lang="en-US" baseline="-25000"/>
              <a:t>0</a:t>
            </a:r>
            <a:r>
              <a:rPr lang="en-US"/>
              <a:t> = 200 [m/s] </a:t>
            </a:r>
          </a:p>
          <a:p>
            <a:r>
              <a:rPr lang="en-US"/>
              <a:t>Derivatives:</a:t>
            </a:r>
          </a:p>
          <a:p>
            <a:pPr lvl="1"/>
            <a:r>
              <a:rPr lang="en-US"/>
              <a:t>da/dt = 0</a:t>
            </a:r>
          </a:p>
          <a:p>
            <a:pPr lvl="1"/>
            <a:r>
              <a:rPr lang="en-US"/>
              <a:t>dv/dt = -9.81 [m/s</a:t>
            </a:r>
            <a:r>
              <a:rPr lang="en-US" baseline="30000"/>
              <a:t>2</a:t>
            </a:r>
            <a:r>
              <a:rPr lang="en-US"/>
              <a:t>]</a:t>
            </a:r>
          </a:p>
          <a:p>
            <a:pPr lvl="1"/>
            <a:r>
              <a:rPr lang="en-US"/>
              <a:t>dh/dt = v [m/s]</a:t>
            </a:r>
            <a:br>
              <a:rPr lang="en-US"/>
            </a:br>
            <a:endParaRPr lang="en-US"/>
          </a:p>
        </p:txBody>
      </p:sp>
      <p:pic>
        <p:nvPicPr>
          <p:cNvPr id="9" name="Picture 8" descr="A graph of a ball with a red dot and blue line&#10;&#10;Description automatically generated">
            <a:extLst>
              <a:ext uri="{FF2B5EF4-FFF2-40B4-BE49-F238E27FC236}">
                <a16:creationId xmlns:a16="http://schemas.microsoft.com/office/drawing/2014/main" id="{28380772-7DD3-34E1-C062-10C7AD0189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900" y="163360"/>
            <a:ext cx="4237108" cy="31767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2C76AF-FAA5-EA24-76A1-599D457367C2}"/>
              </a:ext>
            </a:extLst>
          </p:cNvPr>
          <p:cNvSpPr txBox="1"/>
          <p:nvPr/>
        </p:nvSpPr>
        <p:spPr>
          <a:xfrm>
            <a:off x="8651495" y="258246"/>
            <a:ext cx="349915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800" b="1" i="0" u="none" strike="noStrike" baseline="0">
                <a:solidFill>
                  <a:srgbClr val="0E00FF"/>
                </a:solidFill>
                <a:latin typeface="Courier New" panose="02070309020205020404" pitchFamily="49" charset="0"/>
              </a:rPr>
              <a:t>function</a:t>
            </a:r>
            <a:r>
              <a:rPr lang="fr-FR" sz="18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dxdt = ode(t,x)</a:t>
            </a:r>
          </a:p>
          <a:p>
            <a:r>
              <a:rPr lang="en-US" sz="18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  dx = x(2);</a:t>
            </a:r>
          </a:p>
          <a:p>
            <a:r>
              <a:rPr lang="en-US" sz="18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  dv = -9.81;</a:t>
            </a:r>
          </a:p>
          <a:p>
            <a:r>
              <a:rPr lang="en-US" sz="18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dxdt</a:t>
            </a:r>
            <a:r>
              <a:rPr lang="en-US" sz="18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= [dx; dv];</a:t>
            </a:r>
          </a:p>
          <a:p>
            <a:r>
              <a:rPr lang="en-US" sz="1800" b="1" i="0" u="none" strike="noStrike" baseline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  <a:r>
              <a:rPr lang="en-US" sz="18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/>
          </a:p>
        </p:txBody>
      </p:sp>
      <p:pic>
        <p:nvPicPr>
          <p:cNvPr id="4" name="problem1">
            <a:hlinkClick r:id="" action="ppaction://media"/>
            <a:extLst>
              <a:ext uri="{FF2B5EF4-FFF2-40B4-BE49-F238E27FC236}">
                <a16:creationId xmlns:a16="http://schemas.microsoft.com/office/drawing/2014/main" id="{BA60DBC0-44DD-7694-362E-0DB372C1E08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681133" y="3166533"/>
            <a:ext cx="5511800" cy="339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9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797A4-B6A7-EEAF-C5A2-EE5C4699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" y="487"/>
            <a:ext cx="10515600" cy="1325563"/>
          </a:xfrm>
        </p:spPr>
        <p:txBody>
          <a:bodyPr/>
          <a:lstStyle/>
          <a:p>
            <a:r>
              <a:rPr lang="en-US"/>
              <a:t>Problem 2: Rocket Launch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872331-C24B-0687-30ED-09744E61A0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04" y="1077650"/>
                <a:ext cx="7163736" cy="510398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/>
                  <a:t>Goal: Simulate a vertical rocket launch using parameters from previous project. </a:t>
                </a:r>
              </a:p>
              <a:p>
                <a:pPr lvl="1"/>
                <a:r>
                  <a:rPr lang="en-US"/>
                  <a:t>Frontal Area = 0.5m, Mass loss from burning</a:t>
                </a:r>
              </a:p>
              <a:p>
                <a:r>
                  <a:rPr lang="en-US"/>
                  <a:t>Custom Functions Used:</a:t>
                </a:r>
              </a:p>
              <a:p>
                <a:pPr lvl="1"/>
                <a:r>
                  <a:rPr lang="en-US"/>
                  <a:t>Drag Calculation</a:t>
                </a:r>
              </a:p>
              <a:p>
                <a:pPr lvl="1"/>
                <a:r>
                  <a:rPr lang="en-US"/>
                  <a:t>Cd interpolation</a:t>
                </a:r>
              </a:p>
              <a:p>
                <a:pPr lvl="1"/>
                <a:r>
                  <a:rPr lang="en-US"/>
                  <a:t>Atmosphere model</a:t>
                </a:r>
              </a:p>
              <a:p>
                <a:r>
                  <a:rPr lang="en-US"/>
                  <a:t>Initial Conditions:</a:t>
                </a:r>
              </a:p>
              <a:p>
                <a:pPr lvl="1"/>
                <a:r>
                  <a:rPr lang="en-US"/>
                  <a:t>H</a:t>
                </a:r>
                <a:r>
                  <a:rPr lang="en-US" baseline="-25000"/>
                  <a:t>0</a:t>
                </a:r>
                <a:r>
                  <a:rPr lang="en-US"/>
                  <a:t> = 0 [m]</a:t>
                </a:r>
              </a:p>
              <a:p>
                <a:pPr lvl="1"/>
                <a:r>
                  <a:rPr lang="en-US"/>
                  <a:t>V</a:t>
                </a:r>
                <a:r>
                  <a:rPr lang="en-US" baseline="-25000"/>
                  <a:t>0</a:t>
                </a:r>
                <a:r>
                  <a:rPr lang="en-US"/>
                  <a:t> = 0 [m/s] </a:t>
                </a:r>
              </a:p>
              <a:p>
                <a:pPr lvl="1"/>
                <a:r>
                  <a:rPr lang="en-US"/>
                  <a:t>M</a:t>
                </a:r>
                <a:r>
                  <a:rPr lang="en-US" baseline="-25000"/>
                  <a:t>0 </a:t>
                </a:r>
                <a:r>
                  <a:rPr lang="en-US"/>
                  <a:t>= 1167.2 [kg]</a:t>
                </a:r>
              </a:p>
              <a:p>
                <a:r>
                  <a:rPr lang="en-US"/>
                  <a:t>Derivatives:</a:t>
                </a:r>
              </a:p>
              <a:p>
                <a:pPr lvl="1"/>
                <a:r>
                  <a:rPr lang="en-US"/>
                  <a:t>da/dt = 0</a:t>
                </a:r>
              </a:p>
              <a:p>
                <a:pPr lvl="1"/>
                <a:r>
                  <a:rPr lang="en-US"/>
                  <a:t>dv/dt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𝐹𝑑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−9.81</m:t>
                    </m:r>
                  </m:oMath>
                </a14:m>
                <a:r>
                  <a:rPr lang="en-US"/>
                  <a:t> [m/s</a:t>
                </a:r>
                <a:r>
                  <a:rPr lang="en-US" baseline="30000"/>
                  <a:t>2</a:t>
                </a:r>
                <a:r>
                  <a:rPr lang="en-US"/>
                  <a:t>]</a:t>
                </a:r>
              </a:p>
              <a:p>
                <a:pPr lvl="1"/>
                <a:r>
                  <a:rPr lang="en-US"/>
                  <a:t>dh/dt = v [m/s]</a:t>
                </a:r>
              </a:p>
              <a:p>
                <a:pPr lvl="1"/>
                <a:r>
                  <a:rPr lang="en-US"/>
                  <a:t>dm/dt = -1.154 [kg/s]</a:t>
                </a:r>
                <a:r>
                  <a:rPr lang="en-US" b="1"/>
                  <a:t> or </a:t>
                </a:r>
                <a:r>
                  <a:rPr lang="en-US"/>
                  <a:t>0 [kg/s] if t &gt; </a:t>
                </a:r>
                <a:r>
                  <a:rPr lang="en-US" err="1"/>
                  <a:t>tburn</a:t>
                </a:r>
                <a:br>
                  <a:rPr lang="en-US"/>
                </a:br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872331-C24B-0687-30ED-09744E61A0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4" y="1077650"/>
                <a:ext cx="7163736" cy="5103988"/>
              </a:xfrm>
              <a:blipFill>
                <a:blip r:embed="rId4"/>
                <a:stretch>
                  <a:fillRect l="-936"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6E22140-E858-5DBE-D5A2-51E077A59694}"/>
              </a:ext>
            </a:extLst>
          </p:cNvPr>
          <p:cNvSpPr txBox="1"/>
          <p:nvPr/>
        </p:nvSpPr>
        <p:spPr>
          <a:xfrm>
            <a:off x="11892038" y="4842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7D03AA-BAD9-2178-FA7C-33E70CA270F4}"/>
              </a:ext>
            </a:extLst>
          </p:cNvPr>
          <p:cNvSpPr txBox="1"/>
          <p:nvPr/>
        </p:nvSpPr>
        <p:spPr>
          <a:xfrm>
            <a:off x="5638800" y="2883504"/>
            <a:ext cx="2621280" cy="857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29A7E3-D9AE-B4FC-9EAC-548E6C1263AC}"/>
              </a:ext>
            </a:extLst>
          </p:cNvPr>
          <p:cNvSpPr txBox="1">
            <a:spLocks/>
          </p:cNvSpPr>
          <p:nvPr/>
        </p:nvSpPr>
        <p:spPr>
          <a:xfrm>
            <a:off x="6847360" y="292855"/>
            <a:ext cx="5196114" cy="30500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50" b="1">
                <a:solidFill>
                  <a:srgbClr val="0E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050" b="1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en-US" sz="1050" b="1" err="1">
                <a:solidFill>
                  <a:srgbClr val="000000"/>
                </a:solidFill>
                <a:latin typeface="Courier New" panose="02070309020205020404" pitchFamily="49" charset="0"/>
              </a:rPr>
              <a:t>dxdt</a:t>
            </a:r>
            <a:r>
              <a:rPr lang="en-US" sz="1050" b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050" b="1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sz="1050" b="1">
                <a:solidFill>
                  <a:srgbClr val="000000"/>
                </a:solidFill>
                <a:latin typeface="Courier New" panose="02070309020205020404" pitchFamily="49" charset="0"/>
              </a:rPr>
              <a:t>, rho, cd, c, T] = flight(t, x, </a:t>
            </a:r>
            <a:r>
              <a:rPr lang="en-US" sz="1050" b="1" err="1">
                <a:solidFill>
                  <a:srgbClr val="000000"/>
                </a:solidFill>
                <a:latin typeface="Courier New" panose="02070309020205020404" pitchFamily="49" charset="0"/>
              </a:rPr>
              <a:t>mdot</a:t>
            </a:r>
            <a:r>
              <a:rPr lang="en-US" sz="1050" b="1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050" b="1" err="1">
                <a:solidFill>
                  <a:srgbClr val="000000"/>
                </a:solidFill>
                <a:latin typeface="Courier New" panose="02070309020205020404" pitchFamily="49" charset="0"/>
              </a:rPr>
              <a:t>tBurn</a:t>
            </a:r>
            <a:r>
              <a:rPr lang="en-US" sz="1050" b="1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5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50" b="1">
                <a:solidFill>
                  <a:srgbClr val="000000"/>
                </a:solidFill>
                <a:latin typeface="Courier New" panose="02070309020205020404" pitchFamily="49" charset="0"/>
              </a:rPr>
              <a:t>    T = 52000;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50" b="1">
                <a:solidFill>
                  <a:srgbClr val="000000"/>
                </a:solidFill>
                <a:latin typeface="Courier New" panose="02070309020205020404" pitchFamily="49" charset="0"/>
              </a:rPr>
              <a:t>    A = 0.5;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50" b="1">
                <a:solidFill>
                  <a:srgbClr val="000000"/>
                </a:solidFill>
                <a:latin typeface="Courier New" panose="02070309020205020404" pitchFamily="49" charset="0"/>
              </a:rPr>
              <a:t>    h = x(1);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50" b="1">
                <a:solidFill>
                  <a:srgbClr val="000000"/>
                </a:solidFill>
                <a:latin typeface="Courier New" panose="02070309020205020404" pitchFamily="49" charset="0"/>
              </a:rPr>
              <a:t>    v = x(2);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50" b="1">
                <a:solidFill>
                  <a:srgbClr val="000000"/>
                </a:solidFill>
                <a:latin typeface="Courier New" panose="02070309020205020404" pitchFamily="49" charset="0"/>
              </a:rPr>
              <a:t>    m = x(3);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50" b="1">
                <a:solidFill>
                  <a:srgbClr val="000000"/>
                </a:solidFill>
                <a:latin typeface="Courier New" panose="02070309020205020404" pitchFamily="49" charset="0"/>
              </a:rPr>
              <a:t>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50" b="1">
                <a:solidFill>
                  <a:srgbClr val="000000"/>
                </a:solidFill>
                <a:latin typeface="Courier New" panose="02070309020205020404" pitchFamily="49" charset="0"/>
              </a:rPr>
              <a:t>    [rho, c] = </a:t>
            </a:r>
            <a:r>
              <a:rPr lang="en-US" sz="1050" b="1" err="1">
                <a:solidFill>
                  <a:srgbClr val="000000"/>
                </a:solidFill>
                <a:latin typeface="Courier New" panose="02070309020205020404" pitchFamily="49" charset="0"/>
              </a:rPr>
              <a:t>atmosmodel</a:t>
            </a:r>
            <a:r>
              <a:rPr lang="en-US" sz="1050" b="1">
                <a:solidFill>
                  <a:srgbClr val="000000"/>
                </a:solidFill>
                <a:latin typeface="Courier New" panose="02070309020205020404" pitchFamily="49" charset="0"/>
              </a:rPr>
              <a:t>(h);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50" b="1">
                <a:solidFill>
                  <a:srgbClr val="000000"/>
                </a:solidFill>
                <a:latin typeface="Courier New" panose="02070309020205020404" pitchFamily="49" charset="0"/>
              </a:rPr>
              <a:t>    cd = </a:t>
            </a:r>
            <a:r>
              <a:rPr lang="en-US" sz="1050" b="1" err="1">
                <a:solidFill>
                  <a:srgbClr val="000000"/>
                </a:solidFill>
                <a:latin typeface="Courier New" panose="02070309020205020404" pitchFamily="49" charset="0"/>
              </a:rPr>
              <a:t>cd_interp</a:t>
            </a:r>
            <a:r>
              <a:rPr lang="en-US" sz="1050" b="1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50" b="1" err="1">
                <a:solidFill>
                  <a:srgbClr val="000000"/>
                </a:solidFill>
                <a:latin typeface="Courier New" panose="02070309020205020404" pitchFamily="49" charset="0"/>
              </a:rPr>
              <a:t>v,c</a:t>
            </a:r>
            <a:r>
              <a:rPr lang="en-US" sz="1050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50" b="1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50" b="1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sz="1050" b="1">
                <a:solidFill>
                  <a:srgbClr val="000000"/>
                </a:solidFill>
                <a:latin typeface="Courier New" panose="02070309020205020404" pitchFamily="49" charset="0"/>
              </a:rPr>
              <a:t> = drag(</a:t>
            </a:r>
            <a:r>
              <a:rPr lang="en-US" sz="1050" b="1" err="1">
                <a:solidFill>
                  <a:srgbClr val="000000"/>
                </a:solidFill>
                <a:latin typeface="Courier New" panose="02070309020205020404" pitchFamily="49" charset="0"/>
              </a:rPr>
              <a:t>rho,v,cd,A</a:t>
            </a:r>
            <a:r>
              <a:rPr lang="en-US" sz="1050" b="1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50" b="1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50" b="1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50" b="1">
                <a:solidFill>
                  <a:srgbClr val="0E00FF"/>
                </a:solidFill>
                <a:latin typeface="Courier New" panose="02070309020205020404" pitchFamily="49" charset="0"/>
              </a:rPr>
              <a:t>if</a:t>
            </a:r>
            <a:r>
              <a:rPr lang="en-US" sz="1050" b="1">
                <a:solidFill>
                  <a:srgbClr val="000000"/>
                </a:solidFill>
                <a:latin typeface="Courier New" panose="02070309020205020404" pitchFamily="49" charset="0"/>
              </a:rPr>
              <a:t> t &gt;= </a:t>
            </a:r>
            <a:r>
              <a:rPr lang="en-US" sz="1050" b="1" err="1">
                <a:solidFill>
                  <a:srgbClr val="000000"/>
                </a:solidFill>
                <a:latin typeface="Courier New" panose="02070309020205020404" pitchFamily="49" charset="0"/>
              </a:rPr>
              <a:t>tBurn</a:t>
            </a:r>
            <a:endParaRPr lang="en-US" sz="105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50" b="1">
                <a:solidFill>
                  <a:srgbClr val="000000"/>
                </a:solidFill>
                <a:latin typeface="Courier New" panose="02070309020205020404" pitchFamily="49" charset="0"/>
              </a:rPr>
              <a:t>        dm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50" b="1">
                <a:solidFill>
                  <a:srgbClr val="000000"/>
                </a:solidFill>
                <a:latin typeface="Courier New" panose="02070309020205020404" pitchFamily="49" charset="0"/>
              </a:rPr>
              <a:t>        T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50" b="1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50" b="1">
                <a:solidFill>
                  <a:srgbClr val="0E00FF"/>
                </a:solidFill>
                <a:latin typeface="Courier New" panose="02070309020205020404" pitchFamily="49" charset="0"/>
              </a:rPr>
              <a:t>else</a:t>
            </a:r>
            <a:r>
              <a:rPr lang="en-US" sz="105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50" b="1">
                <a:solidFill>
                  <a:srgbClr val="000000"/>
                </a:solidFill>
                <a:latin typeface="Courier New" panose="02070309020205020404" pitchFamily="49" charset="0"/>
              </a:rPr>
              <a:t>        dm = </a:t>
            </a:r>
            <a:r>
              <a:rPr lang="en-US" sz="1050" b="1" err="1">
                <a:solidFill>
                  <a:srgbClr val="000000"/>
                </a:solidFill>
                <a:latin typeface="Courier New" panose="02070309020205020404" pitchFamily="49" charset="0"/>
              </a:rPr>
              <a:t>mdot</a:t>
            </a:r>
            <a:r>
              <a:rPr lang="en-US" sz="1050" b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50" b="1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50" b="1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  <a:r>
              <a:rPr lang="en-US" sz="105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50" b="1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50" b="1">
                <a:solidFill>
                  <a:srgbClr val="000000"/>
                </a:solidFill>
                <a:latin typeface="Courier New" panose="02070309020205020404" pitchFamily="49" charset="0"/>
              </a:rPr>
              <a:t>    dh = x(2);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50" b="1">
                <a:solidFill>
                  <a:srgbClr val="000000"/>
                </a:solidFill>
                <a:latin typeface="Courier New" panose="02070309020205020404" pitchFamily="49" charset="0"/>
              </a:rPr>
              <a:t>    dv = (T + </a:t>
            </a:r>
            <a:r>
              <a:rPr lang="en-US" sz="1050" b="1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sz="1050" b="1">
                <a:solidFill>
                  <a:srgbClr val="000000"/>
                </a:solidFill>
                <a:latin typeface="Courier New" panose="02070309020205020404" pitchFamily="49" charset="0"/>
              </a:rPr>
              <a:t>) / m - 9.81;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50" b="1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50" b="1" err="1">
                <a:solidFill>
                  <a:srgbClr val="000000"/>
                </a:solidFill>
                <a:latin typeface="Courier New" panose="02070309020205020404" pitchFamily="49" charset="0"/>
              </a:rPr>
              <a:t>dxdt</a:t>
            </a:r>
            <a:r>
              <a:rPr lang="en-US" sz="1050" b="1">
                <a:solidFill>
                  <a:srgbClr val="000000"/>
                </a:solidFill>
                <a:latin typeface="Courier New" panose="02070309020205020404" pitchFamily="49" charset="0"/>
              </a:rPr>
              <a:t> = [dh; dv; dm;];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050" b="1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  <a:r>
              <a:rPr lang="en-US" sz="1050" b="1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n-US" sz="3200"/>
          </a:p>
          <a:p>
            <a:pPr marL="0" indent="0">
              <a:buFont typeface="Arial" panose="020B0604020202020204" pitchFamily="34" charset="0"/>
              <a:buNone/>
            </a:pPr>
            <a:endParaRPr lang="en-US" sz="3200"/>
          </a:p>
        </p:txBody>
      </p:sp>
      <p:pic>
        <p:nvPicPr>
          <p:cNvPr id="6" name="problem2">
            <a:hlinkClick r:id="" action="ppaction://media"/>
            <a:extLst>
              <a:ext uri="{FF2B5EF4-FFF2-40B4-BE49-F238E27FC236}">
                <a16:creationId xmlns:a16="http://schemas.microsoft.com/office/drawing/2014/main" id="{3441BC30-ADE1-DD11-289C-2EDBFA3D2E9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947904" y="3429934"/>
            <a:ext cx="4967200" cy="340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2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533F1-F634-FBB1-6E39-2F53F9A1E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2: Rocket Launch</a:t>
            </a:r>
          </a:p>
        </p:txBody>
      </p:sp>
      <p:pic>
        <p:nvPicPr>
          <p:cNvPr id="9" name="Picture 8" descr="A graph with a line&#10;&#10;Description automatically generated">
            <a:extLst>
              <a:ext uri="{FF2B5EF4-FFF2-40B4-BE49-F238E27FC236}">
                <a16:creationId xmlns:a16="http://schemas.microsoft.com/office/drawing/2014/main" id="{22E212D8-18F8-B6C9-61B3-61C3BB37F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371" y="2120309"/>
            <a:ext cx="3886200" cy="2913539"/>
          </a:xfrm>
          <a:prstGeom prst="rect">
            <a:avLst/>
          </a:prstGeom>
        </p:spPr>
      </p:pic>
      <p:pic>
        <p:nvPicPr>
          <p:cNvPr id="3" name="Picture 2" descr="A graph of body forces&#10;&#10;Description automatically generated">
            <a:extLst>
              <a:ext uri="{FF2B5EF4-FFF2-40B4-BE49-F238E27FC236}">
                <a16:creationId xmlns:a16="http://schemas.microsoft.com/office/drawing/2014/main" id="{AAF3BE9A-2681-E7D6-EF0F-8A75F88D0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192" y="2115602"/>
            <a:ext cx="3892525" cy="2916767"/>
          </a:xfrm>
          <a:prstGeom prst="rect">
            <a:avLst/>
          </a:prstGeom>
        </p:spPr>
      </p:pic>
      <p:pic>
        <p:nvPicPr>
          <p:cNvPr id="8" name="Picture 7" descr="A graph of flight profile&#10;&#10;Description automatically generated">
            <a:extLst>
              <a:ext uri="{FF2B5EF4-FFF2-40B4-BE49-F238E27FC236}">
                <a16:creationId xmlns:a16="http://schemas.microsoft.com/office/drawing/2014/main" id="{A2C6E910-D8F8-89D4-B4F5-BAC545021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84" y="2120016"/>
            <a:ext cx="3884058" cy="291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98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1DAA1-5DDA-6127-3D2E-E52AE977E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972" y="487"/>
            <a:ext cx="10515600" cy="1325563"/>
          </a:xfrm>
        </p:spPr>
        <p:txBody>
          <a:bodyPr/>
          <a:lstStyle/>
          <a:p>
            <a:r>
              <a:rPr lang="en-US"/>
              <a:t>Problem 3: Rocket Launch + Turning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48CE19-5144-724C-0C7F-0D00C63452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02" y="1061680"/>
                <a:ext cx="6143171" cy="463844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/>
                  <a:t>Goal: Improve problem 2 to include turning of  the rocket</a:t>
                </a:r>
              </a:p>
              <a:p>
                <a:r>
                  <a:rPr lang="en-US"/>
                  <a:t>Initial Conditions:</a:t>
                </a:r>
              </a:p>
              <a:p>
                <a:pPr lvl="1"/>
                <a:r>
                  <a:rPr lang="en-US"/>
                  <a:t>H</a:t>
                </a:r>
                <a:r>
                  <a:rPr lang="en-US" baseline="-25000"/>
                  <a:t>0</a:t>
                </a:r>
                <a:r>
                  <a:rPr lang="en-US"/>
                  <a:t> = 0 (m) </a:t>
                </a:r>
              </a:p>
              <a:p>
                <a:pPr lvl="1"/>
                <a:r>
                  <a:rPr lang="en-US"/>
                  <a:t>X</a:t>
                </a:r>
                <a:r>
                  <a:rPr lang="en-US" baseline="-25000"/>
                  <a:t>0</a:t>
                </a:r>
                <a:r>
                  <a:rPr lang="en-US"/>
                  <a:t> = 0 (m) </a:t>
                </a:r>
              </a:p>
              <a:p>
                <a:pPr lvl="1"/>
                <a:r>
                  <a:rPr lang="en-US"/>
                  <a:t>V</a:t>
                </a:r>
                <a:r>
                  <a:rPr lang="en-US" baseline="-25000"/>
                  <a:t>0</a:t>
                </a:r>
                <a:r>
                  <a:rPr lang="en-US"/>
                  <a:t> = 0 (m/s) </a:t>
                </a:r>
              </a:p>
              <a:p>
                <a:pPr lvl="1"/>
                <a:r>
                  <a:rPr lang="en-US"/>
                  <a:t>M</a:t>
                </a:r>
                <a:r>
                  <a:rPr lang="en-US" baseline="-25000"/>
                  <a:t>0 </a:t>
                </a:r>
                <a:r>
                  <a:rPr lang="en-US"/>
                  <a:t>= 1167.2 (kg)</a:t>
                </a:r>
              </a:p>
              <a:p>
                <a:pPr lvl="1"/>
                <a:r>
                  <a:rPr lang="en-US"/>
                  <a:t>th</a:t>
                </a:r>
                <a:r>
                  <a:rPr lang="en-US" baseline="-25000"/>
                  <a:t>0 </a:t>
                </a:r>
                <a:r>
                  <a:rPr lang="en-US"/>
                  <a:t>= 88 (deg)</a:t>
                </a:r>
              </a:p>
              <a:p>
                <a:r>
                  <a:rPr lang="en-US"/>
                  <a:t>Derivatives:</a:t>
                </a:r>
              </a:p>
              <a:p>
                <a:pPr lvl="1"/>
                <a:r>
                  <a:rPr lang="en-US"/>
                  <a:t>da/dt = 0</a:t>
                </a:r>
              </a:p>
              <a:p>
                <a:pPr lvl="1"/>
                <a:r>
                  <a:rPr lang="en-US"/>
                  <a:t>dv/dt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𝐹𝑑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−9.81∗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[m/s</a:t>
                </a:r>
                <a:r>
                  <a:rPr lang="en-US" baseline="30000"/>
                  <a:t>2</a:t>
                </a:r>
                <a:r>
                  <a:rPr lang="en-US"/>
                  <a:t>]</a:t>
                </a:r>
              </a:p>
              <a:p>
                <a:pPr lvl="1"/>
                <a:r>
                  <a:rPr lang="en-US"/>
                  <a:t>dh/dt = v*sin(</a:t>
                </a:r>
                <a:r>
                  <a:rPr lang="en-US" err="1"/>
                  <a:t>th</a:t>
                </a:r>
                <a:r>
                  <a:rPr lang="en-US"/>
                  <a:t>) [m/s]</a:t>
                </a:r>
                <a:endParaRPr lang="en-US" b="0"/>
              </a:p>
              <a:p>
                <a:pPr lvl="1"/>
                <a:r>
                  <a:rPr lang="en-US"/>
                  <a:t>dx/dt = v*cos(</a:t>
                </a:r>
                <a:r>
                  <a:rPr lang="en-US" err="1"/>
                  <a:t>th</a:t>
                </a:r>
                <a:r>
                  <a:rPr lang="en-US"/>
                  <a:t>) [m/s]</a:t>
                </a:r>
                <a:endParaRPr lang="en-US" b="0"/>
              </a:p>
              <a:p>
                <a:pPr lvl="1"/>
                <a:r>
                  <a:rPr lang="en-US"/>
                  <a:t>dm/dt = -1.154 [kg/s] </a:t>
                </a:r>
                <a:r>
                  <a:rPr lang="en-US" b="1"/>
                  <a:t>or </a:t>
                </a:r>
                <a:r>
                  <a:rPr lang="en-US"/>
                  <a:t>0 [kg/s] if t &gt; </a:t>
                </a:r>
                <a:r>
                  <a:rPr lang="en-US" err="1"/>
                  <a:t>tburn</a:t>
                </a:r>
                <a:endParaRPr lang="en-US"/>
              </a:p>
              <a:p>
                <a:pPr lvl="1"/>
                <a:r>
                  <a:rPr lang="en-US" err="1"/>
                  <a:t>dth</a:t>
                </a:r>
                <a:r>
                  <a:rPr lang="en-US"/>
                  <a:t>/dt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40.1∗(−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𝑡h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pPr lvl="1"/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48CE19-5144-724C-0C7F-0D00C63452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2" y="1061680"/>
                <a:ext cx="6143171" cy="4638449"/>
              </a:xfrm>
              <a:blipFill>
                <a:blip r:embed="rId2"/>
                <a:stretch>
                  <a:fillRect l="-1290" t="-2891" r="-496" b="-1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DDBABD0-5DFA-8AB5-C224-99B054D226B1}"/>
              </a:ext>
            </a:extLst>
          </p:cNvPr>
          <p:cNvSpPr txBox="1"/>
          <p:nvPr/>
        </p:nvSpPr>
        <p:spPr>
          <a:xfrm>
            <a:off x="7046819" y="1061680"/>
            <a:ext cx="4937760" cy="48628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b="1" i="0" u="none" strike="noStrike" baseline="0">
                <a:solidFill>
                  <a:srgbClr val="0E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[</a:t>
            </a:r>
            <a:r>
              <a:rPr lang="en-US" sz="1000" b="1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dxdt</a:t>
            </a:r>
            <a:r>
              <a:rPr lang="en-US" sz="1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000" b="1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sz="1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, rho, cd, c, T] = flight(t, x, </a:t>
            </a:r>
            <a:r>
              <a:rPr lang="en-US" sz="1000" b="1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mdot</a:t>
            </a:r>
            <a:r>
              <a:rPr lang="en-US" sz="1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000" b="1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tBurn</a:t>
            </a:r>
            <a:r>
              <a:rPr lang="en-US" sz="1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1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  T = 53000;</a:t>
            </a:r>
          </a:p>
          <a:p>
            <a:r>
              <a:rPr lang="en-US" sz="1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  A = 0.5;</a:t>
            </a:r>
          </a:p>
          <a:p>
            <a:r>
              <a:rPr lang="en-US" sz="1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  g = 9.81;</a:t>
            </a:r>
          </a:p>
          <a:p>
            <a:r>
              <a:rPr lang="en-US" sz="1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b="1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m_cst</a:t>
            </a:r>
            <a:r>
              <a:rPr lang="en-US" sz="1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= 40.1;</a:t>
            </a:r>
          </a:p>
          <a:p>
            <a:r>
              <a:rPr lang="en-US" sz="1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  h = x(1); </a:t>
            </a:r>
          </a:p>
          <a:p>
            <a:r>
              <a:rPr lang="en-US" sz="1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  v = x(2);</a:t>
            </a:r>
          </a:p>
          <a:p>
            <a:r>
              <a:rPr lang="en-US" sz="1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  m = x(3);</a:t>
            </a:r>
          </a:p>
          <a:p>
            <a:r>
              <a:rPr lang="en-US" sz="1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b="1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th</a:t>
            </a:r>
            <a:r>
              <a:rPr lang="en-US" sz="1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= x(5);</a:t>
            </a:r>
          </a:p>
          <a:p>
            <a:r>
              <a:rPr lang="en-US" sz="1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</a:p>
          <a:p>
            <a:r>
              <a:rPr lang="en-US" sz="1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  [rho, c] = </a:t>
            </a:r>
            <a:r>
              <a:rPr lang="en-US" sz="1000" b="1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atmosmodel</a:t>
            </a:r>
            <a:r>
              <a:rPr lang="en-US" sz="1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(h);</a:t>
            </a:r>
          </a:p>
          <a:p>
            <a:r>
              <a:rPr lang="en-US" sz="1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  cd = </a:t>
            </a:r>
            <a:r>
              <a:rPr lang="en-US" sz="1000" b="1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cd_interp</a:t>
            </a:r>
            <a:r>
              <a:rPr lang="en-US" sz="1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00" b="1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v,c</a:t>
            </a:r>
            <a:r>
              <a:rPr lang="en-US" sz="1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b="1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fd</a:t>
            </a:r>
            <a:r>
              <a:rPr lang="en-US" sz="1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= drag(</a:t>
            </a:r>
            <a:r>
              <a:rPr lang="en-US" sz="1000" b="1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rho,v,cd,A</a:t>
            </a:r>
            <a:r>
              <a:rPr lang="en-US" sz="1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1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b="1" i="0" u="none" strike="noStrike" baseline="0">
                <a:solidFill>
                  <a:srgbClr val="0E00FF"/>
                </a:solidFill>
                <a:latin typeface="Courier New" panose="02070309020205020404" pitchFamily="49" charset="0"/>
              </a:rPr>
              <a:t>if</a:t>
            </a:r>
            <a:r>
              <a:rPr lang="en-US" sz="1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t &gt;= </a:t>
            </a:r>
            <a:r>
              <a:rPr lang="en-US" sz="1000" b="1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tBurn</a:t>
            </a:r>
            <a:endParaRPr lang="en-US" sz="1000" b="1" i="0" u="none" strike="noStrike" baseline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      dm = 0;</a:t>
            </a:r>
          </a:p>
          <a:p>
            <a:r>
              <a:rPr lang="en-US" sz="1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      T = 0;</a:t>
            </a:r>
          </a:p>
          <a:p>
            <a:r>
              <a:rPr lang="en-US" sz="1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b="1" i="0" u="none" strike="noStrike" baseline="0">
                <a:solidFill>
                  <a:srgbClr val="0E00FF"/>
                </a:solidFill>
                <a:latin typeface="Courier New" panose="02070309020205020404" pitchFamily="49" charset="0"/>
              </a:rPr>
              <a:t>else</a:t>
            </a:r>
            <a:r>
              <a:rPr lang="en-US" sz="1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      dm = </a:t>
            </a:r>
            <a:r>
              <a:rPr lang="en-US" sz="1000" b="1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mdot</a:t>
            </a:r>
            <a:r>
              <a:rPr lang="en-US" sz="1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b="1" i="0" u="none" strike="noStrike" baseline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  <a:r>
              <a:rPr lang="en-US" sz="1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n-US" sz="1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  dh = v*</a:t>
            </a:r>
            <a:r>
              <a:rPr lang="en-US" sz="1000" b="1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sind</a:t>
            </a:r>
            <a:r>
              <a:rPr lang="en-US" sz="1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00" b="1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th</a:t>
            </a:r>
            <a:r>
              <a:rPr lang="en-US" sz="1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  dx = v*</a:t>
            </a:r>
            <a:r>
              <a:rPr lang="en-US" sz="1000" b="1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cosd</a:t>
            </a:r>
            <a:r>
              <a:rPr lang="en-US" sz="1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00" b="1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th</a:t>
            </a:r>
            <a:r>
              <a:rPr lang="en-US" sz="1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de-DE" sz="1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  dv = (T + fd) / m - g*sind(th);</a:t>
            </a:r>
          </a:p>
          <a:p>
            <a:r>
              <a:rPr lang="en-US" sz="1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b="1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dth</a:t>
            </a:r>
            <a:r>
              <a:rPr lang="en-US" sz="1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000" b="1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m_cst</a:t>
            </a:r>
            <a:r>
              <a:rPr lang="en-US" sz="1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*(-(g*</a:t>
            </a:r>
            <a:r>
              <a:rPr lang="en-US" sz="1000" b="1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cosd</a:t>
            </a:r>
            <a:r>
              <a:rPr lang="en-US" sz="1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000" b="1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th</a:t>
            </a:r>
            <a:r>
              <a:rPr lang="en-US" sz="1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))/v);</a:t>
            </a:r>
          </a:p>
          <a:p>
            <a:r>
              <a:rPr lang="en-US" sz="1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000" b="1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dxdt</a:t>
            </a:r>
            <a:r>
              <a:rPr lang="en-US" sz="1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= [dh; dv; dm; dx; </a:t>
            </a:r>
            <a:r>
              <a:rPr lang="en-US" sz="1000" b="1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dth</a:t>
            </a:r>
            <a:r>
              <a:rPr lang="en-US" sz="1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;];</a:t>
            </a:r>
          </a:p>
          <a:p>
            <a:r>
              <a:rPr lang="en-US" sz="1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000" b="1" i="0" u="none" strike="noStrike" baseline="0">
                <a:solidFill>
                  <a:srgbClr val="0E00FF"/>
                </a:solidFill>
                <a:latin typeface="Courier New" panose="02070309020205020404" pitchFamily="49" charset="0"/>
              </a:rPr>
              <a:t>end</a:t>
            </a:r>
            <a:r>
              <a:rPr lang="en-US" sz="1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5560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1E71-A7AB-50D2-AEE2-DFDACB59A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" y="487"/>
            <a:ext cx="10515600" cy="1325563"/>
          </a:xfrm>
        </p:spPr>
        <p:txBody>
          <a:bodyPr/>
          <a:lstStyle/>
          <a:p>
            <a:r>
              <a:rPr lang="en-US"/>
              <a:t>Problem 3: Rocket Launch + Turning</a:t>
            </a:r>
          </a:p>
        </p:txBody>
      </p:sp>
      <p:pic>
        <p:nvPicPr>
          <p:cNvPr id="6" name="problem3">
            <a:hlinkClick r:id="" action="ppaction://media"/>
            <a:extLst>
              <a:ext uri="{FF2B5EF4-FFF2-40B4-BE49-F238E27FC236}">
                <a16:creationId xmlns:a16="http://schemas.microsoft.com/office/drawing/2014/main" id="{45FC909E-4107-CC46-81D5-9CC30F2DC8D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77" y="1901260"/>
            <a:ext cx="4640371" cy="3382720"/>
          </a:xfrm>
          <a:prstGeom prst="rect">
            <a:avLst/>
          </a:prstGeom>
        </p:spPr>
      </p:pic>
      <p:pic>
        <p:nvPicPr>
          <p:cNvPr id="7" name="Picture 6" descr="A graph of a rocket angle&#10;&#10;Description automatically generated">
            <a:extLst>
              <a:ext uri="{FF2B5EF4-FFF2-40B4-BE49-F238E27FC236}">
                <a16:creationId xmlns:a16="http://schemas.microsoft.com/office/drawing/2014/main" id="{6D24A674-B993-E8C3-B649-9FDE31BB24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4324" y="985275"/>
            <a:ext cx="3714725" cy="2781301"/>
          </a:xfrm>
          <a:prstGeom prst="rect">
            <a:avLst/>
          </a:prstGeom>
        </p:spPr>
      </p:pic>
      <p:pic>
        <p:nvPicPr>
          <p:cNvPr id="10" name="Picture 9" descr="A graph of body forces&#10;&#10;Description automatically generated">
            <a:extLst>
              <a:ext uri="{FF2B5EF4-FFF2-40B4-BE49-F238E27FC236}">
                <a16:creationId xmlns:a16="http://schemas.microsoft.com/office/drawing/2014/main" id="{2C998DE4-5407-F29A-9658-825ECC49ED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259" y="3765874"/>
            <a:ext cx="3714726" cy="2785535"/>
          </a:xfrm>
          <a:prstGeom prst="rect">
            <a:avLst/>
          </a:prstGeom>
        </p:spPr>
      </p:pic>
      <p:pic>
        <p:nvPicPr>
          <p:cNvPr id="14" name="Picture 13" descr="A graph of flight profile&#10;&#10;Description automatically generated">
            <a:extLst>
              <a:ext uri="{FF2B5EF4-FFF2-40B4-BE49-F238E27FC236}">
                <a16:creationId xmlns:a16="http://schemas.microsoft.com/office/drawing/2014/main" id="{AB8BA504-D7D4-9AED-64DB-A54A351C33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8776" y="984911"/>
            <a:ext cx="3706259" cy="2781301"/>
          </a:xfrm>
          <a:prstGeom prst="rect">
            <a:avLst/>
          </a:prstGeom>
        </p:spPr>
      </p:pic>
      <p:pic>
        <p:nvPicPr>
          <p:cNvPr id="15" name="Picture 14" descr="A graph of a mass&#10;&#10;Description automatically generated">
            <a:extLst>
              <a:ext uri="{FF2B5EF4-FFF2-40B4-BE49-F238E27FC236}">
                <a16:creationId xmlns:a16="http://schemas.microsoft.com/office/drawing/2014/main" id="{07AB7CBC-D1F8-9806-9B36-3BE695117C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9477" y="3764706"/>
            <a:ext cx="3706258" cy="278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3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679E6-A34D-A986-2679-248E06874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" y="487"/>
            <a:ext cx="10515600" cy="1325563"/>
          </a:xfrm>
        </p:spPr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0E999-C0BF-707C-EE55-CD95AD881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2" y="109634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Matched Simulink's 90 degree turn</a:t>
            </a:r>
          </a:p>
          <a:p>
            <a:r>
              <a:rPr lang="en-US"/>
              <a:t>Overshot altitude due to increased burn time compared to </a:t>
            </a:r>
            <a:r>
              <a:rPr lang="en-US" err="1"/>
              <a:t>simulink</a:t>
            </a:r>
          </a:p>
          <a:p>
            <a:r>
              <a:rPr lang="en-US"/>
              <a:t>Pitching delay was not accounted for in ODE45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B91D35-55F2-F4A0-3FD2-6A1F87BDA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729814"/>
              </p:ext>
            </p:extLst>
          </p:nvPr>
        </p:nvGraphicFramePr>
        <p:xfrm>
          <a:off x="1907337" y="3838048"/>
          <a:ext cx="8168640" cy="1498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1265383739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4233106470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974080312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2966400137"/>
                    </a:ext>
                  </a:extLst>
                </a:gridCol>
              </a:tblGrid>
              <a:tr h="385674">
                <a:tc>
                  <a:txBody>
                    <a:bodyPr/>
                    <a:lstStyle/>
                    <a:p>
                      <a:r>
                        <a:rPr lang="en-US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Simulink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ODE45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120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Thrust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50000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53000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+6%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73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Burn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130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150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+15.3%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759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Moment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40.1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+224%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284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635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ME 6900 Project 3</vt:lpstr>
      <vt:lpstr>Problem 1: Ball</vt:lpstr>
      <vt:lpstr>Problem 2: Rocket Launch</vt:lpstr>
      <vt:lpstr>Problem 2: Rocket Launch</vt:lpstr>
      <vt:lpstr>Problem 3: Rocket Launch + Turning</vt:lpstr>
      <vt:lpstr>Problem 3: Rocket Launch + Turning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6900 Project 3</dc:title>
  <dc:creator>Tonkovich, Tony</dc:creator>
  <cp:revision>2</cp:revision>
  <dcterms:created xsi:type="dcterms:W3CDTF">2024-03-27T01:16:35Z</dcterms:created>
  <dcterms:modified xsi:type="dcterms:W3CDTF">2024-03-28T16:10:31Z</dcterms:modified>
</cp:coreProperties>
</file>