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706A0-F2C5-4056-8EDF-B4D158E5FB21}" v="16" dt="2024-04-02T17:28:36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722" autoAdjust="0"/>
  </p:normalViewPr>
  <p:slideViewPr>
    <p:cSldViewPr snapToGrid="0">
      <p:cViewPr varScale="1">
        <p:scale>
          <a:sx n="87" d="100"/>
          <a:sy n="87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63AD-B133-9D51-4754-96C4E28C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E884A-3213-DF00-A566-A951D1356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767E-BDD0-E823-945B-26BD5220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4601-E124-AF76-FA9A-6ED97334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5C04-B505-EB72-D259-DEE2F0C9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4649-9A88-C685-CAFB-3909522C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28FC0-2649-DB87-27CD-B7183F55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AAD5-E2F3-FFFA-3C73-CE457BAF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5F42-7B04-A4B7-2035-0F46330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BB37-EC78-C487-637E-C5E4518B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D1A9F-A43C-1A77-8228-66D26604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0345-98E9-F51B-8230-E0C071F8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2991-E6D0-16DD-46A3-C1C3F0B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C808-F955-B099-2012-0DAF657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A023-D757-23C9-4A90-5E5C7DBF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634C-1253-BA46-8418-343DAAB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C22-8905-7B2B-22DE-4557B080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6C64-BBD8-A404-E945-293CBD44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C4FE-7335-B993-1F7B-107E2EC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DA8D-1AA5-9DC4-3904-131BA41E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AEB0-BA8D-78C0-C470-FCCF424E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6D6CA-88BC-F321-9FEF-DB879717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570E-6674-BC09-1A7A-B12D1114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09E6-8EB8-21D2-8563-13A1C51F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090C-70F5-08A9-7FD5-FDFCA73E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A5B0-BFCE-5292-7B4C-1010C76B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B924-3079-B7D7-B89F-3C28B3FE9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D7D9-CC52-358B-CCC8-573A26FD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0F51-F5DC-BEFE-737E-7026A6F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42E4-9455-DA3F-E76D-3C349A3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280B-7E3E-B0AB-C5F5-C574D191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2550-6F69-793E-E190-57B2770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50AD-E233-0959-95D4-ACAD6FC8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52C69-B5E2-609C-91FA-24BF65F3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72A34-D93F-7AEE-EA28-3F81D8D9D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AE8FB-5ECF-CE00-112B-F52025141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01187-7EDA-A653-4E9C-8B75D05C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12AC1-0CCB-1AB4-AC9B-34B90B85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54915-5E75-60DA-FA9B-43A283B3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A2DF-2003-A2A9-F603-DC30BD0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7F8E-7269-8C3B-503E-1EE0CB11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50867-890E-A4AE-6E37-19FA0C75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90E2-A4CC-7EEE-CE02-43BE0359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1664-3882-5911-FA96-0DA78A91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4B04A-EAD6-563E-2BF2-4C856824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E885-00A8-F946-A4E7-BF1ED601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3A7B-5840-271C-9197-59D7C749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94F2-8A14-0483-4932-43AD8848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86BA1-F64D-7DA2-F204-5FCCF982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7A63-4A0F-CFEE-B560-B7A1CF02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DA12-2096-4F7D-74F8-67AA952C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7D5D-0721-17B4-C5FA-1434A35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77A1-0BB1-3633-F2B7-BC491C79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918EC-07B0-0DDA-386B-10CF58102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F835-0872-FE55-C8E8-3F18159D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424B-014C-6204-A14B-C734D47B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001C-1E01-D46B-C82F-F421782B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460E-BBB6-9D7B-A378-CF01514E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5F06B-3B65-5380-F735-F825DA33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4E3D-2657-A6F3-7165-C646A8F8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6909-29E6-E285-A3A3-94CEDEEF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B876E-8B29-4670-9D11-0916B2125122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FA92-F05A-073A-5597-BB0764226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7698-8AB7-D92E-F65E-F427EEF18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31BD-CAC9-8E49-E55C-80EC79F80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 6900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D6303-B57A-BF32-8DD9-01EB1867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 rtl="0" fontAlgn="base"/>
            <a:r>
              <a:rPr lang="en-US" sz="2400" b="1" dirty="0">
                <a:solidFill>
                  <a:srgbClr val="000000"/>
                </a:solidFill>
                <a:latin typeface="Aptos" panose="020B0004020202020204" pitchFamily="34" charset="0"/>
              </a:rPr>
              <a:t>Jack </a:t>
            </a:r>
            <a:r>
              <a:rPr lang="en-US" sz="2400" b="1" dirty="0" err="1">
                <a:solidFill>
                  <a:srgbClr val="000000"/>
                </a:solidFill>
                <a:latin typeface="Aptos" panose="020B0004020202020204" pitchFamily="34" charset="0"/>
              </a:rPr>
              <a:t>Kirschler</a:t>
            </a:r>
            <a:r>
              <a:rPr lang="en-US" sz="2400" b="1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ptos" panose="020B0004020202020204" pitchFamily="34" charset="0"/>
              </a:rPr>
              <a:t> and </a:t>
            </a:r>
            <a:r>
              <a:rPr lang="en-US" sz="2400" b="1" dirty="0">
                <a:solidFill>
                  <a:srgbClr val="000000"/>
                </a:solidFill>
                <a:latin typeface="Aptos" panose="020B0004020202020204" pitchFamily="34" charset="0"/>
              </a:rPr>
              <a:t>Tony Tonkovich</a:t>
            </a:r>
            <a:endParaRPr lang="en-US" sz="24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 rtl="0" fontAlgn="base"/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Miss-all Industries + Raytheon Lockheed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etc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LLC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“Our rockets are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accurate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trust us”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March 28, 2024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5DE-8341-26AA-91B1-5330D282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8"/>
            <a:ext cx="10515600" cy="1325563"/>
          </a:xfrm>
        </p:spPr>
        <p:txBody>
          <a:bodyPr/>
          <a:lstStyle/>
          <a:p>
            <a:r>
              <a:rPr lang="en-US" dirty="0"/>
              <a:t>Problem 1: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5BA7-398B-F335-454A-1281324C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9692"/>
            <a:ext cx="10515600" cy="4351338"/>
          </a:xfrm>
        </p:spPr>
        <p:txBody>
          <a:bodyPr/>
          <a:lstStyle/>
          <a:p>
            <a:r>
              <a:rPr lang="en-US" dirty="0"/>
              <a:t>Simple Intro into ODE45</a:t>
            </a:r>
          </a:p>
          <a:p>
            <a:r>
              <a:rPr lang="en-US" dirty="0"/>
              <a:t>Initial Conditions: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0 [m]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= 200 [m/s] </a:t>
            </a:r>
          </a:p>
          <a:p>
            <a:r>
              <a:rPr lang="en-US" dirty="0"/>
              <a:t>Derivatives:</a:t>
            </a:r>
          </a:p>
          <a:p>
            <a:pPr lvl="1"/>
            <a:r>
              <a:rPr lang="en-US" dirty="0"/>
              <a:t>da/dt = 0</a:t>
            </a:r>
          </a:p>
          <a:p>
            <a:pPr lvl="1"/>
            <a:r>
              <a:rPr lang="en-US" dirty="0"/>
              <a:t>dv/dt = -9.81 [m/s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dh/dt = v [m/s]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A graph of a ball with a red dot and blue line&#10;&#10;Description automatically generated">
            <a:extLst>
              <a:ext uri="{FF2B5EF4-FFF2-40B4-BE49-F238E27FC236}">
                <a16:creationId xmlns:a16="http://schemas.microsoft.com/office/drawing/2014/main" id="{28380772-7DD3-34E1-C062-10C7AD01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63360"/>
            <a:ext cx="4237108" cy="3176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C76AF-FAA5-EA24-76A1-599D457367C2}"/>
              </a:ext>
            </a:extLst>
          </p:cNvPr>
          <p:cNvSpPr txBox="1"/>
          <p:nvPr/>
        </p:nvSpPr>
        <p:spPr>
          <a:xfrm>
            <a:off x="8651495" y="258246"/>
            <a:ext cx="3499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dxdt = ode(t,x)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dx = x(2);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dv = -9.81;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[dx; dv];</a:t>
            </a:r>
          </a:p>
          <a:p>
            <a:r>
              <a:rPr lang="en-US" sz="18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roblem1">
            <a:hlinkClick r:id="" action="ppaction://media"/>
            <a:extLst>
              <a:ext uri="{FF2B5EF4-FFF2-40B4-BE49-F238E27FC236}">
                <a16:creationId xmlns:a16="http://schemas.microsoft.com/office/drawing/2014/main" id="{BA60DBC0-44DD-7694-362E-0DB372C1E0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1133" y="3166533"/>
            <a:ext cx="5511800" cy="33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97A4-B6A7-EEAF-C5A2-EE5C469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" y="487"/>
            <a:ext cx="10515600" cy="1325563"/>
          </a:xfrm>
        </p:spPr>
        <p:txBody>
          <a:bodyPr/>
          <a:lstStyle/>
          <a:p>
            <a:r>
              <a:rPr lang="en-US" dirty="0"/>
              <a:t>Problem 2: Rocket Launch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72331-C24B-0687-30ED-09744E61A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4" y="1077650"/>
                <a:ext cx="7163736" cy="51039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Goal: Simulate a vertical rocket launch using parameters from previous project. </a:t>
                </a:r>
              </a:p>
              <a:p>
                <a:pPr lvl="1"/>
                <a:r>
                  <a:rPr lang="en-US" dirty="0"/>
                  <a:t>Frontal Area = 0.5m, Mass loss from burning</a:t>
                </a:r>
              </a:p>
              <a:p>
                <a:r>
                  <a:rPr lang="en-US" dirty="0"/>
                  <a:t>Custom Functions Used:</a:t>
                </a:r>
              </a:p>
              <a:p>
                <a:pPr lvl="1"/>
                <a:r>
                  <a:rPr lang="en-US" dirty="0"/>
                  <a:t>Drag Calculation</a:t>
                </a:r>
              </a:p>
              <a:p>
                <a:pPr lvl="1"/>
                <a:r>
                  <a:rPr lang="en-US" dirty="0"/>
                  <a:t>Cd interpolation</a:t>
                </a:r>
              </a:p>
              <a:p>
                <a:pPr lvl="1"/>
                <a:r>
                  <a:rPr lang="en-US" dirty="0"/>
                  <a:t>Atmosphere model</a:t>
                </a:r>
              </a:p>
              <a:p>
                <a:r>
                  <a:rPr lang="en-US" dirty="0"/>
                  <a:t>Initial Conditions: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 = 0 [m]</a:t>
                </a:r>
              </a:p>
              <a:p>
                <a:pPr lvl="1"/>
                <a:r>
                  <a:rPr lang="en-US" dirty="0"/>
                  <a:t>V</a:t>
                </a:r>
                <a:r>
                  <a:rPr lang="en-US" baseline="-25000" dirty="0"/>
                  <a:t>0</a:t>
                </a:r>
                <a:r>
                  <a:rPr lang="en-US" dirty="0"/>
                  <a:t> = 0 [m/s] 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baseline="-25000" dirty="0"/>
                  <a:t>0 </a:t>
                </a:r>
                <a:r>
                  <a:rPr lang="en-US" dirty="0"/>
                  <a:t>= 1167.2 [kg]</a:t>
                </a:r>
              </a:p>
              <a:p>
                <a:r>
                  <a:rPr lang="en-US" dirty="0"/>
                  <a:t>Derivatives:</a:t>
                </a:r>
              </a:p>
              <a:p>
                <a:pPr lvl="1"/>
                <a:r>
                  <a:rPr lang="en-US" dirty="0"/>
                  <a:t>da/dt = 0</a:t>
                </a:r>
              </a:p>
              <a:p>
                <a:pPr lvl="1"/>
                <a:r>
                  <a:rPr lang="en-US" dirty="0"/>
                  <a:t>dv/dt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−9.81</m:t>
                    </m:r>
                  </m:oMath>
                </a14:m>
                <a:r>
                  <a:rPr lang="en-US" dirty="0"/>
                  <a:t> [m/s</a:t>
                </a:r>
                <a:r>
                  <a:rPr lang="en-US" baseline="30000" dirty="0"/>
                  <a:t>2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dh/dt = v [m/s]</a:t>
                </a:r>
              </a:p>
              <a:p>
                <a:pPr lvl="1"/>
                <a:r>
                  <a:rPr lang="en-US" dirty="0"/>
                  <a:t>dm/dt = -1.154 [kg/s]</a:t>
                </a:r>
                <a:r>
                  <a:rPr lang="en-US" b="1" dirty="0"/>
                  <a:t> or </a:t>
                </a:r>
                <a:r>
                  <a:rPr lang="en-US" dirty="0"/>
                  <a:t>0 [kg/s] if t &gt; </a:t>
                </a:r>
                <a:r>
                  <a:rPr lang="en-US" dirty="0" err="1"/>
                  <a:t>tburn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72331-C24B-0687-30ED-09744E61A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4" y="1077650"/>
                <a:ext cx="7163736" cy="5103988"/>
              </a:xfrm>
              <a:blipFill>
                <a:blip r:embed="rId4"/>
                <a:stretch>
                  <a:fillRect l="-936"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E22140-E858-5DBE-D5A2-51E077A59694}"/>
              </a:ext>
            </a:extLst>
          </p:cNvPr>
          <p:cNvSpPr txBox="1"/>
          <p:nvPr/>
        </p:nvSpPr>
        <p:spPr>
          <a:xfrm>
            <a:off x="11892038" y="4842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D03AA-BAD9-2178-FA7C-33E70CA270F4}"/>
              </a:ext>
            </a:extLst>
          </p:cNvPr>
          <p:cNvSpPr txBox="1"/>
          <p:nvPr/>
        </p:nvSpPr>
        <p:spPr>
          <a:xfrm>
            <a:off x="5638800" y="2883504"/>
            <a:ext cx="2621280" cy="85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29A7E3-D9AE-B4FC-9EAC-548E6C1263AC}"/>
              </a:ext>
            </a:extLst>
          </p:cNvPr>
          <p:cNvSpPr txBox="1">
            <a:spLocks/>
          </p:cNvSpPr>
          <p:nvPr/>
        </p:nvSpPr>
        <p:spPr>
          <a:xfrm>
            <a:off x="6847360" y="292855"/>
            <a:ext cx="5196114" cy="305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, rho, cd, c, T] = flight(t, x,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T = 52000;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 = 0.5;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h = x(1);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v = x(2);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m = x(3);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[rho, c] =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atmosmodel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(h);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cd =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cd_interp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v,c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= drag(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rho,v,cd,A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t &gt;=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endParaRPr lang="en-US" sz="105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0E00FF"/>
                </a:solidFill>
                <a:latin typeface="Courier New" panose="02070309020205020404" pitchFamily="49" charset="0"/>
              </a:rPr>
              <a:t>else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dm =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dh = x(2);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dv = (T +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) / m - 9.81;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= [dh; dv; dm;];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pic>
        <p:nvPicPr>
          <p:cNvPr id="6" name="problem2">
            <a:hlinkClick r:id="" action="ppaction://media"/>
            <a:extLst>
              <a:ext uri="{FF2B5EF4-FFF2-40B4-BE49-F238E27FC236}">
                <a16:creationId xmlns:a16="http://schemas.microsoft.com/office/drawing/2014/main" id="{3441BC30-ADE1-DD11-289C-2EDBFA3D2E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47904" y="3429934"/>
            <a:ext cx="4967200" cy="34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3F1-F634-FBB1-6E39-2F53F9A1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Rocket Launch</a:t>
            </a: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22E212D8-18F8-B6C9-61B3-61C3BB3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71" y="2120309"/>
            <a:ext cx="3886200" cy="2913539"/>
          </a:xfrm>
          <a:prstGeom prst="rect">
            <a:avLst/>
          </a:prstGeom>
        </p:spPr>
      </p:pic>
      <p:pic>
        <p:nvPicPr>
          <p:cNvPr id="8" name="Picture 7" descr="A graph of flight profile&#10;&#10;Description automatically generated">
            <a:extLst>
              <a:ext uri="{FF2B5EF4-FFF2-40B4-BE49-F238E27FC236}">
                <a16:creationId xmlns:a16="http://schemas.microsoft.com/office/drawing/2014/main" id="{A2C6E910-D8F8-89D4-B4F5-BAC54502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4" y="2120016"/>
            <a:ext cx="3884058" cy="2912534"/>
          </a:xfrm>
          <a:prstGeom prst="rect">
            <a:avLst/>
          </a:prstGeom>
        </p:spPr>
      </p:pic>
      <p:pic>
        <p:nvPicPr>
          <p:cNvPr id="5" name="Picture 4" descr="A graph of body forces&#10;&#10;Description automatically generated">
            <a:extLst>
              <a:ext uri="{FF2B5EF4-FFF2-40B4-BE49-F238E27FC236}">
                <a16:creationId xmlns:a16="http://schemas.microsoft.com/office/drawing/2014/main" id="{87096009-7167-D45B-A270-044BD251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23" y="2120016"/>
            <a:ext cx="3886200" cy="29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DAA1-5DDA-6127-3D2E-E52AE977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72" y="487"/>
            <a:ext cx="10515600" cy="1325563"/>
          </a:xfrm>
        </p:spPr>
        <p:txBody>
          <a:bodyPr/>
          <a:lstStyle/>
          <a:p>
            <a:r>
              <a:rPr lang="en-US" dirty="0"/>
              <a:t>Problem 3: Rocket Launch + Turning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8CE19-5144-724C-0C7F-0D00C6345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2" y="1061680"/>
                <a:ext cx="6143171" cy="46384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Goal: Improve problem 2 to include turning of  the rocket</a:t>
                </a:r>
              </a:p>
              <a:p>
                <a:r>
                  <a:rPr lang="en-US" dirty="0"/>
                  <a:t>Initial Conditions: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 = 0 (m) 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0</a:t>
                </a:r>
                <a:r>
                  <a:rPr lang="en-US" dirty="0"/>
                  <a:t> = 0 (m) </a:t>
                </a:r>
              </a:p>
              <a:p>
                <a:pPr lvl="1"/>
                <a:r>
                  <a:rPr lang="en-US" dirty="0"/>
                  <a:t>V</a:t>
                </a:r>
                <a:r>
                  <a:rPr lang="en-US" baseline="-25000" dirty="0"/>
                  <a:t>0</a:t>
                </a:r>
                <a:r>
                  <a:rPr lang="en-US" dirty="0"/>
                  <a:t> = 0 (m/s) </a:t>
                </a:r>
              </a:p>
              <a:p>
                <a:pPr lvl="1"/>
                <a:r>
                  <a:rPr lang="en-US" dirty="0"/>
                  <a:t>M</a:t>
                </a:r>
                <a:r>
                  <a:rPr lang="en-US" baseline="-25000" dirty="0"/>
                  <a:t>0 </a:t>
                </a:r>
                <a:r>
                  <a:rPr lang="en-US" dirty="0"/>
                  <a:t>= 1167.2 (kg)</a:t>
                </a:r>
              </a:p>
              <a:p>
                <a:pPr lvl="1"/>
                <a:r>
                  <a:rPr lang="en-US" dirty="0"/>
                  <a:t>th</a:t>
                </a:r>
                <a:r>
                  <a:rPr lang="en-US" baseline="-25000" dirty="0"/>
                  <a:t>0 </a:t>
                </a:r>
                <a:r>
                  <a:rPr lang="en-US" dirty="0"/>
                  <a:t>= 88 (deg)</a:t>
                </a:r>
              </a:p>
              <a:p>
                <a:r>
                  <a:rPr lang="en-US" dirty="0"/>
                  <a:t>Derivatives:</a:t>
                </a:r>
              </a:p>
              <a:p>
                <a:pPr lvl="1"/>
                <a:r>
                  <a:rPr lang="en-US" dirty="0"/>
                  <a:t>da/dt = 0</a:t>
                </a:r>
              </a:p>
              <a:p>
                <a:pPr lvl="1"/>
                <a:r>
                  <a:rPr lang="en-US" dirty="0"/>
                  <a:t>dv/dt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−9.81∗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[m/s</a:t>
                </a:r>
                <a:r>
                  <a:rPr lang="en-US" baseline="30000" dirty="0"/>
                  <a:t>2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dh/dt = v*sin(</a:t>
                </a:r>
                <a:r>
                  <a:rPr lang="en-US" dirty="0" err="1"/>
                  <a:t>th</a:t>
                </a:r>
                <a:r>
                  <a:rPr lang="en-US" dirty="0"/>
                  <a:t>) [m/s]</a:t>
                </a:r>
                <a:endParaRPr lang="en-US" b="0" dirty="0"/>
              </a:p>
              <a:p>
                <a:pPr lvl="1"/>
                <a:r>
                  <a:rPr lang="en-US" dirty="0"/>
                  <a:t>dx/dt = v*cos(</a:t>
                </a:r>
                <a:r>
                  <a:rPr lang="en-US" dirty="0" err="1"/>
                  <a:t>th</a:t>
                </a:r>
                <a:r>
                  <a:rPr lang="en-US" dirty="0"/>
                  <a:t>) [m/s]</a:t>
                </a:r>
                <a:endParaRPr lang="en-US" b="0" dirty="0"/>
              </a:p>
              <a:p>
                <a:pPr lvl="1"/>
                <a:r>
                  <a:rPr lang="en-US" dirty="0"/>
                  <a:t>dm/dt = -1.154 [kg/s] </a:t>
                </a:r>
                <a:r>
                  <a:rPr lang="en-US" b="1" dirty="0"/>
                  <a:t>or </a:t>
                </a:r>
                <a:r>
                  <a:rPr lang="en-US" dirty="0"/>
                  <a:t>0 [kg/s] if t &gt; </a:t>
                </a:r>
                <a:r>
                  <a:rPr lang="en-US" dirty="0" err="1"/>
                  <a:t>tburn</a:t>
                </a:r>
                <a:endParaRPr lang="en-US" dirty="0"/>
              </a:p>
              <a:p>
                <a:pPr lvl="1"/>
                <a:r>
                  <a:rPr lang="en-US" dirty="0" err="1"/>
                  <a:t>dth</a:t>
                </a:r>
                <a:r>
                  <a:rPr lang="en-US" dirty="0"/>
                  <a:t>/dt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40.1∗(−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8CE19-5144-724C-0C7F-0D00C6345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2" y="1061680"/>
                <a:ext cx="6143171" cy="4638449"/>
              </a:xfrm>
              <a:blipFill>
                <a:blip r:embed="rId2"/>
                <a:stretch>
                  <a:fillRect l="-1290" t="-3022" r="-2877" b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DBABD0-5DFA-8AB5-C224-99B054D226B1}"/>
              </a:ext>
            </a:extLst>
          </p:cNvPr>
          <p:cNvSpPr txBox="1"/>
          <p:nvPr/>
        </p:nvSpPr>
        <p:spPr>
          <a:xfrm>
            <a:off x="7046819" y="1061680"/>
            <a:ext cx="4937760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rho, cd, c, T] = flight(t, x,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T = 53000;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A = 0.5;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g = 9.81;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m_cst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40.1;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h = x(1);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v = x(2);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m = x(3);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x(5);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[rho, c] =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atmosmodel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(h);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cd =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cd_interp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v,c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drag(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rho,v,cd,A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 &gt;=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endParaRPr lang="en-US" sz="10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dm = 0;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T = 0;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dm =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dh = v*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dx = v*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dv = (T + fd) / m - g*sind(th);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dth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m_cst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*(-(g*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))/v);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[dh; dv; dm; dx; </a:t>
            </a:r>
            <a:r>
              <a:rPr lang="en-US" sz="1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dth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;];</a:t>
            </a:r>
          </a:p>
          <a:p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56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E71-A7AB-50D2-AEE2-DFDACB5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" y="487"/>
            <a:ext cx="10515600" cy="1325563"/>
          </a:xfrm>
        </p:spPr>
        <p:txBody>
          <a:bodyPr/>
          <a:lstStyle/>
          <a:p>
            <a:r>
              <a:rPr lang="en-US" dirty="0"/>
              <a:t>Problem 3: Rocket Launch + Turning</a:t>
            </a:r>
          </a:p>
        </p:txBody>
      </p:sp>
      <p:pic>
        <p:nvPicPr>
          <p:cNvPr id="6" name="problem3">
            <a:hlinkClick r:id="" action="ppaction://media"/>
            <a:extLst>
              <a:ext uri="{FF2B5EF4-FFF2-40B4-BE49-F238E27FC236}">
                <a16:creationId xmlns:a16="http://schemas.microsoft.com/office/drawing/2014/main" id="{45FC909E-4107-CC46-81D5-9CC30F2DC8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" y="1901260"/>
            <a:ext cx="4640371" cy="3382720"/>
          </a:xfrm>
          <a:prstGeom prst="rect">
            <a:avLst/>
          </a:prstGeom>
        </p:spPr>
      </p:pic>
      <p:pic>
        <p:nvPicPr>
          <p:cNvPr id="7" name="Picture 6" descr="A graph of a rocket angle&#10;&#10;Description automatically generated">
            <a:extLst>
              <a:ext uri="{FF2B5EF4-FFF2-40B4-BE49-F238E27FC236}">
                <a16:creationId xmlns:a16="http://schemas.microsoft.com/office/drawing/2014/main" id="{6D24A674-B993-E8C3-B649-9FDE31BB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324" y="985275"/>
            <a:ext cx="3714725" cy="2781301"/>
          </a:xfrm>
          <a:prstGeom prst="rect">
            <a:avLst/>
          </a:prstGeom>
        </p:spPr>
      </p:pic>
      <p:pic>
        <p:nvPicPr>
          <p:cNvPr id="14" name="Picture 13" descr="A graph of flight profile&#10;&#10;Description automatically generated">
            <a:extLst>
              <a:ext uri="{FF2B5EF4-FFF2-40B4-BE49-F238E27FC236}">
                <a16:creationId xmlns:a16="http://schemas.microsoft.com/office/drawing/2014/main" id="{AB8BA504-D7D4-9AED-64DB-A54A351C3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776" y="984911"/>
            <a:ext cx="3706259" cy="2781301"/>
          </a:xfrm>
          <a:prstGeom prst="rect">
            <a:avLst/>
          </a:prstGeom>
        </p:spPr>
      </p:pic>
      <p:pic>
        <p:nvPicPr>
          <p:cNvPr id="15" name="Picture 14" descr="A graph of a mass&#10;&#10;Description automatically generated">
            <a:extLst>
              <a:ext uri="{FF2B5EF4-FFF2-40B4-BE49-F238E27FC236}">
                <a16:creationId xmlns:a16="http://schemas.microsoft.com/office/drawing/2014/main" id="{07AB7CBC-D1F8-9806-9B36-3BE695117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477" y="3764706"/>
            <a:ext cx="3706258" cy="2785534"/>
          </a:xfrm>
          <a:prstGeom prst="rect">
            <a:avLst/>
          </a:prstGeom>
        </p:spPr>
      </p:pic>
      <p:pic>
        <p:nvPicPr>
          <p:cNvPr id="4" name="Picture 3" descr="A graph of body forces&#10;&#10;Description automatically generated">
            <a:extLst>
              <a:ext uri="{FF2B5EF4-FFF2-40B4-BE49-F238E27FC236}">
                <a16:creationId xmlns:a16="http://schemas.microsoft.com/office/drawing/2014/main" id="{8945FA14-7110-43D8-EE26-3D00BB466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56" y="3769570"/>
            <a:ext cx="3703320" cy="27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79E6-A34D-A986-2679-248E0687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" y="487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E999-C0BF-707C-EE55-CD95AD88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" y="10963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Matched Simulink's 90 degree turn</a:t>
            </a:r>
          </a:p>
          <a:p>
            <a:r>
              <a:rPr lang="en-US" dirty="0"/>
              <a:t>Overshot altitude due to increased burn time compared to </a:t>
            </a:r>
            <a:r>
              <a:rPr lang="en-US" dirty="0" err="1"/>
              <a:t>simulink</a:t>
            </a:r>
          </a:p>
          <a:p>
            <a:r>
              <a:rPr lang="en-US" dirty="0"/>
              <a:t>Pitching delay was not accounted for in ODE45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91D35-55F2-F4A0-3FD2-6A1F87BD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9814"/>
              </p:ext>
            </p:extLst>
          </p:nvPr>
        </p:nvGraphicFramePr>
        <p:xfrm>
          <a:off x="1907337" y="3838048"/>
          <a:ext cx="8168640" cy="14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2653837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3310647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7408031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966400137"/>
                    </a:ext>
                  </a:extLst>
                </a:gridCol>
              </a:tblGrid>
              <a:tr h="385674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ODE45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2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53000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Burn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150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Moment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8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3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790</Words>
  <Application>Microsoft Office PowerPoint</Application>
  <PresentationFormat>Widescreen</PresentationFormat>
  <Paragraphs>125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Courier New</vt:lpstr>
      <vt:lpstr>Segoe UI</vt:lpstr>
      <vt:lpstr>Office Theme</vt:lpstr>
      <vt:lpstr>ME 6900 Project 3</vt:lpstr>
      <vt:lpstr>Problem 1: Ball</vt:lpstr>
      <vt:lpstr>Problem 2: Rocket Launch</vt:lpstr>
      <vt:lpstr>Problem 2: Rocket Launch</vt:lpstr>
      <vt:lpstr>Problem 3: Rocket Launch + Turning</vt:lpstr>
      <vt:lpstr>Problem 3: Rocket Launch + Turning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6900 Project 3</dc:title>
  <dc:creator>Tonkovich, Tony</dc:creator>
  <cp:lastModifiedBy>Tonkovich, Tony</cp:lastModifiedBy>
  <cp:revision>122</cp:revision>
  <dcterms:created xsi:type="dcterms:W3CDTF">2024-03-27T01:16:35Z</dcterms:created>
  <dcterms:modified xsi:type="dcterms:W3CDTF">2024-04-02T17:28:36Z</dcterms:modified>
</cp:coreProperties>
</file>