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0" autoAdjust="0"/>
  </p:normalViewPr>
  <p:slideViewPr>
    <p:cSldViewPr>
      <p:cViewPr varScale="1">
        <p:scale>
          <a:sx n="59" d="100"/>
          <a:sy n="59" d="100"/>
        </p:scale>
        <p:origin x="17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93C69-DEF2-4838-AAFA-6099A423DEB3}" type="datetimeFigureOut">
              <a:rPr lang="sk-SK" smtClean="0"/>
              <a:t>6. 5. 2019</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BE06-B7ED-4317-9E24-CC26EC0322DE}" type="slidenum">
              <a:rPr lang="sk-SK" smtClean="0"/>
              <a:t>‹#›</a:t>
            </a:fld>
            <a:endParaRPr lang="sk-SK"/>
          </a:p>
        </p:txBody>
      </p:sp>
    </p:spTree>
    <p:extLst>
      <p:ext uri="{BB962C8B-B14F-4D97-AF65-F5344CB8AC3E}">
        <p14:creationId xmlns:p14="http://schemas.microsoft.com/office/powerpoint/2010/main" val="696138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Umelá</a:t>
            </a:r>
            <a:r>
              <a:rPr lang="sk-SK" baseline="0" dirty="0"/>
              <a:t> inteligencia je jeden z najdôležitejších prvkov v hrách.</a:t>
            </a:r>
            <a:br>
              <a:rPr lang="sk-SK" baseline="0" dirty="0"/>
            </a:br>
            <a:r>
              <a:rPr lang="sk-SK" baseline="0" dirty="0"/>
              <a:t>Jej počiatky boli len veľmi jednoduchý pohyb kde sa pohyboval hore dolu.</a:t>
            </a:r>
            <a:br>
              <a:rPr lang="sk-SK" baseline="0" dirty="0"/>
            </a:br>
            <a:r>
              <a:rPr lang="sk-SK" baseline="0" dirty="0"/>
              <a:t>Mechaniky súbojov preddefinované podľa nepriateľovho života. Pri hrách strategických tvorila umelá inteligencia mestá takmer identické, menili sa len polohou, veľkosť mesta a počet budov sa nemenil. Vojsko tvoril vždy rovnaký počet vojakov a útoky boli nekoordinované</a:t>
            </a:r>
            <a:endParaRPr lang="sk-SK" dirty="0"/>
          </a:p>
        </p:txBody>
      </p:sp>
      <p:sp>
        <p:nvSpPr>
          <p:cNvPr id="4" name="Zástupný symbol čísla snímky 3"/>
          <p:cNvSpPr>
            <a:spLocks noGrp="1"/>
          </p:cNvSpPr>
          <p:nvPr>
            <p:ph type="sldNum" sz="quarter" idx="10"/>
          </p:nvPr>
        </p:nvSpPr>
        <p:spPr/>
        <p:txBody>
          <a:bodyPr/>
          <a:lstStyle/>
          <a:p>
            <a:fld id="{2E61BE06-B7ED-4317-9E24-CC26EC0322DE}" type="slidenum">
              <a:rPr lang="sk-SK" smtClean="0"/>
              <a:t>2</a:t>
            </a:fld>
            <a:endParaRPr lang="sk-SK"/>
          </a:p>
        </p:txBody>
      </p:sp>
    </p:spTree>
    <p:extLst>
      <p:ext uri="{BB962C8B-B14F-4D97-AF65-F5344CB8AC3E}">
        <p14:creationId xmlns:p14="http://schemas.microsoft.com/office/powerpoint/2010/main" val="146094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Herný priemysel</a:t>
            </a:r>
            <a:r>
              <a:rPr lang="sk-SK" baseline="0" dirty="0"/>
              <a:t> sa veľmi rozšíril v priebehu pár rokov celosvetovo ako relax alebo hobby. Preto bol kladený veľký dôraz na UI aby bol herný zážitok čo najprirodzenejší.</a:t>
            </a:r>
            <a:br>
              <a:rPr lang="sk-SK" baseline="0" dirty="0"/>
            </a:br>
            <a:r>
              <a:rPr lang="sk-SK" baseline="0" dirty="0"/>
              <a:t>V tomto smere je pokrok naozaj značný. Protivníkova armáda už nie je preddefinovaná presným počtom a typom vojenských jednotiek. UI využíva výhody nastavenia hry a prispôsobuje sa protivníkovi. Miera prispôsobovania je určená z veľkej časti </a:t>
            </a:r>
            <a:r>
              <a:rPr lang="sk-SK" baseline="0" dirty="0" err="1"/>
              <a:t>obtiažnosťou</a:t>
            </a:r>
            <a:r>
              <a:rPr lang="sk-SK" baseline="0" dirty="0"/>
              <a:t>.</a:t>
            </a:r>
            <a:br>
              <a:rPr lang="sk-SK" baseline="0" dirty="0"/>
            </a:br>
            <a:r>
              <a:rPr lang="sk-SK" baseline="0" dirty="0"/>
              <a:t>Sebazáchova protivníka je jeden z prvkov ktorý je v poslednej dobe rozvíjaný najviac. Protivník už nestojí hlúpo na bojovom poli a nechá sa poraziť. Využíva svoje schopnosti, okolie(steny, predmety) na svoju záchranu. </a:t>
            </a:r>
            <a:endParaRPr lang="sk-SK" dirty="0"/>
          </a:p>
        </p:txBody>
      </p:sp>
      <p:sp>
        <p:nvSpPr>
          <p:cNvPr id="4" name="Zástupný symbol čísla snímky 3"/>
          <p:cNvSpPr>
            <a:spLocks noGrp="1"/>
          </p:cNvSpPr>
          <p:nvPr>
            <p:ph type="sldNum" sz="quarter" idx="10"/>
          </p:nvPr>
        </p:nvSpPr>
        <p:spPr/>
        <p:txBody>
          <a:bodyPr/>
          <a:lstStyle/>
          <a:p>
            <a:fld id="{2E61BE06-B7ED-4317-9E24-CC26EC0322DE}" type="slidenum">
              <a:rPr lang="sk-SK" smtClean="0"/>
              <a:t>3</a:t>
            </a:fld>
            <a:endParaRPr lang="sk-SK"/>
          </a:p>
        </p:txBody>
      </p:sp>
    </p:spTree>
    <p:extLst>
      <p:ext uri="{BB962C8B-B14F-4D97-AF65-F5344CB8AC3E}">
        <p14:creationId xmlns:p14="http://schemas.microsoft.com/office/powerpoint/2010/main" val="200514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Podarilo s niekomu</a:t>
            </a:r>
            <a:r>
              <a:rPr lang="sk-SK" baseline="0" dirty="0"/>
              <a:t> vytvoriť dokonalú umelú inteligenciu ?</a:t>
            </a:r>
            <a:br>
              <a:rPr lang="sk-SK" baseline="0" dirty="0"/>
            </a:br>
            <a:r>
              <a:rPr lang="sk-SK" baseline="0" dirty="0"/>
              <a:t>V primitívnych hrách ktoré majú jasné pravidlá ako napríklad šach to bolo dosiahnuté ale má to háčik. Všetkých možných kombinácii figúrok na šachovnici je 10 na 120. JE dokázané že takúto umelú inteligenciu nie je možné poraziť ibaže viete toľko možných pozícií čo ona. A práve tu sa dostávame na koreň problému. Výpočtová sila dnešnej techniky nie je dostatočná aby vedel počítač / UI reagovať rýchlejšie ako za niekoľko desiatok hodín(jeden ťah).</a:t>
            </a:r>
            <a:endParaRPr lang="sk-SK" dirty="0"/>
          </a:p>
        </p:txBody>
      </p:sp>
      <p:sp>
        <p:nvSpPr>
          <p:cNvPr id="4" name="Zástupný symbol čísla snímky 3"/>
          <p:cNvSpPr>
            <a:spLocks noGrp="1"/>
          </p:cNvSpPr>
          <p:nvPr>
            <p:ph type="sldNum" sz="quarter" idx="10"/>
          </p:nvPr>
        </p:nvSpPr>
        <p:spPr/>
        <p:txBody>
          <a:bodyPr/>
          <a:lstStyle/>
          <a:p>
            <a:fld id="{2E61BE06-B7ED-4317-9E24-CC26EC0322DE}" type="slidenum">
              <a:rPr lang="sk-SK" smtClean="0"/>
              <a:t>4</a:t>
            </a:fld>
            <a:endParaRPr lang="sk-SK"/>
          </a:p>
        </p:txBody>
      </p:sp>
    </p:spTree>
    <p:extLst>
      <p:ext uri="{BB962C8B-B14F-4D97-AF65-F5344CB8AC3E}">
        <p14:creationId xmlns:p14="http://schemas.microsoft.com/office/powerpoint/2010/main" val="245624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sz="1200" kern="1200" dirty="0">
                <a:solidFill>
                  <a:schemeClr val="tx1"/>
                </a:solidFill>
                <a:effectLst/>
                <a:latin typeface="+mn-lt"/>
                <a:ea typeface="+mn-ea"/>
                <a:cs typeface="+mn-cs"/>
              </a:rPr>
              <a:t>Dosiaľ najväčší úspech v tomto poli bol dosiahnutý tímom inžinierov </a:t>
            </a:r>
            <a:r>
              <a:rPr lang="sk-SK" sz="1200" kern="1200" dirty="0" err="1">
                <a:solidFill>
                  <a:schemeClr val="tx1"/>
                </a:solidFill>
                <a:effectLst/>
                <a:latin typeface="+mn-lt"/>
                <a:ea typeface="+mn-ea"/>
                <a:cs typeface="+mn-cs"/>
              </a:rPr>
              <a:t>OpenAI</a:t>
            </a:r>
            <a:r>
              <a:rPr lang="sk-SK" sz="1200" kern="1200" dirty="0">
                <a:solidFill>
                  <a:schemeClr val="tx1"/>
                </a:solidFill>
                <a:effectLst/>
                <a:latin typeface="+mn-lt"/>
                <a:ea typeface="+mn-ea"/>
                <a:cs typeface="+mn-cs"/>
              </a:rPr>
              <a:t> v hre Dota2 podporovaných </a:t>
            </a:r>
            <a:r>
              <a:rPr lang="sk-SK" sz="1200" kern="1200" dirty="0" err="1">
                <a:solidFill>
                  <a:schemeClr val="tx1"/>
                </a:solidFill>
                <a:effectLst/>
                <a:latin typeface="+mn-lt"/>
                <a:ea typeface="+mn-ea"/>
                <a:cs typeface="+mn-cs"/>
              </a:rPr>
              <a:t>Elonom</a:t>
            </a:r>
            <a:r>
              <a:rPr lang="sk-SK" sz="1200" kern="1200" dirty="0">
                <a:solidFill>
                  <a:schemeClr val="tx1"/>
                </a:solidFill>
                <a:effectLst/>
                <a:latin typeface="+mn-lt"/>
                <a:ea typeface="+mn-ea"/>
                <a:cs typeface="+mn-cs"/>
              </a:rPr>
              <a:t> </a:t>
            </a:r>
            <a:r>
              <a:rPr lang="sk-SK" sz="1200" kern="1200" dirty="0" err="1">
                <a:solidFill>
                  <a:schemeClr val="tx1"/>
                </a:solidFill>
                <a:effectLst/>
                <a:latin typeface="+mn-lt"/>
                <a:ea typeface="+mn-ea"/>
                <a:cs typeface="+mn-cs"/>
              </a:rPr>
              <a:t>Muskom</a:t>
            </a:r>
            <a:r>
              <a:rPr lang="sk-SK" sz="1200" kern="1200" dirty="0">
                <a:solidFill>
                  <a:schemeClr val="tx1"/>
                </a:solidFill>
                <a:effectLst/>
                <a:latin typeface="+mn-lt"/>
                <a:ea typeface="+mn-ea"/>
                <a:cs typeface="+mn-cs"/>
              </a:rPr>
              <a:t>. Prestavený bol v roku 2017 vo Vancouveri na najväčšom turnaji. Táto UI bola schopná poraziť niekoľko najlepších hráčov sveta niekoľko krát po sebe bez jedinej prehry. Ale ako to presne funguje ? </a:t>
            </a:r>
          </a:p>
          <a:p>
            <a:endParaRPr lang="sk-SK" baseline="0" dirty="0"/>
          </a:p>
          <a:p>
            <a:r>
              <a:rPr lang="sk-SK" baseline="0" dirty="0" err="1"/>
              <a:t>Dota</a:t>
            </a:r>
            <a:r>
              <a:rPr lang="sk-SK" baseline="0" dirty="0"/>
              <a:t> 2:</a:t>
            </a:r>
          </a:p>
          <a:p>
            <a:r>
              <a:rPr lang="en-US" dirty="0"/>
              <a:t>MOBA (Multiplayer online battle arena)</a:t>
            </a:r>
          </a:p>
          <a:p>
            <a:r>
              <a:rPr lang="en-US" dirty="0"/>
              <a:t>"stand-alone" remake Defense of the Ancients (DotA), </a:t>
            </a:r>
            <a:r>
              <a:rPr lang="en-US" dirty="0" err="1"/>
              <a:t>modifikace</a:t>
            </a:r>
            <a:r>
              <a:rPr lang="en-US" dirty="0"/>
              <a:t> (</a:t>
            </a:r>
            <a:r>
              <a:rPr lang="en-US" dirty="0" err="1"/>
              <a:t>mapy</a:t>
            </a:r>
            <a:r>
              <a:rPr lang="en-US" dirty="0"/>
              <a:t>) ze </a:t>
            </a:r>
            <a:r>
              <a:rPr lang="en-US" dirty="0" err="1"/>
              <a:t>hry</a:t>
            </a:r>
            <a:r>
              <a:rPr lang="en-US" dirty="0"/>
              <a:t> Warcraft III.</a:t>
            </a:r>
            <a:endParaRPr lang="sk-SK" dirty="0"/>
          </a:p>
        </p:txBody>
      </p:sp>
      <p:sp>
        <p:nvSpPr>
          <p:cNvPr id="4" name="Zástupný symbol čísla snímky 3"/>
          <p:cNvSpPr>
            <a:spLocks noGrp="1"/>
          </p:cNvSpPr>
          <p:nvPr>
            <p:ph type="sldNum" sz="quarter" idx="10"/>
          </p:nvPr>
        </p:nvSpPr>
        <p:spPr/>
        <p:txBody>
          <a:bodyPr/>
          <a:lstStyle/>
          <a:p>
            <a:fld id="{2E61BE06-B7ED-4317-9E24-CC26EC0322DE}" type="slidenum">
              <a:rPr lang="sk-SK" smtClean="0"/>
              <a:t>5</a:t>
            </a:fld>
            <a:endParaRPr lang="sk-SK"/>
          </a:p>
        </p:txBody>
      </p:sp>
    </p:spTree>
    <p:extLst>
      <p:ext uri="{BB962C8B-B14F-4D97-AF65-F5344CB8AC3E}">
        <p14:creationId xmlns:p14="http://schemas.microsoft.com/office/powerpoint/2010/main" val="239328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Všetko vo videu</a:t>
            </a:r>
          </a:p>
        </p:txBody>
      </p:sp>
      <p:sp>
        <p:nvSpPr>
          <p:cNvPr id="4" name="Zástupný symbol čísla snímky 3"/>
          <p:cNvSpPr>
            <a:spLocks noGrp="1"/>
          </p:cNvSpPr>
          <p:nvPr>
            <p:ph type="sldNum" sz="quarter" idx="10"/>
          </p:nvPr>
        </p:nvSpPr>
        <p:spPr/>
        <p:txBody>
          <a:bodyPr/>
          <a:lstStyle/>
          <a:p>
            <a:fld id="{2E61BE06-B7ED-4317-9E24-CC26EC0322DE}" type="slidenum">
              <a:rPr lang="sk-SK" smtClean="0"/>
              <a:t>6</a:t>
            </a:fld>
            <a:endParaRPr lang="sk-SK"/>
          </a:p>
        </p:txBody>
      </p:sp>
    </p:spTree>
    <p:extLst>
      <p:ext uri="{BB962C8B-B14F-4D97-AF65-F5344CB8AC3E}">
        <p14:creationId xmlns:p14="http://schemas.microsoft.com/office/powerpoint/2010/main" val="420470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a:t>Ich</a:t>
            </a:r>
            <a:r>
              <a:rPr lang="sk-SK" baseline="0" dirty="0"/>
              <a:t> cieľom bolo optimalizovať čas</a:t>
            </a:r>
            <a:r>
              <a:rPr lang="en-US" baseline="0" dirty="0"/>
              <a:t>,</a:t>
            </a:r>
            <a:r>
              <a:rPr lang="sk-SK" baseline="0" dirty="0"/>
              <a:t> kedy sa program plnohodnotne naučí ovládať hru v takom rozsahu ako </a:t>
            </a:r>
            <a:r>
              <a:rPr lang="sk-SK" baseline="0" dirty="0" err="1"/>
              <a:t>profesionáln</a:t>
            </a:r>
            <a:r>
              <a:rPr lang="en-US" baseline="0" dirty="0" err="1"/>
              <a:t>i</a:t>
            </a:r>
            <a:r>
              <a:rPr lang="sk-SK" baseline="0" dirty="0"/>
              <a:t> hráči. Zároveň program nebol stavaný len na súboje 1v1 ale aj 5v5. </a:t>
            </a:r>
            <a:r>
              <a:rPr lang="en-US" baseline="0" dirty="0"/>
              <a:t>T</a:t>
            </a:r>
            <a:r>
              <a:rPr lang="sk-SK" baseline="0" dirty="0"/>
              <a:t>u bolo za úlohu zabezpečiť čo najlepšiu spoluprácu medzi programami</a:t>
            </a:r>
            <a:r>
              <a:rPr lang="en-US" baseline="0" dirty="0"/>
              <a:t>,</a:t>
            </a:r>
            <a:r>
              <a:rPr lang="sk-SK" baseline="0" dirty="0"/>
              <a:t> </a:t>
            </a:r>
            <a:r>
              <a:rPr lang="sk-SK" baseline="0" dirty="0" err="1"/>
              <a:t>komunikáci</a:t>
            </a:r>
            <a:r>
              <a:rPr lang="en-US" baseline="0" dirty="0"/>
              <a:t>a</a:t>
            </a:r>
            <a:r>
              <a:rPr lang="sk-SK" baseline="0" dirty="0"/>
              <a:t> na úrovni pomoci koordinovaných útokov a podobne.</a:t>
            </a:r>
            <a:br>
              <a:rPr lang="sk-SK" baseline="0" dirty="0"/>
            </a:br>
            <a:r>
              <a:rPr lang="sk-SK" baseline="0" dirty="0"/>
              <a:t>Možné využitie závisí len na predstavivosti používateľov</a:t>
            </a:r>
            <a:r>
              <a:rPr lang="en-US" baseline="0" dirty="0"/>
              <a:t>.</a:t>
            </a:r>
            <a:r>
              <a:rPr lang="sk-SK" baseline="0" dirty="0"/>
              <a:t> nielen že sa môžu obohatiť hry ale UI je možné vyžiť v robotike a v podobných technológiách. Neoficiálne správy tvrdia že </a:t>
            </a:r>
            <a:r>
              <a:rPr lang="sk-SK" baseline="0" dirty="0" err="1"/>
              <a:t>Muskove</a:t>
            </a:r>
            <a:r>
              <a:rPr lang="sk-SK" baseline="0" dirty="0"/>
              <a:t> plány boli využiť túto </a:t>
            </a:r>
            <a:r>
              <a:rPr lang="sk-SK" baseline="0" dirty="0" err="1"/>
              <a:t>te</a:t>
            </a:r>
            <a:r>
              <a:rPr lang="en-US" baseline="0" dirty="0"/>
              <a:t>c</a:t>
            </a:r>
            <a:r>
              <a:rPr lang="sk-SK" baseline="0" dirty="0" err="1"/>
              <a:t>hnológiu</a:t>
            </a:r>
            <a:r>
              <a:rPr lang="sk-SK" baseline="0" dirty="0"/>
              <a:t> v Automobile Tesla a v budúcich projektov v </a:t>
            </a:r>
            <a:r>
              <a:rPr lang="sk-SK" baseline="0" dirty="0" err="1"/>
              <a:t>SpaceX</a:t>
            </a:r>
            <a:endParaRPr lang="sk-SK" dirty="0"/>
          </a:p>
        </p:txBody>
      </p:sp>
      <p:sp>
        <p:nvSpPr>
          <p:cNvPr id="4" name="Zástupný symbol čísla snímky 3"/>
          <p:cNvSpPr>
            <a:spLocks noGrp="1"/>
          </p:cNvSpPr>
          <p:nvPr>
            <p:ph type="sldNum" sz="quarter" idx="10"/>
          </p:nvPr>
        </p:nvSpPr>
        <p:spPr/>
        <p:txBody>
          <a:bodyPr/>
          <a:lstStyle/>
          <a:p>
            <a:fld id="{2E61BE06-B7ED-4317-9E24-CC26EC0322DE}" type="slidenum">
              <a:rPr lang="sk-SK" smtClean="0"/>
              <a:t>7</a:t>
            </a:fld>
            <a:endParaRPr lang="sk-SK"/>
          </a:p>
        </p:txBody>
      </p:sp>
    </p:spTree>
    <p:extLst>
      <p:ext uri="{BB962C8B-B14F-4D97-AF65-F5344CB8AC3E}">
        <p14:creationId xmlns:p14="http://schemas.microsoft.com/office/powerpoint/2010/main" val="311090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sk-SK" dirty="0"/>
          </a:p>
        </p:txBody>
      </p:sp>
      <p:sp>
        <p:nvSpPr>
          <p:cNvPr id="4" name="Zástupný symbol pro číslo snímku 3"/>
          <p:cNvSpPr>
            <a:spLocks noGrp="1"/>
          </p:cNvSpPr>
          <p:nvPr>
            <p:ph type="sldNum" sz="quarter" idx="5"/>
          </p:nvPr>
        </p:nvSpPr>
        <p:spPr/>
        <p:txBody>
          <a:bodyPr/>
          <a:lstStyle/>
          <a:p>
            <a:fld id="{2E61BE06-B7ED-4317-9E24-CC26EC0322DE}" type="slidenum">
              <a:rPr lang="sk-SK" smtClean="0"/>
              <a:t>8</a:t>
            </a:fld>
            <a:endParaRPr lang="sk-SK"/>
          </a:p>
        </p:txBody>
      </p:sp>
    </p:spTree>
    <p:extLst>
      <p:ext uri="{BB962C8B-B14F-4D97-AF65-F5344CB8AC3E}">
        <p14:creationId xmlns:p14="http://schemas.microsoft.com/office/powerpoint/2010/main" val="265783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sk-SK" dirty="0"/>
          </a:p>
        </p:txBody>
      </p:sp>
      <p:sp>
        <p:nvSpPr>
          <p:cNvPr id="4" name="Zástupný symbol pro číslo snímku 3"/>
          <p:cNvSpPr>
            <a:spLocks noGrp="1"/>
          </p:cNvSpPr>
          <p:nvPr>
            <p:ph type="sldNum" sz="quarter" idx="5"/>
          </p:nvPr>
        </p:nvSpPr>
        <p:spPr/>
        <p:txBody>
          <a:bodyPr/>
          <a:lstStyle/>
          <a:p>
            <a:fld id="{2E61BE06-B7ED-4317-9E24-CC26EC0322DE}" type="slidenum">
              <a:rPr lang="sk-SK" smtClean="0"/>
              <a:t>9</a:t>
            </a:fld>
            <a:endParaRPr lang="sk-SK"/>
          </a:p>
        </p:txBody>
      </p:sp>
    </p:spTree>
    <p:extLst>
      <p:ext uri="{BB962C8B-B14F-4D97-AF65-F5344CB8AC3E}">
        <p14:creationId xmlns:p14="http://schemas.microsoft.com/office/powerpoint/2010/main" val="429399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a:t>Upravte štýly predlohy textu</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Upravte štýl predlohy podnadpisov</a:t>
            </a:r>
          </a:p>
        </p:txBody>
      </p:sp>
      <p:sp>
        <p:nvSpPr>
          <p:cNvPr id="4" name="Zástupný symbol dátumu 3"/>
          <p:cNvSpPr>
            <a:spLocks noGrp="1"/>
          </p:cNvSpPr>
          <p:nvPr>
            <p:ph type="dt" sz="half" idx="10"/>
          </p:nvPr>
        </p:nvSpPr>
        <p:spPr/>
        <p:txBody>
          <a:bodyPr/>
          <a:lstStyle/>
          <a:p>
            <a:fld id="{B9230C9E-0B4C-4207-9324-6A770F2FB321}" type="datetimeFigureOut">
              <a:rPr lang="sk-SK" smtClean="0"/>
              <a:t>6. 5. 2019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393730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zvislého textu 2"/>
          <p:cNvSpPr>
            <a:spLocks noGrp="1"/>
          </p:cNvSpPr>
          <p:nvPr>
            <p:ph type="body" orient="vert" idx="1"/>
          </p:nvPr>
        </p:nvSpPr>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9230C9E-0B4C-4207-9324-6A770F2FB321}" type="datetimeFigureOut">
              <a:rPr lang="sk-SK" smtClean="0"/>
              <a:t>6. 5. 2019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147958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a:t>Upravte štýly predlohy textu</a:t>
            </a:r>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9230C9E-0B4C-4207-9324-6A770F2FB321}" type="datetimeFigureOut">
              <a:rPr lang="sk-SK" smtClean="0"/>
              <a:t>6. 5. 2019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297099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idx="1"/>
          </p:nvPr>
        </p:nvSpPr>
        <p:spPr/>
        <p:txBody>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10"/>
          </p:nvPr>
        </p:nvSpPr>
        <p:spPr/>
        <p:txBody>
          <a:bodyPr/>
          <a:lstStyle/>
          <a:p>
            <a:fld id="{B9230C9E-0B4C-4207-9324-6A770F2FB321}" type="datetimeFigureOut">
              <a:rPr lang="sk-SK" smtClean="0"/>
              <a:t>6. 5. 2019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84867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a:t>Upravte štýly predlohy textu</a:t>
            </a:r>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Upravte štýl predlohy textu.</a:t>
            </a:r>
          </a:p>
        </p:txBody>
      </p:sp>
      <p:sp>
        <p:nvSpPr>
          <p:cNvPr id="4" name="Zástupný symbol dátumu 3"/>
          <p:cNvSpPr>
            <a:spLocks noGrp="1"/>
          </p:cNvSpPr>
          <p:nvPr>
            <p:ph type="dt" sz="half" idx="10"/>
          </p:nvPr>
        </p:nvSpPr>
        <p:spPr/>
        <p:txBody>
          <a:bodyPr/>
          <a:lstStyle/>
          <a:p>
            <a:fld id="{B9230C9E-0B4C-4207-9324-6A770F2FB321}" type="datetimeFigureOut">
              <a:rPr lang="sk-SK" smtClean="0"/>
              <a:t>6. 5. 2019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224986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dátumu 4"/>
          <p:cNvSpPr>
            <a:spLocks noGrp="1"/>
          </p:cNvSpPr>
          <p:nvPr>
            <p:ph type="dt" sz="half" idx="10"/>
          </p:nvPr>
        </p:nvSpPr>
        <p:spPr/>
        <p:txBody>
          <a:bodyPr/>
          <a:lstStyle/>
          <a:p>
            <a:fld id="{B9230C9E-0B4C-4207-9324-6A770F2FB321}" type="datetimeFigureOut">
              <a:rPr lang="sk-SK" smtClean="0"/>
              <a:t>6. 5. 2019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340712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a:t>Upravte štýly predlohy textu</a:t>
            </a:r>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Upravte štýl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symbol dátumu 6"/>
          <p:cNvSpPr>
            <a:spLocks noGrp="1"/>
          </p:cNvSpPr>
          <p:nvPr>
            <p:ph type="dt" sz="half" idx="10"/>
          </p:nvPr>
        </p:nvSpPr>
        <p:spPr/>
        <p:txBody>
          <a:bodyPr/>
          <a:lstStyle/>
          <a:p>
            <a:fld id="{B9230C9E-0B4C-4207-9324-6A770F2FB321}" type="datetimeFigureOut">
              <a:rPr lang="sk-SK" smtClean="0"/>
              <a:t>6. 5. 2019</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81381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a:t>Upravte štýly predlohy textu</a:t>
            </a:r>
          </a:p>
        </p:txBody>
      </p:sp>
      <p:sp>
        <p:nvSpPr>
          <p:cNvPr id="3" name="Zástupný symbol dátumu 2"/>
          <p:cNvSpPr>
            <a:spLocks noGrp="1"/>
          </p:cNvSpPr>
          <p:nvPr>
            <p:ph type="dt" sz="half" idx="10"/>
          </p:nvPr>
        </p:nvSpPr>
        <p:spPr/>
        <p:txBody>
          <a:bodyPr/>
          <a:lstStyle/>
          <a:p>
            <a:fld id="{B9230C9E-0B4C-4207-9324-6A770F2FB321}" type="datetimeFigureOut">
              <a:rPr lang="sk-SK" smtClean="0"/>
              <a:t>6. 5. 2019</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3712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B9230C9E-0B4C-4207-9324-6A770F2FB321}" type="datetimeFigureOut">
              <a:rPr lang="sk-SK" smtClean="0"/>
              <a:t>6. 5. 2019</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139080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a:t>Upravte štýly predlohy textu</a:t>
            </a:r>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Upravte štýl predlohy textu.</a:t>
            </a:r>
          </a:p>
        </p:txBody>
      </p:sp>
      <p:sp>
        <p:nvSpPr>
          <p:cNvPr id="5" name="Zástupný symbol dátumu 4"/>
          <p:cNvSpPr>
            <a:spLocks noGrp="1"/>
          </p:cNvSpPr>
          <p:nvPr>
            <p:ph type="dt" sz="half" idx="10"/>
          </p:nvPr>
        </p:nvSpPr>
        <p:spPr/>
        <p:txBody>
          <a:bodyPr/>
          <a:lstStyle/>
          <a:p>
            <a:fld id="{B9230C9E-0B4C-4207-9324-6A770F2FB321}" type="datetimeFigureOut">
              <a:rPr lang="sk-SK" smtClean="0"/>
              <a:t>6. 5. 2019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109911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a:t>Upravte štýly predlohy textu</a:t>
            </a:r>
          </a:p>
        </p:txBody>
      </p:sp>
      <p:sp>
        <p:nvSpPr>
          <p:cNvPr id="3" name="Zástupný symbol obrázka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Upravte štýl predlohy textu.</a:t>
            </a:r>
          </a:p>
        </p:txBody>
      </p:sp>
      <p:sp>
        <p:nvSpPr>
          <p:cNvPr id="5" name="Zástupný symbol dátumu 4"/>
          <p:cNvSpPr>
            <a:spLocks noGrp="1"/>
          </p:cNvSpPr>
          <p:nvPr>
            <p:ph type="dt" sz="half" idx="10"/>
          </p:nvPr>
        </p:nvSpPr>
        <p:spPr/>
        <p:txBody>
          <a:bodyPr/>
          <a:lstStyle/>
          <a:p>
            <a:fld id="{B9230C9E-0B4C-4207-9324-6A770F2FB321}" type="datetimeFigureOut">
              <a:rPr lang="sk-SK" smtClean="0"/>
              <a:t>6. 5. 2019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8E3960FA-949F-46F6-84F8-29B177A732CB}" type="slidenum">
              <a:rPr lang="sk-SK" smtClean="0"/>
              <a:t>‹#›</a:t>
            </a:fld>
            <a:endParaRPr lang="sk-SK"/>
          </a:p>
        </p:txBody>
      </p:sp>
    </p:spTree>
    <p:extLst>
      <p:ext uri="{BB962C8B-B14F-4D97-AF65-F5344CB8AC3E}">
        <p14:creationId xmlns:p14="http://schemas.microsoft.com/office/powerpoint/2010/main" val="312506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k-SK"/>
              <a:t>Upravte štýly predlohy textu</a:t>
            </a:r>
          </a:p>
        </p:txBody>
      </p:sp>
      <p:sp>
        <p:nvSpPr>
          <p:cNvPr id="3" name="Zástupný symbol tex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k-SK"/>
              <a:t>Upravte štýl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30C9E-0B4C-4207-9324-6A770F2FB321}" type="datetimeFigureOut">
              <a:rPr lang="sk-SK" smtClean="0"/>
              <a:t>6. 5. 2019</a:t>
            </a:fld>
            <a:endParaRPr lang="sk-SK"/>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960FA-949F-46F6-84F8-29B177A732CB}" type="slidenum">
              <a:rPr lang="sk-SK" smtClean="0"/>
              <a:t>‹#›</a:t>
            </a:fld>
            <a:endParaRPr lang="sk-SK"/>
          </a:p>
        </p:txBody>
      </p:sp>
    </p:spTree>
    <p:extLst>
      <p:ext uri="{BB962C8B-B14F-4D97-AF65-F5344CB8AC3E}">
        <p14:creationId xmlns:p14="http://schemas.microsoft.com/office/powerpoint/2010/main" val="2684733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google.sk/url?sa=i&amp;rct=j&amp;q=&amp;esrc=s&amp;source=images&amp;cd=&amp;cad=rja&amp;uact=8&amp;ved=2ahUKEwjmkMi33obiAhVLr6QKHSRnAegQjRx6BAgBEAU&amp;url=https%3A%2F%2Fwww.posters.sk%2Fplagaty%2Fsuper-mario-bros-1-1-v24059&amp;psig=AOvVaw20B0TA4cgWwfsOmI3VumXf&amp;ust=1557226354183885" TargetMode="External"/><Relationship Id="rId5" Type="http://schemas.openxmlformats.org/officeDocument/2006/relationships/image" Target="../media/image2.jpeg"/><Relationship Id="rId4" Type="http://schemas.openxmlformats.org/officeDocument/2006/relationships/hyperlink" Target="https://www.google.sk/url?sa=i&amp;rct=j&amp;q=&amp;esrc=s&amp;source=images&amp;cd=&amp;cad=rja&amp;uact=8&amp;ved=2ahUKEwi_i7jX3obiAhVG2qQKHfP3AyQQjRx6BAgBEAU&amp;url=https%3A%2F%2Fwww.youtube.com%2Fwatch%3Fv%3DAJEpFAdube0&amp;psig=AOvVaw2kN-z0mT5Rh9zqwCLfI4x5&amp;ust=155722642888452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sk/url?sa=i&amp;rct=j&amp;q=&amp;esrc=s&amp;source=images&amp;cd=&amp;cad=rja&amp;uact=8&amp;ved=2ahUKEwja7v2L44biAhUR4aQKHbO2AEIQjRx6BAgBEAU&amp;url=http%3A%2F%2Fwww.gamasutra.com%2Fview%2Ffeature%2F131546%2Fprofiling_data_analysis_.php&amp;psig=AOvVaw1_v7r3Kv1ndu3D0RI5AxWd&amp;ust=155722749835889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www.google.sk/url?sa=i&amp;rct=j&amp;q=&amp;esrc=s&amp;source=images&amp;cd=&amp;cad=rja&amp;uact=8&amp;ved=2ahUKEwjPt-3844biAhXHDuwKHXWBBMAQjRx6BAgBEAU&amp;url=https%3A%2F%2Fhddmag.com%2Fvideo-game-review-mass-effect-2-pc-xbox-360%2F&amp;psig=AOvVaw3IBrlqfg1HdWyLy-6CRPKf&amp;ust=1557227850801325"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www.google.sk/url?sa=i&amp;rct=j&amp;q=&amp;esrc=s&amp;source=images&amp;cd=&amp;cad=rja&amp;uact=8&amp;ved=2ahUKEwidqezH5YbiAhWKyKQKHWbJCk8QjRx6BAgBEAU&amp;url=http%3A%2F%2Fwww.filiphofer.com%2Fcs%2F&amp;psig=AOvVaw3fVLbFJw0ib5IKUIedX7xq&amp;ust=155722827944089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sk/url?sa=i&amp;rct=j&amp;q=&amp;esrc=s&amp;source=images&amp;cd=&amp;cad=rja&amp;uact=8&amp;ved=2ahUKEwiXnr768obiAhXJMewKHVNsBG4QjRx6BAgBEAU&amp;url=%2Furl%3Fsa%3Di%26rct%3Dj%26q%3D%26esrc%3Ds%26source%3Dimages%26cd%3D%26ved%3D%26url%3Dhttps%253A%252F%252Fwww.teepublic.com%252Ft-shirt%252F1191404-tank-you-very-much%26psig%3DAOvVaw3assy89-9PvSXxSd6m44y9%26ust%3D1557231877093838&amp;psig=AOvVaw3assy89-9PvSXxSd6m44y9&amp;ust=1557231877093838"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hyperlink" Target="http://www.filiphofer.com/cs/" TargetMode="External"/><Relationship Id="rId13" Type="http://schemas.openxmlformats.org/officeDocument/2006/relationships/hyperlink" Target="https://www.sector.sk/clanok/12476/inteligencia-v-pocitacovych-hrach.htm?fbclid=IwAR1sQ0qUl0_qe-P29T5jR19qe4nwT_mqfikXP-qYh9IU9wKiyR-WdWBpgyU" TargetMode="External"/><Relationship Id="rId3" Type="http://schemas.openxmlformats.org/officeDocument/2006/relationships/hyperlink" Target="https://www.posters.sk/plagaty/super-mario-bros-1-1-v24059" TargetMode="External"/><Relationship Id="rId7" Type="http://schemas.openxmlformats.org/officeDocument/2006/relationships/hyperlink" Target="http://www.gamasutra.com/view/feature/131546/profiling_data_analysis_.php" TargetMode="External"/><Relationship Id="rId12" Type="http://schemas.openxmlformats.org/officeDocument/2006/relationships/hyperlink" Target="https://www.youtube.com/watch?v=30l6ah7X7cA&amp;fbclid=IwAR1obmiyyUUi3-q7voNzbXUaE5AEFO6xgR-2VZA8nu4EYSPyzVC1u-dPMX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hddmag.com/video-game-review-mass-effect-2-pc-xbox-360/" TargetMode="External"/><Relationship Id="rId11" Type="http://schemas.openxmlformats.org/officeDocument/2006/relationships/hyperlink" Target="https://www.theverge.com/2017/8/11/16137388/dota-2-dendi-open-ai-elon-musk?fbclid=IwAR3aKFFLdzb2abeY9spCaNTqKAHt7Ui1r0sVp9Qrwud7vWCGTjgPeP4kRqI" TargetMode="External"/><Relationship Id="rId5" Type="http://schemas.openxmlformats.org/officeDocument/2006/relationships/hyperlink" Target="https://www.moddb.com/mods/the-nascent-kingdom/images/farm" TargetMode="External"/><Relationship Id="rId10" Type="http://schemas.openxmlformats.org/officeDocument/2006/relationships/hyperlink" Target="https://www.teepublic.com/t-shirt/1191404-tank-you-very-much" TargetMode="External"/><Relationship Id="rId4" Type="http://schemas.openxmlformats.org/officeDocument/2006/relationships/hyperlink" Target="https://www.youtube.com/watch?v=AJEpFAdube0" TargetMode="External"/><Relationship Id="rId9" Type="http://schemas.openxmlformats.org/officeDocument/2006/relationships/hyperlink" Target="https://www.youtube.com/watch?v=30l6ah7X7cA&amp;fbclid=IwAR1ohr8wcqEkGvEgk9SYiK8EGa74fePv1GteIeRudGLjyOXk5lGPRDqIOO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12676" y="2127615"/>
            <a:ext cx="7918648" cy="1946647"/>
          </a:xfrm>
        </p:spPr>
        <p:txBody>
          <a:bodyPr>
            <a:normAutofit/>
          </a:bodyPr>
          <a:lstStyle/>
          <a:p>
            <a:r>
              <a:rPr lang="sk-SK" sz="5400" b="1" dirty="0">
                <a:latin typeface="Arial" panose="020B0604020202020204" pitchFamily="34" charset="0"/>
                <a:cs typeface="Arial" panose="020B0604020202020204" pitchFamily="34" charset="0"/>
              </a:rPr>
              <a:t>Umelá inteligencia v hrách</a:t>
            </a:r>
          </a:p>
        </p:txBody>
      </p:sp>
      <p:sp>
        <p:nvSpPr>
          <p:cNvPr id="3" name="Podnadpis 2"/>
          <p:cNvSpPr>
            <a:spLocks noGrp="1"/>
          </p:cNvSpPr>
          <p:nvPr>
            <p:ph type="subTitle" idx="1"/>
          </p:nvPr>
        </p:nvSpPr>
        <p:spPr>
          <a:xfrm>
            <a:off x="578948" y="4869160"/>
            <a:ext cx="6400800" cy="1752600"/>
          </a:xfrm>
        </p:spPr>
        <p:txBody>
          <a:bodyPr>
            <a:normAutofit/>
          </a:bodyPr>
          <a:lstStyle/>
          <a:p>
            <a:pPr algn="l"/>
            <a:r>
              <a:rPr lang="sk-SK" sz="2400" i="1" dirty="0" err="1">
                <a:solidFill>
                  <a:schemeClr val="tx1"/>
                </a:solidFill>
                <a:latin typeface="Arial" panose="020B0604020202020204" pitchFamily="34" charset="0"/>
                <a:cs typeface="Arial" panose="020B0604020202020204" pitchFamily="34" charset="0"/>
              </a:rPr>
              <a:t>Domorák</a:t>
            </a:r>
            <a:r>
              <a:rPr lang="sk-SK" sz="2400" i="1" dirty="0">
                <a:solidFill>
                  <a:schemeClr val="tx1"/>
                </a:solidFill>
                <a:latin typeface="Arial" panose="020B0604020202020204" pitchFamily="34" charset="0"/>
                <a:cs typeface="Arial" panose="020B0604020202020204" pitchFamily="34" charset="0"/>
              </a:rPr>
              <a:t> Matúš</a:t>
            </a:r>
            <a:br>
              <a:rPr lang="sk-SK" sz="2400" i="1" dirty="0">
                <a:solidFill>
                  <a:schemeClr val="tx1"/>
                </a:solidFill>
                <a:latin typeface="Arial" panose="020B0604020202020204" pitchFamily="34" charset="0"/>
                <a:cs typeface="Arial" panose="020B0604020202020204" pitchFamily="34" charset="0"/>
              </a:rPr>
            </a:br>
            <a:r>
              <a:rPr lang="sk-SK" sz="2400" i="1" dirty="0" err="1">
                <a:solidFill>
                  <a:schemeClr val="tx1"/>
                </a:solidFill>
                <a:latin typeface="Arial" panose="020B0604020202020204" pitchFamily="34" charset="0"/>
                <a:cs typeface="Arial" panose="020B0604020202020204" pitchFamily="34" charset="0"/>
              </a:rPr>
              <a:t>Csicsay</a:t>
            </a:r>
            <a:r>
              <a:rPr lang="sk-SK" sz="2400" i="1" dirty="0">
                <a:solidFill>
                  <a:schemeClr val="tx1"/>
                </a:solidFill>
                <a:latin typeface="Arial" panose="020B0604020202020204" pitchFamily="34" charset="0"/>
                <a:cs typeface="Arial" panose="020B0604020202020204" pitchFamily="34" charset="0"/>
              </a:rPr>
              <a:t> Peter</a:t>
            </a:r>
            <a:br>
              <a:rPr lang="sk-SK" sz="2400" i="1" dirty="0">
                <a:solidFill>
                  <a:schemeClr val="tx1"/>
                </a:solidFill>
                <a:latin typeface="Arial" panose="020B0604020202020204" pitchFamily="34" charset="0"/>
                <a:cs typeface="Arial" panose="020B0604020202020204" pitchFamily="34" charset="0"/>
              </a:rPr>
            </a:br>
            <a:r>
              <a:rPr lang="sk-SK" sz="2400" i="1" dirty="0" err="1">
                <a:solidFill>
                  <a:schemeClr val="tx1"/>
                </a:solidFill>
                <a:latin typeface="Arial" panose="020B0604020202020204" pitchFamily="34" charset="0"/>
                <a:cs typeface="Arial" panose="020B0604020202020204" pitchFamily="34" charset="0"/>
              </a:rPr>
              <a:t>Kirschová</a:t>
            </a:r>
            <a:r>
              <a:rPr lang="sk-SK" sz="2400" i="1" dirty="0">
                <a:solidFill>
                  <a:schemeClr val="tx1"/>
                </a:solidFill>
                <a:latin typeface="Arial" panose="020B0604020202020204" pitchFamily="34" charset="0"/>
                <a:cs typeface="Arial" panose="020B0604020202020204" pitchFamily="34" charset="0"/>
              </a:rPr>
              <a:t> Petra</a:t>
            </a:r>
          </a:p>
        </p:txBody>
      </p:sp>
    </p:spTree>
    <p:extLst>
      <p:ext uri="{BB962C8B-B14F-4D97-AF65-F5344CB8AC3E}">
        <p14:creationId xmlns:p14="http://schemas.microsoft.com/office/powerpoint/2010/main" val="2721959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0454" y="92003"/>
            <a:ext cx="4337570" cy="1143000"/>
          </a:xfrm>
        </p:spPr>
        <p:txBody>
          <a:bodyPr/>
          <a:lstStyle/>
          <a:p>
            <a:r>
              <a:rPr lang="sk-SK" b="1" dirty="0">
                <a:latin typeface="Arial" panose="020B0604020202020204" pitchFamily="34" charset="0"/>
                <a:cs typeface="Arial" panose="020B0604020202020204" pitchFamily="34" charset="0"/>
              </a:rPr>
              <a:t>Počiatok</a:t>
            </a:r>
          </a:p>
        </p:txBody>
      </p:sp>
      <p:sp>
        <p:nvSpPr>
          <p:cNvPr id="8" name="Zástupný symbol obsahu 7"/>
          <p:cNvSpPr>
            <a:spLocks noGrp="1"/>
          </p:cNvSpPr>
          <p:nvPr>
            <p:ph idx="1"/>
          </p:nvPr>
        </p:nvSpPr>
        <p:spPr>
          <a:xfrm>
            <a:off x="436373" y="1404379"/>
            <a:ext cx="4550637" cy="1879722"/>
          </a:xfrm>
        </p:spPr>
        <p:txBody>
          <a:bodyPr>
            <a:normAutofit/>
          </a:bodyPr>
          <a:lstStyle/>
          <a:p>
            <a:r>
              <a:rPr lang="sk-SK" sz="2800" dirty="0">
                <a:latin typeface="Arial" panose="020B0604020202020204" pitchFamily="34" charset="0"/>
                <a:cs typeface="Arial" panose="020B0604020202020204" pitchFamily="34" charset="0"/>
              </a:rPr>
              <a:t>Jednoduchý pohyb</a:t>
            </a:r>
          </a:p>
          <a:p>
            <a:r>
              <a:rPr lang="sk-SK" sz="2800" dirty="0">
                <a:latin typeface="Arial" panose="020B0604020202020204" pitchFamily="34" charset="0"/>
                <a:cs typeface="Arial" panose="020B0604020202020204" pitchFamily="34" charset="0"/>
              </a:rPr>
              <a:t>Preddefinovaná činnosť</a:t>
            </a:r>
          </a:p>
          <a:p>
            <a:r>
              <a:rPr lang="sk-SK" sz="2800" dirty="0">
                <a:latin typeface="Arial" panose="020B0604020202020204" pitchFamily="34" charset="0"/>
                <a:cs typeface="Arial" panose="020B0604020202020204" pitchFamily="34" charset="0"/>
              </a:rPr>
              <a:t>Prednastavený rozvoj</a:t>
            </a:r>
          </a:p>
        </p:txBody>
      </p:sp>
      <p:pic>
        <p:nvPicPr>
          <p:cNvPr id="1029" name="Picture 5" descr="C:\Users\pc\Desktop\pre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29" y="3273959"/>
            <a:ext cx="4497081" cy="32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Výsledok vyhľadávania obrázkov pre dopyt jazz jackrabbit 2 boss fight">
            <a:hlinkClick r:id="rId4"/>
            <a:extLst>
              <a:ext uri="{FF2B5EF4-FFF2-40B4-BE49-F238E27FC236}">
                <a16:creationId xmlns:a16="http://schemas.microsoft.com/office/drawing/2014/main" id="{3D7AB3B3-46F8-488C-A33A-C551584B2F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923" y="3429000"/>
            <a:ext cx="3951136" cy="29633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ýsledok vyhľadávania obrázkov pre dopyt super mario">
            <a:hlinkClick r:id="rId6"/>
            <a:extLst>
              <a:ext uri="{FF2B5EF4-FFF2-40B4-BE49-F238E27FC236}">
                <a16:creationId xmlns:a16="http://schemas.microsoft.com/office/drawing/2014/main" id="{E623FBD9-0F8E-4854-83A7-E477FCFA23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6923" y="484612"/>
            <a:ext cx="3885167"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3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066130"/>
          </a:xfrm>
        </p:spPr>
        <p:txBody>
          <a:bodyPr/>
          <a:lstStyle/>
          <a:p>
            <a:r>
              <a:rPr lang="sk-SK" b="1" dirty="0">
                <a:latin typeface="Arial" panose="020B0604020202020204" pitchFamily="34" charset="0"/>
                <a:cs typeface="Arial" panose="020B0604020202020204" pitchFamily="34" charset="0"/>
              </a:rPr>
              <a:t>Pokrok na poli UI</a:t>
            </a:r>
          </a:p>
        </p:txBody>
      </p:sp>
      <p:sp>
        <p:nvSpPr>
          <p:cNvPr id="3" name="Zástupný symbol obsahu 2"/>
          <p:cNvSpPr>
            <a:spLocks noGrp="1"/>
          </p:cNvSpPr>
          <p:nvPr>
            <p:ph idx="1"/>
          </p:nvPr>
        </p:nvSpPr>
        <p:spPr/>
        <p:txBody>
          <a:bodyPr>
            <a:normAutofit/>
          </a:bodyPr>
          <a:lstStyle/>
          <a:p>
            <a:r>
              <a:rPr lang="sk-SK" sz="2800" dirty="0">
                <a:latin typeface="Arial" panose="020B0604020202020204" pitchFamily="34" charset="0"/>
                <a:cs typeface="Arial" panose="020B0604020202020204" pitchFamily="34" charset="0"/>
              </a:rPr>
              <a:t>Rýchly rozvoj</a:t>
            </a:r>
          </a:p>
          <a:p>
            <a:r>
              <a:rPr lang="sk-SK" sz="2800" dirty="0">
                <a:latin typeface="Arial" panose="020B0604020202020204" pitchFamily="34" charset="0"/>
                <a:cs typeface="Arial" panose="020B0604020202020204" pitchFamily="34" charset="0"/>
              </a:rPr>
              <a:t>Prispôsobiví protivníci</a:t>
            </a:r>
          </a:p>
          <a:p>
            <a:r>
              <a:rPr lang="sk-SK" sz="2800" dirty="0">
                <a:latin typeface="Arial" panose="020B0604020202020204" pitchFamily="34" charset="0"/>
                <a:cs typeface="Arial" panose="020B0604020202020204" pitchFamily="34" charset="0"/>
              </a:rPr>
              <a:t>Sebazáchova</a:t>
            </a:r>
          </a:p>
          <a:p>
            <a:endParaRPr lang="sk-SK" sz="2800" dirty="0">
              <a:latin typeface="Arial" panose="020B0604020202020204" pitchFamily="34" charset="0"/>
              <a:cs typeface="Arial" panose="020B0604020202020204" pitchFamily="34" charset="0"/>
            </a:endParaRPr>
          </a:p>
        </p:txBody>
      </p:sp>
      <p:pic>
        <p:nvPicPr>
          <p:cNvPr id="2050" name="Picture 2" descr="Súvisiaci obrázok">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752" y="1551148"/>
            <a:ext cx="3955163" cy="3029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ýsledok vyhľadávania obrázkov pre dopyt mass effect 2 gamepla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4" y="3592627"/>
            <a:ext cx="4975983" cy="279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26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b="1" dirty="0">
                <a:latin typeface="Arial" panose="020B0604020202020204" pitchFamily="34" charset="0"/>
                <a:cs typeface="Arial" panose="020B0604020202020204" pitchFamily="34" charset="0"/>
              </a:rPr>
              <a:t>Dokonalá herná inteligencia ?</a:t>
            </a:r>
          </a:p>
        </p:txBody>
      </p:sp>
      <p:sp>
        <p:nvSpPr>
          <p:cNvPr id="3" name="Zástupný symbol obsahu 2"/>
          <p:cNvSpPr>
            <a:spLocks noGrp="1"/>
          </p:cNvSpPr>
          <p:nvPr>
            <p:ph idx="1"/>
          </p:nvPr>
        </p:nvSpPr>
        <p:spPr>
          <a:xfrm>
            <a:off x="457200" y="2924945"/>
            <a:ext cx="8229600" cy="1368152"/>
          </a:xfrm>
        </p:spPr>
        <p:txBody>
          <a:bodyPr>
            <a:normAutofit/>
          </a:bodyPr>
          <a:lstStyle/>
          <a:p>
            <a:r>
              <a:rPr lang="sk-SK" sz="2800" dirty="0">
                <a:latin typeface="Arial" panose="020B0604020202020204" pitchFamily="34" charset="0"/>
                <a:cs typeface="Arial" panose="020B0604020202020204" pitchFamily="34" charset="0"/>
              </a:rPr>
              <a:t>Šach</a:t>
            </a:r>
          </a:p>
          <a:p>
            <a:r>
              <a:rPr lang="sk-SK" sz="2800" dirty="0">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a:t>
            </a:r>
            <a:r>
              <a:rPr lang="sk-SK" sz="2800" dirty="0">
                <a:latin typeface="Arial" panose="020B0604020202020204" pitchFamily="34" charset="0"/>
                <a:cs typeface="Arial" panose="020B0604020202020204" pitchFamily="34" charset="0"/>
              </a:rPr>
              <a:t>120</a:t>
            </a:r>
          </a:p>
          <a:p>
            <a:endParaRPr lang="sk-SK" sz="2800" dirty="0">
              <a:latin typeface="Arial" panose="020B0604020202020204" pitchFamily="34" charset="0"/>
              <a:cs typeface="Arial" panose="020B0604020202020204" pitchFamily="34" charset="0"/>
            </a:endParaRPr>
          </a:p>
        </p:txBody>
      </p:sp>
      <p:pic>
        <p:nvPicPr>
          <p:cNvPr id="3074" name="Picture 2" descr="Výsledok vyhľadávania obrázkov pre dopyt šach na pc">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600200"/>
            <a:ext cx="6547798" cy="44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75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33782" y="338179"/>
            <a:ext cx="8229600" cy="922114"/>
          </a:xfrm>
        </p:spPr>
        <p:txBody>
          <a:bodyPr/>
          <a:lstStyle/>
          <a:p>
            <a:r>
              <a:rPr lang="sk-SK" b="1" dirty="0">
                <a:latin typeface="Arial" panose="020B0604020202020204" pitchFamily="34" charset="0"/>
                <a:cs typeface="Arial" panose="020B0604020202020204" pitchFamily="34" charset="0"/>
              </a:rPr>
              <a:t>Najväčší úspech</a:t>
            </a:r>
          </a:p>
        </p:txBody>
      </p:sp>
      <p:sp>
        <p:nvSpPr>
          <p:cNvPr id="3" name="Zástupný symbol obsahu 2"/>
          <p:cNvSpPr>
            <a:spLocks noGrp="1"/>
          </p:cNvSpPr>
          <p:nvPr>
            <p:ph idx="1"/>
          </p:nvPr>
        </p:nvSpPr>
        <p:spPr>
          <a:xfrm>
            <a:off x="433782" y="1288428"/>
            <a:ext cx="8686800" cy="1924548"/>
          </a:xfrm>
        </p:spPr>
        <p:txBody>
          <a:bodyPr/>
          <a:lstStyle/>
          <a:p>
            <a:r>
              <a:rPr lang="sk-SK" dirty="0" err="1">
                <a:latin typeface="Arial" panose="020B0604020202020204" pitchFamily="34" charset="0"/>
                <a:cs typeface="Arial" panose="020B0604020202020204" pitchFamily="34" charset="0"/>
              </a:rPr>
              <a:t>Dota</a:t>
            </a:r>
            <a:r>
              <a:rPr lang="sk-SK" dirty="0">
                <a:latin typeface="Arial" panose="020B0604020202020204" pitchFamily="34" charset="0"/>
                <a:cs typeface="Arial" panose="020B0604020202020204" pitchFamily="34" charset="0"/>
              </a:rPr>
              <a:t> 2 (</a:t>
            </a:r>
            <a:r>
              <a:rPr lang="sk-SK" dirty="0" err="1">
                <a:latin typeface="Arial" panose="020B0604020202020204" pitchFamily="34" charset="0"/>
                <a:cs typeface="Arial" panose="020B0604020202020204" pitchFamily="34" charset="0"/>
              </a:rPr>
              <a:t>Defense</a:t>
            </a:r>
            <a:r>
              <a:rPr lang="sk-SK" dirty="0">
                <a:latin typeface="Arial" panose="020B0604020202020204" pitchFamily="34" charset="0"/>
                <a:cs typeface="Arial" panose="020B0604020202020204" pitchFamily="34" charset="0"/>
              </a:rPr>
              <a:t> of </a:t>
            </a:r>
            <a:r>
              <a:rPr lang="sk-SK" dirty="0" err="1">
                <a:latin typeface="Arial" panose="020B0604020202020204" pitchFamily="34" charset="0"/>
                <a:cs typeface="Arial" panose="020B0604020202020204" pitchFamily="34" charset="0"/>
              </a:rPr>
              <a:t>the</a:t>
            </a:r>
            <a:r>
              <a:rPr lang="sk-SK" dirty="0">
                <a:latin typeface="Arial" panose="020B0604020202020204" pitchFamily="34" charset="0"/>
                <a:cs typeface="Arial" panose="020B0604020202020204" pitchFamily="34" charset="0"/>
              </a:rPr>
              <a:t> </a:t>
            </a:r>
            <a:r>
              <a:rPr lang="sk-SK" dirty="0" err="1">
                <a:latin typeface="Arial" panose="020B0604020202020204" pitchFamily="34" charset="0"/>
                <a:cs typeface="Arial" panose="020B0604020202020204" pitchFamily="34" charset="0"/>
              </a:rPr>
              <a:t>Ancients</a:t>
            </a:r>
            <a:r>
              <a:rPr lang="sk-SK" dirty="0">
                <a:latin typeface="Arial" panose="020B0604020202020204" pitchFamily="34" charset="0"/>
                <a:cs typeface="Arial" panose="020B0604020202020204" pitchFamily="34" charset="0"/>
              </a:rPr>
              <a:t> 2)</a:t>
            </a:r>
          </a:p>
          <a:p>
            <a:r>
              <a:rPr lang="sk-SK" dirty="0">
                <a:latin typeface="Arial" panose="020B0604020202020204" pitchFamily="34" charset="0"/>
                <a:cs typeface="Arial" panose="020B0604020202020204" pitchFamily="34" charset="0"/>
              </a:rPr>
              <a:t>Vytvorené – </a:t>
            </a:r>
            <a:r>
              <a:rPr lang="sk-SK" dirty="0" err="1">
                <a:latin typeface="Arial" panose="020B0604020202020204" pitchFamily="34" charset="0"/>
                <a:cs typeface="Arial" panose="020B0604020202020204" pitchFamily="34" charset="0"/>
              </a:rPr>
              <a:t>OpenAI</a:t>
            </a:r>
            <a:endParaRPr lang="sk-SK" dirty="0">
              <a:latin typeface="Arial" panose="020B0604020202020204" pitchFamily="34" charset="0"/>
              <a:cs typeface="Arial" panose="020B0604020202020204" pitchFamily="34" charset="0"/>
            </a:endParaRPr>
          </a:p>
          <a:p>
            <a:r>
              <a:rPr lang="sk-SK" dirty="0">
                <a:latin typeface="Arial" panose="020B0604020202020204" pitchFamily="34" charset="0"/>
                <a:cs typeface="Arial" panose="020B0604020202020204" pitchFamily="34" charset="0"/>
              </a:rPr>
              <a:t>Projekt bol podporovaný </a:t>
            </a:r>
            <a:r>
              <a:rPr lang="sk-SK" dirty="0" err="1">
                <a:latin typeface="Arial" panose="020B0604020202020204" pitchFamily="34" charset="0"/>
                <a:cs typeface="Arial" panose="020B0604020202020204" pitchFamily="34" charset="0"/>
              </a:rPr>
              <a:t>Elon</a:t>
            </a:r>
            <a:r>
              <a:rPr lang="en-US" dirty="0">
                <a:latin typeface="Arial" panose="020B0604020202020204" pitchFamily="34" charset="0"/>
                <a:cs typeface="Arial" panose="020B0604020202020204" pitchFamily="34" charset="0"/>
              </a:rPr>
              <a:t>om</a:t>
            </a:r>
            <a:r>
              <a:rPr lang="sk-SK" dirty="0">
                <a:latin typeface="Arial" panose="020B0604020202020204" pitchFamily="34" charset="0"/>
                <a:cs typeface="Arial" panose="020B0604020202020204" pitchFamily="34" charset="0"/>
              </a:rPr>
              <a:t> </a:t>
            </a:r>
            <a:r>
              <a:rPr lang="sk-SK" dirty="0" err="1">
                <a:latin typeface="Arial" panose="020B0604020202020204" pitchFamily="34" charset="0"/>
                <a:cs typeface="Arial" panose="020B0604020202020204" pitchFamily="34" charset="0"/>
              </a:rPr>
              <a:t>Musk</a:t>
            </a:r>
            <a:r>
              <a:rPr lang="en-US" dirty="0">
                <a:latin typeface="Arial" panose="020B0604020202020204" pitchFamily="34" charset="0"/>
                <a:cs typeface="Arial" panose="020B0604020202020204" pitchFamily="34" charset="0"/>
              </a:rPr>
              <a:t>om</a:t>
            </a:r>
            <a:endParaRPr lang="sk-SK" dirty="0">
              <a:latin typeface="Arial" panose="020B0604020202020204" pitchFamily="34" charset="0"/>
              <a:cs typeface="Arial" panose="020B0604020202020204" pitchFamily="34" charset="0"/>
            </a:endParaRPr>
          </a:p>
          <a:p>
            <a:endParaRPr lang="sk-SK" dirty="0"/>
          </a:p>
        </p:txBody>
      </p:sp>
      <p:pic>
        <p:nvPicPr>
          <p:cNvPr id="5" name="Obrázek 4">
            <a:extLst>
              <a:ext uri="{FF2B5EF4-FFF2-40B4-BE49-F238E27FC236}">
                <a16:creationId xmlns:a16="http://schemas.microsoft.com/office/drawing/2014/main" id="{CC91B26C-0D84-406E-9FDD-D0737D2F88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3212976"/>
            <a:ext cx="6251869" cy="3480207"/>
          </a:xfrm>
          <a:prstGeom prst="rect">
            <a:avLst/>
          </a:prstGeom>
        </p:spPr>
      </p:pic>
    </p:spTree>
    <p:extLst>
      <p:ext uri="{BB962C8B-B14F-4D97-AF65-F5344CB8AC3E}">
        <p14:creationId xmlns:p14="http://schemas.microsoft.com/office/powerpoint/2010/main" val="100514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97634"/>
            <a:ext cx="8229600" cy="1143000"/>
          </a:xfrm>
        </p:spPr>
        <p:txBody>
          <a:bodyPr/>
          <a:lstStyle/>
          <a:p>
            <a:r>
              <a:rPr lang="sk-SK" b="1" dirty="0">
                <a:latin typeface="Arial" panose="020B0604020202020204" pitchFamily="34" charset="0"/>
                <a:cs typeface="Arial" panose="020B0604020202020204" pitchFamily="34" charset="0"/>
              </a:rPr>
              <a:t>Ako to funguje ?</a:t>
            </a:r>
          </a:p>
        </p:txBody>
      </p:sp>
      <p:sp>
        <p:nvSpPr>
          <p:cNvPr id="3" name="Zástupný symbol obsahu 2"/>
          <p:cNvSpPr>
            <a:spLocks noGrp="1"/>
          </p:cNvSpPr>
          <p:nvPr>
            <p:ph idx="1"/>
          </p:nvPr>
        </p:nvSpPr>
        <p:spPr>
          <a:xfrm>
            <a:off x="177304" y="1276538"/>
            <a:ext cx="8789391" cy="1501626"/>
          </a:xfrm>
        </p:spPr>
        <p:txBody>
          <a:bodyPr>
            <a:normAutofit/>
          </a:bodyPr>
          <a:lstStyle/>
          <a:p>
            <a:r>
              <a:rPr lang="sk-SK" sz="2400" dirty="0">
                <a:latin typeface="Arial" panose="020B0604020202020204" pitchFamily="34" charset="0"/>
                <a:cs typeface="Arial" panose="020B0604020202020204" pitchFamily="34" charset="0"/>
              </a:rPr>
              <a:t>Vyžíva sa 5 neurónových sietí pre zisťovanie a rozhodovanie pri situáciách ako pohyb, útok, rozhodovanie o nasledujúcej činnosti po porovnaní ceny a odmeny za akciu</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642518"/>
            <a:ext cx="3744416" cy="4115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C:\Users\pc\Desktop\elon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36" y="2647589"/>
            <a:ext cx="3677816" cy="411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17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476672"/>
            <a:ext cx="8229600" cy="1143000"/>
          </a:xfrm>
        </p:spPr>
        <p:txBody>
          <a:bodyPr/>
          <a:lstStyle/>
          <a:p>
            <a:r>
              <a:rPr lang="sk-SK" b="1" dirty="0">
                <a:latin typeface="Arial" panose="020B0604020202020204" pitchFamily="34" charset="0"/>
                <a:cs typeface="Arial" panose="020B0604020202020204" pitchFamily="34" charset="0"/>
              </a:rPr>
              <a:t>Ciele a možné využitie</a:t>
            </a:r>
          </a:p>
        </p:txBody>
      </p:sp>
      <p:sp>
        <p:nvSpPr>
          <p:cNvPr id="3" name="Zástupný symbol obsahu 2"/>
          <p:cNvSpPr>
            <a:spLocks noGrp="1"/>
          </p:cNvSpPr>
          <p:nvPr>
            <p:ph idx="1"/>
          </p:nvPr>
        </p:nvSpPr>
        <p:spPr>
          <a:xfrm>
            <a:off x="457200" y="2060848"/>
            <a:ext cx="8229600" cy="3561259"/>
          </a:xfrm>
        </p:spPr>
        <p:txBody>
          <a:bodyPr>
            <a:normAutofit/>
          </a:bodyPr>
          <a:lstStyle/>
          <a:p>
            <a:r>
              <a:rPr lang="sk-SK" sz="2800" dirty="0">
                <a:latin typeface="Arial" panose="020B0604020202020204" pitchFamily="34" charset="0"/>
                <a:cs typeface="Arial" panose="020B0604020202020204" pitchFamily="34" charset="0"/>
              </a:rPr>
              <a:t>Optimalizovanie ‘‘</a:t>
            </a:r>
            <a:r>
              <a:rPr lang="sk-SK" sz="2800" dirty="0" err="1">
                <a:latin typeface="Arial" panose="020B0604020202020204" pitchFamily="34" charset="0"/>
                <a:cs typeface="Arial" panose="020B0604020202020204" pitchFamily="34" charset="0"/>
              </a:rPr>
              <a:t>learning</a:t>
            </a:r>
            <a:r>
              <a:rPr lang="sk-SK" sz="2800" dirty="0">
                <a:latin typeface="Arial" panose="020B0604020202020204" pitchFamily="34" charset="0"/>
                <a:cs typeface="Arial" panose="020B0604020202020204" pitchFamily="34" charset="0"/>
              </a:rPr>
              <a:t> </a:t>
            </a:r>
            <a:r>
              <a:rPr lang="sk-SK" sz="2800" dirty="0" err="1">
                <a:latin typeface="Arial" panose="020B0604020202020204" pitchFamily="34" charset="0"/>
                <a:cs typeface="Arial" panose="020B0604020202020204" pitchFamily="34" charset="0"/>
              </a:rPr>
              <a:t>time</a:t>
            </a:r>
            <a:r>
              <a:rPr lang="sk-SK" sz="2800" dirty="0">
                <a:latin typeface="Arial" panose="020B0604020202020204" pitchFamily="34" charset="0"/>
                <a:cs typeface="Arial" panose="020B0604020202020204" pitchFamily="34" charset="0"/>
              </a:rPr>
              <a:t>‘‘ alebo času potrebného pre učenie programu</a:t>
            </a:r>
          </a:p>
          <a:p>
            <a:r>
              <a:rPr lang="sk-SK" sz="2800" dirty="0">
                <a:latin typeface="Arial" panose="020B0604020202020204" pitchFamily="34" charset="0"/>
                <a:cs typeface="Arial" panose="020B0604020202020204" pitchFamily="34" charset="0"/>
              </a:rPr>
              <a:t>Optimalizovanie spolupráce programov medzi sebou navzájom</a:t>
            </a:r>
          </a:p>
          <a:p>
            <a:r>
              <a:rPr lang="sk-SK" sz="2800" dirty="0">
                <a:latin typeface="Arial" panose="020B0604020202020204" pitchFamily="34" charset="0"/>
                <a:cs typeface="Arial" panose="020B0604020202020204" pitchFamily="34" charset="0"/>
              </a:rPr>
              <a:t>Využitie závisí od užívateľa – hry, technológie</a:t>
            </a:r>
          </a:p>
        </p:txBody>
      </p:sp>
    </p:spTree>
    <p:extLst>
      <p:ext uri="{BB962C8B-B14F-4D97-AF65-F5344CB8AC3E}">
        <p14:creationId xmlns:p14="http://schemas.microsoft.com/office/powerpoint/2010/main" val="343788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a:t>Ďakujeme za pozornosť</a:t>
            </a:r>
          </a:p>
        </p:txBody>
      </p:sp>
      <p:pic>
        <p:nvPicPr>
          <p:cNvPr id="5122" name="Picture 2" descr="Výsledok vyhľadávania obrázkov pre dopyt tank you">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1213" y="1182391"/>
            <a:ext cx="5256584"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6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F9C40367-8BA2-4CAB-BB71-60630DF4F746}"/>
              </a:ext>
            </a:extLst>
          </p:cNvPr>
          <p:cNvSpPr>
            <a:spLocks noGrp="1"/>
          </p:cNvSpPr>
          <p:nvPr>
            <p:ph idx="1"/>
          </p:nvPr>
        </p:nvSpPr>
        <p:spPr>
          <a:xfrm>
            <a:off x="457200" y="2814290"/>
            <a:ext cx="8229600" cy="3677694"/>
          </a:xfrm>
        </p:spPr>
        <p:txBody>
          <a:bodyPr>
            <a:noAutofit/>
          </a:bodyPr>
          <a:lstStyle/>
          <a:p>
            <a:r>
              <a:rPr lang="sk-SK" sz="1600" b="1" u="sng" dirty="0"/>
              <a:t>Snímka 2:</a:t>
            </a:r>
            <a:br>
              <a:rPr lang="sk-SK" sz="1600" b="1" u="sng" dirty="0"/>
            </a:br>
            <a:r>
              <a:rPr lang="sk-SK" sz="1600" dirty="0">
                <a:hlinkClick r:id="rId3"/>
              </a:rPr>
              <a:t>https://www.posters.sk/plagaty/super-mario-bros-1-1-v24059</a:t>
            </a:r>
            <a:br>
              <a:rPr lang="en-US" sz="1600" dirty="0"/>
            </a:br>
            <a:r>
              <a:rPr lang="sk-SK" sz="1600" dirty="0">
                <a:hlinkClick r:id="rId4"/>
              </a:rPr>
              <a:t>https://www.youtube.com/watch?v=AJEpFAdube0</a:t>
            </a:r>
            <a:br>
              <a:rPr lang="sk-SK" sz="1600" dirty="0"/>
            </a:br>
            <a:r>
              <a:rPr lang="sk-SK" sz="1600" dirty="0">
                <a:hlinkClick r:id="rId5"/>
              </a:rPr>
              <a:t>https://www.moddb.com/mods/the-nascent-kingdom/images/farm</a:t>
            </a:r>
            <a:endParaRPr lang="sk-SK" sz="1600" dirty="0"/>
          </a:p>
          <a:p>
            <a:r>
              <a:rPr lang="sk-SK" sz="1600" b="1" u="sng" dirty="0"/>
              <a:t>Snímka 3:</a:t>
            </a:r>
            <a:br>
              <a:rPr lang="sk-SK" sz="1600" b="1" u="sng" dirty="0"/>
            </a:br>
            <a:r>
              <a:rPr lang="sk-SK" sz="1600" dirty="0">
                <a:hlinkClick r:id="rId6"/>
              </a:rPr>
              <a:t>https://hddmag.com/video-game-review-mass-effect-2-pc-xbox-360/</a:t>
            </a:r>
            <a:br>
              <a:rPr lang="sk-SK" sz="1600" b="1" u="sng" dirty="0"/>
            </a:br>
            <a:r>
              <a:rPr lang="sk-SK" sz="1600" dirty="0">
                <a:hlinkClick r:id="rId7"/>
              </a:rPr>
              <a:t>http://www.gamasutra.com/view/feature/131546/profiling_data_analysis_.php</a:t>
            </a:r>
            <a:endParaRPr lang="sk-SK" sz="1600" dirty="0"/>
          </a:p>
          <a:p>
            <a:r>
              <a:rPr lang="sk-SK" sz="1600" b="1" u="sng" dirty="0"/>
              <a:t>Snímka 4:</a:t>
            </a:r>
            <a:br>
              <a:rPr lang="sk-SK" sz="1600" dirty="0"/>
            </a:br>
            <a:r>
              <a:rPr lang="sk-SK" sz="1600" dirty="0">
                <a:hlinkClick r:id="rId8"/>
              </a:rPr>
              <a:t>http://www.filiphofer.com/cs/</a:t>
            </a:r>
            <a:endParaRPr lang="sk-SK" sz="1600" dirty="0"/>
          </a:p>
          <a:p>
            <a:r>
              <a:rPr lang="sk-SK" sz="1600" b="1" u="sng" dirty="0"/>
              <a:t>Snímka 6:</a:t>
            </a:r>
            <a:br>
              <a:rPr lang="sk-SK" sz="1600" b="1" u="sng" dirty="0"/>
            </a:br>
            <a:r>
              <a:rPr lang="sk-SK" sz="1600" dirty="0">
                <a:hlinkClick r:id="rId9"/>
              </a:rPr>
              <a:t>https://www.youtube.com/watch?v=30l6ah7X7cA&amp;fbclid=IwAR1ohr8wcqEkGvEgk9SYiK8EGa74fePv1GteIeRudGLjyOXk5lGPRDqIOO0</a:t>
            </a:r>
            <a:endParaRPr lang="sk-SK" sz="1600" dirty="0"/>
          </a:p>
          <a:p>
            <a:r>
              <a:rPr lang="sk-SK" sz="1600" b="1" u="sng" dirty="0"/>
              <a:t>Snímka 8:</a:t>
            </a:r>
            <a:br>
              <a:rPr lang="sk-SK" sz="1600" b="1" u="sng" dirty="0"/>
            </a:br>
            <a:r>
              <a:rPr lang="sk-SK" sz="1600" dirty="0">
                <a:hlinkClick r:id="rId10"/>
              </a:rPr>
              <a:t>https://www.teepublic.com/t-shirt/1191404-tank-you-very-much</a:t>
            </a:r>
            <a:endParaRPr lang="sk-SK" sz="1600" dirty="0"/>
          </a:p>
        </p:txBody>
      </p:sp>
      <p:sp>
        <p:nvSpPr>
          <p:cNvPr id="5" name="Nadpis 4">
            <a:extLst>
              <a:ext uri="{FF2B5EF4-FFF2-40B4-BE49-F238E27FC236}">
                <a16:creationId xmlns:a16="http://schemas.microsoft.com/office/drawing/2014/main" id="{7E2D9EBD-B6EE-4A41-BCC7-442B591D6EFD}"/>
              </a:ext>
            </a:extLst>
          </p:cNvPr>
          <p:cNvSpPr>
            <a:spLocks noGrp="1"/>
          </p:cNvSpPr>
          <p:nvPr>
            <p:ph type="title"/>
          </p:nvPr>
        </p:nvSpPr>
        <p:spPr>
          <a:xfrm>
            <a:off x="475049" y="2204863"/>
            <a:ext cx="8229600" cy="562074"/>
          </a:xfrm>
        </p:spPr>
        <p:txBody>
          <a:bodyPr>
            <a:noAutofit/>
          </a:bodyPr>
          <a:lstStyle/>
          <a:p>
            <a:pPr algn="l"/>
            <a:r>
              <a:rPr lang="en-US" sz="3200" dirty="0" err="1"/>
              <a:t>Obr</a:t>
            </a:r>
            <a:r>
              <a:rPr lang="sk-SK" sz="3200" dirty="0" err="1"/>
              <a:t>ázky</a:t>
            </a:r>
            <a:r>
              <a:rPr lang="sk-SK" sz="3200" dirty="0"/>
              <a:t>:</a:t>
            </a:r>
          </a:p>
        </p:txBody>
      </p:sp>
      <p:sp>
        <p:nvSpPr>
          <p:cNvPr id="6" name="Zástupný obsah 2">
            <a:extLst>
              <a:ext uri="{FF2B5EF4-FFF2-40B4-BE49-F238E27FC236}">
                <a16:creationId xmlns:a16="http://schemas.microsoft.com/office/drawing/2014/main" id="{B50CE457-2DAD-42FA-9D2F-2C6329712751}"/>
              </a:ext>
            </a:extLst>
          </p:cNvPr>
          <p:cNvSpPr txBox="1">
            <a:spLocks/>
          </p:cNvSpPr>
          <p:nvPr/>
        </p:nvSpPr>
        <p:spPr>
          <a:xfrm>
            <a:off x="457200" y="631336"/>
            <a:ext cx="8229600" cy="171754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sk-SK" sz="1900" dirty="0">
                <a:hlinkClick r:id="rId11"/>
              </a:rPr>
              <a:t>https://www.theverge.com/2017/8/11/16137388/dota-2-dendi-open-ai-elon-musk?fbclid=IwAR3aKFFLdzb2abeY9spCaNTqKAHt7Ui1r0sVp9Qrwud7vWCGTjgPeP4kRqI</a:t>
            </a:r>
            <a:endParaRPr lang="en-US" sz="1900" b="1" u="sng" dirty="0"/>
          </a:p>
          <a:p>
            <a:r>
              <a:rPr lang="sk-SK" sz="1900" b="1" u="sng" dirty="0"/>
              <a:t> </a:t>
            </a:r>
            <a:r>
              <a:rPr lang="sk-SK" sz="1900" dirty="0">
                <a:hlinkClick r:id="rId12"/>
              </a:rPr>
              <a:t>https://www.youtube.com/watch?v=30l6ah7X7cA&amp;fbclid=IwAR1obmiyyUUi3-q7voNzbXUaE5AEFO6xgR-2VZA8nu4EYSPyzVC1u-dPMXg</a:t>
            </a:r>
            <a:endParaRPr lang="en-US" sz="1900" dirty="0"/>
          </a:p>
          <a:p>
            <a:r>
              <a:rPr lang="sk-SK" sz="1900" dirty="0">
                <a:hlinkClick r:id="rId13"/>
              </a:rPr>
              <a:t>https://www.sector.sk/clanok/12476/inteligencia-v-pocitacovych-hrach.htm?fbclid=IwAR1sQ0qUl0_qe-P29T5jR19qe4nwT_mqfikXP-qYh9IU9wKiyR-WdWBpgyU</a:t>
            </a:r>
            <a:endParaRPr lang="sk-SK" sz="1900" dirty="0"/>
          </a:p>
          <a:p>
            <a:endParaRPr lang="sk-SK" sz="1800" b="1" dirty="0"/>
          </a:p>
        </p:txBody>
      </p:sp>
      <p:sp>
        <p:nvSpPr>
          <p:cNvPr id="7" name="Nadpis 1">
            <a:extLst>
              <a:ext uri="{FF2B5EF4-FFF2-40B4-BE49-F238E27FC236}">
                <a16:creationId xmlns:a16="http://schemas.microsoft.com/office/drawing/2014/main" id="{3105B0FF-42CF-4187-A409-14F71D5AD132}"/>
              </a:ext>
            </a:extLst>
          </p:cNvPr>
          <p:cNvSpPr txBox="1">
            <a:spLocks/>
          </p:cNvSpPr>
          <p:nvPr/>
        </p:nvSpPr>
        <p:spPr>
          <a:xfrm>
            <a:off x="457200" y="96751"/>
            <a:ext cx="1954560" cy="523937"/>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err="1"/>
              <a:t>Zdroje</a:t>
            </a:r>
            <a:r>
              <a:rPr lang="sk-SK" sz="3200" dirty="0"/>
              <a:t>:</a:t>
            </a:r>
          </a:p>
        </p:txBody>
      </p:sp>
    </p:spTree>
    <p:extLst>
      <p:ext uri="{BB962C8B-B14F-4D97-AF65-F5344CB8AC3E}">
        <p14:creationId xmlns:p14="http://schemas.microsoft.com/office/powerpoint/2010/main" val="467109058"/>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347</Words>
  <Application>Microsoft Office PowerPoint</Application>
  <PresentationFormat>Předvádění na obrazovce (4:3)</PresentationFormat>
  <Paragraphs>52</Paragraphs>
  <Slides>9</Slides>
  <Notes>8</Notes>
  <HiddenSlides>0</HiddenSlides>
  <MMClips>0</MMClips>
  <ScaleCrop>false</ScaleCrop>
  <HeadingPairs>
    <vt:vector size="6" baseType="variant">
      <vt:variant>
        <vt:lpstr>Použitá písma</vt:lpstr>
      </vt:variant>
      <vt:variant>
        <vt:i4>2</vt:i4>
      </vt:variant>
      <vt:variant>
        <vt:lpstr>Motiv</vt:lpstr>
      </vt:variant>
      <vt:variant>
        <vt:i4>1</vt:i4>
      </vt:variant>
      <vt:variant>
        <vt:lpstr>Nadpisy snímků</vt:lpstr>
      </vt:variant>
      <vt:variant>
        <vt:i4>9</vt:i4>
      </vt:variant>
    </vt:vector>
  </HeadingPairs>
  <TitlesOfParts>
    <vt:vector size="12" baseType="lpstr">
      <vt:lpstr>Arial</vt:lpstr>
      <vt:lpstr>Calibri</vt:lpstr>
      <vt:lpstr>Motív Office</vt:lpstr>
      <vt:lpstr>Umelá inteligencia v hrách</vt:lpstr>
      <vt:lpstr>Počiatok</vt:lpstr>
      <vt:lpstr>Pokrok na poli UI</vt:lpstr>
      <vt:lpstr>Dokonalá herná inteligencia ?</vt:lpstr>
      <vt:lpstr>Najväčší úspech</vt:lpstr>
      <vt:lpstr>Ako to funguje ?</vt:lpstr>
      <vt:lpstr>Ciele a možné využitie</vt:lpstr>
      <vt:lpstr>Ďakujeme za pozornosť</vt:lpstr>
      <vt:lpstr>Obrázky: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Umelá inteligencia v hrách a jej využitie</dc:title>
  <dc:creator>pc</dc:creator>
  <cp:lastModifiedBy>Petra Kirschová</cp:lastModifiedBy>
  <cp:revision>36</cp:revision>
  <dcterms:created xsi:type="dcterms:W3CDTF">2019-05-06T10:25:06Z</dcterms:created>
  <dcterms:modified xsi:type="dcterms:W3CDTF">2019-05-06T20:48:36Z</dcterms:modified>
</cp:coreProperties>
</file>