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Montserrat"/>
      <p:regular r:id="rId28"/>
      <p:bold r:id="rId29"/>
      <p:italic r:id="rId30"/>
      <p:boldItalic r:id="rId31"/>
    </p:embeddedFont>
    <p:embeddedFont>
      <p:font typeface="Lato"/>
      <p:regular r:id="rId32"/>
      <p:bold r:id="rId33"/>
      <p:italic r:id="rId34"/>
      <p:boldItalic r:id="rId35"/>
    </p:embeddedFont>
    <p:embeddedFont>
      <p:font typeface="Oxanium"/>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FEB8AB-E604-4976-82F3-ABEA955C7476}">
  <a:tblStyle styleId="{E1FEB8AB-E604-4976-82F3-ABEA955C747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Montserrat-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5.xml"/><Relationship Id="rId33" Type="http://schemas.openxmlformats.org/officeDocument/2006/relationships/font" Target="fonts/Lato-bold.fntdata"/><Relationship Id="rId10" Type="http://schemas.openxmlformats.org/officeDocument/2006/relationships/slide" Target="slides/slide4.xml"/><Relationship Id="rId32" Type="http://schemas.openxmlformats.org/officeDocument/2006/relationships/font" Target="fonts/Lato-regular.fntdata"/><Relationship Id="rId13" Type="http://schemas.openxmlformats.org/officeDocument/2006/relationships/slide" Target="slides/slide7.xml"/><Relationship Id="rId35" Type="http://schemas.openxmlformats.org/officeDocument/2006/relationships/font" Target="fonts/Lato-boldItalic.fntdata"/><Relationship Id="rId12" Type="http://schemas.openxmlformats.org/officeDocument/2006/relationships/slide" Target="slides/slide6.xml"/><Relationship Id="rId34" Type="http://schemas.openxmlformats.org/officeDocument/2006/relationships/font" Target="fonts/Lato-italic.fntdata"/><Relationship Id="rId15" Type="http://schemas.openxmlformats.org/officeDocument/2006/relationships/slide" Target="slides/slide9.xml"/><Relationship Id="rId37" Type="http://schemas.openxmlformats.org/officeDocument/2006/relationships/font" Target="fonts/Oxanium-bold.fntdata"/><Relationship Id="rId14" Type="http://schemas.openxmlformats.org/officeDocument/2006/relationships/slide" Target="slides/slide8.xml"/><Relationship Id="rId36" Type="http://schemas.openxmlformats.org/officeDocument/2006/relationships/font" Target="fonts/Oxanium-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4f8513c110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4f8513c110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4f8513c110_5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4f8513c110_5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511f3ffbe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511f3ffbe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511f3ffbe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511f3ffbe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4f8513c110_5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4f8513c110_5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4f8513c110_0_19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4f8513c110_0_19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4f8513c110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4f8513c110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4f8513c110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4f8513c110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4f8513c110_0_1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4f8513c110_0_1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4f8513c110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4f8513c110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4f8513c110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4f8513c110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4f8513c110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4f8513c110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4f8513c110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4f8513c110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4f8513c110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4f8513c110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4f8513c110_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4f8513c110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4f8513c110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4f8513c110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4f8513c110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4f8513c110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4f8513c110_0_2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4f8513c110_0_2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4f8513c110_0_1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4f8513c110_0_1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4f8513c110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4f8513c110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geeksforgeeks.org/merge-sor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rive.google.com/file/d/1lVLzOT7Uyxad6rq-Mzm_I-fBgXUr8x8A/view" TargetMode="Externa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Oxanium"/>
                <a:ea typeface="Oxanium"/>
                <a:cs typeface="Oxanium"/>
                <a:sym typeface="Oxanium"/>
              </a:rPr>
              <a:t>Sorting Algorithm - CS404</a:t>
            </a:r>
            <a:endParaRPr>
              <a:latin typeface="Oxanium"/>
              <a:ea typeface="Oxanium"/>
              <a:cs typeface="Oxanium"/>
              <a:sym typeface="Oxanium"/>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Oxanium"/>
                <a:ea typeface="Oxanium"/>
                <a:cs typeface="Oxanium"/>
                <a:sym typeface="Oxanium"/>
              </a:rPr>
              <a:t>Trinity McCann, Sam Burns, First Last</a:t>
            </a:r>
            <a:endParaRPr>
              <a:latin typeface="Oxanium"/>
              <a:ea typeface="Oxanium"/>
              <a:cs typeface="Oxanium"/>
              <a:sym typeface="Oxan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Merge sort Racket</a:t>
            </a:r>
            <a:endParaRPr sz="2200"/>
          </a:p>
        </p:txBody>
      </p:sp>
      <p:pic>
        <p:nvPicPr>
          <p:cNvPr id="200" name="Google Shape;200;p22"/>
          <p:cNvPicPr preferRelativeResize="0"/>
          <p:nvPr/>
        </p:nvPicPr>
        <p:blipFill>
          <a:blip r:embed="rId3">
            <a:alphaModFix/>
          </a:blip>
          <a:stretch>
            <a:fillRect/>
          </a:stretch>
        </p:blipFill>
        <p:spPr>
          <a:xfrm>
            <a:off x="4288825" y="431200"/>
            <a:ext cx="4704600" cy="4566001"/>
          </a:xfrm>
          <a:prstGeom prst="rect">
            <a:avLst/>
          </a:prstGeom>
          <a:noFill/>
          <a:ln>
            <a:noFill/>
          </a:ln>
        </p:spPr>
      </p:pic>
      <p:pic>
        <p:nvPicPr>
          <p:cNvPr id="201" name="Google Shape;201;p22"/>
          <p:cNvPicPr preferRelativeResize="0"/>
          <p:nvPr/>
        </p:nvPicPr>
        <p:blipFill>
          <a:blip r:embed="rId4">
            <a:alphaModFix/>
          </a:blip>
          <a:stretch>
            <a:fillRect/>
          </a:stretch>
        </p:blipFill>
        <p:spPr>
          <a:xfrm>
            <a:off x="178375" y="3141550"/>
            <a:ext cx="3910249" cy="1780125"/>
          </a:xfrm>
          <a:prstGeom prst="rect">
            <a:avLst/>
          </a:prstGeom>
          <a:noFill/>
          <a:ln>
            <a:noFill/>
          </a:ln>
        </p:spPr>
      </p:pic>
      <p:sp>
        <p:nvSpPr>
          <p:cNvPr id="202" name="Google Shape;202;p22"/>
          <p:cNvSpPr txBox="1"/>
          <p:nvPr/>
        </p:nvSpPr>
        <p:spPr>
          <a:xfrm>
            <a:off x="569800" y="1339775"/>
            <a:ext cx="2340600" cy="15855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Slower due to list immutability (Cannot be changed after creation)</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Higher with list copying</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Possible parallelism</a:t>
            </a:r>
            <a:endParaRPr sz="1300">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3"/>
          <p:cNvSpPr txBox="1"/>
          <p:nvPr>
            <p:ph type="title"/>
          </p:nvPr>
        </p:nvSpPr>
        <p:spPr>
          <a:xfrm>
            <a:off x="1297500" y="393750"/>
            <a:ext cx="7038900" cy="68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Pseudocode Python vs Racket</a:t>
            </a:r>
            <a:r>
              <a:rPr lang="en"/>
              <a:t> </a:t>
            </a:r>
            <a:endParaRPr/>
          </a:p>
        </p:txBody>
      </p:sp>
      <p:pic>
        <p:nvPicPr>
          <p:cNvPr id="208" name="Google Shape;208;p23"/>
          <p:cNvPicPr preferRelativeResize="0"/>
          <p:nvPr/>
        </p:nvPicPr>
        <p:blipFill>
          <a:blip r:embed="rId3">
            <a:alphaModFix/>
          </a:blip>
          <a:stretch>
            <a:fillRect/>
          </a:stretch>
        </p:blipFill>
        <p:spPr>
          <a:xfrm>
            <a:off x="4735400" y="1668150"/>
            <a:ext cx="4338675" cy="3419475"/>
          </a:xfrm>
          <a:prstGeom prst="rect">
            <a:avLst/>
          </a:prstGeom>
          <a:noFill/>
          <a:ln>
            <a:noFill/>
          </a:ln>
        </p:spPr>
      </p:pic>
      <p:pic>
        <p:nvPicPr>
          <p:cNvPr id="209" name="Google Shape;209;p23"/>
          <p:cNvPicPr preferRelativeResize="0"/>
          <p:nvPr/>
        </p:nvPicPr>
        <p:blipFill>
          <a:blip r:embed="rId4">
            <a:alphaModFix/>
          </a:blip>
          <a:stretch>
            <a:fillRect/>
          </a:stretch>
        </p:blipFill>
        <p:spPr>
          <a:xfrm>
            <a:off x="52300" y="1791350"/>
            <a:ext cx="4290426" cy="3262250"/>
          </a:xfrm>
          <a:prstGeom prst="rect">
            <a:avLst/>
          </a:prstGeom>
          <a:noFill/>
          <a:ln>
            <a:noFill/>
          </a:ln>
        </p:spPr>
      </p:pic>
      <p:sp>
        <p:nvSpPr>
          <p:cNvPr id="210" name="Google Shape;210;p23"/>
          <p:cNvSpPr txBox="1"/>
          <p:nvPr/>
        </p:nvSpPr>
        <p:spPr>
          <a:xfrm>
            <a:off x="169400" y="1406450"/>
            <a:ext cx="27258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lt1"/>
                </a:solidFill>
                <a:latin typeface="Lato"/>
                <a:ea typeface="Lato"/>
                <a:cs typeface="Lato"/>
                <a:sym typeface="Lato"/>
              </a:rPr>
              <a:t>Python </a:t>
            </a:r>
            <a:endParaRPr sz="1300">
              <a:solidFill>
                <a:schemeClr val="lt1"/>
              </a:solidFill>
              <a:latin typeface="Lato"/>
              <a:ea typeface="Lato"/>
              <a:cs typeface="Lato"/>
              <a:sym typeface="Lato"/>
            </a:endParaRPr>
          </a:p>
        </p:txBody>
      </p:sp>
      <p:sp>
        <p:nvSpPr>
          <p:cNvPr id="211" name="Google Shape;211;p23"/>
          <p:cNvSpPr txBox="1"/>
          <p:nvPr/>
        </p:nvSpPr>
        <p:spPr>
          <a:xfrm>
            <a:off x="5528500" y="1224275"/>
            <a:ext cx="25332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lt1"/>
                </a:solidFill>
                <a:latin typeface="Lato"/>
                <a:ea typeface="Lato"/>
                <a:cs typeface="Lato"/>
                <a:sym typeface="Lato"/>
              </a:rPr>
              <a:t>Racket</a:t>
            </a:r>
            <a:endParaRPr sz="1300">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 Bubble Sort?</a:t>
            </a:r>
            <a:endParaRPr/>
          </a:p>
        </p:txBody>
      </p:sp>
      <p:sp>
        <p:nvSpPr>
          <p:cNvPr id="217" name="Google Shape;217;p24"/>
          <p:cNvSpPr txBox="1"/>
          <p:nvPr>
            <p:ph idx="1" type="body"/>
          </p:nvPr>
        </p:nvSpPr>
        <p:spPr>
          <a:xfrm>
            <a:off x="1297500" y="1567550"/>
            <a:ext cx="7267200" cy="304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Bubble Sort is a simple algorithm that is used to rearrange values in an array in order of smallest on the left to largest on the right.</a:t>
            </a:r>
            <a:endParaRPr/>
          </a:p>
          <a:p>
            <a:pPr indent="0" lvl="0" marL="0" rtl="0" algn="l">
              <a:spcBef>
                <a:spcPts val="1200"/>
              </a:spcBef>
              <a:spcAft>
                <a:spcPts val="0"/>
              </a:spcAft>
              <a:buNone/>
            </a:pPr>
            <a:r>
              <a:rPr lang="en"/>
              <a:t>The time complexity of a Bubble Sort is O(n^2).</a:t>
            </a:r>
            <a:endParaRPr/>
          </a:p>
          <a:p>
            <a:pPr indent="0" lvl="0" marL="0" rtl="0" algn="l">
              <a:spcBef>
                <a:spcPts val="1200"/>
              </a:spcBef>
              <a:spcAft>
                <a:spcPts val="0"/>
              </a:spcAft>
              <a:buNone/>
            </a:pPr>
            <a:r>
              <a:rPr lang="en"/>
              <a:t>Steps:</a:t>
            </a:r>
            <a:endParaRPr/>
          </a:p>
          <a:p>
            <a:pPr indent="-311150" lvl="0" marL="457200" rtl="0" algn="l">
              <a:spcBef>
                <a:spcPts val="1200"/>
              </a:spcBef>
              <a:spcAft>
                <a:spcPts val="0"/>
              </a:spcAft>
              <a:buSzPts val="1300"/>
              <a:buAutoNum type="arabicPeriod"/>
            </a:pPr>
            <a:r>
              <a:rPr lang="en"/>
              <a:t>Sets the first value in the array as the Max. It then compares it with the number on the right.</a:t>
            </a:r>
            <a:endParaRPr/>
          </a:p>
          <a:p>
            <a:pPr indent="-311150" lvl="0" marL="457200" rtl="0" algn="l">
              <a:spcBef>
                <a:spcPts val="0"/>
              </a:spcBef>
              <a:spcAft>
                <a:spcPts val="0"/>
              </a:spcAft>
              <a:buSzPts val="1300"/>
              <a:buAutoNum type="arabicPeriod"/>
            </a:pPr>
            <a:r>
              <a:rPr lang="en"/>
              <a:t>If the number it compares to is larger, it sets it as the Max and then moves on to the next value in the array. If not, it flips the numbers around, moving the larger number into the second spot.</a:t>
            </a:r>
            <a:endParaRPr/>
          </a:p>
          <a:p>
            <a:pPr indent="-311150" lvl="0" marL="457200" rtl="0" algn="l">
              <a:spcBef>
                <a:spcPts val="0"/>
              </a:spcBef>
              <a:spcAft>
                <a:spcPts val="0"/>
              </a:spcAft>
              <a:buSzPts val="1300"/>
              <a:buAutoNum type="arabicPeriod"/>
            </a:pPr>
            <a:r>
              <a:rPr lang="en"/>
              <a:t>It continues until the largest number is “bubbled” to the far right of the array. It then loops around until each number is sorted in its proper place.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ph type="title"/>
          </p:nvPr>
        </p:nvSpPr>
        <p:spPr>
          <a:xfrm>
            <a:off x="1045850" y="4173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23" name="Google Shape;223;p25"/>
          <p:cNvSpPr txBox="1"/>
          <p:nvPr>
            <p:ph idx="1" type="body"/>
          </p:nvPr>
        </p:nvSpPr>
        <p:spPr>
          <a:xfrm>
            <a:off x="1045850" y="1996150"/>
            <a:ext cx="3798900" cy="241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does this mean for algorithm sorting?</a:t>
            </a:r>
            <a:endParaRPr/>
          </a:p>
        </p:txBody>
      </p:sp>
      <p:sp>
        <p:nvSpPr>
          <p:cNvPr id="229" name="Google Shape;229;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This proves the idea that many different external &amp; internal factors can change the time or speed of an algorithm.</a:t>
            </a:r>
            <a:endParaRPr sz="1800"/>
          </a:p>
          <a:p>
            <a:pPr indent="-342900" lvl="0" marL="457200" rtl="0" algn="l">
              <a:spcBef>
                <a:spcPts val="0"/>
              </a:spcBef>
              <a:spcAft>
                <a:spcPts val="0"/>
              </a:spcAft>
              <a:buSzPts val="1800"/>
              <a:buChar char="●"/>
            </a:pPr>
            <a:r>
              <a:rPr lang="en" sz="1800"/>
              <a:t>Both Racket and Python ran code for Merge sort, but python was overall the most </a:t>
            </a:r>
            <a:r>
              <a:rPr lang="en" sz="1800"/>
              <a:t>efficient.</a:t>
            </a:r>
            <a:endParaRPr sz="1800"/>
          </a:p>
          <a:p>
            <a:pPr indent="-342900" lvl="0" marL="457200" rtl="0" algn="l">
              <a:spcBef>
                <a:spcPts val="0"/>
              </a:spcBef>
              <a:spcAft>
                <a:spcPts val="0"/>
              </a:spcAft>
              <a:buSzPts val="1800"/>
              <a:buChar char="●"/>
            </a:pPr>
            <a:r>
              <a:rPr lang="en" sz="1800"/>
              <a:t>This code was also run on an i7 Laptop vs something with higher computing power.</a:t>
            </a:r>
            <a:r>
              <a:rPr lang="en" sz="1800"/>
              <a:t> </a:t>
            </a:r>
            <a:endParaRPr sz="1800"/>
          </a:p>
          <a:p>
            <a:pPr indent="-342900" lvl="0" marL="457200" rtl="0" algn="l">
              <a:spcBef>
                <a:spcPts val="0"/>
              </a:spcBef>
              <a:spcAft>
                <a:spcPts val="0"/>
              </a:spcAft>
              <a:buSzPts val="1800"/>
              <a:buChar char="●"/>
            </a:pPr>
            <a:r>
              <a:rPr lang="en" sz="1800"/>
              <a:t>This also means while comparing algorithms to one another, there will be varying degrees of different results.</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Bubble Sort?</a:t>
            </a:r>
            <a:endParaRPr/>
          </a:p>
        </p:txBody>
      </p:sp>
      <p:sp>
        <p:nvSpPr>
          <p:cNvPr id="235" name="Google Shape;235;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Code for Bubble Sort</a:t>
            </a:r>
            <a:endParaRPr/>
          </a:p>
        </p:txBody>
      </p:sp>
      <p:sp>
        <p:nvSpPr>
          <p:cNvPr id="241" name="Google Shape;241;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Video Demonstration</a:t>
            </a:r>
            <a:endParaRPr/>
          </a:p>
        </p:txBody>
      </p:sp>
      <p:sp>
        <p:nvSpPr>
          <p:cNvPr id="247" name="Google Shape;247;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Comparisons</a:t>
            </a:r>
            <a:endParaRPr/>
          </a:p>
        </p:txBody>
      </p:sp>
      <p:sp>
        <p:nvSpPr>
          <p:cNvPr id="253" name="Google Shape;253;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7" name="Shape 257"/>
        <p:cNvGrpSpPr/>
        <p:nvPr/>
      </p:nvGrpSpPr>
      <p:grpSpPr>
        <a:xfrm>
          <a:off x="0" y="0"/>
          <a:ext cx="0" cy="0"/>
          <a:chOff x="0" y="0"/>
          <a:chExt cx="0" cy="0"/>
        </a:xfrm>
      </p:grpSpPr>
      <p:sp>
        <p:nvSpPr>
          <p:cNvPr id="258" name="Google Shape;258;p31"/>
          <p:cNvSpPr txBox="1"/>
          <p:nvPr/>
        </p:nvSpPr>
        <p:spPr>
          <a:xfrm>
            <a:off x="2972150" y="438875"/>
            <a:ext cx="2587200" cy="51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u="sng">
                <a:solidFill>
                  <a:schemeClr val="dk1"/>
                </a:solidFill>
                <a:latin typeface="Lato"/>
                <a:ea typeface="Lato"/>
                <a:cs typeface="Lato"/>
                <a:sym typeface="Lato"/>
              </a:rPr>
              <a:t>Conclusion</a:t>
            </a:r>
            <a:endParaRPr b="1" sz="2600" u="sng">
              <a:solidFill>
                <a:schemeClr val="dk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9" name="Shape 139"/>
        <p:cNvGrpSpPr/>
        <p:nvPr/>
      </p:nvGrpSpPr>
      <p:grpSpPr>
        <a:xfrm>
          <a:off x="0" y="0"/>
          <a:ext cx="0" cy="0"/>
          <a:chOff x="0" y="0"/>
          <a:chExt cx="0" cy="0"/>
        </a:xfrm>
      </p:grpSpPr>
      <p:sp>
        <p:nvSpPr>
          <p:cNvPr id="140" name="Google Shape;140;p14"/>
          <p:cNvSpPr txBox="1"/>
          <p:nvPr>
            <p:ph idx="4294967295"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600"/>
              <a:t> </a:t>
            </a:r>
            <a:r>
              <a:rPr b="1" lang="en" sz="2600" u="sng">
                <a:solidFill>
                  <a:schemeClr val="dk1"/>
                </a:solidFill>
              </a:rPr>
              <a:t>Introduction</a:t>
            </a:r>
            <a:endParaRPr b="1" sz="2600" u="sng">
              <a:solidFill>
                <a:schemeClr val="dk1"/>
              </a:solidFill>
            </a:endParaRPr>
          </a:p>
        </p:txBody>
      </p:sp>
      <p:sp>
        <p:nvSpPr>
          <p:cNvPr id="141" name="Google Shape;141;p14"/>
          <p:cNvSpPr txBox="1"/>
          <p:nvPr/>
        </p:nvSpPr>
        <p:spPr>
          <a:xfrm>
            <a:off x="2302275" y="1139575"/>
            <a:ext cx="4435200" cy="29862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Our goal for this project is to create &amp; compare the different time complexities between sorting algorithms.</a:t>
            </a:r>
            <a:endParaRPr sz="1300">
              <a:solidFill>
                <a:schemeClr val="dk1"/>
              </a:solidFill>
              <a:latin typeface="Lato"/>
              <a:ea typeface="Lato"/>
              <a:cs typeface="Lato"/>
              <a:sym typeface="Lato"/>
            </a:endParaRPr>
          </a:p>
          <a:p>
            <a:pPr indent="0" lvl="0" marL="457200" rtl="0" algn="l">
              <a:spcBef>
                <a:spcPts val="0"/>
              </a:spcBef>
              <a:spcAft>
                <a:spcPts val="0"/>
              </a:spcAft>
              <a:buNone/>
            </a:pPr>
            <a:r>
              <a:t/>
            </a:r>
            <a:endParaRPr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This presentation is meant to show the comparisons and the findings of said comparison in an </a:t>
            </a:r>
            <a:r>
              <a:rPr lang="en" sz="1300">
                <a:solidFill>
                  <a:schemeClr val="dk1"/>
                </a:solidFill>
                <a:latin typeface="Lato"/>
                <a:ea typeface="Lato"/>
                <a:cs typeface="Lato"/>
                <a:sym typeface="Lato"/>
              </a:rPr>
              <a:t>organized</a:t>
            </a:r>
            <a:r>
              <a:rPr lang="en" sz="1300">
                <a:solidFill>
                  <a:schemeClr val="dk1"/>
                </a:solidFill>
                <a:latin typeface="Lato"/>
                <a:ea typeface="Lato"/>
                <a:cs typeface="Lato"/>
                <a:sym typeface="Lato"/>
              </a:rPr>
              <a:t> </a:t>
            </a:r>
            <a:r>
              <a:rPr lang="en" sz="1300">
                <a:solidFill>
                  <a:schemeClr val="dk1"/>
                </a:solidFill>
                <a:latin typeface="Lato"/>
                <a:ea typeface="Lato"/>
                <a:cs typeface="Lato"/>
                <a:sym typeface="Lato"/>
              </a:rPr>
              <a:t>fashion</a:t>
            </a:r>
            <a:r>
              <a:rPr lang="en" sz="1300">
                <a:solidFill>
                  <a:schemeClr val="dk1"/>
                </a:solidFill>
                <a:latin typeface="Lato"/>
                <a:ea typeface="Lato"/>
                <a:cs typeface="Lato"/>
                <a:sym typeface="Lato"/>
              </a:rPr>
              <a:t>. </a:t>
            </a:r>
            <a:endParaRPr sz="1300">
              <a:solidFill>
                <a:schemeClr val="dk1"/>
              </a:solidFill>
              <a:latin typeface="Lato"/>
              <a:ea typeface="Lato"/>
              <a:cs typeface="Lato"/>
              <a:sym typeface="Lato"/>
            </a:endParaRPr>
          </a:p>
          <a:p>
            <a:pPr indent="0" lvl="0" marL="457200" rtl="0" algn="l">
              <a:spcBef>
                <a:spcPts val="0"/>
              </a:spcBef>
              <a:spcAft>
                <a:spcPts val="0"/>
              </a:spcAft>
              <a:buNone/>
            </a:pPr>
            <a:r>
              <a:t/>
            </a:r>
            <a:endParaRPr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Everything within this project should help solidify the understanding between different sorting algorithms and their purpose.</a:t>
            </a:r>
            <a:endParaRPr sz="1300">
              <a:solidFill>
                <a:schemeClr val="dk1"/>
              </a:solidFill>
              <a:latin typeface="Lato"/>
              <a:ea typeface="Lato"/>
              <a:cs typeface="Lato"/>
              <a:sym typeface="Lato"/>
            </a:endParaRPr>
          </a:p>
          <a:p>
            <a:pPr indent="0" lvl="0" marL="457200" rtl="0" algn="l">
              <a:spcBef>
                <a:spcPts val="0"/>
              </a:spcBef>
              <a:spcAft>
                <a:spcPts val="0"/>
              </a:spcAft>
              <a:buNone/>
            </a:pPr>
            <a:r>
              <a:t/>
            </a:r>
            <a:endParaRPr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The sorts chosen will be </a:t>
            </a:r>
            <a:r>
              <a:rPr lang="en" sz="1300" u="sng">
                <a:solidFill>
                  <a:schemeClr val="dk1"/>
                </a:solidFill>
                <a:latin typeface="Lato"/>
                <a:ea typeface="Lato"/>
                <a:cs typeface="Lato"/>
                <a:sym typeface="Lato"/>
              </a:rPr>
              <a:t>Merge sort</a:t>
            </a:r>
            <a:r>
              <a:rPr lang="en" sz="1300">
                <a:solidFill>
                  <a:schemeClr val="dk1"/>
                </a:solidFill>
                <a:latin typeface="Lato"/>
                <a:ea typeface="Lato"/>
                <a:cs typeface="Lato"/>
                <a:sym typeface="Lato"/>
              </a:rPr>
              <a:t>, </a:t>
            </a:r>
            <a:r>
              <a:rPr lang="en" sz="1300" u="sng">
                <a:solidFill>
                  <a:schemeClr val="dk1"/>
                </a:solidFill>
                <a:latin typeface="Lato"/>
                <a:ea typeface="Lato"/>
                <a:cs typeface="Lato"/>
                <a:sym typeface="Lato"/>
              </a:rPr>
              <a:t>Bubble sort</a:t>
            </a:r>
            <a:r>
              <a:rPr lang="en" sz="1300">
                <a:solidFill>
                  <a:schemeClr val="dk1"/>
                </a:solidFill>
                <a:latin typeface="Lato"/>
                <a:ea typeface="Lato"/>
                <a:cs typeface="Lato"/>
                <a:sym typeface="Lato"/>
              </a:rPr>
              <a:t>, &amp; </a:t>
            </a:r>
            <a:r>
              <a:rPr lang="en" sz="1300" u="sng">
                <a:solidFill>
                  <a:schemeClr val="dk1"/>
                </a:solidFill>
                <a:latin typeface="Lato"/>
                <a:ea typeface="Lato"/>
                <a:cs typeface="Lato"/>
                <a:sym typeface="Lato"/>
              </a:rPr>
              <a:t>Quick sort</a:t>
            </a:r>
            <a:r>
              <a:rPr lang="en" sz="1300">
                <a:solidFill>
                  <a:schemeClr val="dk1"/>
                </a:solidFill>
                <a:latin typeface="Lato"/>
                <a:ea typeface="Lato"/>
                <a:cs typeface="Lato"/>
                <a:sym typeface="Lato"/>
              </a:rPr>
              <a:t>.</a:t>
            </a:r>
            <a:endParaRPr sz="1300">
              <a:solidFill>
                <a:schemeClr val="dk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Sources</a:t>
            </a:r>
            <a:endParaRPr b="1" u="sng"/>
          </a:p>
        </p:txBody>
      </p:sp>
      <p:sp>
        <p:nvSpPr>
          <p:cNvPr id="264" name="Google Shape;264;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04982" lvl="0" marL="457200" rtl="0" algn="l">
              <a:lnSpc>
                <a:spcPct val="200000"/>
              </a:lnSpc>
              <a:spcBef>
                <a:spcPts val="0"/>
              </a:spcBef>
              <a:spcAft>
                <a:spcPts val="0"/>
              </a:spcAft>
              <a:buSzPts val="1203"/>
              <a:buFont typeface="Times New Roman"/>
              <a:buChar char="●"/>
            </a:pPr>
            <a:r>
              <a:rPr lang="en" sz="1202">
                <a:latin typeface="Times New Roman"/>
                <a:ea typeface="Times New Roman"/>
                <a:cs typeface="Times New Roman"/>
                <a:sym typeface="Times New Roman"/>
              </a:rPr>
              <a:t>Wajeb Gharibi</a:t>
            </a:r>
            <a:r>
              <a:rPr b="1" lang="en" sz="1202">
                <a:latin typeface="Times New Roman"/>
                <a:ea typeface="Times New Roman"/>
                <a:cs typeface="Times New Roman"/>
                <a:sym typeface="Times New Roman"/>
              </a:rPr>
              <a:t>, </a:t>
            </a:r>
            <a:r>
              <a:rPr lang="en" sz="1202">
                <a:latin typeface="Times New Roman"/>
                <a:ea typeface="Times New Roman"/>
                <a:cs typeface="Times New Roman"/>
                <a:sym typeface="Times New Roman"/>
              </a:rPr>
              <a:t>Ph.D. Associate Teaching Professor, Division of Computing, Analytics and Mathematics Introduction to Algorithms &amp; Complexity - SCI-COMP-404.</a:t>
            </a:r>
            <a:endParaRPr sz="1202">
              <a:latin typeface="Times New Roman"/>
              <a:ea typeface="Times New Roman"/>
              <a:cs typeface="Times New Roman"/>
              <a:sym typeface="Times New Roman"/>
            </a:endParaRPr>
          </a:p>
          <a:p>
            <a:pPr indent="-304982" lvl="0" marL="457200" rtl="0" algn="l">
              <a:lnSpc>
                <a:spcPct val="200000"/>
              </a:lnSpc>
              <a:spcBef>
                <a:spcPts val="0"/>
              </a:spcBef>
              <a:spcAft>
                <a:spcPts val="0"/>
              </a:spcAft>
              <a:buSzPts val="1203"/>
              <a:buFont typeface="Times New Roman"/>
              <a:buChar char="●"/>
            </a:pPr>
            <a:r>
              <a:rPr lang="en" sz="1202">
                <a:latin typeface="Times New Roman"/>
                <a:ea typeface="Times New Roman"/>
                <a:cs typeface="Times New Roman"/>
                <a:sym typeface="Times New Roman"/>
              </a:rPr>
              <a:t>Geeksforgeeks Merge sort. </a:t>
            </a:r>
            <a:r>
              <a:rPr lang="en" sz="1202" u="sng">
                <a:solidFill>
                  <a:schemeClr val="hlink"/>
                </a:solidFill>
                <a:latin typeface="Times New Roman"/>
                <a:ea typeface="Times New Roman"/>
                <a:cs typeface="Times New Roman"/>
                <a:sym typeface="Times New Roman"/>
                <a:hlinkClick r:id="rId3"/>
              </a:rPr>
              <a:t>https://www.geeksforgeeks.org/merge-sort/</a:t>
            </a:r>
            <a:endParaRPr sz="1202">
              <a:latin typeface="Times New Roman"/>
              <a:ea typeface="Times New Roman"/>
              <a:cs typeface="Times New Roman"/>
              <a:sym typeface="Times New Roman"/>
            </a:endParaRPr>
          </a:p>
          <a:p>
            <a:pPr indent="-304982" lvl="0" marL="457200" rtl="0" algn="l">
              <a:lnSpc>
                <a:spcPct val="200000"/>
              </a:lnSpc>
              <a:spcBef>
                <a:spcPts val="0"/>
              </a:spcBef>
              <a:spcAft>
                <a:spcPts val="0"/>
              </a:spcAft>
              <a:buSzPts val="1203"/>
              <a:buFont typeface="Times New Roman"/>
              <a:buChar char="●"/>
            </a:pPr>
            <a:r>
              <a:t/>
            </a:r>
            <a:endParaRPr sz="1202">
              <a:latin typeface="Times New Roman"/>
              <a:ea typeface="Times New Roman"/>
              <a:cs typeface="Times New Roman"/>
              <a:sym typeface="Times New Roman"/>
            </a:endParaRPr>
          </a:p>
          <a:p>
            <a:pPr indent="-457200" lvl="0" marL="457200" rtl="0" algn="l">
              <a:lnSpc>
                <a:spcPct val="200000"/>
              </a:lnSpc>
              <a:spcBef>
                <a:spcPts val="0"/>
              </a:spcBef>
              <a:spcAft>
                <a:spcPts val="0"/>
              </a:spcAft>
              <a:buNone/>
            </a:pPr>
            <a:r>
              <a:t/>
            </a:r>
            <a:endParaRPr sz="1202">
              <a:latin typeface="Times New Roman"/>
              <a:ea typeface="Times New Roman"/>
              <a:cs typeface="Times New Roman"/>
              <a:sym typeface="Times New Roman"/>
            </a:endParaRPr>
          </a:p>
          <a:p>
            <a:pPr indent="-457200" lvl="0" marL="457200" rtl="0" algn="l">
              <a:lnSpc>
                <a:spcPct val="200000"/>
              </a:lnSpc>
              <a:spcBef>
                <a:spcPts val="0"/>
              </a:spcBef>
              <a:spcAft>
                <a:spcPts val="0"/>
              </a:spcAft>
              <a:buNone/>
            </a:pPr>
            <a:r>
              <a:t/>
            </a:r>
            <a:endParaRPr sz="1802">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8" name="Shape 268"/>
        <p:cNvGrpSpPr/>
        <p:nvPr/>
      </p:nvGrpSpPr>
      <p:grpSpPr>
        <a:xfrm>
          <a:off x="0" y="0"/>
          <a:ext cx="0" cy="0"/>
          <a:chOff x="0" y="0"/>
          <a:chExt cx="0" cy="0"/>
        </a:xfrm>
      </p:grpSpPr>
      <p:sp>
        <p:nvSpPr>
          <p:cNvPr id="269" name="Google Shape;269;p33"/>
          <p:cNvSpPr txBox="1"/>
          <p:nvPr>
            <p:ph idx="4294967295" type="title"/>
          </p:nvPr>
        </p:nvSpPr>
        <p:spPr>
          <a:xfrm>
            <a:off x="1151200" y="23880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             </a:t>
            </a:r>
            <a:r>
              <a:rPr lang="en">
                <a:solidFill>
                  <a:schemeClr val="dk1"/>
                </a:solidFill>
                <a:latin typeface="Arial"/>
                <a:ea typeface="Arial"/>
                <a:cs typeface="Arial"/>
                <a:sym typeface="Arial"/>
              </a:rPr>
              <a:t>                  </a:t>
            </a:r>
            <a:endParaRPr>
              <a:solidFill>
                <a:schemeClr val="dk1"/>
              </a:solidFill>
              <a:latin typeface="Arial"/>
              <a:ea typeface="Arial"/>
              <a:cs typeface="Arial"/>
              <a:sym typeface="Arial"/>
            </a:endParaRPr>
          </a:p>
        </p:txBody>
      </p:sp>
      <p:sp>
        <p:nvSpPr>
          <p:cNvPr id="270" name="Google Shape;270;p33"/>
          <p:cNvSpPr/>
          <p:nvPr/>
        </p:nvSpPr>
        <p:spPr>
          <a:xfrm rot="848">
            <a:off x="0" y="3695925"/>
            <a:ext cx="4866300" cy="746700"/>
          </a:xfrm>
          <a:prstGeom prst="homePlate">
            <a:avLst>
              <a:gd fmla="val 50000" name="adj"/>
            </a:avLst>
          </a:prstGeom>
          <a:gradFill>
            <a:gsLst>
              <a:gs pos="0">
                <a:srgbClr val="5E3825"/>
              </a:gs>
              <a:gs pos="100000">
                <a:srgbClr val="89604C"/>
              </a:gs>
              <a:gs pos="100000">
                <a:srgbClr val="FFCF4A"/>
              </a:gs>
            </a:gsLst>
            <a:lin ang="5400012" scaled="0"/>
          </a:gradFill>
          <a:ln cap="flat" cmpd="sng" w="9525">
            <a:solidFill>
              <a:srgbClr val="C49F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rgbClr val="C49F7D"/>
                </a:solidFill>
              </a:rPr>
              <a:t>Any questions?</a:t>
            </a:r>
            <a:endParaRPr b="1" sz="2500">
              <a:solidFill>
                <a:srgbClr val="C49F7D"/>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5" name="Shape 145"/>
        <p:cNvGrpSpPr/>
        <p:nvPr/>
      </p:nvGrpSpPr>
      <p:grpSpPr>
        <a:xfrm>
          <a:off x="0" y="0"/>
          <a:ext cx="0" cy="0"/>
          <a:chOff x="0" y="0"/>
          <a:chExt cx="0" cy="0"/>
        </a:xfrm>
      </p:grpSpPr>
      <p:sp>
        <p:nvSpPr>
          <p:cNvPr id="146" name="Google Shape;146;p15"/>
          <p:cNvSpPr txBox="1"/>
          <p:nvPr>
            <p:ph idx="4294967295"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 What is an algorithm &amp; </a:t>
            </a:r>
            <a:r>
              <a:rPr lang="en">
                <a:solidFill>
                  <a:schemeClr val="dk1"/>
                </a:solidFill>
              </a:rPr>
              <a:t>efficiency?</a:t>
            </a:r>
            <a:r>
              <a:rPr lang="en"/>
              <a:t>?</a:t>
            </a:r>
            <a:endParaRPr/>
          </a:p>
        </p:txBody>
      </p:sp>
      <p:sp>
        <p:nvSpPr>
          <p:cNvPr id="147" name="Google Shape;147;p15"/>
          <p:cNvSpPr txBox="1"/>
          <p:nvPr/>
        </p:nvSpPr>
        <p:spPr>
          <a:xfrm>
            <a:off x="2055875" y="1255075"/>
            <a:ext cx="4435200" cy="23859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An algorithm is a procedure that is systematically designed to solve computational problems step-by-step.</a:t>
            </a:r>
            <a:endParaRPr sz="1300">
              <a:solidFill>
                <a:schemeClr val="dk1"/>
              </a:solidFill>
              <a:latin typeface="Lato"/>
              <a:ea typeface="Lato"/>
              <a:cs typeface="Lato"/>
              <a:sym typeface="Lato"/>
            </a:endParaRPr>
          </a:p>
          <a:p>
            <a:pPr indent="0" lvl="0" marL="457200" rtl="0" algn="l">
              <a:spcBef>
                <a:spcPts val="0"/>
              </a:spcBef>
              <a:spcAft>
                <a:spcPts val="0"/>
              </a:spcAft>
              <a:buNone/>
            </a:pPr>
            <a:r>
              <a:t/>
            </a:r>
            <a:endParaRPr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For it to be effective it must be well-designed &amp; correct. It should be time &amp; space </a:t>
            </a:r>
            <a:r>
              <a:rPr lang="en" sz="1300">
                <a:solidFill>
                  <a:schemeClr val="dk1"/>
                </a:solidFill>
                <a:latin typeface="Lato"/>
                <a:ea typeface="Lato"/>
                <a:cs typeface="Lato"/>
                <a:sym typeface="Lato"/>
              </a:rPr>
              <a:t>efficient.</a:t>
            </a:r>
            <a:endParaRPr sz="1300">
              <a:solidFill>
                <a:schemeClr val="dk1"/>
              </a:solidFill>
              <a:latin typeface="Lato"/>
              <a:ea typeface="Lato"/>
              <a:cs typeface="Lato"/>
              <a:sym typeface="Lato"/>
            </a:endParaRPr>
          </a:p>
          <a:p>
            <a:pPr indent="0" lvl="0" marL="457200" rtl="0" algn="l">
              <a:spcBef>
                <a:spcPts val="0"/>
              </a:spcBef>
              <a:spcAft>
                <a:spcPts val="0"/>
              </a:spcAft>
              <a:buNone/>
            </a:pPr>
            <a:r>
              <a:t/>
            </a:r>
            <a:endParaRPr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Time complexity measures how fast an algorithm runs as the input grows.</a:t>
            </a:r>
            <a:endParaRPr sz="1300">
              <a:solidFill>
                <a:schemeClr val="dk1"/>
              </a:solidFill>
              <a:latin typeface="Lato"/>
              <a:ea typeface="Lato"/>
              <a:cs typeface="Lato"/>
              <a:sym typeface="Lato"/>
            </a:endParaRPr>
          </a:p>
          <a:p>
            <a:pPr indent="0" lvl="0" marL="457200" rtl="0" algn="l">
              <a:spcBef>
                <a:spcPts val="0"/>
              </a:spcBef>
              <a:spcAft>
                <a:spcPts val="0"/>
              </a:spcAft>
              <a:buNone/>
            </a:pPr>
            <a:r>
              <a:t/>
            </a:r>
            <a:endParaRPr sz="1300">
              <a:solidFill>
                <a:schemeClr val="dk1"/>
              </a:solidFill>
              <a:latin typeface="Lato"/>
              <a:ea typeface="Lato"/>
              <a:cs typeface="Lato"/>
              <a:sym typeface="Lato"/>
            </a:endParaRPr>
          </a:p>
          <a:p>
            <a:pPr indent="-311150" lvl="0" marL="457200" rtl="0" algn="l">
              <a:spcBef>
                <a:spcPts val="0"/>
              </a:spcBef>
              <a:spcAft>
                <a:spcPts val="0"/>
              </a:spcAft>
              <a:buClr>
                <a:schemeClr val="dk1"/>
              </a:buClr>
              <a:buSzPts val="1300"/>
              <a:buFont typeface="Lato"/>
              <a:buChar char="●"/>
            </a:pPr>
            <a:r>
              <a:rPr lang="en" sz="1300">
                <a:solidFill>
                  <a:schemeClr val="dk1"/>
                </a:solidFill>
                <a:latin typeface="Lato"/>
                <a:ea typeface="Lato"/>
                <a:cs typeface="Lato"/>
                <a:sym typeface="Lato"/>
              </a:rPr>
              <a:t>Time complexity is shown by using Big-O notation</a:t>
            </a:r>
            <a:endParaRPr sz="1300">
              <a:solidFill>
                <a:schemeClr val="dk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1" name="Shape 151"/>
        <p:cNvGrpSpPr/>
        <p:nvPr/>
      </p:nvGrpSpPr>
      <p:grpSpPr>
        <a:xfrm>
          <a:off x="0" y="0"/>
          <a:ext cx="0" cy="0"/>
          <a:chOff x="0" y="0"/>
          <a:chExt cx="0" cy="0"/>
        </a:xfrm>
      </p:grpSpPr>
      <p:sp>
        <p:nvSpPr>
          <p:cNvPr id="152" name="Google Shape;152;p16"/>
          <p:cNvSpPr txBox="1"/>
          <p:nvPr>
            <p:ph idx="4294967295"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 What is an algorithm &amp; efficiency?</a:t>
            </a:r>
            <a:r>
              <a:rPr lang="en"/>
              <a:t>?</a:t>
            </a:r>
            <a:endParaRPr/>
          </a:p>
        </p:txBody>
      </p:sp>
      <p:pic>
        <p:nvPicPr>
          <p:cNvPr id="153" name="Google Shape;153;p16"/>
          <p:cNvPicPr preferRelativeResize="0"/>
          <p:nvPr/>
        </p:nvPicPr>
        <p:blipFill>
          <a:blip r:embed="rId4">
            <a:alphaModFix/>
          </a:blip>
          <a:stretch>
            <a:fillRect/>
          </a:stretch>
        </p:blipFill>
        <p:spPr>
          <a:xfrm>
            <a:off x="152400" y="1431275"/>
            <a:ext cx="8839204" cy="213642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Oxanium"/>
                <a:ea typeface="Oxanium"/>
                <a:cs typeface="Oxanium"/>
                <a:sym typeface="Oxanium"/>
              </a:rPr>
              <a:t>What is </a:t>
            </a:r>
            <a:r>
              <a:rPr lang="en">
                <a:latin typeface="Oxanium"/>
                <a:ea typeface="Oxanium"/>
                <a:cs typeface="Oxanium"/>
                <a:sym typeface="Oxanium"/>
              </a:rPr>
              <a:t>Quick Sort?</a:t>
            </a:r>
            <a:endParaRPr>
              <a:latin typeface="Oxanium"/>
              <a:ea typeface="Oxanium"/>
              <a:cs typeface="Oxanium"/>
              <a:sym typeface="Oxanium"/>
            </a:endParaRPr>
          </a:p>
        </p:txBody>
      </p:sp>
      <p:sp>
        <p:nvSpPr>
          <p:cNvPr id="159" name="Google Shape;159;p17"/>
          <p:cNvSpPr txBox="1"/>
          <p:nvPr>
            <p:ph idx="1" type="body"/>
          </p:nvPr>
        </p:nvSpPr>
        <p:spPr>
          <a:xfrm>
            <a:off x="1297500" y="918500"/>
            <a:ext cx="6945000" cy="2819700"/>
          </a:xfrm>
          <a:prstGeom prst="rect">
            <a:avLst/>
          </a:prstGeom>
        </p:spPr>
        <p:txBody>
          <a:bodyPr anchorCtr="0" anchor="t" bIns="91425" lIns="91425" spcFirstLastPara="1" rIns="91425" wrap="square" tIns="91425">
            <a:normAutofit lnSpcReduction="10000"/>
          </a:bodyPr>
          <a:lstStyle/>
          <a:p>
            <a:pPr indent="0" lvl="0" marL="0" rtl="0" algn="l">
              <a:lnSpc>
                <a:spcPct val="105000"/>
              </a:lnSpc>
              <a:spcBef>
                <a:spcPts val="0"/>
              </a:spcBef>
              <a:spcAft>
                <a:spcPts val="0"/>
              </a:spcAft>
              <a:buNone/>
            </a:pPr>
            <a:r>
              <a:rPr b="1" lang="en" u="sng">
                <a:latin typeface="Oxanium"/>
                <a:ea typeface="Oxanium"/>
                <a:cs typeface="Oxanium"/>
                <a:sym typeface="Oxanium"/>
              </a:rPr>
              <a:t>Time Complexity</a:t>
            </a:r>
            <a:endParaRPr b="1" u="sng">
              <a:latin typeface="Oxanium"/>
              <a:ea typeface="Oxanium"/>
              <a:cs typeface="Oxanium"/>
              <a:sym typeface="Oxanium"/>
            </a:endParaRPr>
          </a:p>
          <a:p>
            <a:pPr indent="-311150" lvl="0" marL="457200" rtl="0" algn="l">
              <a:lnSpc>
                <a:spcPct val="105000"/>
              </a:lnSpc>
              <a:spcBef>
                <a:spcPts val="1200"/>
              </a:spcBef>
              <a:spcAft>
                <a:spcPts val="0"/>
              </a:spcAft>
              <a:buSzPts val="1300"/>
              <a:buFont typeface="Oxanium"/>
              <a:buChar char="-"/>
            </a:pPr>
            <a:r>
              <a:rPr lang="en">
                <a:latin typeface="Oxanium"/>
                <a:ea typeface="Oxanium"/>
                <a:cs typeface="Oxanium"/>
                <a:sym typeface="Oxanium"/>
              </a:rPr>
              <a:t>Worst Case: </a:t>
            </a:r>
            <a:r>
              <a:rPr lang="en">
                <a:latin typeface="Oxanium"/>
                <a:ea typeface="Oxanium"/>
                <a:cs typeface="Oxanium"/>
                <a:sym typeface="Oxanium"/>
              </a:rPr>
              <a:t>O(</a:t>
            </a:r>
            <a:r>
              <a:rPr lang="en">
                <a:latin typeface="Oxanium"/>
                <a:ea typeface="Oxanium"/>
                <a:cs typeface="Oxanium"/>
                <a:sym typeface="Oxanium"/>
              </a:rPr>
              <a:t>n</a:t>
            </a:r>
            <a:r>
              <a:rPr baseline="30000" lang="en">
                <a:latin typeface="Oxanium"/>
                <a:ea typeface="Oxanium"/>
                <a:cs typeface="Oxanium"/>
                <a:sym typeface="Oxanium"/>
              </a:rPr>
              <a:t>2</a:t>
            </a:r>
            <a:r>
              <a:rPr lang="en">
                <a:latin typeface="Oxanium"/>
                <a:ea typeface="Oxanium"/>
                <a:cs typeface="Oxanium"/>
                <a:sym typeface="Oxanium"/>
              </a:rPr>
              <a:t>)</a:t>
            </a:r>
            <a:endParaRPr>
              <a:latin typeface="Oxanium"/>
              <a:ea typeface="Oxanium"/>
              <a:cs typeface="Oxanium"/>
              <a:sym typeface="Oxanium"/>
            </a:endParaRPr>
          </a:p>
          <a:p>
            <a:pPr indent="-311150" lvl="0" marL="457200" rtl="0" algn="l">
              <a:lnSpc>
                <a:spcPct val="105000"/>
              </a:lnSpc>
              <a:spcBef>
                <a:spcPts val="0"/>
              </a:spcBef>
              <a:spcAft>
                <a:spcPts val="0"/>
              </a:spcAft>
              <a:buSzPts val="1300"/>
              <a:buFont typeface="Oxanium"/>
              <a:buChar char="-"/>
            </a:pPr>
            <a:r>
              <a:rPr lang="en">
                <a:latin typeface="Oxanium"/>
                <a:ea typeface="Oxanium"/>
                <a:cs typeface="Oxanium"/>
                <a:sym typeface="Oxanium"/>
              </a:rPr>
              <a:t>Average Case: Ө(nlogn)</a:t>
            </a:r>
            <a:endParaRPr>
              <a:latin typeface="Oxanium"/>
              <a:ea typeface="Oxanium"/>
              <a:cs typeface="Oxanium"/>
              <a:sym typeface="Oxanium"/>
            </a:endParaRPr>
          </a:p>
          <a:p>
            <a:pPr indent="-311150" lvl="0" marL="457200" rtl="0" algn="l">
              <a:lnSpc>
                <a:spcPct val="105000"/>
              </a:lnSpc>
              <a:spcBef>
                <a:spcPts val="0"/>
              </a:spcBef>
              <a:spcAft>
                <a:spcPts val="0"/>
              </a:spcAft>
              <a:buSzPts val="1300"/>
              <a:buFont typeface="Oxanium"/>
              <a:buChar char="-"/>
            </a:pPr>
            <a:r>
              <a:rPr lang="en">
                <a:latin typeface="Oxanium"/>
                <a:ea typeface="Oxanium"/>
                <a:cs typeface="Oxanium"/>
                <a:sym typeface="Oxanium"/>
              </a:rPr>
              <a:t>This makes it one of the fastest sorting algorithms!</a:t>
            </a:r>
            <a:endParaRPr>
              <a:latin typeface="Oxanium"/>
              <a:ea typeface="Oxanium"/>
              <a:cs typeface="Oxanium"/>
              <a:sym typeface="Oxanium"/>
            </a:endParaRPr>
          </a:p>
          <a:p>
            <a:pPr indent="0" lvl="0" marL="0" rtl="0" algn="l">
              <a:lnSpc>
                <a:spcPct val="105000"/>
              </a:lnSpc>
              <a:spcBef>
                <a:spcPts val="1200"/>
              </a:spcBef>
              <a:spcAft>
                <a:spcPts val="0"/>
              </a:spcAft>
              <a:buNone/>
            </a:pPr>
            <a:r>
              <a:rPr b="1" lang="en" u="sng">
                <a:latin typeface="Oxanium"/>
                <a:ea typeface="Oxanium"/>
                <a:cs typeface="Oxanium"/>
                <a:sym typeface="Oxanium"/>
              </a:rPr>
              <a:t>Steps</a:t>
            </a:r>
            <a:endParaRPr b="1" u="sng">
              <a:latin typeface="Oxanium"/>
              <a:ea typeface="Oxanium"/>
              <a:cs typeface="Oxanium"/>
              <a:sym typeface="Oxanium"/>
            </a:endParaRPr>
          </a:p>
          <a:p>
            <a:pPr indent="-311150" lvl="0" marL="457200" rtl="0" algn="l">
              <a:lnSpc>
                <a:spcPct val="105000"/>
              </a:lnSpc>
              <a:spcBef>
                <a:spcPts val="1200"/>
              </a:spcBef>
              <a:spcAft>
                <a:spcPts val="0"/>
              </a:spcAft>
              <a:buSzPts val="1300"/>
              <a:buFont typeface="Oxanium"/>
              <a:buAutoNum type="arabicParenR"/>
            </a:pPr>
            <a:r>
              <a:rPr lang="en">
                <a:latin typeface="Oxanium"/>
                <a:ea typeface="Oxanium"/>
                <a:cs typeface="Oxanium"/>
                <a:sym typeface="Oxanium"/>
              </a:rPr>
              <a:t>Choose a pivot in the array (often the first or last element)</a:t>
            </a:r>
            <a:endParaRPr>
              <a:latin typeface="Oxanium"/>
              <a:ea typeface="Oxanium"/>
              <a:cs typeface="Oxanium"/>
              <a:sym typeface="Oxanium"/>
            </a:endParaRPr>
          </a:p>
          <a:p>
            <a:pPr indent="-311150" lvl="0" marL="457200" rtl="0" algn="l">
              <a:lnSpc>
                <a:spcPct val="105000"/>
              </a:lnSpc>
              <a:spcBef>
                <a:spcPts val="0"/>
              </a:spcBef>
              <a:spcAft>
                <a:spcPts val="0"/>
              </a:spcAft>
              <a:buSzPts val="1300"/>
              <a:buFont typeface="Oxanium"/>
              <a:buAutoNum type="arabicParenR"/>
            </a:pPr>
            <a:r>
              <a:rPr lang="en">
                <a:latin typeface="Oxanium"/>
                <a:ea typeface="Oxanium"/>
                <a:cs typeface="Oxanium"/>
                <a:sym typeface="Oxanium"/>
              </a:rPr>
              <a:t>Partition the array by arranging the elements so that everything lower goes to the left and everything higher goes to the right</a:t>
            </a:r>
            <a:endParaRPr>
              <a:latin typeface="Oxanium"/>
              <a:ea typeface="Oxanium"/>
              <a:cs typeface="Oxanium"/>
              <a:sym typeface="Oxanium"/>
            </a:endParaRPr>
          </a:p>
          <a:p>
            <a:pPr indent="-311150" lvl="0" marL="457200" rtl="0" algn="l">
              <a:lnSpc>
                <a:spcPct val="105000"/>
              </a:lnSpc>
              <a:spcBef>
                <a:spcPts val="0"/>
              </a:spcBef>
              <a:spcAft>
                <a:spcPts val="0"/>
              </a:spcAft>
              <a:buSzPts val="1300"/>
              <a:buFont typeface="Oxanium"/>
              <a:buAutoNum type="arabicParenR"/>
            </a:pPr>
            <a:r>
              <a:rPr lang="en">
                <a:latin typeface="Oxanium"/>
                <a:ea typeface="Oxanium"/>
                <a:cs typeface="Oxanium"/>
                <a:sym typeface="Oxanium"/>
              </a:rPr>
              <a:t>Recursively apply these steps to the sub-arrays</a:t>
            </a:r>
            <a:endParaRPr>
              <a:latin typeface="Oxanium"/>
              <a:ea typeface="Oxanium"/>
              <a:cs typeface="Oxanium"/>
              <a:sym typeface="Oxanium"/>
            </a:endParaRPr>
          </a:p>
          <a:p>
            <a:pPr indent="0" lvl="0" marL="0" rtl="0" algn="l">
              <a:lnSpc>
                <a:spcPct val="105000"/>
              </a:lnSpc>
              <a:spcBef>
                <a:spcPts val="1200"/>
              </a:spcBef>
              <a:spcAft>
                <a:spcPts val="1200"/>
              </a:spcAft>
              <a:buNone/>
            </a:pPr>
            <a:r>
              <a:rPr b="1" lang="en" u="sng">
                <a:latin typeface="Oxanium"/>
                <a:ea typeface="Oxanium"/>
                <a:cs typeface="Oxanium"/>
                <a:sym typeface="Oxanium"/>
              </a:rPr>
              <a:t>Facts: Quick Sort is…</a:t>
            </a:r>
            <a:endParaRPr b="1" u="sng">
              <a:latin typeface="Oxanium"/>
              <a:ea typeface="Oxanium"/>
              <a:cs typeface="Oxanium"/>
              <a:sym typeface="Oxanium"/>
            </a:endParaRPr>
          </a:p>
        </p:txBody>
      </p:sp>
      <p:sp>
        <p:nvSpPr>
          <p:cNvPr id="160" name="Google Shape;160;p17"/>
          <p:cNvSpPr txBox="1"/>
          <p:nvPr/>
        </p:nvSpPr>
        <p:spPr>
          <a:xfrm>
            <a:off x="6321350" y="4582150"/>
            <a:ext cx="2015100" cy="306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300">
                <a:solidFill>
                  <a:schemeClr val="lt1"/>
                </a:solidFill>
                <a:latin typeface="Oxanium"/>
                <a:ea typeface="Oxanium"/>
                <a:cs typeface="Oxanium"/>
                <a:sym typeface="Oxanium"/>
              </a:rPr>
              <a:t>Trinity McCann</a:t>
            </a:r>
            <a:endParaRPr sz="1300">
              <a:solidFill>
                <a:schemeClr val="lt1"/>
              </a:solidFill>
              <a:latin typeface="Oxanium"/>
              <a:ea typeface="Oxanium"/>
              <a:cs typeface="Oxanium"/>
              <a:sym typeface="Oxanium"/>
            </a:endParaRPr>
          </a:p>
        </p:txBody>
      </p:sp>
      <p:graphicFrame>
        <p:nvGraphicFramePr>
          <p:cNvPr id="161" name="Google Shape;161;p17"/>
          <p:cNvGraphicFramePr/>
          <p:nvPr/>
        </p:nvGraphicFramePr>
        <p:xfrm>
          <a:off x="1374850" y="3676050"/>
          <a:ext cx="3000000" cy="3000000"/>
        </p:xfrm>
        <a:graphic>
          <a:graphicData uri="http://schemas.openxmlformats.org/drawingml/2006/table">
            <a:tbl>
              <a:tblPr>
                <a:noFill/>
                <a:tableStyleId>{E1FEB8AB-E604-4976-82F3-ABEA955C7476}</a:tableStyleId>
              </a:tblPr>
              <a:tblGrid>
                <a:gridCol w="1808975"/>
                <a:gridCol w="2885350"/>
                <a:gridCol w="1795350"/>
              </a:tblGrid>
              <a:tr h="331125">
                <a:tc>
                  <a:txBody>
                    <a:bodyPr/>
                    <a:lstStyle/>
                    <a:p>
                      <a:pPr indent="0" lvl="0" marL="0" rtl="0" algn="ctr">
                        <a:spcBef>
                          <a:spcPts val="0"/>
                        </a:spcBef>
                        <a:spcAft>
                          <a:spcPts val="0"/>
                        </a:spcAft>
                        <a:buNone/>
                      </a:pPr>
                      <a:r>
                        <a:rPr lang="en">
                          <a:solidFill>
                            <a:schemeClr val="lt1"/>
                          </a:solidFill>
                          <a:latin typeface="Oxanium"/>
                          <a:ea typeface="Oxanium"/>
                          <a:cs typeface="Oxanium"/>
                          <a:sym typeface="Oxanium"/>
                        </a:rPr>
                        <a:t>Efficient</a:t>
                      </a:r>
                      <a:endParaRPr>
                        <a:solidFill>
                          <a:schemeClr val="lt1"/>
                        </a:solidFill>
                        <a:latin typeface="Oxanium"/>
                        <a:ea typeface="Oxanium"/>
                        <a:cs typeface="Oxanium"/>
                        <a:sym typeface="Oxanium"/>
                      </a:endParaRPr>
                    </a:p>
                  </a:txBody>
                  <a:tcPr marT="91425" marB="91425" marR="91425" marL="91425">
                    <a:lnL cap="flat" cmpd="sng" w="9525">
                      <a:solidFill>
                        <a:srgbClr val="9E9E9E">
                          <a:alpha val="0"/>
                        </a:srgbClr>
                      </a:solidFill>
                      <a:prstDash val="lgDashDot"/>
                      <a:round/>
                      <a:headEnd len="sm" w="sm" type="none"/>
                      <a:tailEnd len="sm" w="sm" type="none"/>
                    </a:lnL>
                    <a:lnR cap="flat" cmpd="sng" w="9525">
                      <a:solidFill>
                        <a:srgbClr val="9E9E9E">
                          <a:alpha val="0"/>
                        </a:srgbClr>
                      </a:solidFill>
                      <a:prstDash val="lgDashDot"/>
                      <a:round/>
                      <a:headEnd len="sm" w="sm" type="none"/>
                      <a:tailEnd len="sm" w="sm" type="none"/>
                    </a:lnR>
                    <a:lnT cap="flat" cmpd="sng" w="9525">
                      <a:solidFill>
                        <a:srgbClr val="9E9E9E">
                          <a:alpha val="0"/>
                        </a:srgbClr>
                      </a:solidFill>
                      <a:prstDash val="lgDashDot"/>
                      <a:round/>
                      <a:headEnd len="sm" w="sm" type="none"/>
                      <a:tailEnd len="sm" w="sm" type="none"/>
                    </a:lnT>
                    <a:lnB cap="flat" cmpd="sng" w="9525">
                      <a:solidFill>
                        <a:srgbClr val="9E9E9E">
                          <a:alpha val="0"/>
                        </a:srgbClr>
                      </a:solidFill>
                      <a:prstDash val="lgDashDot"/>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Oxanium"/>
                          <a:ea typeface="Oxanium"/>
                          <a:cs typeface="Oxanium"/>
                          <a:sym typeface="Oxanium"/>
                        </a:rPr>
                        <a:t>Divide &amp; Conquer Approach</a:t>
                      </a:r>
                      <a:endParaRPr>
                        <a:solidFill>
                          <a:schemeClr val="lt1"/>
                        </a:solidFill>
                        <a:latin typeface="Oxanium"/>
                        <a:ea typeface="Oxanium"/>
                        <a:cs typeface="Oxanium"/>
                        <a:sym typeface="Oxanium"/>
                      </a:endParaRPr>
                    </a:p>
                  </a:txBody>
                  <a:tcPr marT="91425" marB="91425" marR="91425" marL="91425">
                    <a:lnL cap="flat" cmpd="sng" w="9525">
                      <a:solidFill>
                        <a:srgbClr val="9E9E9E">
                          <a:alpha val="0"/>
                        </a:srgbClr>
                      </a:solidFill>
                      <a:prstDash val="lgDashDot"/>
                      <a:round/>
                      <a:headEnd len="sm" w="sm" type="none"/>
                      <a:tailEnd len="sm" w="sm" type="none"/>
                    </a:lnL>
                    <a:lnR cap="flat" cmpd="sng" w="9525">
                      <a:solidFill>
                        <a:srgbClr val="9E9E9E">
                          <a:alpha val="0"/>
                        </a:srgbClr>
                      </a:solidFill>
                      <a:prstDash val="lgDashDot"/>
                      <a:round/>
                      <a:headEnd len="sm" w="sm" type="none"/>
                      <a:tailEnd len="sm" w="sm" type="none"/>
                    </a:lnR>
                    <a:lnT cap="flat" cmpd="sng" w="9525">
                      <a:solidFill>
                        <a:srgbClr val="9E9E9E">
                          <a:alpha val="0"/>
                        </a:srgbClr>
                      </a:solidFill>
                      <a:prstDash val="lgDashDot"/>
                      <a:round/>
                      <a:headEnd len="sm" w="sm" type="none"/>
                      <a:tailEnd len="sm" w="sm" type="none"/>
                    </a:lnT>
                    <a:lnB cap="flat" cmpd="sng" w="9525">
                      <a:solidFill>
                        <a:srgbClr val="9E9E9E">
                          <a:alpha val="0"/>
                        </a:srgbClr>
                      </a:solidFill>
                      <a:prstDash val="lgDashDot"/>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Oxanium"/>
                          <a:ea typeface="Oxanium"/>
                          <a:cs typeface="Oxanium"/>
                          <a:sym typeface="Oxanium"/>
                        </a:rPr>
                        <a:t>In-Place</a:t>
                      </a:r>
                      <a:endParaRPr>
                        <a:solidFill>
                          <a:schemeClr val="lt1"/>
                        </a:solidFill>
                        <a:latin typeface="Oxanium"/>
                        <a:ea typeface="Oxanium"/>
                        <a:cs typeface="Oxanium"/>
                        <a:sym typeface="Oxanium"/>
                      </a:endParaRPr>
                    </a:p>
                  </a:txBody>
                  <a:tcPr marT="91425" marB="91425" marR="91425" marL="91425">
                    <a:lnL cap="flat" cmpd="sng" w="9525">
                      <a:solidFill>
                        <a:srgbClr val="9E9E9E">
                          <a:alpha val="0"/>
                        </a:srgbClr>
                      </a:solidFill>
                      <a:prstDash val="lgDashDot"/>
                      <a:round/>
                      <a:headEnd len="sm" w="sm" type="none"/>
                      <a:tailEnd len="sm" w="sm" type="none"/>
                    </a:lnL>
                    <a:lnR cap="flat" cmpd="sng" w="9525">
                      <a:solidFill>
                        <a:srgbClr val="9E9E9E">
                          <a:alpha val="0"/>
                        </a:srgbClr>
                      </a:solidFill>
                      <a:prstDash val="lgDashDot"/>
                      <a:round/>
                      <a:headEnd len="sm" w="sm" type="none"/>
                      <a:tailEnd len="sm" w="sm" type="none"/>
                    </a:lnR>
                    <a:lnT cap="flat" cmpd="sng" w="9525">
                      <a:solidFill>
                        <a:srgbClr val="9E9E9E">
                          <a:alpha val="0"/>
                        </a:srgbClr>
                      </a:solidFill>
                      <a:prstDash val="lgDashDot"/>
                      <a:round/>
                      <a:headEnd len="sm" w="sm" type="none"/>
                      <a:tailEnd len="sm" w="sm" type="none"/>
                    </a:lnT>
                    <a:lnB cap="flat" cmpd="sng" w="9525">
                      <a:solidFill>
                        <a:srgbClr val="9E9E9E">
                          <a:alpha val="0"/>
                        </a:srgbClr>
                      </a:solidFill>
                      <a:prstDash val="lgDashDot"/>
                      <a:round/>
                      <a:headEnd len="sm" w="sm" type="none"/>
                      <a:tailEnd len="sm" w="sm" type="none"/>
                    </a:lnB>
                  </a:tcPr>
                </a:tc>
              </a:tr>
              <a:tr h="301425">
                <a:tc>
                  <a:txBody>
                    <a:bodyPr/>
                    <a:lstStyle/>
                    <a:p>
                      <a:pPr indent="0" lvl="0" marL="0" rtl="0" algn="ctr">
                        <a:spcBef>
                          <a:spcPts val="0"/>
                        </a:spcBef>
                        <a:spcAft>
                          <a:spcPts val="0"/>
                        </a:spcAft>
                        <a:buNone/>
                      </a:pPr>
                      <a:r>
                        <a:rPr lang="en">
                          <a:solidFill>
                            <a:schemeClr val="lt1"/>
                          </a:solidFill>
                          <a:latin typeface="Oxanium"/>
                          <a:ea typeface="Oxanium"/>
                          <a:cs typeface="Oxanium"/>
                          <a:sym typeface="Oxanium"/>
                        </a:rPr>
                        <a:t>Unstable</a:t>
                      </a:r>
                      <a:endParaRPr>
                        <a:solidFill>
                          <a:schemeClr val="lt1"/>
                        </a:solidFill>
                        <a:latin typeface="Oxanium"/>
                        <a:ea typeface="Oxanium"/>
                        <a:cs typeface="Oxanium"/>
                        <a:sym typeface="Oxanium"/>
                      </a:endParaRPr>
                    </a:p>
                  </a:txBody>
                  <a:tcPr marT="91425" marB="91425" marR="91425" marL="91425">
                    <a:lnL cap="flat" cmpd="sng" w="9525">
                      <a:solidFill>
                        <a:srgbClr val="9E9E9E">
                          <a:alpha val="0"/>
                        </a:srgbClr>
                      </a:solidFill>
                      <a:prstDash val="lgDashDot"/>
                      <a:round/>
                      <a:headEnd len="sm" w="sm" type="none"/>
                      <a:tailEnd len="sm" w="sm" type="none"/>
                    </a:lnL>
                    <a:lnR cap="flat" cmpd="sng" w="9525">
                      <a:solidFill>
                        <a:srgbClr val="9E9E9E">
                          <a:alpha val="0"/>
                        </a:srgbClr>
                      </a:solidFill>
                      <a:prstDash val="lgDashDot"/>
                      <a:round/>
                      <a:headEnd len="sm" w="sm" type="none"/>
                      <a:tailEnd len="sm" w="sm" type="none"/>
                    </a:lnR>
                    <a:lnT cap="flat" cmpd="sng" w="9525">
                      <a:solidFill>
                        <a:srgbClr val="9E9E9E">
                          <a:alpha val="0"/>
                        </a:srgbClr>
                      </a:solidFill>
                      <a:prstDash val="lgDashDot"/>
                      <a:round/>
                      <a:headEnd len="sm" w="sm" type="none"/>
                      <a:tailEnd len="sm" w="sm" type="none"/>
                    </a:lnT>
                    <a:lnB cap="flat" cmpd="sng" w="9525">
                      <a:solidFill>
                        <a:srgbClr val="9E9E9E">
                          <a:alpha val="0"/>
                        </a:srgbClr>
                      </a:solidFill>
                      <a:prstDash val="lgDashDot"/>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Oxanium"/>
                          <a:ea typeface="Oxanium"/>
                          <a:cs typeface="Oxanium"/>
                          <a:sym typeface="Oxanium"/>
                        </a:rPr>
                        <a:t>Random</a:t>
                      </a:r>
                      <a:endParaRPr>
                        <a:solidFill>
                          <a:schemeClr val="lt1"/>
                        </a:solidFill>
                        <a:latin typeface="Oxanium"/>
                        <a:ea typeface="Oxanium"/>
                        <a:cs typeface="Oxanium"/>
                        <a:sym typeface="Oxanium"/>
                      </a:endParaRPr>
                    </a:p>
                  </a:txBody>
                  <a:tcPr marT="91425" marB="91425" marR="91425" marL="91425">
                    <a:lnL cap="flat" cmpd="sng" w="9525">
                      <a:solidFill>
                        <a:srgbClr val="9E9E9E">
                          <a:alpha val="0"/>
                        </a:srgbClr>
                      </a:solidFill>
                      <a:prstDash val="lgDashDot"/>
                      <a:round/>
                      <a:headEnd len="sm" w="sm" type="none"/>
                      <a:tailEnd len="sm" w="sm" type="none"/>
                    </a:lnL>
                    <a:lnR cap="flat" cmpd="sng" w="9525">
                      <a:solidFill>
                        <a:srgbClr val="9E9E9E">
                          <a:alpha val="0"/>
                        </a:srgbClr>
                      </a:solidFill>
                      <a:prstDash val="lgDashDot"/>
                      <a:round/>
                      <a:headEnd len="sm" w="sm" type="none"/>
                      <a:tailEnd len="sm" w="sm" type="none"/>
                    </a:lnR>
                    <a:lnT cap="flat" cmpd="sng" w="9525">
                      <a:solidFill>
                        <a:srgbClr val="9E9E9E">
                          <a:alpha val="0"/>
                        </a:srgbClr>
                      </a:solidFill>
                      <a:prstDash val="lgDashDot"/>
                      <a:round/>
                      <a:headEnd len="sm" w="sm" type="none"/>
                      <a:tailEnd len="sm" w="sm" type="none"/>
                    </a:lnT>
                    <a:lnB cap="flat" cmpd="sng" w="9525">
                      <a:solidFill>
                        <a:srgbClr val="9E9E9E">
                          <a:alpha val="0"/>
                        </a:srgbClr>
                      </a:solidFill>
                      <a:prstDash val="lgDashDot"/>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Oxanium"/>
                          <a:ea typeface="Oxanium"/>
                          <a:cs typeface="Oxanium"/>
                          <a:sym typeface="Oxanium"/>
                        </a:rPr>
                        <a:t>Recursive</a:t>
                      </a:r>
                      <a:endParaRPr>
                        <a:solidFill>
                          <a:schemeClr val="lt1"/>
                        </a:solidFill>
                        <a:latin typeface="Oxanium"/>
                        <a:ea typeface="Oxanium"/>
                        <a:cs typeface="Oxanium"/>
                        <a:sym typeface="Oxanium"/>
                      </a:endParaRPr>
                    </a:p>
                  </a:txBody>
                  <a:tcPr marT="91425" marB="91425" marR="91425" marL="91425">
                    <a:lnL cap="flat" cmpd="sng" w="9525">
                      <a:solidFill>
                        <a:srgbClr val="9E9E9E">
                          <a:alpha val="0"/>
                        </a:srgbClr>
                      </a:solidFill>
                      <a:prstDash val="lgDashDot"/>
                      <a:round/>
                      <a:headEnd len="sm" w="sm" type="none"/>
                      <a:tailEnd len="sm" w="sm" type="none"/>
                    </a:lnL>
                    <a:lnR cap="flat" cmpd="sng" w="9525">
                      <a:solidFill>
                        <a:srgbClr val="9E9E9E">
                          <a:alpha val="0"/>
                        </a:srgbClr>
                      </a:solidFill>
                      <a:prstDash val="lgDashDot"/>
                      <a:round/>
                      <a:headEnd len="sm" w="sm" type="none"/>
                      <a:tailEnd len="sm" w="sm" type="none"/>
                    </a:lnR>
                    <a:lnT cap="flat" cmpd="sng" w="9525">
                      <a:solidFill>
                        <a:srgbClr val="9E9E9E">
                          <a:alpha val="0"/>
                        </a:srgbClr>
                      </a:solidFill>
                      <a:prstDash val="lgDashDot"/>
                      <a:round/>
                      <a:headEnd len="sm" w="sm" type="none"/>
                      <a:tailEnd len="sm" w="sm" type="none"/>
                    </a:lnT>
                    <a:lnB cap="flat" cmpd="sng" w="9525">
                      <a:solidFill>
                        <a:srgbClr val="9E9E9E">
                          <a:alpha val="0"/>
                        </a:srgbClr>
                      </a:solidFill>
                      <a:prstDash val="lgDashDot"/>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Oxanium"/>
                <a:ea typeface="Oxanium"/>
                <a:cs typeface="Oxanium"/>
                <a:sym typeface="Oxanium"/>
              </a:rPr>
              <a:t>Code for Quick Sort</a:t>
            </a:r>
            <a:endParaRPr>
              <a:latin typeface="Oxanium"/>
              <a:ea typeface="Oxanium"/>
              <a:cs typeface="Oxanium"/>
              <a:sym typeface="Oxanium"/>
            </a:endParaRPr>
          </a:p>
        </p:txBody>
      </p:sp>
      <p:sp>
        <p:nvSpPr>
          <p:cNvPr id="167" name="Google Shape;167;p18"/>
          <p:cNvSpPr txBox="1"/>
          <p:nvPr>
            <p:ph idx="1" type="body"/>
          </p:nvPr>
        </p:nvSpPr>
        <p:spPr>
          <a:xfrm>
            <a:off x="1297500" y="978300"/>
            <a:ext cx="3661200" cy="38559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latin typeface="Oxanium"/>
                <a:ea typeface="Oxanium"/>
                <a:cs typeface="Oxanium"/>
                <a:sym typeface="Oxanium"/>
              </a:rPr>
              <a:t>My Quick Sort implementation has three methods for sorting.</a:t>
            </a:r>
            <a:endParaRPr>
              <a:latin typeface="Oxanium"/>
              <a:ea typeface="Oxanium"/>
              <a:cs typeface="Oxanium"/>
              <a:sym typeface="Oxanium"/>
            </a:endParaRPr>
          </a:p>
          <a:p>
            <a:pPr indent="0" lvl="0" marL="0" rtl="0" algn="l">
              <a:spcBef>
                <a:spcPts val="1200"/>
              </a:spcBef>
              <a:spcAft>
                <a:spcPts val="0"/>
              </a:spcAft>
              <a:buNone/>
            </a:pPr>
            <a:r>
              <a:rPr b="1" lang="en" u="sng">
                <a:latin typeface="Oxanium"/>
                <a:ea typeface="Oxanium"/>
                <a:cs typeface="Oxanium"/>
                <a:sym typeface="Oxanium"/>
              </a:rPr>
              <a:t>QuickSort</a:t>
            </a:r>
            <a:endParaRPr b="1" u="sng">
              <a:latin typeface="Oxanium"/>
              <a:ea typeface="Oxanium"/>
              <a:cs typeface="Oxanium"/>
              <a:sym typeface="Oxanium"/>
            </a:endParaRPr>
          </a:p>
          <a:p>
            <a:pPr indent="-304958" lvl="0" marL="457200" rtl="0" algn="l">
              <a:spcBef>
                <a:spcPts val="1200"/>
              </a:spcBef>
              <a:spcAft>
                <a:spcPts val="0"/>
              </a:spcAft>
              <a:buSzPct val="100000"/>
              <a:buFont typeface="Oxanium"/>
              <a:buChar char="-"/>
            </a:pPr>
            <a:r>
              <a:rPr lang="en">
                <a:latin typeface="Oxanium"/>
                <a:ea typeface="Oxanium"/>
                <a:cs typeface="Oxanium"/>
                <a:sym typeface="Oxanium"/>
              </a:rPr>
              <a:t>The Main method</a:t>
            </a:r>
            <a:endParaRPr>
              <a:latin typeface="Oxanium"/>
              <a:ea typeface="Oxanium"/>
              <a:cs typeface="Oxanium"/>
              <a:sym typeface="Oxanium"/>
            </a:endParaRPr>
          </a:p>
          <a:p>
            <a:pPr indent="-304958" lvl="0" marL="457200" rtl="0" algn="l">
              <a:spcBef>
                <a:spcPts val="0"/>
              </a:spcBef>
              <a:spcAft>
                <a:spcPts val="0"/>
              </a:spcAft>
              <a:buSzPct val="100000"/>
              <a:buFont typeface="Oxanium"/>
              <a:buChar char="-"/>
            </a:pPr>
            <a:r>
              <a:rPr lang="en">
                <a:latin typeface="Oxanium"/>
                <a:ea typeface="Oxanium"/>
                <a:cs typeface="Oxanium"/>
                <a:sym typeface="Oxanium"/>
              </a:rPr>
              <a:t>Establishes pi which represents the pivot point</a:t>
            </a:r>
            <a:endParaRPr>
              <a:latin typeface="Oxanium"/>
              <a:ea typeface="Oxanium"/>
              <a:cs typeface="Oxanium"/>
              <a:sym typeface="Oxanium"/>
            </a:endParaRPr>
          </a:p>
          <a:p>
            <a:pPr indent="0" lvl="0" marL="0" rtl="0" algn="l">
              <a:spcBef>
                <a:spcPts val="1200"/>
              </a:spcBef>
              <a:spcAft>
                <a:spcPts val="0"/>
              </a:spcAft>
              <a:buNone/>
            </a:pPr>
            <a:r>
              <a:rPr b="1" lang="en" u="sng">
                <a:latin typeface="Oxanium"/>
                <a:ea typeface="Oxanium"/>
                <a:cs typeface="Oxanium"/>
                <a:sym typeface="Oxanium"/>
              </a:rPr>
              <a:t>Partition</a:t>
            </a:r>
            <a:endParaRPr b="1" u="sng">
              <a:latin typeface="Oxanium"/>
              <a:ea typeface="Oxanium"/>
              <a:cs typeface="Oxanium"/>
              <a:sym typeface="Oxanium"/>
            </a:endParaRPr>
          </a:p>
          <a:p>
            <a:pPr indent="-304958" lvl="0" marL="457200" rtl="0" algn="l">
              <a:spcBef>
                <a:spcPts val="1200"/>
              </a:spcBef>
              <a:spcAft>
                <a:spcPts val="0"/>
              </a:spcAft>
              <a:buSzPct val="100000"/>
              <a:buFont typeface="Oxanium"/>
              <a:buChar char="-"/>
            </a:pPr>
            <a:r>
              <a:rPr lang="en">
                <a:latin typeface="Oxanium"/>
                <a:ea typeface="Oxanium"/>
                <a:cs typeface="Oxanium"/>
                <a:sym typeface="Oxanium"/>
              </a:rPr>
              <a:t>Divide and conquer portion</a:t>
            </a:r>
            <a:endParaRPr>
              <a:latin typeface="Oxanium"/>
              <a:ea typeface="Oxanium"/>
              <a:cs typeface="Oxanium"/>
              <a:sym typeface="Oxanium"/>
            </a:endParaRPr>
          </a:p>
          <a:p>
            <a:pPr indent="-304958" lvl="0" marL="457200" rtl="0" algn="l">
              <a:spcBef>
                <a:spcPts val="0"/>
              </a:spcBef>
              <a:spcAft>
                <a:spcPts val="0"/>
              </a:spcAft>
              <a:buSzPct val="100000"/>
              <a:buFont typeface="Oxanium"/>
              <a:buChar char="-"/>
            </a:pPr>
            <a:r>
              <a:rPr lang="en">
                <a:latin typeface="Oxanium"/>
                <a:ea typeface="Oxanium"/>
                <a:cs typeface="Oxanium"/>
                <a:sym typeface="Oxanium"/>
              </a:rPr>
              <a:t>Sets pivot as the high number</a:t>
            </a:r>
            <a:endParaRPr>
              <a:latin typeface="Oxanium"/>
              <a:ea typeface="Oxanium"/>
              <a:cs typeface="Oxanium"/>
              <a:sym typeface="Oxanium"/>
            </a:endParaRPr>
          </a:p>
          <a:p>
            <a:pPr indent="-304958" lvl="0" marL="457200" rtl="0" algn="l">
              <a:spcBef>
                <a:spcPts val="0"/>
              </a:spcBef>
              <a:spcAft>
                <a:spcPts val="0"/>
              </a:spcAft>
              <a:buSzPct val="100000"/>
              <a:buFont typeface="Oxanium"/>
              <a:buChar char="-"/>
            </a:pPr>
            <a:r>
              <a:rPr lang="en">
                <a:latin typeface="Oxanium"/>
                <a:ea typeface="Oxanium"/>
                <a:cs typeface="Oxanium"/>
                <a:sym typeface="Oxanium"/>
              </a:rPr>
              <a:t>If j is &lt; pivot, runs swap</a:t>
            </a:r>
            <a:endParaRPr>
              <a:latin typeface="Oxanium"/>
              <a:ea typeface="Oxanium"/>
              <a:cs typeface="Oxanium"/>
              <a:sym typeface="Oxanium"/>
            </a:endParaRPr>
          </a:p>
          <a:p>
            <a:pPr indent="0" lvl="0" marL="0" rtl="0" algn="l">
              <a:spcBef>
                <a:spcPts val="1200"/>
              </a:spcBef>
              <a:spcAft>
                <a:spcPts val="0"/>
              </a:spcAft>
              <a:buNone/>
            </a:pPr>
            <a:r>
              <a:rPr b="1" lang="en" u="sng">
                <a:latin typeface="Oxanium"/>
                <a:ea typeface="Oxanium"/>
                <a:cs typeface="Oxanium"/>
                <a:sym typeface="Oxanium"/>
              </a:rPr>
              <a:t>Swap</a:t>
            </a:r>
            <a:endParaRPr b="1" u="sng">
              <a:latin typeface="Oxanium"/>
              <a:ea typeface="Oxanium"/>
              <a:cs typeface="Oxanium"/>
              <a:sym typeface="Oxanium"/>
            </a:endParaRPr>
          </a:p>
          <a:p>
            <a:pPr indent="-304958" lvl="0" marL="457200" rtl="0" algn="l">
              <a:spcBef>
                <a:spcPts val="1200"/>
              </a:spcBef>
              <a:spcAft>
                <a:spcPts val="0"/>
              </a:spcAft>
              <a:buSzPct val="100000"/>
              <a:buFont typeface="Oxanium"/>
              <a:buChar char="-"/>
            </a:pPr>
            <a:r>
              <a:rPr lang="en">
                <a:latin typeface="Oxanium"/>
                <a:ea typeface="Oxanium"/>
                <a:cs typeface="Oxanium"/>
                <a:sym typeface="Oxanium"/>
              </a:rPr>
              <a:t>Swaps the </a:t>
            </a:r>
            <a:r>
              <a:rPr lang="en">
                <a:latin typeface="Oxanium"/>
                <a:ea typeface="Oxanium"/>
                <a:cs typeface="Oxanium"/>
                <a:sym typeface="Oxanium"/>
              </a:rPr>
              <a:t>positions</a:t>
            </a:r>
            <a:r>
              <a:rPr lang="en">
                <a:latin typeface="Oxanium"/>
                <a:ea typeface="Oxanium"/>
                <a:cs typeface="Oxanium"/>
                <a:sym typeface="Oxanium"/>
              </a:rPr>
              <a:t> of i and j in the array</a:t>
            </a:r>
            <a:endParaRPr>
              <a:latin typeface="Oxanium"/>
              <a:ea typeface="Oxanium"/>
              <a:cs typeface="Oxanium"/>
              <a:sym typeface="Oxanium"/>
            </a:endParaRPr>
          </a:p>
          <a:p>
            <a:pPr indent="0" lvl="0" marL="0" rtl="0" algn="l">
              <a:spcBef>
                <a:spcPts val="1200"/>
              </a:spcBef>
              <a:spcAft>
                <a:spcPts val="1200"/>
              </a:spcAft>
              <a:buNone/>
            </a:pPr>
            <a:r>
              <a:t/>
            </a:r>
            <a:endParaRPr>
              <a:latin typeface="Oxanium"/>
              <a:ea typeface="Oxanium"/>
              <a:cs typeface="Oxanium"/>
              <a:sym typeface="Oxanium"/>
            </a:endParaRPr>
          </a:p>
        </p:txBody>
      </p:sp>
      <p:sp>
        <p:nvSpPr>
          <p:cNvPr id="168" name="Google Shape;168;p18"/>
          <p:cNvSpPr txBox="1"/>
          <p:nvPr/>
        </p:nvSpPr>
        <p:spPr>
          <a:xfrm>
            <a:off x="6321350" y="4582150"/>
            <a:ext cx="2015100" cy="306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300">
                <a:solidFill>
                  <a:schemeClr val="lt1"/>
                </a:solidFill>
                <a:latin typeface="Oxanium"/>
                <a:ea typeface="Oxanium"/>
                <a:cs typeface="Oxanium"/>
                <a:sym typeface="Oxanium"/>
              </a:rPr>
              <a:t>Trinity McCann</a:t>
            </a:r>
            <a:endParaRPr sz="1300">
              <a:solidFill>
                <a:schemeClr val="lt1"/>
              </a:solidFill>
              <a:latin typeface="Oxanium"/>
              <a:ea typeface="Oxanium"/>
              <a:cs typeface="Oxanium"/>
              <a:sym typeface="Oxanium"/>
            </a:endParaRPr>
          </a:p>
        </p:txBody>
      </p:sp>
      <p:pic>
        <p:nvPicPr>
          <p:cNvPr id="169" name="Google Shape;169;p18"/>
          <p:cNvPicPr preferRelativeResize="0"/>
          <p:nvPr/>
        </p:nvPicPr>
        <p:blipFill>
          <a:blip r:embed="rId3">
            <a:alphaModFix/>
          </a:blip>
          <a:stretch>
            <a:fillRect/>
          </a:stretch>
        </p:blipFill>
        <p:spPr>
          <a:xfrm>
            <a:off x="5053450" y="801175"/>
            <a:ext cx="3283000" cy="3677575"/>
          </a:xfrm>
          <a:prstGeom prst="rect">
            <a:avLst/>
          </a:prstGeom>
          <a:noFill/>
          <a:ln>
            <a:noFill/>
          </a:ln>
        </p:spPr>
      </p:pic>
      <p:sp>
        <p:nvSpPr>
          <p:cNvPr id="170" name="Google Shape;170;p18"/>
          <p:cNvSpPr txBox="1"/>
          <p:nvPr/>
        </p:nvSpPr>
        <p:spPr>
          <a:xfrm>
            <a:off x="5124600" y="543475"/>
            <a:ext cx="3140700" cy="2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700">
                <a:solidFill>
                  <a:srgbClr val="999999"/>
                </a:solidFill>
                <a:latin typeface="Oxanium"/>
                <a:ea typeface="Oxanium"/>
                <a:cs typeface="Oxanium"/>
                <a:sym typeface="Oxanium"/>
              </a:rPr>
              <a:t>The code was created on Eclipse using OpenAI’s ChatGPT 4o Model</a:t>
            </a:r>
            <a:endParaRPr i="1" sz="700">
              <a:solidFill>
                <a:srgbClr val="999999"/>
              </a:solidFill>
              <a:latin typeface="Oxanium"/>
              <a:ea typeface="Oxanium"/>
              <a:cs typeface="Oxanium"/>
              <a:sym typeface="Oxan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76" name="Google Shape;176;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7" name="Google Shape;177;p19" title="2025-04-23 16-08-26 (online-video-cutter.com).mp4">
            <a:hlinkClick r:id="rId3"/>
          </p:cNvPr>
          <p:cNvPicPr preferRelativeResize="0"/>
          <p:nvPr/>
        </p:nvPicPr>
        <p:blipFill>
          <a:blip r:embed="rId4">
            <a:alphaModFix/>
          </a:blip>
          <a:stretch>
            <a:fillRect/>
          </a:stretch>
        </p:blipFill>
        <p:spPr>
          <a:xfrm>
            <a:off x="514705" y="0"/>
            <a:ext cx="8114589" cy="51434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Merge Sort?</a:t>
            </a:r>
            <a:endParaRPr/>
          </a:p>
        </p:txBody>
      </p:sp>
      <p:sp>
        <p:nvSpPr>
          <p:cNvPr id="183" name="Google Shape;183;p20"/>
          <p:cNvSpPr txBox="1"/>
          <p:nvPr>
            <p:ph idx="1" type="body"/>
          </p:nvPr>
        </p:nvSpPr>
        <p:spPr>
          <a:xfrm>
            <a:off x="619925" y="1432175"/>
            <a:ext cx="4836000" cy="1478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770"/>
              <a:buNone/>
            </a:pPr>
            <a:r>
              <a:rPr lang="en" sz="1310"/>
              <a:t>Time Complexity: </a:t>
            </a:r>
            <a:endParaRPr sz="1310"/>
          </a:p>
          <a:p>
            <a:pPr indent="-311785" lvl="0" marL="457200" rtl="0" algn="l">
              <a:lnSpc>
                <a:spcPct val="105000"/>
              </a:lnSpc>
              <a:spcBef>
                <a:spcPts val="1200"/>
              </a:spcBef>
              <a:spcAft>
                <a:spcPts val="0"/>
              </a:spcAft>
              <a:buSzPts val="1310"/>
              <a:buChar char="●"/>
            </a:pPr>
            <a:r>
              <a:rPr lang="en" sz="1310"/>
              <a:t>For all cases Merge sort is O(n log n). </a:t>
            </a:r>
            <a:endParaRPr sz="1310"/>
          </a:p>
          <a:p>
            <a:pPr indent="-311785" lvl="0" marL="457200" rtl="0" algn="l">
              <a:lnSpc>
                <a:spcPct val="105000"/>
              </a:lnSpc>
              <a:spcBef>
                <a:spcPts val="0"/>
              </a:spcBef>
              <a:spcAft>
                <a:spcPts val="0"/>
              </a:spcAft>
              <a:buSzPts val="1310"/>
              <a:buChar char="●"/>
            </a:pPr>
            <a:r>
              <a:rPr lang="en" sz="1310"/>
              <a:t>Space Complexity O(n)</a:t>
            </a:r>
            <a:endParaRPr sz="1310"/>
          </a:p>
          <a:p>
            <a:pPr indent="-311785" lvl="0" marL="457200" rtl="0" algn="l">
              <a:lnSpc>
                <a:spcPct val="105000"/>
              </a:lnSpc>
              <a:spcBef>
                <a:spcPts val="0"/>
              </a:spcBef>
              <a:spcAft>
                <a:spcPts val="0"/>
              </a:spcAft>
              <a:buSzPts val="1310"/>
              <a:buChar char="●"/>
            </a:pPr>
            <a:r>
              <a:rPr lang="en" sz="1310"/>
              <a:t>It scales proportionally to the size of the input </a:t>
            </a:r>
            <a:r>
              <a:rPr lang="en" sz="1310"/>
              <a:t>multiplied</a:t>
            </a:r>
            <a:r>
              <a:rPr lang="en" sz="1310"/>
              <a:t> by the logarithm of the size.</a:t>
            </a:r>
            <a:endParaRPr sz="1310"/>
          </a:p>
        </p:txBody>
      </p:sp>
      <p:sp>
        <p:nvSpPr>
          <p:cNvPr id="184" name="Google Shape;184;p20"/>
          <p:cNvSpPr txBox="1"/>
          <p:nvPr/>
        </p:nvSpPr>
        <p:spPr>
          <a:xfrm>
            <a:off x="619925" y="3146925"/>
            <a:ext cx="44352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Quick steps for Merge:</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Split/divide the array into two different halves (Divide)</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Recursively sort each half using merge sort (Conquer)</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Merge the two </a:t>
            </a:r>
            <a:r>
              <a:rPr lang="en" sz="1300">
                <a:solidFill>
                  <a:schemeClr val="lt1"/>
                </a:solidFill>
                <a:latin typeface="Lato"/>
                <a:ea typeface="Lato"/>
                <a:cs typeface="Lato"/>
                <a:sym typeface="Lato"/>
              </a:rPr>
              <a:t>halves</a:t>
            </a:r>
            <a:r>
              <a:rPr lang="en" sz="1300">
                <a:solidFill>
                  <a:schemeClr val="lt1"/>
                </a:solidFill>
                <a:latin typeface="Lato"/>
                <a:ea typeface="Lato"/>
                <a:cs typeface="Lato"/>
                <a:sym typeface="Lato"/>
              </a:rPr>
              <a:t> back </a:t>
            </a:r>
            <a:r>
              <a:rPr lang="en" sz="1300">
                <a:solidFill>
                  <a:schemeClr val="lt1"/>
                </a:solidFill>
                <a:latin typeface="Lato"/>
                <a:ea typeface="Lato"/>
                <a:cs typeface="Lato"/>
                <a:sym typeface="Lato"/>
              </a:rPr>
              <a:t>together</a:t>
            </a:r>
            <a:r>
              <a:rPr lang="en" sz="1300">
                <a:solidFill>
                  <a:schemeClr val="lt1"/>
                </a:solidFill>
                <a:latin typeface="Lato"/>
                <a:ea typeface="Lato"/>
                <a:cs typeface="Lato"/>
                <a:sym typeface="Lato"/>
              </a:rPr>
              <a:t> in a single array(Merge)</a:t>
            </a:r>
            <a:endParaRPr sz="1300">
              <a:solidFill>
                <a:schemeClr val="lt1"/>
              </a:solidFill>
              <a:latin typeface="Lato"/>
              <a:ea typeface="Lato"/>
              <a:cs typeface="Lato"/>
              <a:sym typeface="Lato"/>
            </a:endParaRPr>
          </a:p>
        </p:txBody>
      </p:sp>
      <p:pic>
        <p:nvPicPr>
          <p:cNvPr id="185" name="Google Shape;185;p20"/>
          <p:cNvPicPr preferRelativeResize="0"/>
          <p:nvPr/>
        </p:nvPicPr>
        <p:blipFill>
          <a:blip r:embed="rId3">
            <a:alphaModFix/>
          </a:blip>
          <a:stretch>
            <a:fillRect/>
          </a:stretch>
        </p:blipFill>
        <p:spPr>
          <a:xfrm>
            <a:off x="5677625" y="1136850"/>
            <a:ext cx="3149518" cy="3530850"/>
          </a:xfrm>
          <a:prstGeom prst="rect">
            <a:avLst/>
          </a:prstGeom>
          <a:noFill/>
          <a:ln>
            <a:noFill/>
          </a:ln>
        </p:spPr>
      </p:pic>
      <p:sp>
        <p:nvSpPr>
          <p:cNvPr id="186" name="Google Shape;186;p20"/>
          <p:cNvSpPr txBox="1"/>
          <p:nvPr/>
        </p:nvSpPr>
        <p:spPr>
          <a:xfrm>
            <a:off x="6172800" y="4329000"/>
            <a:ext cx="2371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latin typeface="Lato"/>
                <a:ea typeface="Lato"/>
                <a:cs typeface="Lato"/>
                <a:sym typeface="Lato"/>
              </a:rPr>
              <a:t>Image from GeeksforGeeks</a:t>
            </a:r>
            <a:endParaRPr sz="1000">
              <a:solidFill>
                <a:schemeClr val="dk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Merge Sort Python</a:t>
            </a:r>
            <a:endParaRPr/>
          </a:p>
          <a:p>
            <a:pPr indent="0" lvl="0" marL="0" rtl="0" algn="l">
              <a:spcBef>
                <a:spcPts val="0"/>
              </a:spcBef>
              <a:spcAft>
                <a:spcPts val="0"/>
              </a:spcAft>
              <a:buNone/>
            </a:pPr>
            <a:r>
              <a:t/>
            </a:r>
            <a:endParaRPr/>
          </a:p>
        </p:txBody>
      </p:sp>
      <p:pic>
        <p:nvPicPr>
          <p:cNvPr id="192" name="Google Shape;192;p21"/>
          <p:cNvPicPr preferRelativeResize="0"/>
          <p:nvPr/>
        </p:nvPicPr>
        <p:blipFill>
          <a:blip r:embed="rId3">
            <a:alphaModFix/>
          </a:blip>
          <a:stretch>
            <a:fillRect/>
          </a:stretch>
        </p:blipFill>
        <p:spPr>
          <a:xfrm>
            <a:off x="4350425" y="716075"/>
            <a:ext cx="4693101" cy="4202600"/>
          </a:xfrm>
          <a:prstGeom prst="rect">
            <a:avLst/>
          </a:prstGeom>
          <a:noFill/>
          <a:ln>
            <a:noFill/>
          </a:ln>
        </p:spPr>
      </p:pic>
      <p:pic>
        <p:nvPicPr>
          <p:cNvPr id="193" name="Google Shape;193;p21"/>
          <p:cNvPicPr preferRelativeResize="0"/>
          <p:nvPr/>
        </p:nvPicPr>
        <p:blipFill>
          <a:blip r:embed="rId4">
            <a:alphaModFix/>
          </a:blip>
          <a:stretch>
            <a:fillRect/>
          </a:stretch>
        </p:blipFill>
        <p:spPr>
          <a:xfrm>
            <a:off x="215300" y="3385525"/>
            <a:ext cx="3974022" cy="1465325"/>
          </a:xfrm>
          <a:prstGeom prst="rect">
            <a:avLst/>
          </a:prstGeom>
          <a:noFill/>
          <a:ln>
            <a:noFill/>
          </a:ln>
        </p:spPr>
      </p:pic>
      <p:sp>
        <p:nvSpPr>
          <p:cNvPr id="194" name="Google Shape;194;p21"/>
          <p:cNvSpPr txBox="1"/>
          <p:nvPr/>
        </p:nvSpPr>
        <p:spPr>
          <a:xfrm>
            <a:off x="419350" y="1753675"/>
            <a:ext cx="3042600" cy="11853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Overall faster</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Memory seems to be faster with recursive </a:t>
            </a:r>
            <a:r>
              <a:rPr lang="en" sz="1300">
                <a:solidFill>
                  <a:schemeClr val="lt1"/>
                </a:solidFill>
                <a:latin typeface="Lato"/>
                <a:ea typeface="Lato"/>
                <a:cs typeface="Lato"/>
                <a:sym typeface="Lato"/>
              </a:rPr>
              <a:t>slicing</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Harder to parallelize (</a:t>
            </a:r>
            <a:r>
              <a:rPr lang="en" sz="1300">
                <a:solidFill>
                  <a:schemeClr val="lt1"/>
                </a:solidFill>
                <a:latin typeface="Lato"/>
                <a:ea typeface="Lato"/>
                <a:cs typeface="Lato"/>
                <a:sym typeface="Lato"/>
              </a:rPr>
              <a:t>Multiple</a:t>
            </a:r>
            <a:r>
              <a:rPr lang="en" sz="1300">
                <a:solidFill>
                  <a:schemeClr val="lt1"/>
                </a:solidFill>
                <a:latin typeface="Lato"/>
                <a:ea typeface="Lato"/>
                <a:cs typeface="Lato"/>
                <a:sym typeface="Lato"/>
              </a:rPr>
              <a:t> tasks at once) natively.</a:t>
            </a:r>
            <a:endParaRPr sz="13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