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4E7C4-8D86-4EA3-B711-070D2ECFFA84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540F7-22BB-4D68-9587-5230B7370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540F7-22BB-4D68-9587-5230B73709B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59A1-F243-40B5-9D52-C144299C6F24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F6C3-66A3-4BE4-ADBD-78AD96B4CB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59A1-F243-40B5-9D52-C144299C6F24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F6C3-66A3-4BE4-ADBD-78AD96B4CB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59A1-F243-40B5-9D52-C144299C6F24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F6C3-66A3-4BE4-ADBD-78AD96B4CB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59A1-F243-40B5-9D52-C144299C6F24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F6C3-66A3-4BE4-ADBD-78AD96B4CB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59A1-F243-40B5-9D52-C144299C6F24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F6C3-66A3-4BE4-ADBD-78AD96B4CB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59A1-F243-40B5-9D52-C144299C6F24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F6C3-66A3-4BE4-ADBD-78AD96B4CB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59A1-F243-40B5-9D52-C144299C6F24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F6C3-66A3-4BE4-ADBD-78AD96B4CB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59A1-F243-40B5-9D52-C144299C6F24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F6C3-66A3-4BE4-ADBD-78AD96B4CB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59A1-F243-40B5-9D52-C144299C6F24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F6C3-66A3-4BE4-ADBD-78AD96B4CB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59A1-F243-40B5-9D52-C144299C6F24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F6C3-66A3-4BE4-ADBD-78AD96B4CB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59A1-F243-40B5-9D52-C144299C6F24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F6C3-66A3-4BE4-ADBD-78AD96B4CB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659A1-F243-40B5-9D52-C144299C6F24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1F6C3-66A3-4BE4-ADBD-78AD96B4CB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285728"/>
            <a:ext cx="621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需</a:t>
            </a:r>
            <a:r>
              <a:rPr lang="zh-CN" altLang="en-US" sz="3600" dirty="0" smtClean="0"/>
              <a:t>求工程相关概念简介</a:t>
            </a:r>
            <a:endParaRPr lang="zh-CN" altLang="en-US" sz="36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785786" y="1142984"/>
            <a:ext cx="7786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2910" y="1428736"/>
            <a:ext cx="7786742" cy="48320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软件开发的</a:t>
            </a:r>
            <a:r>
              <a:rPr lang="zh-CN" altLang="en-US" sz="2800" dirty="0" smtClean="0">
                <a:solidFill>
                  <a:srgbClr val="FF0000"/>
                </a:solidFill>
              </a:rPr>
              <a:t>目标是满足用户的需要</a:t>
            </a:r>
            <a:r>
              <a:rPr lang="zh-CN" altLang="en-US" sz="2800" dirty="0" smtClean="0"/>
              <a:t>，用户的需要通过需求规格（软件的需求）来描述。</a:t>
            </a:r>
            <a:endParaRPr lang="en-US" altLang="zh-CN" sz="2800" dirty="0" smtClean="0"/>
          </a:p>
          <a:p>
            <a:r>
              <a:rPr lang="zh-CN" altLang="en-US" sz="2800" dirty="0"/>
              <a:t>软</a:t>
            </a:r>
            <a:r>
              <a:rPr lang="zh-CN" altLang="en-US" sz="2800" dirty="0" smtClean="0"/>
              <a:t>件需求：</a:t>
            </a:r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）用户解决某一问题或达到某一目标所需要的软件功能。</a:t>
            </a:r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）系统或者系统构件为了满足合同、规约、标准或其它正式实行的文档而必须满足或具备的软件功能。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好的需求应该做到：</a:t>
            </a:r>
            <a:r>
              <a:rPr lang="zh-CN" altLang="en-US" sz="2800" b="1" dirty="0" smtClean="0"/>
              <a:t>内涵一致，外延完整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857224" y="1071546"/>
            <a:ext cx="7643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85918" y="357166"/>
            <a:ext cx="571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需求工程的任务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285860"/>
            <a:ext cx="8072494" cy="4524315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应</a:t>
            </a:r>
            <a:r>
              <a:rPr lang="zh-CN" altLang="en-US" sz="2400" dirty="0" smtClean="0"/>
              <a:t>用已经证实有效的方法、技术进行需求分析，确定客户需求，帮助分析人员理解问题，并</a:t>
            </a:r>
            <a:r>
              <a:rPr lang="zh-CN" altLang="en-US" sz="2400" b="1" dirty="0" smtClean="0"/>
              <a:t>定义目标系统的所有外部特征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）需求开发：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需求获取   交流、对现有系统观察、对任务进行分析等</a:t>
            </a:r>
            <a:endParaRPr lang="en-US" altLang="zh-CN" sz="2400" dirty="0" smtClean="0"/>
          </a:p>
          <a:p>
            <a:r>
              <a:rPr lang="zh-CN" altLang="en-US" sz="2400" dirty="0" smtClean="0"/>
              <a:t>    需求建模   需求的抽象描述，概念模型，最终用户可见</a:t>
            </a:r>
            <a:endParaRPr lang="en-US" altLang="zh-CN" sz="2400" dirty="0" smtClean="0"/>
          </a:p>
          <a:p>
            <a:r>
              <a:rPr lang="zh-CN" altLang="en-US" sz="2400" dirty="0"/>
              <a:t> </a:t>
            </a:r>
            <a:r>
              <a:rPr lang="zh-CN" altLang="en-US" sz="2400" dirty="0" smtClean="0"/>
              <a:t>   规格说明   精确描述，用户与开发者之间的协议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需求验证   测试、评审等手段，确保正确、完整、一致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）需求管理：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基线建立   所有相关人员达成共识的需求，明确的需求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需求跟踪   确保用户所有需求被正确地应用、体现。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变更控制   需求发生变化时，控制影响范围。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RUP需求工作流_副本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3174" y="642918"/>
            <a:ext cx="5076825" cy="56483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20" y="214290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RUP</a:t>
            </a:r>
            <a:r>
              <a:rPr lang="zh-CN" altLang="en-US" sz="2800" dirty="0" smtClean="0"/>
              <a:t>需求工作流：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832" y="428604"/>
            <a:ext cx="9001156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无歧义</a:t>
            </a:r>
            <a:r>
              <a:rPr lang="en-US" altLang="zh-CN" sz="2800" dirty="0" smtClean="0">
                <a:sym typeface="Wingdings" pitchFamily="2" charset="2"/>
              </a:rPr>
              <a:t>.  </a:t>
            </a:r>
            <a:r>
              <a:rPr lang="zh-CN" altLang="en-US" sz="2800" dirty="0" smtClean="0">
                <a:sym typeface="Wingdings" pitchFamily="2" charset="2"/>
              </a:rPr>
              <a:t>（</a:t>
            </a:r>
            <a:r>
              <a:rPr lang="en-US" altLang="zh-CN" sz="2800" dirty="0" smtClean="0">
                <a:sym typeface="Wingdings" pitchFamily="2" charset="2"/>
              </a:rPr>
              <a:t>1</a:t>
            </a:r>
            <a:r>
              <a:rPr lang="zh-CN" altLang="en-US" sz="2800" dirty="0" smtClean="0">
                <a:sym typeface="Wingdings" pitchFamily="2" charset="2"/>
              </a:rPr>
              <a:t>）自然语言；（</a:t>
            </a:r>
            <a:r>
              <a:rPr lang="en-US" altLang="zh-CN" sz="2800" dirty="0" smtClean="0">
                <a:sym typeface="Wingdings" pitchFamily="2" charset="2"/>
              </a:rPr>
              <a:t>2</a:t>
            </a:r>
            <a:r>
              <a:rPr lang="zh-CN" altLang="en-US" sz="2800" dirty="0" smtClean="0">
                <a:sym typeface="Wingdings" pitchFamily="2" charset="2"/>
              </a:rPr>
              <a:t>）涉众不同角度；等</a:t>
            </a:r>
            <a:endParaRPr lang="en-US" altLang="zh-CN" sz="2800" dirty="0" smtClean="0">
              <a:sym typeface="Wingdings" pitchFamily="2" charset="2"/>
            </a:endParaRPr>
          </a:p>
          <a:p>
            <a:r>
              <a:rPr lang="zh-CN" altLang="en-US" sz="2800" b="1" dirty="0">
                <a:sym typeface="Wingdings" pitchFamily="2" charset="2"/>
              </a:rPr>
              <a:t>完</a:t>
            </a:r>
            <a:r>
              <a:rPr lang="zh-CN" altLang="en-US" sz="2800" b="1" dirty="0" smtClean="0">
                <a:sym typeface="Wingdings" pitchFamily="2" charset="2"/>
              </a:rPr>
              <a:t>整性</a:t>
            </a:r>
            <a:r>
              <a:rPr lang="en-US" altLang="zh-CN" sz="2800" dirty="0" smtClean="0">
                <a:sym typeface="Wingdings" pitchFamily="2" charset="2"/>
              </a:rPr>
              <a:t>. </a:t>
            </a:r>
            <a:r>
              <a:rPr lang="zh-CN" altLang="en-US" sz="2800" dirty="0" smtClean="0">
                <a:sym typeface="Wingdings" pitchFamily="2" charset="2"/>
              </a:rPr>
              <a:t>（</a:t>
            </a:r>
            <a:r>
              <a:rPr lang="en-US" altLang="zh-CN" sz="2800" dirty="0" smtClean="0">
                <a:sym typeface="Wingdings" pitchFamily="2" charset="2"/>
              </a:rPr>
              <a:t>1</a:t>
            </a:r>
            <a:r>
              <a:rPr lang="zh-CN" altLang="en-US" sz="2800" dirty="0" smtClean="0">
                <a:sym typeface="Wingdings" pitchFamily="2" charset="2"/>
              </a:rPr>
              <a:t>）用户本身因素；（</a:t>
            </a:r>
            <a:r>
              <a:rPr lang="en-US" altLang="zh-CN" sz="2800" dirty="0" smtClean="0">
                <a:sym typeface="Wingdings" pitchFamily="2" charset="2"/>
              </a:rPr>
              <a:t>2</a:t>
            </a:r>
            <a:r>
              <a:rPr lang="zh-CN" altLang="en-US" sz="2800" dirty="0" smtClean="0">
                <a:sym typeface="Wingdings" pitchFamily="2" charset="2"/>
              </a:rPr>
              <a:t>）需求存在抽象层次</a:t>
            </a:r>
            <a:endParaRPr lang="en-US" altLang="zh-CN" sz="2800" dirty="0" smtClean="0">
              <a:sym typeface="Wingdings" pitchFamily="2" charset="2"/>
            </a:endParaRPr>
          </a:p>
          <a:p>
            <a:r>
              <a:rPr lang="zh-CN" altLang="en-US" sz="2800" b="1" dirty="0" smtClean="0"/>
              <a:t>一致性</a:t>
            </a:r>
            <a:r>
              <a:rPr lang="en-US" altLang="zh-CN" sz="2800" dirty="0" smtClean="0"/>
              <a:t>.  </a:t>
            </a:r>
            <a:r>
              <a:rPr lang="zh-CN" altLang="en-US" sz="2800" dirty="0" smtClean="0"/>
              <a:t>功能需求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用户需求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业务需求（仍然是层次）</a:t>
            </a:r>
            <a:endParaRPr lang="en-US" altLang="zh-CN" sz="2800" dirty="0" smtClean="0"/>
          </a:p>
          <a:p>
            <a:r>
              <a:rPr lang="zh-CN" altLang="en-US" sz="2800" b="1" dirty="0" smtClean="0"/>
              <a:t>可检验</a:t>
            </a:r>
            <a:r>
              <a:rPr lang="en-US" altLang="zh-CN" sz="2800" dirty="0" smtClean="0"/>
              <a:t>.    </a:t>
            </a:r>
            <a:r>
              <a:rPr lang="zh-CN" altLang="en-US" sz="2800" dirty="0" smtClean="0"/>
              <a:t>量化、可测试</a:t>
            </a:r>
            <a:endParaRPr lang="en-US" altLang="zh-CN" sz="2800" dirty="0" smtClean="0"/>
          </a:p>
          <a:p>
            <a:r>
              <a:rPr lang="zh-CN" altLang="en-US" sz="2800" b="1" dirty="0"/>
              <a:t>确定</a:t>
            </a:r>
            <a:r>
              <a:rPr lang="zh-CN" altLang="en-US" sz="2800" b="1" dirty="0" smtClean="0"/>
              <a:t>性</a:t>
            </a:r>
            <a:r>
              <a:rPr lang="en-US" altLang="zh-CN" sz="2800" dirty="0" smtClean="0"/>
              <a:t>.  </a:t>
            </a:r>
            <a:r>
              <a:rPr lang="zh-CN" altLang="en-US" sz="2800" dirty="0"/>
              <a:t>所</a:t>
            </a:r>
            <a:r>
              <a:rPr lang="zh-CN" altLang="en-US" sz="2800" dirty="0" smtClean="0"/>
              <a:t>有可能情况下，系统做什么。条件分支有出口</a:t>
            </a:r>
            <a:endParaRPr lang="en-US" altLang="zh-CN" sz="2800" dirty="0" smtClean="0"/>
          </a:p>
          <a:p>
            <a:r>
              <a:rPr lang="zh-CN" altLang="en-US" sz="2800" b="1" dirty="0" smtClean="0"/>
              <a:t>可跟踪性</a:t>
            </a:r>
            <a:r>
              <a:rPr lang="en-US" altLang="zh-CN" sz="2800" dirty="0" smtClean="0"/>
              <a:t>.  </a:t>
            </a:r>
            <a:r>
              <a:rPr lang="zh-CN" altLang="en-US" sz="2800" dirty="0" smtClean="0"/>
              <a:t>抽象层次降低及随后的设计实现过程中</a:t>
            </a:r>
            <a:r>
              <a:rPr lang="en-US" altLang="zh-CN" sz="2800" dirty="0" smtClean="0"/>
              <a:t>.</a:t>
            </a:r>
          </a:p>
          <a:p>
            <a:r>
              <a:rPr lang="zh-CN" altLang="en-US" sz="2800" b="1" dirty="0"/>
              <a:t>正确</a:t>
            </a:r>
            <a:r>
              <a:rPr lang="zh-CN" altLang="en-US" sz="2800" b="1" dirty="0" smtClean="0"/>
              <a:t>性</a:t>
            </a:r>
            <a:r>
              <a:rPr lang="en-US" altLang="zh-CN" sz="2800" dirty="0" smtClean="0"/>
              <a:t>. </a:t>
            </a:r>
            <a:r>
              <a:rPr lang="zh-CN" altLang="en-US" sz="2800" dirty="0"/>
              <a:t>用</a:t>
            </a:r>
            <a:r>
              <a:rPr lang="zh-CN" altLang="en-US" sz="2800" dirty="0" smtClean="0"/>
              <a:t>户需求到功能需求的映射</a:t>
            </a:r>
            <a:endParaRPr lang="en-US" altLang="zh-CN" sz="2800" dirty="0" smtClean="0"/>
          </a:p>
          <a:p>
            <a:r>
              <a:rPr lang="zh-CN" altLang="en-US" sz="2800" b="1" dirty="0"/>
              <a:t>可行</a:t>
            </a:r>
            <a:r>
              <a:rPr lang="zh-CN" altLang="en-US" sz="2800" b="1" dirty="0" smtClean="0"/>
              <a:t>性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每项需求可以在系统或限定的环境范围内实施</a:t>
            </a:r>
            <a:r>
              <a:rPr lang="en-US" altLang="zh-CN" sz="2800" dirty="0" smtClean="0"/>
              <a:t>.</a:t>
            </a:r>
          </a:p>
          <a:p>
            <a:r>
              <a:rPr lang="zh-CN" altLang="en-US" sz="2800" b="1" dirty="0"/>
              <a:t>必要</a:t>
            </a:r>
            <a:r>
              <a:rPr lang="zh-CN" altLang="en-US" sz="2800" b="1" dirty="0" smtClean="0"/>
              <a:t>性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用户真正需要的，每项需求可追溯到某输入要求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42852"/>
            <a:ext cx="7072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需求的层次</a:t>
            </a:r>
            <a:endParaRPr lang="zh-CN" altLang="en-US" sz="32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00034" y="714356"/>
            <a:ext cx="8215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186986" y="936293"/>
            <a:ext cx="8786874" cy="5564541"/>
            <a:chOff x="214282" y="936293"/>
            <a:chExt cx="8786874" cy="5564541"/>
          </a:xfrm>
        </p:grpSpPr>
        <p:grpSp>
          <p:nvGrpSpPr>
            <p:cNvPr id="20" name="组合 19"/>
            <p:cNvGrpSpPr/>
            <p:nvPr/>
          </p:nvGrpSpPr>
          <p:grpSpPr>
            <a:xfrm>
              <a:off x="1009624" y="5222573"/>
              <a:ext cx="6143668" cy="1278261"/>
              <a:chOff x="857224" y="1285860"/>
              <a:chExt cx="6143668" cy="1278261"/>
            </a:xfrm>
          </p:grpSpPr>
          <p:grpSp>
            <p:nvGrpSpPr>
              <p:cNvPr id="21" name="组合 8"/>
              <p:cNvGrpSpPr/>
              <p:nvPr/>
            </p:nvGrpSpPr>
            <p:grpSpPr>
              <a:xfrm>
                <a:off x="857224" y="1285860"/>
                <a:ext cx="2000264" cy="928694"/>
                <a:chOff x="857224" y="1285860"/>
                <a:chExt cx="2000264" cy="928694"/>
              </a:xfrm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928662" y="1428736"/>
                  <a:ext cx="171451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3000" dirty="0" smtClean="0"/>
                    <a:t>功能需求</a:t>
                  </a:r>
                  <a:endParaRPr lang="zh-CN" altLang="en-US" sz="3000" dirty="0"/>
                </a:p>
              </p:txBody>
            </p:sp>
            <p:sp>
              <p:nvSpPr>
                <p:cNvPr id="25" name="圆角矩形 24"/>
                <p:cNvSpPr/>
                <p:nvPr/>
              </p:nvSpPr>
              <p:spPr>
                <a:xfrm>
                  <a:off x="857224" y="1285860"/>
                  <a:ext cx="2000264" cy="92869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3786182" y="2071678"/>
                <a:ext cx="3214710" cy="492443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dirty="0" smtClean="0"/>
                  <a:t>软件规格说明</a:t>
                </a:r>
                <a:endParaRPr lang="zh-CN" altLang="en-US" sz="2600" dirty="0"/>
              </a:p>
            </p:txBody>
          </p:sp>
          <p:cxnSp>
            <p:nvCxnSpPr>
              <p:cNvPr id="23" name="直接箭头连接符 22"/>
              <p:cNvCxnSpPr>
                <a:stCxn id="25" idx="3"/>
                <a:endCxn id="22" idx="1"/>
              </p:cNvCxnSpPr>
              <p:nvPr/>
            </p:nvCxnSpPr>
            <p:spPr>
              <a:xfrm>
                <a:off x="2857488" y="1750207"/>
                <a:ext cx="928694" cy="5676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>
              <a:off x="214282" y="3714752"/>
              <a:ext cx="2143140" cy="785818"/>
              <a:chOff x="214282" y="5857892"/>
              <a:chExt cx="2143140" cy="785818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374004" y="5970274"/>
                <a:ext cx="17859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000" dirty="0" smtClean="0"/>
                  <a:t>系统需求</a:t>
                </a:r>
                <a:endParaRPr lang="zh-CN" altLang="en-US" sz="3000" dirty="0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214282" y="5857892"/>
                <a:ext cx="2143140" cy="78581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1" name="直接箭头连接符 50"/>
            <p:cNvCxnSpPr/>
            <p:nvPr/>
          </p:nvCxnSpPr>
          <p:spPr>
            <a:xfrm rot="10800000" flipV="1">
              <a:off x="2428860" y="3643314"/>
              <a:ext cx="2214578" cy="15716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rot="16200000" flipH="1">
              <a:off x="1607323" y="4536289"/>
              <a:ext cx="714380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组合 61"/>
            <p:cNvGrpSpPr/>
            <p:nvPr/>
          </p:nvGrpSpPr>
          <p:grpSpPr>
            <a:xfrm>
              <a:off x="1051494" y="936293"/>
              <a:ext cx="7949662" cy="4993037"/>
              <a:chOff x="1051494" y="936293"/>
              <a:chExt cx="7949662" cy="4993037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1071538" y="936293"/>
                <a:ext cx="6143668" cy="1421137"/>
                <a:chOff x="1071538" y="936293"/>
                <a:chExt cx="6143668" cy="1421137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1071538" y="936293"/>
                  <a:ext cx="6143668" cy="1278261"/>
                  <a:chOff x="857224" y="1285860"/>
                  <a:chExt cx="6143668" cy="1278261"/>
                </a:xfrm>
              </p:grpSpPr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857224" y="1285860"/>
                    <a:ext cx="2000264" cy="928694"/>
                    <a:chOff x="857224" y="1285860"/>
                    <a:chExt cx="2000264" cy="928694"/>
                  </a:xfrm>
                </p:grpSpPr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928662" y="1428736"/>
                      <a:ext cx="1714512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3000" dirty="0" smtClean="0"/>
                        <a:t>业务需求</a:t>
                      </a:r>
                      <a:endParaRPr lang="zh-CN" altLang="en-US" sz="3000" dirty="0"/>
                    </a:p>
                  </p:txBody>
                </p:sp>
                <p:sp>
                  <p:nvSpPr>
                    <p:cNvPr id="8" name="圆角矩形 7"/>
                    <p:cNvSpPr/>
                    <p:nvPr/>
                  </p:nvSpPr>
                  <p:spPr>
                    <a:xfrm>
                      <a:off x="857224" y="1285860"/>
                      <a:ext cx="2000264" cy="928694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3786182" y="2071678"/>
                    <a:ext cx="3214710" cy="492443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600" dirty="0" smtClean="0"/>
                      <a:t>项目视图与范围文档</a:t>
                    </a:r>
                    <a:endParaRPr lang="zh-CN" altLang="en-US" sz="2600" dirty="0"/>
                  </a:p>
                </p:txBody>
              </p:sp>
              <p:cxnSp>
                <p:nvCxnSpPr>
                  <p:cNvPr id="12" name="直接箭头连接符 11"/>
                  <p:cNvCxnSpPr>
                    <a:stCxn id="8" idx="3"/>
                    <a:endCxn id="10" idx="1"/>
                  </p:cNvCxnSpPr>
                  <p:nvPr/>
                </p:nvCxnSpPr>
                <p:spPr>
                  <a:xfrm>
                    <a:off x="2857488" y="1750207"/>
                    <a:ext cx="928694" cy="56769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直接箭头连接符 48"/>
                <p:cNvCxnSpPr/>
                <p:nvPr/>
              </p:nvCxnSpPr>
              <p:spPr>
                <a:xfrm rot="10800000" flipV="1">
                  <a:off x="3071802" y="2143116"/>
                  <a:ext cx="928694" cy="21431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组合 59"/>
              <p:cNvGrpSpPr/>
              <p:nvPr/>
            </p:nvGrpSpPr>
            <p:grpSpPr>
              <a:xfrm>
                <a:off x="1051494" y="2343782"/>
                <a:ext cx="7949662" cy="3585548"/>
                <a:chOff x="1051494" y="2343782"/>
                <a:chExt cx="7949662" cy="3585548"/>
              </a:xfrm>
            </p:grpSpPr>
            <p:grpSp>
              <p:nvGrpSpPr>
                <p:cNvPr id="47" name="组合 46"/>
                <p:cNvGrpSpPr/>
                <p:nvPr/>
              </p:nvGrpSpPr>
              <p:grpSpPr>
                <a:xfrm>
                  <a:off x="1051494" y="2343782"/>
                  <a:ext cx="7949662" cy="2363479"/>
                  <a:chOff x="1051494" y="2343782"/>
                  <a:chExt cx="7949662" cy="2363479"/>
                </a:xfrm>
              </p:grpSpPr>
              <p:grpSp>
                <p:nvGrpSpPr>
                  <p:cNvPr id="33" name="组合 32"/>
                  <p:cNvGrpSpPr/>
                  <p:nvPr/>
                </p:nvGrpSpPr>
                <p:grpSpPr>
                  <a:xfrm>
                    <a:off x="1051494" y="2343782"/>
                    <a:ext cx="7572428" cy="1278261"/>
                    <a:chOff x="928662" y="2936557"/>
                    <a:chExt cx="7572428" cy="1278261"/>
                  </a:xfrm>
                </p:grpSpPr>
                <p:grpSp>
                  <p:nvGrpSpPr>
                    <p:cNvPr id="14" name="组合 13"/>
                    <p:cNvGrpSpPr/>
                    <p:nvPr/>
                  </p:nvGrpSpPr>
                  <p:grpSpPr>
                    <a:xfrm>
                      <a:off x="928662" y="2936557"/>
                      <a:ext cx="5572164" cy="1278261"/>
                      <a:chOff x="857224" y="1285860"/>
                      <a:chExt cx="5572164" cy="1278261"/>
                    </a:xfrm>
                  </p:grpSpPr>
                  <p:grpSp>
                    <p:nvGrpSpPr>
                      <p:cNvPr id="15" name="组合 8"/>
                      <p:cNvGrpSpPr/>
                      <p:nvPr/>
                    </p:nvGrpSpPr>
                    <p:grpSpPr>
                      <a:xfrm>
                        <a:off x="857224" y="1285860"/>
                        <a:ext cx="2000264" cy="928694"/>
                        <a:chOff x="857224" y="1285860"/>
                        <a:chExt cx="2000264" cy="928694"/>
                      </a:xfrm>
                    </p:grpSpPr>
                    <p:sp>
                      <p:nvSpPr>
                        <p:cNvPr id="18" name="TextBox 17"/>
                        <p:cNvSpPr txBox="1"/>
                        <p:nvPr/>
                      </p:nvSpPr>
                      <p:spPr>
                        <a:xfrm>
                          <a:off x="928662" y="1428736"/>
                          <a:ext cx="1714512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zh-CN" altLang="en-US" sz="3000" dirty="0" smtClean="0"/>
                            <a:t>用户需求</a:t>
                          </a:r>
                          <a:endParaRPr lang="zh-CN" altLang="en-US" sz="3000" dirty="0"/>
                        </a:p>
                      </p:txBody>
                    </p:sp>
                    <p:sp>
                      <p:nvSpPr>
                        <p:cNvPr id="19" name="圆角矩形 18"/>
                        <p:cNvSpPr/>
                        <p:nvPr/>
                      </p:nvSpPr>
                      <p:spPr>
                        <a:xfrm>
                          <a:off x="857224" y="1285860"/>
                          <a:ext cx="2000264" cy="928694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3786182" y="2071678"/>
                        <a:ext cx="2643206" cy="49244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2600" dirty="0" smtClean="0"/>
                          <a:t>用例、脚本文档</a:t>
                        </a:r>
                        <a:endParaRPr lang="zh-CN" altLang="en-US" sz="2600" dirty="0"/>
                      </a:p>
                    </p:txBody>
                  </p:sp>
                  <p:cxnSp>
                    <p:nvCxnSpPr>
                      <p:cNvPr id="17" name="直接箭头连接符 16"/>
                      <p:cNvCxnSpPr>
                        <a:stCxn id="19" idx="3"/>
                        <a:endCxn id="16" idx="1"/>
                      </p:cNvCxnSpPr>
                      <p:nvPr/>
                    </p:nvCxnSpPr>
                    <p:spPr>
                      <a:xfrm>
                        <a:off x="2857488" y="1750207"/>
                        <a:ext cx="928694" cy="567693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6786578" y="3007995"/>
                      <a:ext cx="1714512" cy="4924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2600" dirty="0" smtClean="0"/>
                        <a:t>质量属性</a:t>
                      </a:r>
                      <a:endParaRPr lang="zh-CN" altLang="en-US" sz="2600" dirty="0"/>
                    </a:p>
                  </p:txBody>
                </p:sp>
                <p:cxnSp>
                  <p:nvCxnSpPr>
                    <p:cNvPr id="30" name="直接箭头连接符 29"/>
                    <p:cNvCxnSpPr/>
                    <p:nvPr/>
                  </p:nvCxnSpPr>
                  <p:spPr>
                    <a:xfrm>
                      <a:off x="2928926" y="3214686"/>
                      <a:ext cx="3857652" cy="158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7286644" y="3143248"/>
                    <a:ext cx="1714512" cy="892552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600" dirty="0" smtClean="0"/>
                      <a:t>其它非功能需求</a:t>
                    </a:r>
                    <a:endParaRPr lang="zh-CN" altLang="en-US" sz="2600" dirty="0"/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7286644" y="4214818"/>
                    <a:ext cx="1714512" cy="492443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600" dirty="0" smtClean="0"/>
                      <a:t>约束条件</a:t>
                    </a:r>
                    <a:endParaRPr lang="zh-CN" altLang="en-US" sz="2600" dirty="0"/>
                  </a:p>
                </p:txBody>
              </p:sp>
            </p:grpSp>
            <p:cxnSp>
              <p:nvCxnSpPr>
                <p:cNvPr id="55" name="直接箭头连接符 54"/>
                <p:cNvCxnSpPr/>
                <p:nvPr/>
              </p:nvCxnSpPr>
              <p:spPr>
                <a:xfrm rot="5400000">
                  <a:off x="4607719" y="3536157"/>
                  <a:ext cx="3000396" cy="178595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>
                  <a:stCxn id="31" idx="1"/>
                </p:cNvCxnSpPr>
                <p:nvPr/>
              </p:nvCxnSpPr>
              <p:spPr>
                <a:xfrm rot="10800000" flipV="1">
                  <a:off x="5929322" y="3589524"/>
                  <a:ext cx="1357322" cy="233980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箭头连接符 58"/>
                <p:cNvCxnSpPr>
                  <a:stCxn id="32" idx="1"/>
                </p:cNvCxnSpPr>
                <p:nvPr/>
              </p:nvCxnSpPr>
              <p:spPr>
                <a:xfrm rot="10800000" flipV="1">
                  <a:off x="6500826" y="4461040"/>
                  <a:ext cx="785818" cy="146829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857232"/>
            <a:ext cx="8572560" cy="526297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en-US" altLang="zh-CN" sz="2400" b="1" dirty="0" smtClean="0"/>
              <a:t>. </a:t>
            </a:r>
            <a:r>
              <a:rPr lang="zh-CN" altLang="en-US" sz="2400" b="1" dirty="0" smtClean="0"/>
              <a:t>业务需求（</a:t>
            </a:r>
            <a:r>
              <a:rPr lang="en-US" altLang="zh-CN" sz="2400" b="1" dirty="0" smtClean="0"/>
              <a:t>business </a:t>
            </a:r>
            <a:r>
              <a:rPr lang="en-US" altLang="zh-CN" sz="2400" b="1" dirty="0"/>
              <a:t>requirement</a:t>
            </a:r>
            <a:r>
              <a:rPr lang="zh-CN" altLang="en-US" sz="2400" b="1" dirty="0"/>
              <a:t>） </a:t>
            </a:r>
            <a:r>
              <a:rPr lang="zh-CN" altLang="en-US" sz="2400" dirty="0" smtClean="0"/>
              <a:t>：组织机构或客户对系统、产品高层次的目标要求，通</a:t>
            </a:r>
            <a:r>
              <a:rPr lang="zh-CN" altLang="en-US" sz="2400" dirty="0"/>
              <a:t>常来自项目投资人、购买产品的客户、实际用户的管理者、市场营销部门或产品策划部门</a:t>
            </a:r>
            <a:r>
              <a:rPr lang="zh-CN" altLang="en-US" sz="2400" dirty="0" smtClean="0"/>
              <a:t>。</a:t>
            </a:r>
            <a:r>
              <a:rPr lang="zh-CN" altLang="en-US" sz="2400" dirty="0" smtClean="0"/>
              <a:t>在项目或系统的前景文档（</a:t>
            </a:r>
            <a:r>
              <a:rPr lang="en-US" altLang="zh-CN" sz="2400" dirty="0" smtClean="0"/>
              <a:t>Vision Document</a:t>
            </a:r>
            <a:r>
              <a:rPr lang="zh-CN" altLang="en-US" sz="2400" dirty="0" smtClean="0"/>
              <a:t>）中描述。</a:t>
            </a:r>
            <a:endParaRPr lang="en-US" altLang="zh-CN" sz="2400" dirty="0" smtClean="0"/>
          </a:p>
          <a:p>
            <a:r>
              <a:rPr lang="zh-CN" altLang="en-US" sz="2400" dirty="0" smtClean="0"/>
              <a:t>业</a:t>
            </a:r>
            <a:r>
              <a:rPr lang="zh-CN" altLang="en-US" sz="2400" dirty="0"/>
              <a:t>务需求描述了组织为什么要开发一个系统，即组织希望达到的目标。使用前景和范围（</a:t>
            </a:r>
            <a:r>
              <a:rPr lang="en-US" altLang="zh-CN" sz="2400" dirty="0"/>
              <a:t>vision and scope</a:t>
            </a:r>
            <a:r>
              <a:rPr lang="zh-CN" altLang="en-US" sz="2400" dirty="0"/>
              <a:t>）文档来记录业务需求，这份文档有时也被称作项目轮廓图或市场需求（</a:t>
            </a:r>
            <a:r>
              <a:rPr lang="en-US" altLang="zh-CN" sz="2400" dirty="0"/>
              <a:t>project charter </a:t>
            </a:r>
            <a:r>
              <a:rPr lang="zh-CN" altLang="en-US" sz="2400" dirty="0"/>
              <a:t>或 </a:t>
            </a:r>
            <a:r>
              <a:rPr lang="en-US" altLang="zh-CN" sz="2400" dirty="0"/>
              <a:t>market requirement</a:t>
            </a:r>
            <a:r>
              <a:rPr lang="zh-CN" altLang="en-US" sz="2400" dirty="0"/>
              <a:t>）文档。 </a:t>
            </a:r>
            <a:r>
              <a:rPr lang="zh-CN" altLang="en-US" sz="2400" dirty="0" smtClean="0"/>
              <a:t> </a:t>
            </a:r>
            <a:r>
              <a:rPr lang="zh-CN" altLang="en-US" sz="2400" dirty="0" smtClean="0">
                <a:solidFill>
                  <a:schemeClr val="accent1"/>
                </a:solidFill>
              </a:rPr>
              <a:t>（这里的</a:t>
            </a:r>
            <a:r>
              <a:rPr lang="en-US" altLang="zh-CN" sz="2400" dirty="0" smtClean="0">
                <a:solidFill>
                  <a:schemeClr val="accent1"/>
                </a:solidFill>
              </a:rPr>
              <a:t>Business</a:t>
            </a:r>
            <a:r>
              <a:rPr lang="zh-CN" altLang="en-US" sz="2400" dirty="0" smtClean="0">
                <a:solidFill>
                  <a:schemeClr val="accent1"/>
                </a:solidFill>
              </a:rPr>
              <a:t>更具有</a:t>
            </a:r>
            <a:r>
              <a:rPr lang="zh-CN" altLang="en-US" sz="2400" dirty="0" smtClean="0">
                <a:solidFill>
                  <a:schemeClr val="accent1"/>
                </a:solidFill>
              </a:rPr>
              <a:t>商务意味）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2. </a:t>
            </a:r>
            <a:r>
              <a:rPr lang="zh-CN" altLang="en-US" sz="2400" b="1" dirty="0" smtClean="0"/>
              <a:t>用户需求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user requirement</a:t>
            </a:r>
            <a:r>
              <a:rPr lang="zh-CN" altLang="en-US" sz="2400" b="1" dirty="0"/>
              <a:t>） </a:t>
            </a:r>
            <a:r>
              <a:rPr lang="zh-CN" altLang="en-US" sz="2400" dirty="0" smtClean="0"/>
              <a:t>：用户要求系统或产品必须能够完成的任务，描述的是</a:t>
            </a:r>
            <a:r>
              <a:rPr lang="zh-CN" altLang="en-US" sz="2400" dirty="0"/>
              <a:t>用</a:t>
            </a:r>
            <a:r>
              <a:rPr lang="zh-CN" altLang="en-US" sz="2400" dirty="0" smtClean="0"/>
              <a:t>户目标。</a:t>
            </a:r>
            <a:r>
              <a:rPr lang="en-US" altLang="zh-CN" sz="2400" dirty="0" smtClean="0"/>
              <a:t>Use Cases 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Scenario</a:t>
            </a:r>
            <a:r>
              <a:rPr lang="zh-CN" altLang="en-US" sz="2400" dirty="0" smtClean="0"/>
              <a:t>等响应表达用户利用系统能够做什么。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714356"/>
            <a:ext cx="8572560" cy="563231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</a:t>
            </a:r>
            <a:r>
              <a:rPr lang="en-US" altLang="zh-CN" sz="2400" b="1" dirty="0" smtClean="0"/>
              <a:t>. </a:t>
            </a:r>
            <a:r>
              <a:rPr lang="zh-CN" altLang="en-US" sz="2400" b="1" dirty="0" smtClean="0"/>
              <a:t>功能需求（</a:t>
            </a:r>
            <a:r>
              <a:rPr lang="en-US" altLang="zh-CN" sz="2400" b="1" dirty="0" smtClean="0"/>
              <a:t>functional requirement</a:t>
            </a:r>
            <a:r>
              <a:rPr lang="zh-CN" altLang="en-US" sz="2400" b="1" dirty="0" smtClean="0"/>
              <a:t>） </a:t>
            </a:r>
            <a:r>
              <a:rPr lang="zh-CN" altLang="en-US" sz="2400" dirty="0" smtClean="0"/>
              <a:t>：（行为需求），产品必须完成的软件功能，用户利用功能可以完成业务目标。</a:t>
            </a:r>
            <a:endParaRPr lang="en-US" altLang="zh-CN" sz="2400" dirty="0" smtClean="0"/>
          </a:p>
          <a:p>
            <a:r>
              <a:rPr lang="zh-CN" altLang="en-US" sz="2400" dirty="0" smtClean="0"/>
              <a:t>通过描述产品“应该”完成的行为，来规定开发人员需要实现什么。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4.</a:t>
            </a:r>
            <a:r>
              <a:rPr lang="zh-CN" altLang="en-US" sz="2400" b="1" dirty="0" smtClean="0"/>
              <a:t>系统需求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system requirement</a:t>
            </a:r>
            <a:r>
              <a:rPr lang="zh-CN" altLang="en-US" sz="2400" dirty="0" smtClean="0"/>
              <a:t>）：用于描述包含多个子系统的产品（即系统）的顶级需求。</a:t>
            </a:r>
            <a:endParaRPr lang="en-US" altLang="zh-CN" sz="2400" dirty="0" smtClean="0"/>
          </a:p>
          <a:p>
            <a:r>
              <a:rPr lang="zh-CN" altLang="en-US" sz="2400" dirty="0" smtClean="0"/>
              <a:t>系统可以只包含软件系统，也可以既包含软件又包含硬件子系统。人也可以是系统的一部分，某些系统功能可能由人来承担。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b="1" dirty="0" smtClean="0"/>
              <a:t>5.</a:t>
            </a:r>
            <a:r>
              <a:rPr lang="zh-CN" altLang="en-US" sz="2400" b="1" dirty="0" smtClean="0"/>
              <a:t>质量属性</a:t>
            </a:r>
            <a:r>
              <a:rPr lang="zh-CN" altLang="en-US" sz="2400" dirty="0"/>
              <a:t>（</a:t>
            </a:r>
            <a:r>
              <a:rPr lang="en-US" altLang="zh-CN" sz="2400" dirty="0"/>
              <a:t>quality attribute</a:t>
            </a:r>
            <a:r>
              <a:rPr lang="zh-CN" altLang="en-US" sz="2400" dirty="0" smtClean="0"/>
              <a:t>）：</a:t>
            </a:r>
            <a:r>
              <a:rPr lang="zh-CN" altLang="en-US" sz="2400" dirty="0"/>
              <a:t>对产品的功能描述作了补充，它从不同方面描述了产品的各种特性。这些特</a:t>
            </a:r>
            <a:r>
              <a:rPr lang="zh-CN" altLang="en-US" sz="2400" dirty="0" smtClean="0"/>
              <a:t>性</a:t>
            </a:r>
            <a:r>
              <a:rPr lang="en-US" altLang="zh-CN" sz="2400" b="1" dirty="0" smtClean="0"/>
              <a:t>:</a:t>
            </a:r>
          </a:p>
          <a:p>
            <a:r>
              <a:rPr lang="zh-CN" altLang="en-US" sz="2400" b="1" dirty="0" smtClean="0"/>
              <a:t>功能性、可靠性、可用性、有效性、可维护性、可移植性</a:t>
            </a:r>
            <a:r>
              <a:rPr lang="en-US" altLang="zh-CN" sz="2400" b="1" dirty="0" smtClean="0"/>
              <a:t>.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 ISO9126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r>
              <a:rPr lang="zh-CN" altLang="en-US" sz="2400" dirty="0" smtClean="0"/>
              <a:t>（回答的问题：如何使这个系统能在实际环境中运行？）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714356"/>
            <a:ext cx="8572560" cy="563231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6. </a:t>
            </a:r>
            <a:r>
              <a:rPr lang="zh-CN" altLang="en-US" sz="2400" b="1" dirty="0"/>
              <a:t>限</a:t>
            </a:r>
            <a:r>
              <a:rPr lang="zh-CN" altLang="en-US" sz="2400" b="1" dirty="0" smtClean="0"/>
              <a:t>制条件（约束，</a:t>
            </a:r>
            <a:r>
              <a:rPr lang="en-US" altLang="zh-CN" sz="2400" b="1" dirty="0" smtClean="0"/>
              <a:t>constraint</a:t>
            </a:r>
            <a:r>
              <a:rPr lang="zh-CN" altLang="en-US" sz="2400" b="1" dirty="0" smtClean="0"/>
              <a:t>）：</a:t>
            </a:r>
            <a:r>
              <a:rPr lang="zh-CN" altLang="en-US" sz="2400" dirty="0"/>
              <a:t>限制了开发人员设计和构建系统时的选择范</a:t>
            </a:r>
            <a:r>
              <a:rPr lang="zh-CN" altLang="en-US" sz="2400" dirty="0" smtClean="0"/>
              <a:t>围。</a:t>
            </a:r>
            <a:endParaRPr lang="en-US" altLang="zh-CN" sz="2400" dirty="0" smtClean="0"/>
          </a:p>
          <a:p>
            <a:r>
              <a:rPr lang="zh-CN" altLang="en-US" sz="2400" dirty="0" smtClean="0"/>
              <a:t>不影响系统的外部行为。</a:t>
            </a:r>
            <a:endParaRPr lang="en-US" altLang="zh-CN" sz="2400" dirty="0" smtClean="0"/>
          </a:p>
          <a:p>
            <a:r>
              <a:rPr lang="zh-CN" altLang="en-US" sz="2400" dirty="0"/>
              <a:t>设</a:t>
            </a:r>
            <a:r>
              <a:rPr lang="zh-CN" altLang="en-US" sz="2400" dirty="0" smtClean="0"/>
              <a:t>计选择约束、开发过程约束、规章制度和标准。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7.</a:t>
            </a:r>
            <a:r>
              <a:rPr lang="zh-CN" altLang="en-US" sz="2400" dirty="0" smtClean="0"/>
              <a:t>一个软件开发项</a:t>
            </a:r>
            <a:r>
              <a:rPr lang="zh-CN" altLang="en-US" sz="2400" dirty="0"/>
              <a:t>目中通常还包括</a:t>
            </a:r>
            <a:r>
              <a:rPr lang="zh-CN" altLang="en-US" sz="2400" b="1" dirty="0" smtClean="0"/>
              <a:t>其它类</a:t>
            </a:r>
            <a:r>
              <a:rPr lang="zh-CN" altLang="en-US" sz="2400" b="1" dirty="0"/>
              <a:t>型的需求</a:t>
            </a:r>
            <a:r>
              <a:rPr lang="zh-CN" altLang="en-US" sz="2400" dirty="0"/>
              <a:t>，如开发环境需求，进度或预算限制，帮助新用户跟上进度的培训需</a:t>
            </a:r>
            <a:r>
              <a:rPr lang="zh-CN" altLang="en-US" sz="2400" dirty="0" smtClean="0"/>
              <a:t>求等。</a:t>
            </a:r>
            <a:r>
              <a:rPr lang="zh-CN" altLang="en-US" sz="2400" dirty="0"/>
              <a:t>这些都属于</a:t>
            </a:r>
            <a:r>
              <a:rPr lang="zh-CN" altLang="en-US" sz="2400" b="1" dirty="0"/>
              <a:t>项目需求</a:t>
            </a:r>
            <a:r>
              <a:rPr lang="zh-CN" altLang="en-US" sz="2400" dirty="0"/>
              <a:t>而不是产品需求，因此不属于软件需求的讨论范围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/>
              <a:t>软</a:t>
            </a:r>
            <a:r>
              <a:rPr lang="zh-CN" altLang="en-US" sz="2400" dirty="0" smtClean="0"/>
              <a:t>件开发团队（需求）与其它部门相关：用户、技术支持、硬件工程、采购、系统工程、市场、管理、法律等等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 smtClean="0"/>
          </a:p>
          <a:p>
            <a:r>
              <a:rPr lang="zh-CN" altLang="en-US" sz="2400" dirty="0"/>
              <a:t>需求</a:t>
            </a:r>
            <a:r>
              <a:rPr lang="zh-CN" altLang="en-US" sz="2400" dirty="0" smtClean="0"/>
              <a:t>存在不同抽象级别，与一个软件系统相关的角色多，用“涉众” 一词，</a:t>
            </a:r>
            <a:r>
              <a:rPr lang="en-US" altLang="zh-CN" sz="2400" dirty="0" smtClean="0"/>
              <a:t>stakeholder</a:t>
            </a:r>
            <a:r>
              <a:rPr lang="zh-CN" altLang="en-US" sz="2400" dirty="0" smtClean="0"/>
              <a:t>，利益相关者。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571604" y="1071546"/>
            <a:ext cx="6000792" cy="5429288"/>
            <a:chOff x="1571604" y="1142984"/>
            <a:chExt cx="6000792" cy="5429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1714480" y="1142984"/>
              <a:ext cx="5857916" cy="5429288"/>
              <a:chOff x="2071670" y="642918"/>
              <a:chExt cx="5857916" cy="542928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2071670" y="642918"/>
                <a:ext cx="5857916" cy="5429288"/>
                <a:chOff x="2071670" y="642918"/>
                <a:chExt cx="5857916" cy="5429288"/>
              </a:xfrm>
            </p:grpSpPr>
            <p:sp>
              <p:nvSpPr>
                <p:cNvPr id="2" name="等腰三角形 1"/>
                <p:cNvSpPr/>
                <p:nvPr/>
              </p:nvSpPr>
              <p:spPr>
                <a:xfrm>
                  <a:off x="2071670" y="642918"/>
                  <a:ext cx="5857916" cy="5429288"/>
                </a:xfrm>
                <a:prstGeom prst="triangle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/>
                <p:cNvCxnSpPr/>
                <p:nvPr/>
              </p:nvCxnSpPr>
              <p:spPr>
                <a:xfrm>
                  <a:off x="3000364" y="4429132"/>
                  <a:ext cx="4000528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/>
                <p:nvPr/>
              </p:nvCxnSpPr>
              <p:spPr>
                <a:xfrm>
                  <a:off x="3929058" y="2643182"/>
                  <a:ext cx="214314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4286248" y="1928802"/>
                <a:ext cx="1428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涉</a:t>
                </a:r>
                <a:r>
                  <a:rPr lang="zh-CN" altLang="en-US" sz="2400" dirty="0" smtClean="0"/>
                  <a:t>众需要</a:t>
                </a:r>
                <a:endParaRPr lang="zh-CN" altLang="en-US" sz="2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286248" y="3429000"/>
                <a:ext cx="1428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系统特性</a:t>
                </a:r>
                <a:endParaRPr lang="zh-CN" altLang="en-US" sz="2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214810" y="5072074"/>
                <a:ext cx="1428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软件需求</a:t>
                </a:r>
                <a:endParaRPr lang="zh-CN" altLang="en-US" sz="2400" dirty="0"/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 rot="5400000">
              <a:off x="571472" y="2500306"/>
              <a:ext cx="4500594" cy="250033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571604" y="214290"/>
            <a:ext cx="621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需求路径</a:t>
            </a:r>
            <a:endParaRPr lang="zh-CN" altLang="en-US" sz="32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642910" y="785794"/>
            <a:ext cx="8143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857232"/>
            <a:ext cx="8072494" cy="4524315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涉众需要</a:t>
            </a:r>
            <a:r>
              <a:rPr lang="zh-CN" altLang="en-US" sz="2400" dirty="0" smtClean="0"/>
              <a:t>：系统必须解决的业务或运行问题。不易把握，用户需求表达经常模棱两可、模糊不清。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“我们需要简单的方法来解决库存管理”；</a:t>
            </a:r>
            <a:endParaRPr lang="en-US" altLang="zh-CN" sz="2400" dirty="0" smtClean="0"/>
          </a:p>
          <a:p>
            <a:r>
              <a:rPr lang="zh-CN" altLang="en-US" sz="2400" dirty="0" smtClean="0"/>
              <a:t>“希望系统为我们带来明显的效益”；</a:t>
            </a:r>
            <a:endParaRPr lang="en-US" altLang="zh-CN" sz="2400" dirty="0" smtClean="0"/>
          </a:p>
          <a:p>
            <a:r>
              <a:rPr lang="zh-CN" altLang="en-US" sz="2400" dirty="0" smtClean="0"/>
              <a:t>“这个系统要体现了大数据理念及相关技术的应用”；</a:t>
            </a:r>
            <a:endParaRPr lang="en-US" altLang="zh-CN" sz="2400" dirty="0" smtClean="0"/>
          </a:p>
          <a:p>
            <a:r>
              <a:rPr lang="zh-CN" altLang="en-US" sz="2400" dirty="0" smtClean="0"/>
              <a:t>“关键数据只能我看到”；</a:t>
            </a:r>
            <a:endParaRPr lang="en-US" altLang="zh-CN" sz="2400" dirty="0" smtClean="0"/>
          </a:p>
          <a:p>
            <a:r>
              <a:rPr lang="zh-CN" altLang="en-US" sz="2400" dirty="0" smtClean="0"/>
              <a:t>“数据录入别给我增加工作负担”；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/>
              <a:t>需</a:t>
            </a:r>
            <a:r>
              <a:rPr lang="zh-CN" altLang="en-US" sz="2400" dirty="0" smtClean="0"/>
              <a:t>要转化（变换）为系统特性。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857232"/>
            <a:ext cx="8072494" cy="415498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系统特性：</a:t>
            </a:r>
            <a:r>
              <a:rPr lang="zh-CN" altLang="en-US" sz="2400" dirty="0" smtClean="0"/>
              <a:t>系统为了完成涉众的一个或多个需要而提供的服务。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库存管理：及时提供库存的最新状况</a:t>
            </a:r>
            <a:endParaRPr lang="en-US" altLang="zh-CN" sz="2400" dirty="0" smtClean="0"/>
          </a:p>
          <a:p>
            <a:r>
              <a:rPr lang="zh-CN" altLang="en-US" sz="2400" dirty="0"/>
              <a:t>工</a:t>
            </a:r>
            <a:r>
              <a:rPr lang="zh-CN" altLang="en-US" sz="2400" dirty="0" smtClean="0"/>
              <a:t>资管理：提供到目前为止的金额分类扣除报告</a:t>
            </a:r>
            <a:endParaRPr lang="en-US" altLang="zh-CN" sz="2400" dirty="0" smtClean="0"/>
          </a:p>
          <a:p>
            <a:r>
              <a:rPr lang="zh-CN" altLang="en-US" sz="2400" dirty="0" smtClean="0"/>
              <a:t>缺陷跟踪：提供缺陷走势数据，评估产品质量</a:t>
            </a:r>
            <a:endParaRPr lang="en-US" altLang="zh-CN" sz="2400" dirty="0" smtClean="0"/>
          </a:p>
          <a:p>
            <a:r>
              <a:rPr lang="zh-CN" altLang="en-US" sz="2400" dirty="0"/>
              <a:t>智</a:t>
            </a:r>
            <a:r>
              <a:rPr lang="zh-CN" altLang="en-US" sz="2400" dirty="0" smtClean="0"/>
              <a:t>能家居：长期外出时的设置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/>
              <a:t>虽</a:t>
            </a:r>
            <a:r>
              <a:rPr lang="zh-CN" altLang="en-US" sz="2400" dirty="0" smtClean="0"/>
              <a:t>然从软件系统的角度描述，但仍需要进一步明确、细化，形成软件需求。</a:t>
            </a: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1613</Words>
  <Application>Microsoft Office PowerPoint</Application>
  <PresentationFormat>全屏显示(4:3)</PresentationFormat>
  <Paragraphs>85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helloworld</dc:creator>
  <cp:lastModifiedBy>helloworld</cp:lastModifiedBy>
  <cp:revision>35</cp:revision>
  <dcterms:created xsi:type="dcterms:W3CDTF">2016-05-09T09:59:50Z</dcterms:created>
  <dcterms:modified xsi:type="dcterms:W3CDTF">2016-05-09T14:02:13Z</dcterms:modified>
</cp:coreProperties>
</file>