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89" r:id="rId3"/>
    <p:sldId id="278" r:id="rId4"/>
    <p:sldId id="281" r:id="rId5"/>
    <p:sldId id="279" r:id="rId6"/>
    <p:sldId id="280" r:id="rId7"/>
    <p:sldId id="284" r:id="rId8"/>
    <p:sldId id="286" r:id="rId9"/>
    <p:sldId id="270" r:id="rId10"/>
    <p:sldId id="264" r:id="rId11"/>
    <p:sldId id="273" r:id="rId12"/>
    <p:sldId id="259" r:id="rId13"/>
    <p:sldId id="282" r:id="rId14"/>
    <p:sldId id="274" r:id="rId15"/>
    <p:sldId id="283" r:id="rId16"/>
    <p:sldId id="288" r:id="rId17"/>
    <p:sldId id="275" r:id="rId18"/>
    <p:sldId id="271" r:id="rId19"/>
    <p:sldId id="261" r:id="rId20"/>
    <p:sldId id="287" r:id="rId21"/>
    <p:sldId id="276" r:id="rId22"/>
    <p:sldId id="262" r:id="rId23"/>
    <p:sldId id="277" r:id="rId24"/>
    <p:sldId id="268" r:id="rId25"/>
    <p:sldId id="267" r:id="rId26"/>
    <p:sldId id="263" r:id="rId27"/>
    <p:sldId id="290" r:id="rId28"/>
    <p:sldId id="265" r:id="rId29"/>
    <p:sldId id="260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40FF"/>
    <a:srgbClr val="008000"/>
    <a:srgbClr val="941100"/>
    <a:srgbClr val="FF2F92"/>
    <a:srgbClr val="521B93"/>
    <a:srgbClr val="945200"/>
    <a:srgbClr val="6633F7"/>
    <a:srgbClr val="66FF66"/>
    <a:srgbClr val="FF5050"/>
    <a:srgbClr val="000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56098" autoAdjust="0"/>
  </p:normalViewPr>
  <p:slideViewPr>
    <p:cSldViewPr>
      <p:cViewPr>
        <p:scale>
          <a:sx n="105" d="100"/>
          <a:sy n="105" d="100"/>
        </p:scale>
        <p:origin x="4320" y="64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F2F0-1F6B-49DE-AECE-7ABEFCB92665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7D23-729D-4DE0-8772-1DBAF4BFE9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Hello Everyone,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 am Kirshanthan Sundararajah from Purdue University.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Today I am going to talk about composable, sound transformations of nested recursion and loops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This is a work done in collaboration with my adviser Milind Kulkarni.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3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In order to build PolyRec,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We define all of these for a subset of programs.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Please refer our paper for why and how this subset affect our representation an soundness checking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Let’s look at the first piece of our puzzle, representing the iteration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Let's look at an example,</a:t>
            </a:r>
          </a:p>
          <a:p>
            <a:r>
              <a:rPr lang="en-US" b="0" dirty="0"/>
              <a:t>Same program that we saw earlier, but the loop has been converted into a tail recursion foo.</a:t>
            </a:r>
          </a:p>
          <a:p>
            <a:endParaRPr lang="en-US" b="0" dirty="0"/>
          </a:p>
          <a:p>
            <a:r>
              <a:rPr lang="en-US" b="0" dirty="0"/>
              <a:t>Let's take a specific instance </a:t>
            </a:r>
            <a:r>
              <a:rPr lang="en-US" b="0" dirty="0" err="1"/>
              <a:t>i</a:t>
            </a:r>
            <a:r>
              <a:rPr lang="en-US" b="0" dirty="0"/>
              <a:t> is 1 and n is right child of left child of root.</a:t>
            </a:r>
          </a:p>
          <a:p>
            <a:r>
              <a:rPr lang="en-US" b="0" dirty="0"/>
              <a:t>Let's try to name it uniquely.</a:t>
            </a:r>
          </a:p>
          <a:p>
            <a:endParaRPr lang="en-US" b="0" dirty="0"/>
          </a:p>
          <a:p>
            <a:r>
              <a:rPr lang="en-US" b="0" dirty="0"/>
              <a:t>First let's label all these statements.</a:t>
            </a:r>
          </a:p>
          <a:p>
            <a:r>
              <a:rPr lang="en-US" b="0" dirty="0"/>
              <a:t>In order to produce the instance we have to go through these statements.</a:t>
            </a:r>
          </a:p>
          <a:p>
            <a:r>
              <a:rPr lang="en-US" b="0" dirty="0"/>
              <a:t>When I hit a statement I add the corresponding label to a running string.</a:t>
            </a:r>
          </a:p>
          <a:p>
            <a:r>
              <a:rPr lang="en-US" b="0" dirty="0"/>
              <a:t>(In order to reach the node where computation happens we have to go through the left recursive call)</a:t>
            </a:r>
          </a:p>
          <a:p>
            <a:r>
              <a:rPr lang="en-US" b="0" dirty="0"/>
              <a:t>This string is a unique name for the instance considered.</a:t>
            </a:r>
          </a:p>
          <a:p>
            <a:r>
              <a:rPr lang="en-US" b="0" dirty="0"/>
              <a:t>--</a:t>
            </a:r>
          </a:p>
          <a:p>
            <a:r>
              <a:rPr lang="en-US" b="0" dirty="0"/>
              <a:t>This is not a brand new representation, it has been used in Amiranoff and Cohen’s instance-wise reachability analysis.</a:t>
            </a:r>
          </a:p>
          <a:p>
            <a:r>
              <a:rPr lang="en-US" b="0" dirty="0"/>
              <a:t>But we did something different here. </a:t>
            </a:r>
          </a:p>
          <a:p>
            <a:r>
              <a:rPr lang="en-US" b="0" dirty="0"/>
              <a:t>We split up this string in such a way that only the labels belong to one function appear in a part. --</a:t>
            </a:r>
          </a:p>
          <a:p>
            <a:r>
              <a:rPr lang="en-US" b="0" dirty="0"/>
              <a:t>We call these parts dimensions.</a:t>
            </a:r>
          </a:p>
          <a:p>
            <a:r>
              <a:rPr lang="en-US" b="0" dirty="0"/>
              <a:t>We can uniquely identify each instance with such a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5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summarize this representation.</a:t>
            </a:r>
          </a:p>
          <a:p>
            <a:endParaRPr lang="en-US" dirty="0"/>
          </a:p>
          <a:p>
            <a:r>
              <a:rPr lang="en-US" dirty="0"/>
              <a:t>In order to name these instance we need an alphabet</a:t>
            </a:r>
          </a:p>
          <a:p>
            <a:r>
              <a:rPr lang="en-US" dirty="0"/>
              <a:t>In addition to that we impose an order on this alphabet.</a:t>
            </a:r>
          </a:p>
          <a:p>
            <a:endParaRPr lang="en-US" dirty="0"/>
          </a:p>
          <a:p>
            <a:r>
              <a:rPr lang="en-US" dirty="0"/>
              <a:t>By imposing an order we can lexicographically order the strings. -- example.</a:t>
            </a:r>
          </a:p>
          <a:p>
            <a:r>
              <a:rPr lang="en-US" dirty="0"/>
              <a:t>This lexicographical order is same as the execution order of the corresponding instances – example</a:t>
            </a:r>
          </a:p>
          <a:p>
            <a:endParaRPr lang="en-US" dirty="0"/>
          </a:p>
          <a:p>
            <a:r>
              <a:rPr lang="en-US" dirty="0"/>
              <a:t>Number of these strings is possibly infinite. </a:t>
            </a:r>
          </a:p>
          <a:p>
            <a:r>
              <a:rPr lang="en-US" dirty="0"/>
              <a:t>But we can represent all of them succinctly with an automaton. </a:t>
            </a:r>
          </a:p>
          <a:p>
            <a:endParaRPr lang="en-US" dirty="0"/>
          </a:p>
          <a:p>
            <a:r>
              <a:rPr lang="en-US" dirty="0"/>
              <a:t>An automaton that accepts strings representing 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47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move on to our next piece, representing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42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saw earlier, Scheduling transformation maps the input iteration space to the transformed one.</a:t>
            </a:r>
          </a:p>
          <a:p>
            <a:endParaRPr lang="en-US" dirty="0"/>
          </a:p>
          <a:p>
            <a:r>
              <a:rPr lang="en-US" dirty="0"/>
              <a:t>Input iteration space can be represented with –</a:t>
            </a:r>
          </a:p>
          <a:p>
            <a:endParaRPr lang="en-US" dirty="0"/>
          </a:p>
          <a:p>
            <a:r>
              <a:rPr lang="en-US" dirty="0"/>
              <a:t>Similarly, output iteration space can be represented with –</a:t>
            </a:r>
          </a:p>
          <a:p>
            <a:endParaRPr lang="en-US" dirty="0"/>
          </a:p>
          <a:p>
            <a:r>
              <a:rPr lang="en-US" dirty="0"/>
              <a:t>In order to map input instances to output instances, </a:t>
            </a:r>
          </a:p>
          <a:p>
            <a:r>
              <a:rPr lang="en-US" dirty="0"/>
              <a:t>we need a function to map strings generated by the input automaton to the strings accepted by the output automaton.</a:t>
            </a:r>
          </a:p>
          <a:p>
            <a:endParaRPr lang="en-US" dirty="0"/>
          </a:p>
          <a:p>
            <a:r>
              <a:rPr lang="en-US" dirty="0"/>
              <a:t>We can achieve this with a transducer.</a:t>
            </a:r>
          </a:p>
          <a:p>
            <a:endParaRPr lang="en-US" dirty="0"/>
          </a:p>
          <a:p>
            <a:r>
              <a:rPr lang="en-US" dirty="0"/>
              <a:t>Transducers are composable hence we can represent a sequence of transformation with a single composed transducer.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complex transformations are a composition of multiple basic transformations.</a:t>
            </a:r>
          </a:p>
          <a:p>
            <a:endParaRPr lang="en-US" dirty="0"/>
          </a:p>
          <a:p>
            <a:r>
              <a:rPr lang="en-US" dirty="0"/>
              <a:t>For example, point blocking can be viewed as a composition of </a:t>
            </a:r>
          </a:p>
          <a:p>
            <a:endParaRPr lang="en-US" dirty="0"/>
          </a:p>
          <a:p>
            <a:r>
              <a:rPr lang="en-US" dirty="0"/>
              <a:t>code motion,</a:t>
            </a:r>
          </a:p>
          <a:p>
            <a:endParaRPr lang="en-US" dirty="0"/>
          </a:p>
          <a:p>
            <a:r>
              <a:rPr lang="en-US" dirty="0"/>
              <a:t>Interchange and,</a:t>
            </a:r>
          </a:p>
          <a:p>
            <a:endParaRPr lang="en-US" dirty="0"/>
          </a:p>
          <a:p>
            <a:r>
              <a:rPr lang="en-US" dirty="0"/>
              <a:t>String mining</a:t>
            </a:r>
          </a:p>
          <a:p>
            <a:endParaRPr lang="en-US" dirty="0"/>
          </a:p>
          <a:p>
            <a:r>
              <a:rPr lang="en-US" dirty="0"/>
              <a:t>When we add inlining to this puzzle we can realize traversal splicing too.</a:t>
            </a:r>
          </a:p>
          <a:p>
            <a:endParaRPr lang="en-US" dirty="0"/>
          </a:p>
          <a:p>
            <a:r>
              <a:rPr lang="en-US" dirty="0"/>
              <a:t>Please refer our paper to see how we design transducers for these individual basic transformations.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26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Let's see how to represent dependences for recursion.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First Let's see how this is done for loop nests.</a:t>
            </a:r>
          </a:p>
          <a:p>
            <a:endParaRPr lang="en-US" b="0" dirty="0"/>
          </a:p>
          <a:p>
            <a:r>
              <a:rPr lang="en-US" b="0" dirty="0"/>
              <a:t>consider the instance (0, 0), it reads from the location a[1][0]</a:t>
            </a:r>
          </a:p>
          <a:p>
            <a:endParaRPr lang="en-US" b="0" dirty="0"/>
          </a:p>
          <a:p>
            <a:r>
              <a:rPr lang="en-US" b="0" dirty="0"/>
              <a:t>consider the instance (1, 0), it writes to the same location.</a:t>
            </a:r>
          </a:p>
          <a:p>
            <a:endParaRPr lang="en-US" b="0" dirty="0"/>
          </a:p>
          <a:p>
            <a:r>
              <a:rPr lang="en-US" b="0" dirty="0"/>
              <a:t>Hence there is a dependence exist between this pair of instances.</a:t>
            </a:r>
          </a:p>
          <a:p>
            <a:endParaRPr lang="en-US" b="0" dirty="0"/>
          </a:p>
          <a:p>
            <a:r>
              <a:rPr lang="en-US" b="0" dirty="0"/>
              <a:t>We can see the similar pattern between pairs of instances.</a:t>
            </a:r>
          </a:p>
          <a:p>
            <a:endParaRPr lang="en-US" b="0" dirty="0"/>
          </a:p>
          <a:p>
            <a:r>
              <a:rPr lang="en-US" b="0" dirty="0"/>
              <a:t>Point to note here is that any scheduling transformation should preserve the order of dependent pair of 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61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Now let’s see how it is done in mix of recursion and loops.</a:t>
            </a:r>
          </a:p>
          <a:p>
            <a:endParaRPr lang="en-US" b="0" dirty="0"/>
          </a:p>
          <a:p>
            <a:r>
              <a:rPr lang="en-US" b="0" dirty="0"/>
              <a:t>consider the instance (0, root), it reads from the x[1] of root.</a:t>
            </a:r>
          </a:p>
          <a:p>
            <a:endParaRPr lang="en-US" b="0" dirty="0"/>
          </a:p>
          <a:p>
            <a:r>
              <a:rPr lang="en-US" b="0" dirty="0"/>
              <a:t>consider the instance (1, root), it writes to the same location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Hence there is a dependence exists between this pair of instances. </a:t>
            </a:r>
          </a:p>
          <a:p>
            <a:endParaRPr lang="en-US" b="0" dirty="0"/>
          </a:p>
          <a:p>
            <a:r>
              <a:rPr lang="en-US" b="0" dirty="0"/>
              <a:t>We can see the similar pattern between pairs of instances.</a:t>
            </a:r>
          </a:p>
          <a:p>
            <a:r>
              <a:rPr lang="en-US" b="0" dirty="0"/>
              <a:t>These are pairs of source and sink instances and there exist a dependence from source to sink.</a:t>
            </a:r>
          </a:p>
          <a:p>
            <a:endParaRPr lang="en-US" b="0" dirty="0"/>
          </a:p>
          <a:p>
            <a:r>
              <a:rPr lang="en-US" b="0" dirty="0"/>
              <a:t>The execution order between the source and sink must be preserved.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7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with the usefulness and challenges of restructuring transformations.</a:t>
            </a:r>
          </a:p>
          <a:p>
            <a:endParaRPr lang="en-US" dirty="0"/>
          </a:p>
          <a:p>
            <a:r>
              <a:rPr lang="en-US" dirty="0"/>
              <a:t>Loop nests are prevalent in many programs such as numerical linear algebra applications.</a:t>
            </a:r>
          </a:p>
          <a:p>
            <a:r>
              <a:rPr lang="en-US" dirty="0"/>
              <a:t>Restructuring transformations such as loop tiling, loop fusion etc. for loop-nests have been researched for many years.</a:t>
            </a:r>
          </a:p>
          <a:p>
            <a:r>
              <a:rPr lang="en-US" dirty="0"/>
              <a:t>Importantly, there are frameworks exist that unify those transformations.</a:t>
            </a:r>
          </a:p>
          <a:p>
            <a:endParaRPr lang="en-US" dirty="0"/>
          </a:p>
          <a:p>
            <a:r>
              <a:rPr lang="en-US" dirty="0"/>
              <a:t>Similar to loops, recursion also appears in many important applications.</a:t>
            </a:r>
          </a:p>
          <a:p>
            <a:r>
              <a:rPr lang="en-US" dirty="0"/>
              <a:t>There are restructuring transformations developed for mix of recursion and loops in recent years such as point blocking, traversal splicing etc.</a:t>
            </a:r>
          </a:p>
          <a:p>
            <a:r>
              <a:rPr lang="en-US" dirty="0"/>
              <a:t>But there is no unifying framework for those transformations.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31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summarize these possibly infinite number of pairs.</a:t>
            </a:r>
          </a:p>
          <a:p>
            <a:endParaRPr lang="en-US" dirty="0"/>
          </a:p>
          <a:p>
            <a:r>
              <a:rPr lang="en-US" dirty="0"/>
              <a:t>We can see that the suffix parts of all source strings are the same. </a:t>
            </a:r>
          </a:p>
          <a:p>
            <a:r>
              <a:rPr lang="en-US" dirty="0"/>
              <a:t>Also suffix parts of all sink strings are the same.</a:t>
            </a:r>
          </a:p>
          <a:p>
            <a:r>
              <a:rPr lang="en-US" dirty="0"/>
              <a:t>For a given pair of source and sink, prefix is the same.</a:t>
            </a:r>
          </a:p>
          <a:p>
            <a:endParaRPr lang="en-US" dirty="0"/>
          </a:p>
          <a:p>
            <a:r>
              <a:rPr lang="en-US" dirty="0"/>
              <a:t>We can factor the prefix out. </a:t>
            </a:r>
          </a:p>
          <a:p>
            <a:endParaRPr lang="en-US" dirty="0"/>
          </a:p>
          <a:p>
            <a:r>
              <a:rPr lang="en-US" dirty="0"/>
              <a:t>By representing all possible prefixes as a regular expression we can succinctly represent these dependences.</a:t>
            </a:r>
          </a:p>
          <a:p>
            <a:endParaRPr lang="en-US" dirty="0"/>
          </a:p>
          <a:p>
            <a:r>
              <a:rPr lang="en-US" dirty="0"/>
              <a:t>We call this representation a “Witness Tuple”.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39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Let’s move on to our final piece of the puzzle, checking the soundness of sequence of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We have the composed transformation as transducer.</a:t>
            </a:r>
          </a:p>
          <a:p>
            <a:endParaRPr lang="en-US" b="0" dirty="0"/>
          </a:p>
          <a:p>
            <a:r>
              <a:rPr lang="en-US" b="0" dirty="0"/>
              <a:t>For a given prefix, in the input program, instances represented by suffix</a:t>
            </a:r>
            <a:r>
              <a:rPr lang="en-US" b="0" baseline="-25000" dirty="0"/>
              <a:t>2</a:t>
            </a:r>
            <a:r>
              <a:rPr lang="en-US" b="0" dirty="0"/>
              <a:t> depends on instances represented by suffix</a:t>
            </a:r>
            <a:r>
              <a:rPr lang="en-US" b="0" baseline="-25000" dirty="0"/>
              <a:t>1</a:t>
            </a:r>
            <a:r>
              <a:rPr lang="en-US" b="0" dirty="0"/>
              <a:t>.</a:t>
            </a:r>
          </a:p>
          <a:p>
            <a:r>
              <a:rPr lang="en-US" b="0" dirty="0"/>
              <a:t>Hence instances I</a:t>
            </a:r>
            <a:r>
              <a:rPr lang="en-US" b="0" baseline="-25000" dirty="0"/>
              <a:t>1</a:t>
            </a:r>
            <a:r>
              <a:rPr lang="en-US" b="0" dirty="0"/>
              <a:t> to I</a:t>
            </a:r>
            <a:r>
              <a:rPr lang="en-US" b="0" baseline="-25000" dirty="0"/>
              <a:t>n</a:t>
            </a:r>
            <a:r>
              <a:rPr lang="en-US" b="0" baseline="0" dirty="0"/>
              <a:t> --Instances colored in purple.</a:t>
            </a:r>
          </a:p>
          <a:p>
            <a:r>
              <a:rPr lang="en-US" b="0" dirty="0"/>
              <a:t>happens before J</a:t>
            </a:r>
            <a:r>
              <a:rPr lang="en-US" b="0" baseline="-25000" dirty="0"/>
              <a:t>1</a:t>
            </a:r>
            <a:r>
              <a:rPr lang="en-US" b="0" dirty="0"/>
              <a:t> to </a:t>
            </a:r>
            <a:r>
              <a:rPr lang="en-US" b="0" dirty="0" err="1"/>
              <a:t>J</a:t>
            </a:r>
            <a:r>
              <a:rPr lang="en-US" b="0" baseline="-25000" dirty="0" err="1"/>
              <a:t>m</a:t>
            </a:r>
            <a:r>
              <a:rPr lang="en-US" b="0" baseline="-25000" dirty="0"/>
              <a:t> </a:t>
            </a:r>
            <a:r>
              <a:rPr lang="en-US" b="0" dirty="0"/>
              <a:t>--Instances colored in pink. </a:t>
            </a:r>
          </a:p>
          <a:p>
            <a:endParaRPr lang="en-US" b="0" dirty="0"/>
          </a:p>
          <a:p>
            <a:r>
              <a:rPr lang="en-US" b="0" dirty="0"/>
              <a:t>Running these suffixes through the transducer and projecting out,</a:t>
            </a:r>
          </a:p>
          <a:p>
            <a:r>
              <a:rPr lang="en-US" b="0" dirty="0"/>
              <a:t> </a:t>
            </a:r>
          </a:p>
          <a:p>
            <a:r>
              <a:rPr lang="en-US" b="0" dirty="0"/>
              <a:t>will get us the corresponding suffix primes in the output program.</a:t>
            </a:r>
          </a:p>
          <a:p>
            <a:endParaRPr lang="en-US" b="0" dirty="0"/>
          </a:p>
          <a:p>
            <a:r>
              <a:rPr lang="en-US" b="0" dirty="0"/>
              <a:t>If the dependences are preserved then same ordering must be there in the output program as well.</a:t>
            </a:r>
          </a:p>
          <a:p>
            <a:r>
              <a:rPr lang="en-US" b="0" dirty="0"/>
              <a:t>That means on the side of output program All the instances in the purple must happen before all the instances in pink.</a:t>
            </a:r>
          </a:p>
          <a:p>
            <a:endParaRPr lang="en-US" b="0" dirty="0"/>
          </a:p>
          <a:p>
            <a:r>
              <a:rPr lang="en-US" b="0" dirty="0"/>
              <a:t>Intuitively, this can be verified by </a:t>
            </a:r>
          </a:p>
          <a:p>
            <a:r>
              <a:rPr lang="en-US" b="0" dirty="0"/>
              <a:t>checking the order between I</a:t>
            </a:r>
            <a:r>
              <a:rPr lang="en-US" b="0" baseline="-25000" dirty="0"/>
              <a:t>n</a:t>
            </a:r>
            <a:r>
              <a:rPr lang="en-US" b="0" dirty="0"/>
              <a:t> , The latest instance of suffix</a:t>
            </a:r>
            <a:r>
              <a:rPr lang="en-US" b="0" baseline="-25000" dirty="0"/>
              <a:t>1</a:t>
            </a:r>
            <a:r>
              <a:rPr lang="en-US" b="0" dirty="0"/>
              <a:t>’ and </a:t>
            </a:r>
          </a:p>
          <a:p>
            <a:r>
              <a:rPr lang="en-US" b="0" dirty="0"/>
              <a:t>J</a:t>
            </a:r>
            <a:r>
              <a:rPr lang="en-US" b="0" baseline="-25000" dirty="0"/>
              <a:t>1</a:t>
            </a:r>
            <a:r>
              <a:rPr lang="en-US" b="0" dirty="0"/>
              <a:t> , earliest instance of suffix</a:t>
            </a:r>
            <a:r>
              <a:rPr lang="en-US" b="0" baseline="-25000" dirty="0"/>
              <a:t>2</a:t>
            </a:r>
            <a:r>
              <a:rPr lang="en-US" b="0" dirty="0"/>
              <a:t>’ in the output program.</a:t>
            </a:r>
          </a:p>
          <a:p>
            <a:r>
              <a:rPr lang="en-US" b="0" dirty="0"/>
              <a:t>We have a come up with a decidable algorithm to perform this check without directly finding I</a:t>
            </a:r>
            <a:r>
              <a:rPr lang="en-US" b="0" baseline="-25000" dirty="0"/>
              <a:t>n</a:t>
            </a:r>
            <a:r>
              <a:rPr lang="en-US" b="0" dirty="0"/>
              <a:t> and J</a:t>
            </a:r>
            <a:r>
              <a:rPr lang="en-US" b="0" baseline="-25000" dirty="0"/>
              <a:t>1</a:t>
            </a:r>
            <a:r>
              <a:rPr lang="en-US" b="0" dirty="0"/>
              <a:t>. </a:t>
            </a:r>
          </a:p>
          <a:p>
            <a:r>
              <a:rPr lang="en-US" b="0" dirty="0"/>
              <a:t>For more details on this algorithm, please refer our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11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We looked bunch of case studies.</a:t>
            </a:r>
          </a:p>
          <a:p>
            <a:r>
              <a:rPr lang="en-US" b="0" dirty="0"/>
              <a:t>We have considered programs with similar dependence structure as the ones used in point blocking and traversal splicing.</a:t>
            </a:r>
          </a:p>
          <a:p>
            <a:endParaRPr lang="en-US" b="0" dirty="0"/>
          </a:p>
          <a:p>
            <a:r>
              <a:rPr lang="en-US" b="0" dirty="0"/>
              <a:t>We have performed these transformation as a composition of basic transformations in our general framework and achieved speed ups over untransformed code.</a:t>
            </a:r>
          </a:p>
          <a:p>
            <a:endParaRPr lang="en-US" b="0" dirty="0"/>
          </a:p>
          <a:p>
            <a:r>
              <a:rPr lang="en-US" b="0" dirty="0"/>
              <a:t>Note that, In these cases the individual basic transformations safe. </a:t>
            </a:r>
          </a:p>
          <a:p>
            <a:r>
              <a:rPr lang="en-US" b="0" dirty="0"/>
              <a:t>We have also considered programs that have little more complex dependence structure that are not used in point blocking or traversal splicing.</a:t>
            </a:r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We were able to find a new composed transformation, that hasn't been presented in the literature.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where the individual basic transformations are unsafe.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But the composed transformation is safe.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And this transformation also gives us speed up over the untransformed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99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There is a prototype of PolyRec available online for you to play around. </a:t>
            </a:r>
          </a:p>
          <a:p>
            <a:r>
              <a:rPr lang="en-US" b="0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39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That’ll be all and I am happy to take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77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70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18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see the importance of a unifying approach and </a:t>
            </a:r>
          </a:p>
          <a:p>
            <a:r>
              <a:rPr lang="en-US" dirty="0"/>
              <a:t>refresh our understanding of restructuring or scheduling transformations,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at an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simple computation is nested under doubly nested for loops</a:t>
            </a:r>
          </a:p>
          <a:p>
            <a:r>
              <a:rPr lang="en-US" dirty="0"/>
              <a:t>The piece of static code boxed in red can get executed multiple times dynamically. </a:t>
            </a:r>
          </a:p>
          <a:p>
            <a:endParaRPr lang="en-US" dirty="0"/>
          </a:p>
          <a:p>
            <a:r>
              <a:rPr lang="en-US" dirty="0"/>
              <a:t>These different executions are known as dynamic instances. They are shown in small circles over here.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walk through execution 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Point: </a:t>
            </a:r>
          </a:p>
          <a:p>
            <a:r>
              <a:rPr lang="en-US" dirty="0"/>
              <a:t>1) This set of dynamic instances are known as the iteration space.</a:t>
            </a:r>
          </a:p>
          <a:p>
            <a:r>
              <a:rPr lang="en-US" dirty="0"/>
              <a:t>2) There exist a particular order of execution among these dynamic 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how a scheduling transformation looks like.</a:t>
            </a:r>
          </a:p>
          <a:p>
            <a:endParaRPr lang="en-US" dirty="0"/>
          </a:p>
          <a:p>
            <a:r>
              <a:rPr lang="en-US" dirty="0"/>
              <a:t>Let’s take the previous example</a:t>
            </a:r>
          </a:p>
          <a:p>
            <a:endParaRPr lang="en-US" dirty="0"/>
          </a:p>
          <a:p>
            <a:r>
              <a:rPr lang="en-US" dirty="0"/>
              <a:t>Lets perform a code transformation in order to move the loop with index j out.</a:t>
            </a:r>
          </a:p>
          <a:p>
            <a:r>
              <a:rPr lang="en-US" dirty="0"/>
              <a:t>This is known as loop interchange.</a:t>
            </a:r>
          </a:p>
          <a:p>
            <a:endParaRPr lang="en-US" dirty="0"/>
          </a:p>
          <a:p>
            <a:r>
              <a:rPr lang="en-US" dirty="0"/>
              <a:t>We can build the corresponding iteration spaces as we saw earlier.</a:t>
            </a:r>
          </a:p>
          <a:p>
            <a:endParaRPr lang="en-US" dirty="0"/>
          </a:p>
          <a:p>
            <a:r>
              <a:rPr lang="en-US" dirty="0"/>
              <a:t>There is a one-to-one mapping between the dynamic instances of the input code and the transformed one.</a:t>
            </a:r>
          </a:p>
          <a:p>
            <a:r>
              <a:rPr lang="en-US" dirty="0"/>
              <a:t>The code transformation has changed the order of execution of dynamic instances.  </a:t>
            </a:r>
          </a:p>
          <a:p>
            <a:r>
              <a:rPr lang="en-US" dirty="0"/>
              <a:t>Originally the instances were executed row by row.</a:t>
            </a:r>
          </a:p>
          <a:p>
            <a:r>
              <a:rPr lang="en-US" dirty="0"/>
              <a:t>After the transformation they are executed col by col.</a:t>
            </a:r>
          </a:p>
          <a:p>
            <a:r>
              <a:rPr lang="en-US" dirty="0"/>
              <a:t>This type of transformation that changes the order of execution of instances is known as scheduling transformation.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these scheduling transformations are composable.</a:t>
            </a:r>
          </a:p>
          <a:p>
            <a:r>
              <a:rPr lang="en-US" dirty="0"/>
              <a:t>For example,</a:t>
            </a:r>
          </a:p>
          <a:p>
            <a:endParaRPr lang="en-US" dirty="0"/>
          </a:p>
          <a:p>
            <a:r>
              <a:rPr lang="en-US" dirty="0"/>
              <a:t>let’s consider doing loop reversal, say it breaks some dependences, hence it’s invalid.</a:t>
            </a:r>
          </a:p>
          <a:p>
            <a:r>
              <a:rPr lang="en-US" dirty="0"/>
              <a:t>let’s try performing loop interchange, say it also breaks some dependences, so it’s also invalid.</a:t>
            </a:r>
          </a:p>
          <a:p>
            <a:endParaRPr lang="en-US" dirty="0"/>
          </a:p>
          <a:p>
            <a:r>
              <a:rPr lang="en-US" dirty="0"/>
              <a:t>But if we do loop reversal and loop interchange one after the other, it may result in a valid transformation.</a:t>
            </a:r>
          </a:p>
          <a:p>
            <a:r>
              <a:rPr lang="en-US" dirty="0"/>
              <a:t>Hence we need a way of reasoning about a sequence of transformations.   </a:t>
            </a:r>
          </a:p>
          <a:p>
            <a:endParaRPr lang="en-US" dirty="0"/>
          </a:p>
          <a:p>
            <a:r>
              <a:rPr lang="en-US" dirty="0"/>
              <a:t>In the loop world frameworks such as Polyhedral model are there to handle the composition of scheduling transformations.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Now let's move on to the world of recursion</a:t>
            </a:r>
          </a:p>
          <a:p>
            <a:r>
              <a:rPr lang="en-US" b="0" dirty="0"/>
              <a:t>Like loops, recursion also produce dynamic instances</a:t>
            </a:r>
          </a:p>
          <a:p>
            <a:endParaRPr lang="en-US" b="0" dirty="0"/>
          </a:p>
          <a:p>
            <a:r>
              <a:rPr lang="en-US" b="0" dirty="0"/>
              <a:t>Let’s look at an example.</a:t>
            </a:r>
          </a:p>
          <a:p>
            <a:r>
              <a:rPr lang="en-US" b="0" dirty="0"/>
              <a:t>consider the loop that runs from 0 to N-1. </a:t>
            </a:r>
          </a:p>
          <a:p>
            <a:endParaRPr lang="en-US" b="0" dirty="0"/>
          </a:p>
          <a:p>
            <a:r>
              <a:rPr lang="en-US" b="0" dirty="0"/>
              <a:t>For each iteration we recursively traverse a tree and perform computations on each of its nodes.</a:t>
            </a:r>
          </a:p>
          <a:p>
            <a:r>
              <a:rPr lang="en-US" b="0" dirty="0"/>
              <a:t>Let’s walk through this example. considering the small tree over here.</a:t>
            </a:r>
          </a:p>
          <a:p>
            <a:r>
              <a:rPr lang="en-US" b="0" dirty="0"/>
              <a:t> </a:t>
            </a:r>
          </a:p>
          <a:p>
            <a:r>
              <a:rPr lang="en-US" b="0" dirty="0"/>
              <a:t>In order to build the iteration space, we need to know the loop index ‘i’, and in which tree node ‘n’, the computation is being performed.</a:t>
            </a:r>
          </a:p>
          <a:p>
            <a:r>
              <a:rPr lang="en-US" b="0" dirty="0"/>
              <a:t>when ‘i’ is 0 and ‘n’ is root …</a:t>
            </a:r>
          </a:p>
          <a:p>
            <a:r>
              <a:rPr lang="en-US" b="0" dirty="0"/>
              <a:t>-- </a:t>
            </a:r>
          </a:p>
          <a:p>
            <a:r>
              <a:rPr lang="en-US" b="0" dirty="0"/>
              <a:t>similar to loops we can build an iteration space.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0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how scheduling transformations work for recursion</a:t>
            </a:r>
          </a:p>
          <a:p>
            <a:endParaRPr lang="en-US" dirty="0"/>
          </a:p>
          <a:p>
            <a:r>
              <a:rPr lang="en-US" dirty="0"/>
              <a:t>Consider the previous example.</a:t>
            </a:r>
          </a:p>
          <a:p>
            <a:endParaRPr lang="en-US" dirty="0"/>
          </a:p>
          <a:p>
            <a:r>
              <a:rPr lang="en-US" dirty="0"/>
              <a:t>We perform a code transformation such that, we traverse the tree once and for each node perform the whole loop of computations, this is called interchange</a:t>
            </a:r>
          </a:p>
          <a:p>
            <a:endParaRPr lang="en-US" dirty="0"/>
          </a:p>
          <a:p>
            <a:r>
              <a:rPr lang="en-US" dirty="0"/>
              <a:t>Like loop nests we can build the corresponding iteration spaces. </a:t>
            </a:r>
          </a:p>
          <a:p>
            <a:endParaRPr lang="en-US" dirty="0"/>
          </a:p>
          <a:p>
            <a:r>
              <a:rPr lang="en-US" dirty="0"/>
              <a:t>we can see the one-to-one correspondence between instances.</a:t>
            </a:r>
          </a:p>
          <a:p>
            <a:r>
              <a:rPr lang="en-US" dirty="0"/>
              <a:t>And the change in the order of execution. </a:t>
            </a:r>
          </a:p>
          <a:p>
            <a:r>
              <a:rPr lang="en-US" dirty="0"/>
              <a:t>Earlier instances were executed row by row and now they are executed col by 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recent years,</a:t>
            </a:r>
          </a:p>
          <a:p>
            <a:r>
              <a:rPr lang="en-US" dirty="0"/>
              <a:t>There has been a significant amount of work done on developing scheduling transformations for mix of recursion and loops such as point blocking and traversal splicing.</a:t>
            </a:r>
          </a:p>
          <a:p>
            <a:r>
              <a:rPr lang="en-US" dirty="0"/>
              <a:t>These transformations work well in isolation, but no unifying framework.</a:t>
            </a:r>
          </a:p>
          <a:p>
            <a:r>
              <a:rPr lang="en-US" dirty="0"/>
              <a:t>So, why a unifying framework and composability of scheduling transformations are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4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Necessary to check the legality of a complex transformation which is composed of individual transformations that are not legal.</a:t>
            </a:r>
          </a:p>
          <a:p>
            <a:r>
              <a:rPr lang="en-US" b="0" dirty="0"/>
              <a:t>Let’s look at an example. </a:t>
            </a:r>
          </a:p>
          <a:p>
            <a:r>
              <a:rPr lang="en-US" b="0" dirty="0"/>
              <a:t>same code we saw earlier with a little more complex dependences.</a:t>
            </a:r>
          </a:p>
          <a:p>
            <a:endParaRPr lang="en-US" b="0" dirty="0"/>
          </a:p>
          <a:p>
            <a:r>
              <a:rPr lang="en-US" b="0" dirty="0"/>
              <a:t>Lets take the post-order traversal and try to convert it into a preorder traversal. </a:t>
            </a:r>
          </a:p>
          <a:p>
            <a:r>
              <a:rPr lang="en-US" b="0" dirty="0"/>
              <a:t>The computation has dependences with recursive calls and these dependences are broken.</a:t>
            </a:r>
          </a:p>
          <a:p>
            <a:r>
              <a:rPr lang="en-US" b="0" dirty="0"/>
              <a:t>-- Hence it’s invalid.</a:t>
            </a:r>
          </a:p>
          <a:p>
            <a:endParaRPr lang="en-US" b="0" dirty="0"/>
          </a:p>
          <a:p>
            <a:r>
              <a:rPr lang="en-US" b="0" dirty="0"/>
              <a:t>Let’s try to perform an interchange as we saw earlier.</a:t>
            </a:r>
          </a:p>
          <a:p>
            <a:r>
              <a:rPr lang="en-US" b="0" dirty="0"/>
              <a:t>There are loop carried dependences broken by this transformation.</a:t>
            </a:r>
          </a:p>
          <a:p>
            <a:r>
              <a:rPr lang="en-US" b="0" dirty="0"/>
              <a:t>-- Hence it’s invalid.</a:t>
            </a:r>
          </a:p>
          <a:p>
            <a:endParaRPr lang="en-US" b="0" dirty="0"/>
          </a:p>
          <a:p>
            <a:r>
              <a:rPr lang="en-US" b="0" dirty="0"/>
              <a:t>But surprisingly if you convert pre-order to post-order and then perform interchange, </a:t>
            </a:r>
          </a:p>
          <a:p>
            <a:r>
              <a:rPr lang="en-US" b="0" dirty="0"/>
              <a:t>-- it’s a valid transformation.</a:t>
            </a:r>
          </a:p>
          <a:p>
            <a:endParaRPr lang="en-US" b="0" dirty="0"/>
          </a:p>
          <a:p>
            <a:r>
              <a:rPr lang="en-US" b="0" dirty="0"/>
              <a:t>We need a unifying framework to handle this scenario.</a:t>
            </a:r>
          </a:p>
          <a:p>
            <a:endParaRPr lang="en-US" b="0" dirty="0"/>
          </a:p>
          <a:p>
            <a:r>
              <a:rPr lang="en-US" b="0" dirty="0"/>
              <a:t>The rest of this talk is about how did we build such a unifying approach called PolyRec.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D23-729D-4DE0-8772-1DBAF4BFE9C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3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C8F1-1D08-704A-8FB0-356B0F386442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2BB0D-B5A7-4AD7-8624-6645CF0AB6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4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itchFamily="34" charset="0"/>
              </a:defRPr>
            </a:lvl1pPr>
            <a:lvl2pPr>
              <a:defRPr>
                <a:solidFill>
                  <a:schemeClr val="tx2"/>
                </a:solidFill>
                <a:latin typeface="Gill Sans MT" pitchFamily="34" charset="0"/>
              </a:defRPr>
            </a:lvl2pPr>
            <a:lvl3pPr>
              <a:defRPr>
                <a:solidFill>
                  <a:schemeClr val="tx2"/>
                </a:solidFill>
                <a:latin typeface="Gill Sans MT" pitchFamily="34" charset="0"/>
              </a:defRPr>
            </a:lvl3pPr>
            <a:lvl4pPr>
              <a:defRPr>
                <a:solidFill>
                  <a:schemeClr val="tx2"/>
                </a:solidFill>
                <a:latin typeface="Gill Sans MT" pitchFamily="34" charset="0"/>
              </a:defRPr>
            </a:lvl4pPr>
            <a:lvl5pPr>
              <a:defRPr>
                <a:solidFill>
                  <a:schemeClr val="tx2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D26C-4651-2A4A-AD99-445812878CB1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Gill Sans MT" pitchFamily="34" charset="0"/>
              </a:defRPr>
            </a:lvl1pPr>
            <a:lvl2pPr>
              <a:defRPr>
                <a:solidFill>
                  <a:schemeClr val="tx2"/>
                </a:solidFill>
                <a:latin typeface="Gill Sans MT" pitchFamily="34" charset="0"/>
              </a:defRPr>
            </a:lvl2pPr>
            <a:lvl3pPr>
              <a:defRPr>
                <a:solidFill>
                  <a:schemeClr val="tx2"/>
                </a:solidFill>
                <a:latin typeface="Gill Sans MT" pitchFamily="34" charset="0"/>
              </a:defRPr>
            </a:lvl3pPr>
            <a:lvl4pPr>
              <a:defRPr>
                <a:solidFill>
                  <a:schemeClr val="tx2"/>
                </a:solidFill>
                <a:latin typeface="Gill Sans MT" pitchFamily="34" charset="0"/>
              </a:defRPr>
            </a:lvl4pPr>
            <a:lvl5pPr>
              <a:defRPr>
                <a:solidFill>
                  <a:schemeClr val="tx2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231-0FD2-2F42-A178-A2981AD408BD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Gill Sans MT" pitchFamily="34" charset="0"/>
              </a:defRPr>
            </a:lvl1pPr>
            <a:lvl2pPr>
              <a:defRPr>
                <a:solidFill>
                  <a:schemeClr val="tx2"/>
                </a:solidFill>
                <a:latin typeface="Gill Sans MT" pitchFamily="34" charset="0"/>
              </a:defRPr>
            </a:lvl2pPr>
            <a:lvl3pPr>
              <a:defRPr>
                <a:solidFill>
                  <a:schemeClr val="tx2"/>
                </a:solidFill>
                <a:latin typeface="Gill Sans MT" pitchFamily="34" charset="0"/>
              </a:defRPr>
            </a:lvl3pPr>
            <a:lvl4pPr>
              <a:defRPr>
                <a:solidFill>
                  <a:schemeClr val="tx2"/>
                </a:solidFill>
                <a:latin typeface="Gill Sans MT" pitchFamily="34" charset="0"/>
              </a:defRPr>
            </a:lvl4pPr>
            <a:lvl5pPr>
              <a:defRPr>
                <a:solidFill>
                  <a:schemeClr val="tx2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BF51-0E1F-A543-9255-FB332D28CD1A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2BB0D-B5A7-4AD7-8624-6645CF0AB6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Gill Sans M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6CA7-955E-9942-93A7-D92D88081460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5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Gill Sans MT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Gill Sans MT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Gill Sans MT" pitchFamily="34" charset="0"/>
              </a:defRPr>
            </a:lvl3pPr>
            <a:lvl4pPr>
              <a:defRPr sz="1800">
                <a:solidFill>
                  <a:schemeClr val="tx2"/>
                </a:solidFill>
                <a:latin typeface="Gill Sans MT" pitchFamily="34" charset="0"/>
              </a:defRPr>
            </a:lvl4pPr>
            <a:lvl5pPr>
              <a:defRPr sz="1800">
                <a:solidFill>
                  <a:schemeClr val="tx2"/>
                </a:solidFill>
                <a:latin typeface="Gill Sans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Gill Sans MT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Gill Sans MT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Gill Sans MT" pitchFamily="34" charset="0"/>
              </a:defRPr>
            </a:lvl3pPr>
            <a:lvl4pPr>
              <a:defRPr sz="1800">
                <a:solidFill>
                  <a:schemeClr val="tx2"/>
                </a:solidFill>
                <a:latin typeface="Gill Sans MT" pitchFamily="34" charset="0"/>
              </a:defRPr>
            </a:lvl4pPr>
            <a:lvl5pPr>
              <a:defRPr sz="1800">
                <a:solidFill>
                  <a:schemeClr val="tx2"/>
                </a:solidFill>
                <a:latin typeface="Gill Sans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0CE2-0104-244B-A4FB-CAF53912702C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1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Gill Sans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Gill Sans MT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Gill Sans MT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Gill Sans MT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Gill Sans MT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Gill Sans M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Gill Sans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Gill Sans MT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Gill Sans MT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Gill Sans MT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Gill Sans MT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Gill Sans M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836A-06AC-9743-B23C-2BBC0EF805D7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3F83-8DC1-7C48-8713-0FF8AA0EDEBB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7B57-6AEA-9B4C-B68A-2FDC723EBEE2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Gill Sans MT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Gill Sans MT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Gill Sans MT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Gill Sans MT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Gill Sans M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9634-FED9-7E49-81D7-0C63DB1A051A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3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62A6-6C8A-F748-9CF4-38DEBB53E66D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4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CD82A53-B217-A446-B357-FD00317FB55E}" type="datetime1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162BB0D-B5A7-4AD7-8624-6645CF0AB6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7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2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irshanthan\Desktop\ASPLOS\Purd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3700391"/>
            <a:ext cx="38195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irshanthan\Desktop\ASPLOS\purp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3562350"/>
            <a:ext cx="1600200" cy="141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7772400" cy="1102519"/>
          </a:xfrm>
        </p:spPr>
        <p:txBody>
          <a:bodyPr>
            <a:noAutofit/>
          </a:bodyPr>
          <a:lstStyle/>
          <a:p>
            <a:r>
              <a:rPr lang="en-US" sz="4800" dirty="0"/>
              <a:t>Composable, Sound Transformations of Nested Recursion and Loops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52700"/>
            <a:ext cx="9144000" cy="1314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ill Sans MT" pitchFamily="34" charset="0"/>
              </a:rPr>
              <a:t>Kirshanthan Sundararajah and Milind Kulkarni</a:t>
            </a:r>
          </a:p>
          <a:p>
            <a:r>
              <a:rPr lang="en-US" sz="2800" dirty="0">
                <a:latin typeface="Gill Sans MT" pitchFamily="34" charset="0"/>
              </a:rPr>
              <a:t>School of Electrical and Computer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ED236-BFE8-0D46-AE3B-62DA6A4E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9"/>
    </mc:Choice>
    <mc:Fallback xmlns="">
      <p:transition spd="slow" advTm="169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BAC7-ECD3-C046-8941-23A1A047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BFF5-FCFB-6B4E-9C26-D6299449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Representation of </a:t>
            </a:r>
            <a:r>
              <a:rPr lang="en-US" dirty="0">
                <a:solidFill>
                  <a:srgbClr val="FF0000"/>
                </a:solidFill>
              </a:rPr>
              <a:t>Iteration Space</a:t>
            </a:r>
          </a:p>
          <a:p>
            <a:r>
              <a:rPr lang="en-US" dirty="0"/>
              <a:t>A Representation of  </a:t>
            </a:r>
            <a:r>
              <a:rPr lang="en-US" dirty="0">
                <a:solidFill>
                  <a:srgbClr val="FF0000"/>
                </a:solidFill>
              </a:rPr>
              <a:t>Transformations</a:t>
            </a:r>
          </a:p>
          <a:p>
            <a:r>
              <a:rPr lang="en-US" dirty="0"/>
              <a:t>A Representation of </a:t>
            </a:r>
            <a:r>
              <a:rPr lang="en-US" dirty="0">
                <a:solidFill>
                  <a:srgbClr val="FF0000"/>
                </a:solidFill>
              </a:rPr>
              <a:t>Dependences</a:t>
            </a:r>
          </a:p>
          <a:p>
            <a:r>
              <a:rPr lang="en-US" dirty="0"/>
              <a:t>A Check for </a:t>
            </a:r>
            <a:r>
              <a:rPr lang="en-US" dirty="0">
                <a:solidFill>
                  <a:srgbClr val="FF0000"/>
                </a:solidFill>
              </a:rPr>
              <a:t>Soundness of Transformations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90693-BBFD-BC43-9266-FCD4916F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63"/>
    </mc:Choice>
    <mc:Fallback xmlns="">
      <p:transition spd="slow" advTm="73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BAC7-ECD3-C046-8941-23A1A047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BFF5-FCFB-6B4E-9C26-D6299449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Representation of </a:t>
            </a:r>
            <a:r>
              <a:rPr lang="en-US" dirty="0">
                <a:solidFill>
                  <a:srgbClr val="FF0000"/>
                </a:solidFill>
              </a:rPr>
              <a:t>Iteration Space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Representation of  Transformations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Representation of Dependences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Check for Soundness of Transformations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90693-BBFD-BC43-9266-FCD4916F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63"/>
    </mc:Choice>
    <mc:Fallback xmlns="">
      <p:transition spd="slow" advTm="7386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6E943C0-24C0-1948-ADCB-D6C0DE665876}"/>
              </a:ext>
            </a:extLst>
          </p:cNvPr>
          <p:cNvSpPr txBox="1"/>
          <p:nvPr/>
        </p:nvSpPr>
        <p:spPr>
          <a:xfrm>
            <a:off x="211032" y="1089719"/>
            <a:ext cx="3816792" cy="280076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void foo(int i, Node* n){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if(i&gt;=N) return;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bar(i, n);   </a:t>
            </a:r>
            <a:endParaRPr lang="en-US" sz="1600" baseline="-25000" dirty="0">
              <a:latin typeface="Monaco" pitchFamily="2" charset="77"/>
            </a:endParaRP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foo(i+1, n); </a:t>
            </a:r>
            <a:endParaRPr lang="en-US" sz="1600" baseline="-25000" dirty="0">
              <a:latin typeface="Monaco" pitchFamily="2" charset="77"/>
            </a:endParaRP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void bar(int i, Node* n){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if(n==NULL) return;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bar(i, n-&gt;l);</a:t>
            </a:r>
            <a:endParaRPr lang="en-US" sz="1600" baseline="30000" dirty="0">
              <a:latin typeface="Monaco" pitchFamily="2" charset="77"/>
            </a:endParaRP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bar(i, n-&gt;r);</a:t>
            </a:r>
            <a:endParaRPr lang="en-US" sz="1600" baseline="30000" dirty="0">
              <a:latin typeface="Monaco" pitchFamily="2" charset="77"/>
            </a:endParaRP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n-&gt;x[i] += 2*n-&gt;x[i+1]; </a:t>
            </a:r>
            <a:endParaRPr lang="en-US" sz="1600" baseline="-25000" dirty="0">
              <a:latin typeface="Monaco" pitchFamily="2" charset="77"/>
            </a:endParaRP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FD22D-F031-6B44-B177-7C483B38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Iteration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6C7A9-8E0E-FF47-95FC-8DF4E1DCAC72}"/>
              </a:ext>
            </a:extLst>
          </p:cNvPr>
          <p:cNvSpPr txBox="1"/>
          <p:nvPr/>
        </p:nvSpPr>
        <p:spPr>
          <a:xfrm>
            <a:off x="211923" y="1089719"/>
            <a:ext cx="3816792" cy="280076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void foo(int i, Node* n){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if(i&gt;=N) return;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bar(i, n);   //</a:t>
            </a:r>
            <a:r>
              <a:rPr lang="en-US" sz="1600" dirty="0">
                <a:latin typeface="Monaco" pitchFamily="2" charset="77"/>
              </a:rPr>
              <a:t>t</a:t>
            </a:r>
            <a:r>
              <a:rPr lang="en-US" sz="1600" baseline="-25000" dirty="0">
                <a:latin typeface="Monaco" pitchFamily="2" charset="77"/>
              </a:rPr>
              <a:t>1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foo(i+1, n); //</a:t>
            </a:r>
            <a:r>
              <a:rPr lang="en-US" sz="1600" dirty="0">
                <a:latin typeface="Monaco" pitchFamily="2" charset="77"/>
              </a:rPr>
              <a:t>r</a:t>
            </a:r>
            <a:r>
              <a:rPr lang="en-US" sz="1600" baseline="-25000" dirty="0">
                <a:latin typeface="Monaco" pitchFamily="2" charset="77"/>
              </a:rPr>
              <a:t>1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void bar(int i, Node* n){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if(n==NULL) return;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bar(i, n-&gt;l);//</a:t>
            </a:r>
            <a:r>
              <a:rPr lang="en-US" sz="1600" dirty="0">
                <a:latin typeface="Monaco" pitchFamily="2" charset="77"/>
              </a:rPr>
              <a:t>r</a:t>
            </a:r>
            <a:r>
              <a:rPr lang="en-US" sz="1600" baseline="-25000" dirty="0">
                <a:latin typeface="Monaco" pitchFamily="2" charset="77"/>
              </a:rPr>
              <a:t>2</a:t>
            </a:r>
            <a:r>
              <a:rPr lang="en-US" sz="1600" baseline="30000" dirty="0">
                <a:latin typeface="Monaco" pitchFamily="2" charset="77"/>
              </a:rPr>
              <a:t>l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bar(i, n-&gt;r);//</a:t>
            </a:r>
            <a:r>
              <a:rPr lang="en-US" sz="1600" dirty="0">
                <a:latin typeface="Monaco" pitchFamily="2" charset="77"/>
              </a:rPr>
              <a:t>r</a:t>
            </a:r>
            <a:r>
              <a:rPr lang="en-US" sz="1600" baseline="-25000" dirty="0">
                <a:latin typeface="Monaco" pitchFamily="2" charset="77"/>
              </a:rPr>
              <a:t>2</a:t>
            </a:r>
            <a:r>
              <a:rPr lang="en-US" sz="1600" baseline="30000" dirty="0">
                <a:latin typeface="Monaco" pitchFamily="2" charset="77"/>
              </a:rPr>
              <a:t>r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n-&gt;x[i] += 2*n-&gt;x[i+1]; //</a:t>
            </a:r>
            <a:r>
              <a:rPr lang="en-US" sz="1600" dirty="0">
                <a:latin typeface="Monaco" pitchFamily="2" charset="77"/>
              </a:rPr>
              <a:t>s</a:t>
            </a:r>
            <a:r>
              <a:rPr lang="en-US" sz="1600" baseline="-25000" dirty="0">
                <a:latin typeface="Monaco" pitchFamily="2" charset="77"/>
              </a:rPr>
              <a:t>1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0A69C-3994-DE49-9F6F-83F1D33B0D06}"/>
              </a:ext>
            </a:extLst>
          </p:cNvPr>
          <p:cNvSpPr txBox="1"/>
          <p:nvPr/>
        </p:nvSpPr>
        <p:spPr>
          <a:xfrm>
            <a:off x="4075854" y="1112000"/>
            <a:ext cx="32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i = 1, n = root-&gt;l-&gt;</a:t>
            </a:r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843AB-7154-4C41-A13B-DB5F188BCDB7}"/>
              </a:ext>
            </a:extLst>
          </p:cNvPr>
          <p:cNvSpPr txBox="1"/>
          <p:nvPr/>
        </p:nvSpPr>
        <p:spPr>
          <a:xfrm>
            <a:off x="6365526" y="293682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t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r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baseline="30000" dirty="0">
                <a:solidFill>
                  <a:schemeClr val="tx2"/>
                </a:solidFill>
                <a:latin typeface="Monaco" pitchFamily="2" charset="77"/>
              </a:rPr>
              <a:t>l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r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baseline="300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s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98FE9-4A02-7049-B0C5-97591B28BE57}"/>
              </a:ext>
            </a:extLst>
          </p:cNvPr>
          <p:cNvSpPr txBox="1"/>
          <p:nvPr/>
        </p:nvSpPr>
        <p:spPr>
          <a:xfrm>
            <a:off x="6019800" y="403338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[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r</a:t>
            </a:r>
            <a:r>
              <a:rPr lang="en-US" baseline="-25000" dirty="0">
                <a:solidFill>
                  <a:srgbClr val="FF0000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t</a:t>
            </a:r>
            <a:r>
              <a:rPr lang="en-US" baseline="-25000" dirty="0">
                <a:solidFill>
                  <a:srgbClr val="FF0000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,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r</a:t>
            </a:r>
            <a:r>
              <a:rPr lang="en-US" baseline="-25000" dirty="0">
                <a:solidFill>
                  <a:srgbClr val="FF0000"/>
                </a:solidFill>
                <a:latin typeface="Monaco" pitchFamily="2" charset="77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Monaco" pitchFamily="2" charset="77"/>
              </a:rPr>
              <a:t>l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r</a:t>
            </a:r>
            <a:r>
              <a:rPr lang="en-US" baseline="-25000" dirty="0">
                <a:solidFill>
                  <a:srgbClr val="FF0000"/>
                </a:solidFill>
                <a:latin typeface="Monaco" pitchFamily="2" charset="77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Monaco" pitchFamily="2" charset="77"/>
              </a:rPr>
              <a:t>r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s</a:t>
            </a:r>
            <a:r>
              <a:rPr lang="en-US" baseline="-25000" dirty="0">
                <a:solidFill>
                  <a:srgbClr val="FF0000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]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F27EDC-A755-B149-9E6A-9B36E9DD436B}"/>
              </a:ext>
            </a:extLst>
          </p:cNvPr>
          <p:cNvGrpSpPr/>
          <p:nvPr/>
        </p:nvGrpSpPr>
        <p:grpSpPr>
          <a:xfrm>
            <a:off x="4245525" y="1647074"/>
            <a:ext cx="1591239" cy="1474821"/>
            <a:chOff x="4448090" y="1607458"/>
            <a:chExt cx="1591239" cy="147482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A5FD15-FE54-4D48-9FEC-6B2602CB6C26}"/>
                </a:ext>
              </a:extLst>
            </p:cNvPr>
            <p:cNvSpPr/>
            <p:nvPr/>
          </p:nvSpPr>
          <p:spPr>
            <a:xfrm>
              <a:off x="5105723" y="1607458"/>
              <a:ext cx="304800" cy="3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581938-F67E-C243-A120-32FB7C038EAE}"/>
                </a:ext>
              </a:extLst>
            </p:cNvPr>
            <p:cNvSpPr/>
            <p:nvPr/>
          </p:nvSpPr>
          <p:spPr>
            <a:xfrm>
              <a:off x="4646908" y="2113206"/>
              <a:ext cx="304800" cy="3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D019E0-6DDF-494C-A6A5-74F8BA760FB8}"/>
                </a:ext>
              </a:extLst>
            </p:cNvPr>
            <p:cNvSpPr/>
            <p:nvPr/>
          </p:nvSpPr>
          <p:spPr>
            <a:xfrm>
              <a:off x="5529990" y="2121254"/>
              <a:ext cx="304800" cy="31038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A9BB3C-8745-504A-A17F-8E242C268350}"/>
                </a:ext>
              </a:extLst>
            </p:cNvPr>
            <p:cNvSpPr/>
            <p:nvPr/>
          </p:nvSpPr>
          <p:spPr>
            <a:xfrm>
              <a:off x="4844591" y="2769809"/>
              <a:ext cx="304800" cy="310381"/>
            </a:xfrm>
            <a:prstGeom prst="ellipse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53CB65-5256-BA43-BF95-C5C3098DCC50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4799308" y="1917839"/>
              <a:ext cx="458815" cy="19536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6067B51-D5BB-C540-BCCD-77B977A33939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258123" y="1917839"/>
              <a:ext cx="424267" cy="203415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90E7C1-F5B1-584E-A597-DCB8B00C6A33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>
              <a:off x="4799308" y="2423587"/>
              <a:ext cx="197683" cy="34622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D8A822-3D85-2A48-9719-DD90CFB4C39C}"/>
                </a:ext>
              </a:extLst>
            </p:cNvPr>
            <p:cNvCxnSpPr>
              <a:cxnSpLocks/>
              <a:stCxn id="11" idx="4"/>
              <a:endCxn id="28" idx="0"/>
            </p:cNvCxnSpPr>
            <p:nvPr/>
          </p:nvCxnSpPr>
          <p:spPr>
            <a:xfrm flipH="1">
              <a:off x="4600490" y="2423587"/>
              <a:ext cx="198818" cy="348311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FBFB07D-F4D1-AB4C-86F8-47DD0FF39DB5}"/>
                </a:ext>
              </a:extLst>
            </p:cNvPr>
            <p:cNvCxnSpPr>
              <a:cxnSpLocks/>
              <a:stCxn id="12" idx="4"/>
              <a:endCxn id="30" idx="0"/>
            </p:cNvCxnSpPr>
            <p:nvPr/>
          </p:nvCxnSpPr>
          <p:spPr>
            <a:xfrm flipH="1">
              <a:off x="5529099" y="2431635"/>
              <a:ext cx="153291" cy="337197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2AEE44-57E5-5A47-9E36-E499F3AF7F4B}"/>
                </a:ext>
              </a:extLst>
            </p:cNvPr>
            <p:cNvCxnSpPr>
              <a:cxnSpLocks/>
              <a:stCxn id="12" idx="4"/>
              <a:endCxn id="31" idx="0"/>
            </p:cNvCxnSpPr>
            <p:nvPr/>
          </p:nvCxnSpPr>
          <p:spPr>
            <a:xfrm>
              <a:off x="5682390" y="2431635"/>
              <a:ext cx="204539" cy="337197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F507C6-57FC-754E-AAD2-AB6C1E286197}"/>
                </a:ext>
              </a:extLst>
            </p:cNvPr>
            <p:cNvSpPr/>
            <p:nvPr/>
          </p:nvSpPr>
          <p:spPr>
            <a:xfrm>
              <a:off x="4448090" y="2771898"/>
              <a:ext cx="304800" cy="31038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6A3004-CC57-9B4E-BD4B-C9FB61C77086}"/>
                </a:ext>
              </a:extLst>
            </p:cNvPr>
            <p:cNvSpPr/>
            <p:nvPr/>
          </p:nvSpPr>
          <p:spPr>
            <a:xfrm>
              <a:off x="5376699" y="2768832"/>
              <a:ext cx="304800" cy="31038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250769-F261-BB43-9C22-3A900FC47B45}"/>
                </a:ext>
              </a:extLst>
            </p:cNvPr>
            <p:cNvSpPr/>
            <p:nvPr/>
          </p:nvSpPr>
          <p:spPr>
            <a:xfrm>
              <a:off x="5734529" y="2768832"/>
              <a:ext cx="304800" cy="31038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584FC-FAC6-D549-9F23-4E194D26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C077-F165-1C4F-A657-E8C9CB1D4D87}"/>
              </a:ext>
            </a:extLst>
          </p:cNvPr>
          <p:cNvSpPr txBox="1"/>
          <p:nvPr/>
        </p:nvSpPr>
        <p:spPr>
          <a:xfrm>
            <a:off x="6376280" y="257833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t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r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baseline="30000" dirty="0">
                <a:solidFill>
                  <a:schemeClr val="tx2"/>
                </a:solidFill>
                <a:latin typeface="Monaco" pitchFamily="2" charset="77"/>
              </a:rPr>
              <a:t>l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r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baseline="300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C7154-3790-A840-8341-1A3B0111D80D}"/>
              </a:ext>
            </a:extLst>
          </p:cNvPr>
          <p:cNvSpPr txBox="1"/>
          <p:nvPr/>
        </p:nvSpPr>
        <p:spPr>
          <a:xfrm>
            <a:off x="6387034" y="222441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t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r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baseline="30000" dirty="0">
                <a:solidFill>
                  <a:schemeClr val="tx2"/>
                </a:solidFill>
                <a:latin typeface="Monaco" pitchFamily="2" charset="77"/>
              </a:rPr>
              <a:t>l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FE525F-BE31-9E4C-B3D7-A40DF3C95102}"/>
              </a:ext>
            </a:extLst>
          </p:cNvPr>
          <p:cNvSpPr txBox="1"/>
          <p:nvPr/>
        </p:nvSpPr>
        <p:spPr>
          <a:xfrm>
            <a:off x="6387034" y="186104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t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3A8AD8-C9E0-9040-AC09-6E1885D4F0D3}"/>
              </a:ext>
            </a:extLst>
          </p:cNvPr>
          <p:cNvSpPr txBox="1"/>
          <p:nvPr/>
        </p:nvSpPr>
        <p:spPr>
          <a:xfrm>
            <a:off x="6400800" y="15585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45DC2-9870-D740-A562-7413E56B2548}"/>
              </a:ext>
            </a:extLst>
          </p:cNvPr>
          <p:cNvSpPr/>
          <p:nvPr/>
        </p:nvSpPr>
        <p:spPr>
          <a:xfrm>
            <a:off x="487187" y="1861040"/>
            <a:ext cx="3438606" cy="2326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7C484D-D06B-9F49-967F-54A132786DF2}"/>
              </a:ext>
            </a:extLst>
          </p:cNvPr>
          <p:cNvSpPr/>
          <p:nvPr/>
        </p:nvSpPr>
        <p:spPr>
          <a:xfrm>
            <a:off x="6096000" y="3455319"/>
            <a:ext cx="2971800" cy="4182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Amiranoff and Cohen 2006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8EF97-51EF-A14C-9962-2E27E4850D1F}"/>
              </a:ext>
            </a:extLst>
          </p:cNvPr>
          <p:cNvSpPr/>
          <p:nvPr/>
        </p:nvSpPr>
        <p:spPr>
          <a:xfrm>
            <a:off x="6324600" y="2936824"/>
            <a:ext cx="2514600" cy="369332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29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820"/>
    </mc:Choice>
    <mc:Fallback xmlns="">
      <p:transition spd="slow" advTm="141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0035 -0.0472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4722 L 0.00035 0.189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8982 L 0.00035 0.2432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24321 L 0.00035 0.2876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6" grpId="0" animBg="1"/>
      <p:bldP spid="7" grpId="0"/>
      <p:bldP spid="8" grpId="0"/>
      <p:bldP spid="9" grpId="0"/>
      <p:bldP spid="29" grpId="0"/>
      <p:bldP spid="32" grpId="0"/>
      <p:bldP spid="33" grpId="0"/>
      <p:bldP spid="34" grpId="0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6494-F48D-1A4D-A3F4-2AEAD8AA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Iteration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E3080-AD94-BA4E-A4EF-B34C1CD4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D62C7-366A-AC4E-8EDF-4FC6BE42CA60}"/>
              </a:ext>
            </a:extLst>
          </p:cNvPr>
          <p:cNvSpPr txBox="1"/>
          <p:nvPr/>
        </p:nvSpPr>
        <p:spPr>
          <a:xfrm>
            <a:off x="3491925" y="1478129"/>
            <a:ext cx="351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{t</a:t>
            </a:r>
            <a:r>
              <a:rPr lang="en-US" b="1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,r</a:t>
            </a:r>
            <a:r>
              <a:rPr lang="en-US" b="1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,r</a:t>
            </a:r>
            <a:r>
              <a:rPr lang="en-US" b="1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b="1" baseline="30000" dirty="0">
                <a:solidFill>
                  <a:schemeClr val="tx2"/>
                </a:solidFill>
                <a:latin typeface="Monaco" pitchFamily="2" charset="77"/>
              </a:rPr>
              <a:t>l</a:t>
            </a:r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,r</a:t>
            </a:r>
            <a:r>
              <a:rPr lang="en-US" b="1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b="1" baseline="300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b="1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1D32A-5B62-8E4E-82EE-EC3B5AA7DB02}"/>
                  </a:ext>
                </a:extLst>
              </p:cNvPr>
              <p:cNvSpPr txBox="1"/>
              <p:nvPr/>
            </p:nvSpPr>
            <p:spPr>
              <a:xfrm>
                <a:off x="4906681" y="2122079"/>
                <a:ext cx="3124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aco" pitchFamily="2" charset="77"/>
                  </a:rPr>
                  <a:t>[t</a:t>
                </a:r>
                <a:r>
                  <a:rPr lang="en-US" baseline="-25000" dirty="0">
                    <a:solidFill>
                      <a:schemeClr val="tx2"/>
                    </a:solidFill>
                    <a:latin typeface="Monaco" pitchFamily="2" charset="77"/>
                  </a:rPr>
                  <a:t>1</a:t>
                </a:r>
                <a:r>
                  <a:rPr lang="en-US" dirty="0">
                    <a:solidFill>
                      <a:schemeClr val="tx2"/>
                    </a:solidFill>
                    <a:latin typeface="Monaco" pitchFamily="2" charset="77"/>
                  </a:rPr>
                  <a:t>,s</a:t>
                </a:r>
                <a:r>
                  <a:rPr lang="en-US" baseline="-25000" dirty="0">
                    <a:solidFill>
                      <a:schemeClr val="tx2"/>
                    </a:solidFill>
                    <a:latin typeface="Monaco" pitchFamily="2" charset="77"/>
                  </a:rPr>
                  <a:t>1</a:t>
                </a:r>
                <a:r>
                  <a:rPr lang="en-US" dirty="0">
                    <a:solidFill>
                      <a:schemeClr val="tx2"/>
                    </a:solidFill>
                    <a:latin typeface="Monaco" pitchFamily="2" charset="77"/>
                  </a:rPr>
                  <a:t>]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Monaco" pitchFamily="2" charset="77"/>
                  </a:rPr>
                  <a:t>[r</a:t>
                </a:r>
                <a:r>
                  <a:rPr lang="en-US" baseline="-25000" dirty="0">
                    <a:solidFill>
                      <a:schemeClr val="tx2"/>
                    </a:solidFill>
                    <a:latin typeface="Monaco" pitchFamily="2" charset="77"/>
                  </a:rPr>
                  <a:t>1</a:t>
                </a:r>
                <a:r>
                  <a:rPr lang="en-US" dirty="0">
                    <a:solidFill>
                      <a:schemeClr val="tx2"/>
                    </a:solidFill>
                    <a:latin typeface="Monaco" pitchFamily="2" charset="77"/>
                  </a:rPr>
                  <a:t>t</a:t>
                </a:r>
                <a:r>
                  <a:rPr lang="en-US" baseline="-25000" dirty="0">
                    <a:solidFill>
                      <a:schemeClr val="tx2"/>
                    </a:solidFill>
                    <a:latin typeface="Monaco" pitchFamily="2" charset="77"/>
                  </a:rPr>
                  <a:t>1</a:t>
                </a:r>
                <a:r>
                  <a:rPr lang="en-US" dirty="0">
                    <a:solidFill>
                      <a:schemeClr val="tx2"/>
                    </a:solidFill>
                    <a:latin typeface="Monaco" pitchFamily="2" charset="77"/>
                  </a:rPr>
                  <a:t>,s</a:t>
                </a:r>
                <a:r>
                  <a:rPr lang="en-US" baseline="-25000" dirty="0">
                    <a:solidFill>
                      <a:schemeClr val="tx2"/>
                    </a:solidFill>
                    <a:latin typeface="Monaco" pitchFamily="2" charset="77"/>
                  </a:rPr>
                  <a:t>1</a:t>
                </a:r>
                <a:r>
                  <a:rPr lang="en-US" dirty="0">
                    <a:solidFill>
                      <a:schemeClr val="tx2"/>
                    </a:solidFill>
                    <a:latin typeface="Monaco" pitchFamily="2" charset="77"/>
                  </a:rPr>
                  <a:t>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1D32A-5B62-8E4E-82EE-EC3B5AA7D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681" y="2122079"/>
                <a:ext cx="3124200" cy="369332"/>
              </a:xfrm>
              <a:prstGeom prst="rect">
                <a:avLst/>
              </a:prstGeom>
              <a:blipFill>
                <a:blip r:embed="rId3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43552C-4D6C-5544-9A40-D720316E51EC}"/>
                  </a:ext>
                </a:extLst>
              </p:cNvPr>
              <p:cNvSpPr txBox="1"/>
              <p:nvPr/>
            </p:nvSpPr>
            <p:spPr>
              <a:xfrm>
                <a:off x="4386457" y="2622953"/>
                <a:ext cx="3870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aco" pitchFamily="2" charset="77"/>
                  </a:rPr>
                  <a:t>(i=0,n=root)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Monaco" pitchFamily="2" charset="77"/>
                  </a:rPr>
                  <a:t>(i=1,n=root)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43552C-4D6C-5544-9A40-D720316E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57" y="2622953"/>
                <a:ext cx="3870852" cy="369332"/>
              </a:xfrm>
              <a:prstGeom prst="rect">
                <a:avLst/>
              </a:prstGeom>
              <a:blipFill>
                <a:blip r:embed="rId4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81A9F6-3F38-9149-BC4F-CCF5685377C3}"/>
              </a:ext>
            </a:extLst>
          </p:cNvPr>
          <p:cNvSpPr txBox="1"/>
          <p:nvPr/>
        </p:nvSpPr>
        <p:spPr>
          <a:xfrm>
            <a:off x="211985" y="1091027"/>
            <a:ext cx="3816792" cy="280076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void foo(int i, Node* n){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if(i&gt;=N) return;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bar(i, n);   //</a:t>
            </a:r>
            <a:r>
              <a:rPr lang="en-US" sz="1600" dirty="0">
                <a:latin typeface="Monaco" pitchFamily="2" charset="77"/>
              </a:rPr>
              <a:t>t</a:t>
            </a:r>
            <a:r>
              <a:rPr lang="en-US" sz="1600" baseline="-25000" dirty="0">
                <a:latin typeface="Monaco" pitchFamily="2" charset="77"/>
              </a:rPr>
              <a:t>1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foo(i+1, n); //</a:t>
            </a:r>
            <a:r>
              <a:rPr lang="en-US" sz="1600" dirty="0">
                <a:latin typeface="Monaco" pitchFamily="2" charset="77"/>
              </a:rPr>
              <a:t>r</a:t>
            </a:r>
            <a:r>
              <a:rPr lang="en-US" sz="1600" baseline="-25000" dirty="0">
                <a:latin typeface="Monaco" pitchFamily="2" charset="77"/>
              </a:rPr>
              <a:t>1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void bar(int i, Node* n){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if(n==NULL) return;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bar(i, n-&gt;l);//</a:t>
            </a:r>
            <a:r>
              <a:rPr lang="en-US" sz="1600" dirty="0">
                <a:latin typeface="Monaco" pitchFamily="2" charset="77"/>
              </a:rPr>
              <a:t>r</a:t>
            </a:r>
            <a:r>
              <a:rPr lang="en-US" sz="1600" baseline="-25000" dirty="0">
                <a:latin typeface="Monaco" pitchFamily="2" charset="77"/>
              </a:rPr>
              <a:t>2</a:t>
            </a:r>
            <a:r>
              <a:rPr lang="en-US" sz="1600" baseline="30000" dirty="0">
                <a:latin typeface="Monaco" pitchFamily="2" charset="77"/>
              </a:rPr>
              <a:t>l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bar(i, n-&gt;r);//</a:t>
            </a:r>
            <a:r>
              <a:rPr lang="en-US" sz="1600" dirty="0">
                <a:latin typeface="Monaco" pitchFamily="2" charset="77"/>
              </a:rPr>
              <a:t>r</a:t>
            </a:r>
            <a:r>
              <a:rPr lang="en-US" sz="1600" baseline="-25000" dirty="0">
                <a:latin typeface="Monaco" pitchFamily="2" charset="77"/>
              </a:rPr>
              <a:t>2</a:t>
            </a:r>
            <a:r>
              <a:rPr lang="en-US" sz="1600" baseline="30000" dirty="0">
                <a:latin typeface="Monaco" pitchFamily="2" charset="77"/>
              </a:rPr>
              <a:t>r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  n-&gt;x[i] += 2*n-&gt;x[i+1]; //</a:t>
            </a:r>
            <a:r>
              <a:rPr lang="en-US" sz="1600" dirty="0">
                <a:latin typeface="Monaco" pitchFamily="2" charset="77"/>
              </a:rPr>
              <a:t>s</a:t>
            </a:r>
            <a:r>
              <a:rPr lang="en-US" sz="1600" baseline="-25000" dirty="0">
                <a:latin typeface="Monaco" pitchFamily="2" charset="77"/>
              </a:rPr>
              <a:t>1</a:t>
            </a:r>
          </a:p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7A603E-CDED-1840-80A3-1A7E06D3EA8E}"/>
              </a:ext>
            </a:extLst>
          </p:cNvPr>
          <p:cNvSpPr/>
          <p:nvPr/>
        </p:nvSpPr>
        <p:spPr>
          <a:xfrm>
            <a:off x="5791200" y="3495393"/>
            <a:ext cx="24384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Automata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FEC4C9-6BC4-4447-84A2-3F7CB2FA9EC0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flipV="1">
            <a:off x="5135960" y="3800193"/>
            <a:ext cx="655240" cy="2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2AFBA0E-155B-6B42-8CD8-2E058F974201}"/>
              </a:ext>
            </a:extLst>
          </p:cNvPr>
          <p:cNvCxnSpPr>
            <a:cxnSpLocks/>
            <a:stCxn id="10" idx="3"/>
            <a:endCxn id="20" idx="2"/>
          </p:cNvCxnSpPr>
          <p:nvPr/>
        </p:nvCxnSpPr>
        <p:spPr>
          <a:xfrm flipV="1">
            <a:off x="8229600" y="3436444"/>
            <a:ext cx="427469" cy="36374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96106EEA-DBAA-5C44-9A36-01898E71B57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>
            <a:off x="8229600" y="3800193"/>
            <a:ext cx="427469" cy="35537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B11408-3D27-9542-B4C3-6901DE98CE9A}"/>
              </a:ext>
            </a:extLst>
          </p:cNvPr>
          <p:cNvSpPr txBox="1"/>
          <p:nvPr/>
        </p:nvSpPr>
        <p:spPr>
          <a:xfrm>
            <a:off x="4076054" y="3618318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String</a:t>
            </a:r>
            <a:endParaRPr lang="en-US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A339732-09DF-6746-8729-DCD0E7203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64" y="2993507"/>
            <a:ext cx="473210" cy="4429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5D67DF-580F-5D4E-A68F-4373420E9E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975" y="4155565"/>
            <a:ext cx="354187" cy="346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AE1313-41A4-9F45-AE0B-3F5169B88205}"/>
              </a:ext>
            </a:extLst>
          </p:cNvPr>
          <p:cNvSpPr txBox="1"/>
          <p:nvPr/>
        </p:nvSpPr>
        <p:spPr>
          <a:xfrm>
            <a:off x="6096000" y="1476336"/>
            <a:ext cx="351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[t</a:t>
            </a:r>
            <a:r>
              <a:rPr lang="en-US" b="1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&lt;r</a:t>
            </a:r>
            <a:r>
              <a:rPr lang="en-US" b="1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&lt;r</a:t>
            </a:r>
            <a:r>
              <a:rPr lang="en-US" b="1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b="1" baseline="30000" dirty="0">
                <a:solidFill>
                  <a:schemeClr val="tx2"/>
                </a:solidFill>
                <a:latin typeface="Monaco" pitchFamily="2" charset="77"/>
              </a:rPr>
              <a:t>l</a:t>
            </a:r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&lt;r</a:t>
            </a:r>
            <a:r>
              <a:rPr lang="en-US" b="1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b="1" baseline="300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&lt;s</a:t>
            </a:r>
            <a:r>
              <a:rPr lang="en-US" b="1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b="1" dirty="0">
                <a:solidFill>
                  <a:schemeClr val="tx2"/>
                </a:solidFill>
                <a:latin typeface="Monaco" pitchFamily="2" charset="77"/>
              </a:rPr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D99EC3-5DB1-034A-8CCA-A41164DFA873}"/>
              </a:ext>
            </a:extLst>
          </p:cNvPr>
          <p:cNvSpPr txBox="1"/>
          <p:nvPr/>
        </p:nvSpPr>
        <p:spPr>
          <a:xfrm>
            <a:off x="4603590" y="1153181"/>
            <a:ext cx="1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Monaco" pitchFamily="2" charset="77"/>
              </a:rPr>
              <a:t>Alphabet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1C03C-26BE-CB48-931A-D2D94859D24B}"/>
              </a:ext>
            </a:extLst>
          </p:cNvPr>
          <p:cNvSpPr txBox="1"/>
          <p:nvPr/>
        </p:nvSpPr>
        <p:spPr>
          <a:xfrm>
            <a:off x="7207666" y="1171366"/>
            <a:ext cx="1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Monaco" pitchFamily="2" charset="77"/>
              </a:rPr>
              <a:t>Order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9" grpId="0"/>
      <p:bldP spid="16" grpId="0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BAC7-ECD3-C046-8941-23A1A047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BFF5-FCFB-6B4E-9C26-D6299449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Representation of Iteration Space</a:t>
            </a:r>
          </a:p>
          <a:p>
            <a:r>
              <a:rPr lang="en-US" dirty="0"/>
              <a:t>A Representation of  </a:t>
            </a:r>
            <a:r>
              <a:rPr lang="en-US" dirty="0">
                <a:solidFill>
                  <a:srgbClr val="FF0000"/>
                </a:solidFill>
              </a:rPr>
              <a:t>Transformations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Representation of Dependences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Check for Soundness of Transformations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90693-BBFD-BC43-9266-FCD4916F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63"/>
    </mc:Choice>
    <mc:Fallback xmlns="">
      <p:transition spd="slow" advTm="7386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95F7487-EDFB-7147-AD64-18CFD59B2FD1}"/>
              </a:ext>
            </a:extLst>
          </p:cNvPr>
          <p:cNvSpPr txBox="1"/>
          <p:nvPr/>
        </p:nvSpPr>
        <p:spPr>
          <a:xfrm>
            <a:off x="5443399" y="2312636"/>
            <a:ext cx="235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</a:t>
            </a:r>
          </a:p>
          <a:p>
            <a:pPr algn="ctr"/>
            <a:r>
              <a:rPr lang="en-US" dirty="0"/>
              <a:t>String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AF010B-FA50-7945-A5AA-836C7871EE8E}"/>
              </a:ext>
            </a:extLst>
          </p:cNvPr>
          <p:cNvSpPr txBox="1"/>
          <p:nvPr/>
        </p:nvSpPr>
        <p:spPr>
          <a:xfrm>
            <a:off x="1640127" y="2310884"/>
            <a:ext cx="235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Input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String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D94D-F54C-E545-BBA8-F6D08A79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CB42-C5C4-DC46-BD34-C2400174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62A4B-6E29-AD48-9FC1-3EB731EA8BD5}"/>
              </a:ext>
            </a:extLst>
          </p:cNvPr>
          <p:cNvSpPr txBox="1"/>
          <p:nvPr/>
        </p:nvSpPr>
        <p:spPr>
          <a:xfrm>
            <a:off x="164693" y="1857621"/>
            <a:ext cx="23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Input Iteration Space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8B71A0-9BAA-7743-A440-67C7B63B47B1}"/>
              </a:ext>
            </a:extLst>
          </p:cNvPr>
          <p:cNvSpPr txBox="1"/>
          <p:nvPr/>
        </p:nvSpPr>
        <p:spPr>
          <a:xfrm>
            <a:off x="6704510" y="1864250"/>
            <a:ext cx="23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Iteration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21F16DF-40B7-704E-8473-3BCF2DF42351}"/>
                  </a:ext>
                </a:extLst>
              </p:cNvPr>
              <p:cNvSpPr txBox="1"/>
              <p:nvPr/>
            </p:nvSpPr>
            <p:spPr>
              <a:xfrm>
                <a:off x="1781694" y="1295472"/>
                <a:ext cx="2237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Monaco" pitchFamily="2" charset="77"/>
                  </a:rPr>
                  <a:t>Input Alphabet</a:t>
                </a:r>
              </a:p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Monaco" pitchFamily="2" charset="77"/>
                  </a:rPr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  <a:latin typeface="Monaco" pitchFamily="2" charset="77"/>
                  </a:rPr>
                  <a:t>}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21F16DF-40B7-704E-8473-3BCF2DF42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94" y="1295472"/>
                <a:ext cx="2237230" cy="646331"/>
              </a:xfrm>
              <a:prstGeom prst="rect">
                <a:avLst/>
              </a:prstGeom>
              <a:blipFill>
                <a:blip r:embed="rId3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40FA8B-CA3B-2845-A2D2-DCE3DB2B6BFD}"/>
                  </a:ext>
                </a:extLst>
              </p:cNvPr>
              <p:cNvSpPr txBox="1"/>
              <p:nvPr/>
            </p:nvSpPr>
            <p:spPr>
              <a:xfrm>
                <a:off x="1867705" y="3352897"/>
                <a:ext cx="20652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Monaco" pitchFamily="2" charset="77"/>
                  </a:rPr>
                  <a:t>Input Order</a:t>
                </a:r>
              </a:p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Monaco" pitchFamily="2" charset="77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  <a:latin typeface="Monaco" pitchFamily="2" charset="77"/>
                  </a:rPr>
                  <a:t>]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40FA8B-CA3B-2845-A2D2-DCE3DB2B6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05" y="3352897"/>
                <a:ext cx="2065208" cy="646331"/>
              </a:xfrm>
              <a:prstGeom prst="rect">
                <a:avLst/>
              </a:prstGeom>
              <a:blipFill>
                <a:blip r:embed="rId4"/>
                <a:stretch>
                  <a:fillRect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BB4706-BDC9-1545-B07A-CA8B21BB3420}"/>
                  </a:ext>
                </a:extLst>
              </p:cNvPr>
              <p:cNvSpPr txBox="1"/>
              <p:nvPr/>
            </p:nvSpPr>
            <p:spPr>
              <a:xfrm>
                <a:off x="5471299" y="1273140"/>
                <a:ext cx="2466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onaco" pitchFamily="2" charset="77"/>
                  </a:rPr>
                  <a:t>Output Alphabet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onaco" pitchFamily="2" charset="77"/>
                  </a:rPr>
                  <a:t>{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Monaco" pitchFamily="2" charset="77"/>
                  </a:rPr>
                  <a:t>}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BB4706-BDC9-1545-B07A-CA8B21BB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299" y="1273140"/>
                <a:ext cx="2466422" cy="646331"/>
              </a:xfrm>
              <a:prstGeom prst="rect">
                <a:avLst/>
              </a:prstGeom>
              <a:blipFill>
                <a:blip r:embed="rId5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EE0174-076B-AA42-A996-A1F122FB600B}"/>
                  </a:ext>
                </a:extLst>
              </p:cNvPr>
              <p:cNvSpPr txBox="1"/>
              <p:nvPr/>
            </p:nvSpPr>
            <p:spPr>
              <a:xfrm>
                <a:off x="5753454" y="3352896"/>
                <a:ext cx="1902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onaco" pitchFamily="2" charset="77"/>
                  </a:rPr>
                  <a:t>Output Order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onaco" pitchFamily="2" charset="77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Monaco" pitchFamily="2" charset="77"/>
                  </a:rPr>
                  <a:t>]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EE0174-076B-AA42-A996-A1F122FB6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54" y="3352896"/>
                <a:ext cx="1902112" cy="646331"/>
              </a:xfrm>
              <a:prstGeom prst="rect">
                <a:avLst/>
              </a:prstGeom>
              <a:blipFill>
                <a:blip r:embed="rId6"/>
                <a:stretch>
                  <a:fillRect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233F393-2FD9-D84C-A1EE-7D9B40715ABA}"/>
              </a:ext>
            </a:extLst>
          </p:cNvPr>
          <p:cNvSpPr/>
          <p:nvPr/>
        </p:nvSpPr>
        <p:spPr>
          <a:xfrm>
            <a:off x="411954" y="2336200"/>
            <a:ext cx="1858963" cy="6096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3493CF7-9A88-A148-B734-AE95027E0D25}"/>
              </a:ext>
            </a:extLst>
          </p:cNvPr>
          <p:cNvSpPr/>
          <p:nvPr/>
        </p:nvSpPr>
        <p:spPr>
          <a:xfrm>
            <a:off x="7147689" y="2342550"/>
            <a:ext cx="1745068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36BBB7BA-47BA-214D-9653-4421C534394F}"/>
                  </a:ext>
                </a:extLst>
              </p:cNvPr>
              <p:cNvSpPr/>
              <p:nvPr/>
            </p:nvSpPr>
            <p:spPr>
              <a:xfrm>
                <a:off x="3346077" y="2083330"/>
                <a:ext cx="2743199" cy="112803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36BBB7BA-47BA-214D-9653-4421C5343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77" y="2083330"/>
                <a:ext cx="2743199" cy="112803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0430D3-7FC7-6A4D-B21F-D2399C670028}"/>
              </a:ext>
            </a:extLst>
          </p:cNvPr>
          <p:cNvCxnSpPr>
            <a:stCxn id="63" idx="3"/>
            <a:endCxn id="65" idx="1"/>
          </p:cNvCxnSpPr>
          <p:nvPr/>
        </p:nvCxnSpPr>
        <p:spPr>
          <a:xfrm>
            <a:off x="2270917" y="2641000"/>
            <a:ext cx="1075160" cy="635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1DE88E-BFAD-864D-A6EE-D9F30E8E91D2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6089276" y="2647350"/>
            <a:ext cx="105841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617029A-1C28-5B45-931C-375ED6946697}"/>
              </a:ext>
            </a:extLst>
          </p:cNvPr>
          <p:cNvSpPr/>
          <p:nvPr/>
        </p:nvSpPr>
        <p:spPr>
          <a:xfrm>
            <a:off x="3346077" y="2083330"/>
            <a:ext cx="2743199" cy="11280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Transducer</a:t>
            </a:r>
          </a:p>
        </p:txBody>
      </p:sp>
    </p:spTree>
    <p:extLst>
      <p:ext uri="{BB962C8B-B14F-4D97-AF65-F5344CB8AC3E}">
        <p14:creationId xmlns:p14="http://schemas.microsoft.com/office/powerpoint/2010/main" val="31391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3" grpId="0"/>
      <p:bldP spid="3" grpId="0"/>
      <p:bldP spid="56" grpId="0"/>
      <p:bldP spid="57" grpId="0"/>
      <p:bldP spid="58" grpId="0"/>
      <p:bldP spid="59" grpId="0"/>
      <p:bldP spid="60" grpId="0"/>
      <p:bldP spid="63" grpId="0" animBg="1"/>
      <p:bldP spid="64" grpId="0" animBg="1"/>
      <p:bldP spid="65" grpId="0" animBg="1"/>
      <p:bldP spid="65" grpId="1" animBg="1"/>
      <p:bldP spid="7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D94D-F54C-E545-BBA8-F6D08A79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CB42-C5C4-DC46-BD34-C2400174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EFDBB-5BE8-9E47-BF44-BB9F61477C63}"/>
              </a:ext>
            </a:extLst>
          </p:cNvPr>
          <p:cNvSpPr/>
          <p:nvPr/>
        </p:nvSpPr>
        <p:spPr>
          <a:xfrm>
            <a:off x="1533144" y="1540002"/>
            <a:ext cx="1600200" cy="1600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2E28F-C2B7-8F4B-B579-67406C3F3E9C}"/>
              </a:ext>
            </a:extLst>
          </p:cNvPr>
          <p:cNvSpPr/>
          <p:nvPr/>
        </p:nvSpPr>
        <p:spPr>
          <a:xfrm>
            <a:off x="3133344" y="1536288"/>
            <a:ext cx="1600200" cy="16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46AF4-AAED-1545-AFB0-FA2A34DE5D9D}"/>
              </a:ext>
            </a:extLst>
          </p:cNvPr>
          <p:cNvSpPr/>
          <p:nvPr/>
        </p:nvSpPr>
        <p:spPr>
          <a:xfrm>
            <a:off x="1533144" y="3132773"/>
            <a:ext cx="1600200" cy="1600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71D5F-C5EC-0048-B8B8-F3078901BF28}"/>
              </a:ext>
            </a:extLst>
          </p:cNvPr>
          <p:cNvSpPr/>
          <p:nvPr/>
        </p:nvSpPr>
        <p:spPr>
          <a:xfrm>
            <a:off x="3133344" y="3132773"/>
            <a:ext cx="1600200" cy="1600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3B87B6-B8A4-0347-B467-59B2407DA58D}"/>
              </a:ext>
            </a:extLst>
          </p:cNvPr>
          <p:cNvSpPr/>
          <p:nvPr/>
        </p:nvSpPr>
        <p:spPr>
          <a:xfrm>
            <a:off x="2104644" y="2904173"/>
            <a:ext cx="457200" cy="457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26CEDE-AA1B-7843-903F-B997177D2574}"/>
              </a:ext>
            </a:extLst>
          </p:cNvPr>
          <p:cNvSpPr/>
          <p:nvPr/>
        </p:nvSpPr>
        <p:spPr>
          <a:xfrm>
            <a:off x="2915412" y="3704273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5B0ED3-68B4-1A4F-948C-44600279AE66}"/>
              </a:ext>
            </a:extLst>
          </p:cNvPr>
          <p:cNvSpPr/>
          <p:nvPr/>
        </p:nvSpPr>
        <p:spPr>
          <a:xfrm>
            <a:off x="2910840" y="207645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C2A976-8FC6-144A-9093-85401E7B6A0C}"/>
              </a:ext>
            </a:extLst>
          </p:cNvPr>
          <p:cNvSpPr/>
          <p:nvPr/>
        </p:nvSpPr>
        <p:spPr>
          <a:xfrm>
            <a:off x="3704844" y="2876550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86BC10-C155-9C4C-9C47-2E4D4867FB9C}"/>
              </a:ext>
            </a:extLst>
          </p:cNvPr>
          <p:cNvSpPr txBox="1"/>
          <p:nvPr/>
        </p:nvSpPr>
        <p:spPr>
          <a:xfrm>
            <a:off x="1738122" y="2013222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Code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Motion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3135F4-C585-364F-ADE4-EFF2F1F712BB}"/>
              </a:ext>
            </a:extLst>
          </p:cNvPr>
          <p:cNvSpPr txBox="1"/>
          <p:nvPr/>
        </p:nvSpPr>
        <p:spPr>
          <a:xfrm>
            <a:off x="3133344" y="2114399"/>
            <a:ext cx="157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Interchange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237F8-3271-064B-B817-772CA2AB3ECC}"/>
              </a:ext>
            </a:extLst>
          </p:cNvPr>
          <p:cNvSpPr txBox="1"/>
          <p:nvPr/>
        </p:nvSpPr>
        <p:spPr>
          <a:xfrm>
            <a:off x="1677924" y="374820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Inlining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C7118-7DF6-6A47-AA31-E5CACD08B3A6}"/>
              </a:ext>
            </a:extLst>
          </p:cNvPr>
          <p:cNvSpPr txBox="1"/>
          <p:nvPr/>
        </p:nvSpPr>
        <p:spPr>
          <a:xfrm>
            <a:off x="3299460" y="3589973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Strip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Mining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4EE794-6FA4-AC46-BC7E-6AEA991197E8}"/>
              </a:ext>
            </a:extLst>
          </p:cNvPr>
          <p:cNvSpPr/>
          <p:nvPr/>
        </p:nvSpPr>
        <p:spPr>
          <a:xfrm>
            <a:off x="5305044" y="2464092"/>
            <a:ext cx="3229356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 Blocking (Jo et al. 2011)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48966-6A8F-CC45-B893-B4CC6302BC2E}"/>
              </a:ext>
            </a:extLst>
          </p:cNvPr>
          <p:cNvSpPr/>
          <p:nvPr/>
        </p:nvSpPr>
        <p:spPr>
          <a:xfrm>
            <a:off x="5305044" y="3211333"/>
            <a:ext cx="3229356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Traversal Splicing (Jo et al. 2012)</a:t>
            </a:r>
          </a:p>
        </p:txBody>
      </p:sp>
    </p:spTree>
    <p:extLst>
      <p:ext uri="{BB962C8B-B14F-4D97-AF65-F5344CB8AC3E}">
        <p14:creationId xmlns:p14="http://schemas.microsoft.com/office/powerpoint/2010/main" val="31605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BAC7-ECD3-C046-8941-23A1A047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BFF5-FCFB-6B4E-9C26-D6299449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Representation of Iteration Space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Representation of  Transformations</a:t>
            </a:r>
          </a:p>
          <a:p>
            <a:r>
              <a:rPr lang="en-US" dirty="0"/>
              <a:t>A Representation of </a:t>
            </a:r>
            <a:r>
              <a:rPr lang="en-US" dirty="0">
                <a:solidFill>
                  <a:srgbClr val="FF0000"/>
                </a:solidFill>
              </a:rPr>
              <a:t>Dependences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Check for Soundness of Transformations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90693-BBFD-BC43-9266-FCD4916F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5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63"/>
    </mc:Choice>
    <mc:Fallback xmlns="">
      <p:transition spd="slow" advTm="7386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C88B-D803-7D44-8C60-E4AE81FF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Dependences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BCAF5-E1C3-5941-810F-84D1ABE3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21F7E-E227-4B48-BEBA-DE75F6E23B42}"/>
              </a:ext>
            </a:extLst>
          </p:cNvPr>
          <p:cNvSpPr txBox="1"/>
          <p:nvPr/>
        </p:nvSpPr>
        <p:spPr>
          <a:xfrm>
            <a:off x="457200" y="1232336"/>
            <a:ext cx="3993626" cy="147732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for(i=0; i&lt;N; i++){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 for(j=0; j&lt;M; j++){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   a[i][j] += 2*a[i+1][j];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44148E-E7F2-7E49-A16B-AC45CB1CA908}"/>
              </a:ext>
            </a:extLst>
          </p:cNvPr>
          <p:cNvSpPr/>
          <p:nvPr/>
        </p:nvSpPr>
        <p:spPr>
          <a:xfrm>
            <a:off x="5691998" y="1472778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885CFF-6BC8-1040-9873-82C9CD149263}"/>
              </a:ext>
            </a:extLst>
          </p:cNvPr>
          <p:cNvSpPr/>
          <p:nvPr/>
        </p:nvSpPr>
        <p:spPr>
          <a:xfrm>
            <a:off x="5691619" y="1900058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607722-13A2-C649-A73F-ACA7C74DAC48}"/>
              </a:ext>
            </a:extLst>
          </p:cNvPr>
          <p:cNvGrpSpPr/>
          <p:nvPr/>
        </p:nvGrpSpPr>
        <p:grpSpPr>
          <a:xfrm>
            <a:off x="5348642" y="918620"/>
            <a:ext cx="2409116" cy="2104760"/>
            <a:chOff x="5348642" y="918620"/>
            <a:chExt cx="2409116" cy="210476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0C0DC62-D0EF-A94B-A80E-DC132DF8EB66}"/>
                </a:ext>
              </a:extLst>
            </p:cNvPr>
            <p:cNvSpPr/>
            <p:nvPr/>
          </p:nvSpPr>
          <p:spPr>
            <a:xfrm>
              <a:off x="7559247" y="1895543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0080C42-6614-6542-BECC-F2D63475CC58}"/>
                </a:ext>
              </a:extLst>
            </p:cNvPr>
            <p:cNvSpPr/>
            <p:nvPr/>
          </p:nvSpPr>
          <p:spPr>
            <a:xfrm>
              <a:off x="6319931" y="1476684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14F92-5A1C-564B-8C83-68CB9C37DACD}"/>
                </a:ext>
              </a:extLst>
            </p:cNvPr>
            <p:cNvSpPr/>
            <p:nvPr/>
          </p:nvSpPr>
          <p:spPr>
            <a:xfrm>
              <a:off x="6922172" y="1467245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D776C7-6ADD-0A45-9432-6BC3264CE900}"/>
                </a:ext>
              </a:extLst>
            </p:cNvPr>
            <p:cNvSpPr/>
            <p:nvPr/>
          </p:nvSpPr>
          <p:spPr>
            <a:xfrm>
              <a:off x="7559247" y="1469755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FB90ED9-04BF-C84C-BC97-7F55401E2816}"/>
                </a:ext>
              </a:extLst>
            </p:cNvPr>
            <p:cNvSpPr/>
            <p:nvPr/>
          </p:nvSpPr>
          <p:spPr>
            <a:xfrm>
              <a:off x="6315945" y="1895278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B82BA6F-DF80-1E4E-B684-09DDB180A809}"/>
                </a:ext>
              </a:extLst>
            </p:cNvPr>
            <p:cNvSpPr/>
            <p:nvPr/>
          </p:nvSpPr>
          <p:spPr>
            <a:xfrm>
              <a:off x="6924877" y="1888602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9A3E25E-0FA2-324C-88B0-2AA7E3BF9FA4}"/>
                </a:ext>
              </a:extLst>
            </p:cNvPr>
            <p:cNvSpPr/>
            <p:nvPr/>
          </p:nvSpPr>
          <p:spPr>
            <a:xfrm>
              <a:off x="5691619" y="2347729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08ED925-B5A6-9F40-92A1-3C60F2FA63A9}"/>
                </a:ext>
              </a:extLst>
            </p:cNvPr>
            <p:cNvSpPr/>
            <p:nvPr/>
          </p:nvSpPr>
          <p:spPr>
            <a:xfrm>
              <a:off x="6319931" y="2353942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3F9973E-58D5-C240-BA70-6E04A1103B03}"/>
                </a:ext>
              </a:extLst>
            </p:cNvPr>
            <p:cNvSpPr/>
            <p:nvPr/>
          </p:nvSpPr>
          <p:spPr>
            <a:xfrm>
              <a:off x="6922172" y="2353942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77C07E1-DD43-B946-990D-A2B5A2083C5D}"/>
                </a:ext>
              </a:extLst>
            </p:cNvPr>
            <p:cNvSpPr/>
            <p:nvPr/>
          </p:nvSpPr>
          <p:spPr>
            <a:xfrm>
              <a:off x="7559247" y="2353942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C8575FD-19EB-2E4F-A37B-A5875DC64556}"/>
                </a:ext>
              </a:extLst>
            </p:cNvPr>
            <p:cNvSpPr/>
            <p:nvPr/>
          </p:nvSpPr>
          <p:spPr>
            <a:xfrm>
              <a:off x="5691619" y="2802659"/>
              <a:ext cx="194725" cy="2207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E150DB6-8F05-F942-9112-928BFE0C2177}"/>
                </a:ext>
              </a:extLst>
            </p:cNvPr>
            <p:cNvSpPr/>
            <p:nvPr/>
          </p:nvSpPr>
          <p:spPr>
            <a:xfrm>
              <a:off x="6319931" y="2817176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CA2C3A3-552E-4C49-B079-BF2D080DBE5B}"/>
                </a:ext>
              </a:extLst>
            </p:cNvPr>
            <p:cNvSpPr/>
            <p:nvPr/>
          </p:nvSpPr>
          <p:spPr>
            <a:xfrm>
              <a:off x="6924877" y="2809917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9854874-1287-AB40-8E4D-CF68D6925D52}"/>
                </a:ext>
              </a:extLst>
            </p:cNvPr>
            <p:cNvSpPr/>
            <p:nvPr/>
          </p:nvSpPr>
          <p:spPr>
            <a:xfrm>
              <a:off x="7563033" y="2809917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EC76ACE-16EC-5848-93FE-9C6D88121494}"/>
                </a:ext>
              </a:extLst>
            </p:cNvPr>
            <p:cNvGrpSpPr/>
            <p:nvPr/>
          </p:nvGrpSpPr>
          <p:grpSpPr>
            <a:xfrm>
              <a:off x="5348642" y="918620"/>
              <a:ext cx="1261962" cy="1363583"/>
              <a:chOff x="5382207" y="909438"/>
              <a:chExt cx="1481498" cy="1511683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6029AED-975F-154E-9876-44AF12A3F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595" y="1355329"/>
                <a:ext cx="0" cy="86573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7649AAF-682D-C14E-8D60-267D44B76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595" y="1355329"/>
                <a:ext cx="105400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7CF7A31-4F35-6349-A780-68C854350FFF}"/>
                  </a:ext>
                </a:extLst>
              </p:cNvPr>
              <p:cNvSpPr txBox="1"/>
              <p:nvPr/>
            </p:nvSpPr>
            <p:spPr>
              <a:xfrm>
                <a:off x="6622933" y="909438"/>
                <a:ext cx="240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DCF95F7-663D-AB44-9267-A8188E940C7F}"/>
                  </a:ext>
                </a:extLst>
              </p:cNvPr>
              <p:cNvSpPr txBox="1"/>
              <p:nvPr/>
            </p:nvSpPr>
            <p:spPr>
              <a:xfrm>
                <a:off x="5382207" y="2021011"/>
                <a:ext cx="248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halkboard" panose="03050602040202020205" pitchFamily="66" charset="77"/>
                    <a:cs typeface="Calibri" panose="020F0502020204030204" pitchFamily="34" charset="0"/>
                  </a:rPr>
                  <a:t>i</a:t>
                </a:r>
              </a:p>
            </p:txBody>
          </p:sp>
        </p:grp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47B936D-1732-D448-A074-C74D243DBCB7}"/>
              </a:ext>
            </a:extLst>
          </p:cNvPr>
          <p:cNvCxnSpPr>
            <a:stCxn id="56" idx="4"/>
            <a:endCxn id="60" idx="0"/>
          </p:cNvCxnSpPr>
          <p:nvPr/>
        </p:nvCxnSpPr>
        <p:spPr>
          <a:xfrm flipH="1">
            <a:off x="5788982" y="1678982"/>
            <a:ext cx="379" cy="221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A09D767-7791-0D43-9411-25DD9672D74A}"/>
              </a:ext>
            </a:extLst>
          </p:cNvPr>
          <p:cNvGrpSpPr/>
          <p:nvPr/>
        </p:nvGrpSpPr>
        <p:grpSpPr>
          <a:xfrm>
            <a:off x="5788982" y="1673449"/>
            <a:ext cx="1871414" cy="1143727"/>
            <a:chOff x="5788982" y="1673449"/>
            <a:chExt cx="1871414" cy="1143727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1B5D034-5D8D-3A45-82F2-8ED482D98AF7}"/>
                </a:ext>
              </a:extLst>
            </p:cNvPr>
            <p:cNvCxnSpPr>
              <a:stCxn id="59" idx="4"/>
              <a:endCxn id="63" idx="0"/>
            </p:cNvCxnSpPr>
            <p:nvPr/>
          </p:nvCxnSpPr>
          <p:spPr>
            <a:xfrm>
              <a:off x="7656610" y="1675959"/>
              <a:ext cx="0" cy="2195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E17291A-7DED-CC4B-BE7D-86DF0CE77395}"/>
                </a:ext>
              </a:extLst>
            </p:cNvPr>
            <p:cNvCxnSpPr>
              <a:stCxn id="63" idx="4"/>
              <a:endCxn id="67" idx="0"/>
            </p:cNvCxnSpPr>
            <p:nvPr/>
          </p:nvCxnSpPr>
          <p:spPr>
            <a:xfrm>
              <a:off x="7656610" y="2101747"/>
              <a:ext cx="0" cy="2521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09B841B-E1E0-BC4D-9F21-D815BAA6B613}"/>
                </a:ext>
              </a:extLst>
            </p:cNvPr>
            <p:cNvCxnSpPr>
              <a:stCxn id="67" idx="4"/>
              <a:endCxn id="71" idx="0"/>
            </p:cNvCxnSpPr>
            <p:nvPr/>
          </p:nvCxnSpPr>
          <p:spPr>
            <a:xfrm>
              <a:off x="7656610" y="2560146"/>
              <a:ext cx="3786" cy="2497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A49C361-1893-F44B-8FFD-D6BFDACA91AC}"/>
                </a:ext>
              </a:extLst>
            </p:cNvPr>
            <p:cNvCxnSpPr>
              <a:stCxn id="58" idx="4"/>
              <a:endCxn id="62" idx="0"/>
            </p:cNvCxnSpPr>
            <p:nvPr/>
          </p:nvCxnSpPr>
          <p:spPr>
            <a:xfrm>
              <a:off x="7019535" y="1673449"/>
              <a:ext cx="2705" cy="2151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5EDA7D7B-71B7-5846-89B6-EFCA03FA07AB}"/>
                </a:ext>
              </a:extLst>
            </p:cNvPr>
            <p:cNvCxnSpPr>
              <a:stCxn id="62" idx="4"/>
              <a:endCxn id="66" idx="0"/>
            </p:cNvCxnSpPr>
            <p:nvPr/>
          </p:nvCxnSpPr>
          <p:spPr>
            <a:xfrm flipH="1">
              <a:off x="7019535" y="2094806"/>
              <a:ext cx="2705" cy="2591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5CBDD14-1E7D-C442-A7A0-89B6D56E0069}"/>
                </a:ext>
              </a:extLst>
            </p:cNvPr>
            <p:cNvCxnSpPr>
              <a:stCxn id="66" idx="4"/>
              <a:endCxn id="70" idx="0"/>
            </p:cNvCxnSpPr>
            <p:nvPr/>
          </p:nvCxnSpPr>
          <p:spPr>
            <a:xfrm>
              <a:off x="7019535" y="2560146"/>
              <a:ext cx="2705" cy="2497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39DB580-50B1-AC44-956E-C3057EB9581A}"/>
                </a:ext>
              </a:extLst>
            </p:cNvPr>
            <p:cNvCxnSpPr>
              <a:cxnSpLocks/>
              <a:stCxn id="57" idx="4"/>
              <a:endCxn id="61" idx="0"/>
            </p:cNvCxnSpPr>
            <p:nvPr/>
          </p:nvCxnSpPr>
          <p:spPr>
            <a:xfrm flipH="1">
              <a:off x="6413308" y="1682888"/>
              <a:ext cx="3986" cy="2123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9110ADD-C1DC-B64A-B441-24497B52F368}"/>
                </a:ext>
              </a:extLst>
            </p:cNvPr>
            <p:cNvCxnSpPr>
              <a:cxnSpLocks/>
              <a:stCxn id="61" idx="4"/>
              <a:endCxn id="65" idx="0"/>
            </p:cNvCxnSpPr>
            <p:nvPr/>
          </p:nvCxnSpPr>
          <p:spPr>
            <a:xfrm>
              <a:off x="6413308" y="2101482"/>
              <a:ext cx="3986" cy="2524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FF47949-7644-BB41-8612-07CDF07CEB4E}"/>
                </a:ext>
              </a:extLst>
            </p:cNvPr>
            <p:cNvCxnSpPr>
              <a:stCxn id="65" idx="4"/>
              <a:endCxn id="69" idx="0"/>
            </p:cNvCxnSpPr>
            <p:nvPr/>
          </p:nvCxnSpPr>
          <p:spPr>
            <a:xfrm>
              <a:off x="6417294" y="2560146"/>
              <a:ext cx="0" cy="2570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58788D4-6E0B-5143-9697-4066412D61E9}"/>
                </a:ext>
              </a:extLst>
            </p:cNvPr>
            <p:cNvCxnSpPr>
              <a:stCxn id="60" idx="4"/>
              <a:endCxn id="64" idx="0"/>
            </p:cNvCxnSpPr>
            <p:nvPr/>
          </p:nvCxnSpPr>
          <p:spPr>
            <a:xfrm>
              <a:off x="5788982" y="2106262"/>
              <a:ext cx="0" cy="2414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8C68D7F-19A0-D84F-9439-C35C828B2365}"/>
                </a:ext>
              </a:extLst>
            </p:cNvPr>
            <p:cNvCxnSpPr>
              <a:stCxn id="64" idx="4"/>
              <a:endCxn id="68" idx="0"/>
            </p:cNvCxnSpPr>
            <p:nvPr/>
          </p:nvCxnSpPr>
          <p:spPr>
            <a:xfrm>
              <a:off x="5788982" y="2553933"/>
              <a:ext cx="0" cy="2487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6804CA-D6A9-514B-8D0A-4F6A4E3C3976}"/>
              </a:ext>
            </a:extLst>
          </p:cNvPr>
          <p:cNvSpPr txBox="1"/>
          <p:nvPr/>
        </p:nvSpPr>
        <p:spPr>
          <a:xfrm>
            <a:off x="152400" y="3121157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(0, 0): Reads{a[0][0],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a[1][0]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}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Writes{a[0][0]}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ADDC8-3588-C545-8A24-2EF5AA7E74C3}"/>
              </a:ext>
            </a:extLst>
          </p:cNvPr>
          <p:cNvSpPr txBox="1"/>
          <p:nvPr/>
        </p:nvSpPr>
        <p:spPr>
          <a:xfrm>
            <a:off x="152400" y="3806222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(1, 0): Reads{a[1][0],a[2][0]} Writes{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a[1][0]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DF1D9B-F105-4242-B879-E2EEC3118F7E}"/>
              </a:ext>
            </a:extLst>
          </p:cNvPr>
          <p:cNvCxnSpPr>
            <a:stCxn id="6" idx="2"/>
            <a:endCxn id="43" idx="0"/>
          </p:cNvCxnSpPr>
          <p:nvPr/>
        </p:nvCxnSpPr>
        <p:spPr>
          <a:xfrm>
            <a:off x="2705100" y="3428934"/>
            <a:ext cx="0" cy="377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6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C88B-D803-7D44-8C60-E4AE81FF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Dependences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B4DE-6648-BF40-A933-A9874DC63A1F}"/>
              </a:ext>
            </a:extLst>
          </p:cNvPr>
          <p:cNvSpPr txBox="1"/>
          <p:nvPr/>
        </p:nvSpPr>
        <p:spPr>
          <a:xfrm>
            <a:off x="6172200" y="1073420"/>
            <a:ext cx="99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[t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10B9C-E0D7-D849-AA0C-B9007397FC9A}"/>
              </a:ext>
            </a:extLst>
          </p:cNvPr>
          <p:cNvSpPr txBox="1"/>
          <p:nvPr/>
        </p:nvSpPr>
        <p:spPr>
          <a:xfrm>
            <a:off x="7871832" y="1073420"/>
            <a:ext cx="93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D0DD1-F787-4141-99FD-3333F9341A46}"/>
              </a:ext>
            </a:extLst>
          </p:cNvPr>
          <p:cNvSpPr txBox="1"/>
          <p:nvPr/>
        </p:nvSpPr>
        <p:spPr>
          <a:xfrm>
            <a:off x="7682305" y="1556195"/>
            <a:ext cx="109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D6378-4608-9345-875D-5F89E134F67B}"/>
              </a:ext>
            </a:extLst>
          </p:cNvPr>
          <p:cNvSpPr txBox="1"/>
          <p:nvPr/>
        </p:nvSpPr>
        <p:spPr>
          <a:xfrm>
            <a:off x="7509250" y="2031456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6673E-724F-D743-A6A2-ECCA7AFEC84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299691" y="2370010"/>
            <a:ext cx="0" cy="67709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100C09-11D8-CE49-AA2E-92D498EB776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170218" y="1242697"/>
            <a:ext cx="70161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E707C-A1E1-2746-BE42-98F926CA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4755BD-43AA-2343-A653-0DCC5B1B3985}"/>
              </a:ext>
            </a:extLst>
          </p:cNvPr>
          <p:cNvSpPr txBox="1"/>
          <p:nvPr/>
        </p:nvSpPr>
        <p:spPr>
          <a:xfrm>
            <a:off x="160838" y="1083128"/>
            <a:ext cx="3300216" cy="2462213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void foo(int i, Node* n){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if(i&gt;=N) return;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bar(i, n);   //</a:t>
            </a:r>
            <a:r>
              <a:rPr lang="en-US" sz="1400" dirty="0">
                <a:latin typeface="Monaco" pitchFamily="2" charset="77"/>
              </a:rPr>
              <a:t>t</a:t>
            </a:r>
            <a:r>
              <a:rPr lang="en-US" sz="1400" baseline="-25000" dirty="0">
                <a:latin typeface="Monaco" pitchFamily="2" charset="77"/>
              </a:rPr>
              <a:t>1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foo(i+1, n); //</a:t>
            </a:r>
            <a:r>
              <a:rPr lang="en-US" sz="1400" dirty="0">
                <a:latin typeface="Monaco" pitchFamily="2" charset="77"/>
              </a:rPr>
              <a:t>r</a:t>
            </a:r>
            <a:r>
              <a:rPr lang="en-US" sz="1400" baseline="-25000" dirty="0">
                <a:latin typeface="Monaco" pitchFamily="2" charset="77"/>
              </a:rPr>
              <a:t>1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void bar(int i, Node* n){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if(n==NULL) return;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bar(i, n-&gt;l);//</a:t>
            </a:r>
            <a:r>
              <a:rPr lang="en-US" sz="1400" dirty="0">
                <a:latin typeface="Monaco" pitchFamily="2" charset="77"/>
              </a:rPr>
              <a:t>r</a:t>
            </a:r>
            <a:r>
              <a:rPr lang="en-US" sz="1400" baseline="-25000" dirty="0">
                <a:latin typeface="Monaco" pitchFamily="2" charset="77"/>
              </a:rPr>
              <a:t>2</a:t>
            </a:r>
            <a:r>
              <a:rPr lang="en-US" sz="1400" baseline="30000" dirty="0">
                <a:latin typeface="Monaco" pitchFamily="2" charset="77"/>
              </a:rPr>
              <a:t>l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bar(i, n-&gt;r);//</a:t>
            </a:r>
            <a:r>
              <a:rPr lang="en-US" sz="1400" dirty="0">
                <a:latin typeface="Monaco" pitchFamily="2" charset="77"/>
              </a:rPr>
              <a:t>r</a:t>
            </a:r>
            <a:r>
              <a:rPr lang="en-US" sz="1400" baseline="-25000" dirty="0">
                <a:latin typeface="Monaco" pitchFamily="2" charset="77"/>
              </a:rPr>
              <a:t>2</a:t>
            </a:r>
            <a:r>
              <a:rPr lang="en-US" sz="1400" baseline="30000" dirty="0">
                <a:latin typeface="Monaco" pitchFamily="2" charset="77"/>
              </a:rPr>
              <a:t>r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n-&gt;x[i] += 2*n-&gt;x[i+1];//</a:t>
            </a:r>
            <a:r>
              <a:rPr lang="en-US" sz="1400" dirty="0">
                <a:latin typeface="Monaco" pitchFamily="2" charset="77"/>
              </a:rPr>
              <a:t>s</a:t>
            </a:r>
            <a:r>
              <a:rPr lang="en-US" sz="1400" baseline="-25000" dirty="0">
                <a:latin typeface="Monaco" pitchFamily="2" charset="77"/>
              </a:rPr>
              <a:t>1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AF2AC5-7649-DC4B-94D5-FDF5D807E4D6}"/>
              </a:ext>
            </a:extLst>
          </p:cNvPr>
          <p:cNvSpPr/>
          <p:nvPr/>
        </p:nvSpPr>
        <p:spPr>
          <a:xfrm>
            <a:off x="3919559" y="142651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EE3229-BC90-3E42-864E-F55311A17B67}"/>
              </a:ext>
            </a:extLst>
          </p:cNvPr>
          <p:cNvSpPr/>
          <p:nvPr/>
        </p:nvSpPr>
        <p:spPr>
          <a:xfrm>
            <a:off x="3919114" y="1900197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9E478A-2DC3-2748-9D3F-4708FEB3108C}"/>
              </a:ext>
            </a:extLst>
          </p:cNvPr>
          <p:cNvGrpSpPr/>
          <p:nvPr/>
        </p:nvGrpSpPr>
        <p:grpSpPr>
          <a:xfrm>
            <a:off x="3516471" y="812164"/>
            <a:ext cx="2079043" cy="2333360"/>
            <a:chOff x="3516471" y="812164"/>
            <a:chExt cx="2079043" cy="233336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656013-EC15-914A-9A15-D28514084BAF}"/>
                </a:ext>
              </a:extLst>
            </p:cNvPr>
            <p:cNvSpPr/>
            <p:nvPr/>
          </p:nvSpPr>
          <p:spPr>
            <a:xfrm>
              <a:off x="4648983" y="1428128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551B617-3F7C-3649-93CD-F60F8F828672}"/>
                </a:ext>
              </a:extLst>
            </p:cNvPr>
            <p:cNvSpPr/>
            <p:nvPr/>
          </p:nvSpPr>
          <p:spPr>
            <a:xfrm>
              <a:off x="5363739" y="1420376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6E1502F-BA05-D041-BE97-9540B2023C26}"/>
                </a:ext>
              </a:extLst>
            </p:cNvPr>
            <p:cNvSpPr/>
            <p:nvPr/>
          </p:nvSpPr>
          <p:spPr>
            <a:xfrm>
              <a:off x="4652050" y="1894898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DAD5867-6CF9-4C45-AF63-F93DDF980AE4}"/>
                </a:ext>
              </a:extLst>
            </p:cNvPr>
            <p:cNvSpPr/>
            <p:nvPr/>
          </p:nvSpPr>
          <p:spPr>
            <a:xfrm>
              <a:off x="5366914" y="1887497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ACF0F9-BBF3-3044-96F6-BD44D0C1E21A}"/>
                </a:ext>
              </a:extLst>
            </p:cNvPr>
            <p:cNvSpPr/>
            <p:nvPr/>
          </p:nvSpPr>
          <p:spPr>
            <a:xfrm>
              <a:off x="3919114" y="239649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79D1095-0C92-694D-883C-E9FD6A43EB93}"/>
                </a:ext>
              </a:extLst>
            </p:cNvPr>
            <p:cNvSpPr/>
            <p:nvPr/>
          </p:nvSpPr>
          <p:spPr>
            <a:xfrm>
              <a:off x="4656730" y="2403378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033AA2-E80B-D140-B5BB-42423A7E7FE0}"/>
                </a:ext>
              </a:extLst>
            </p:cNvPr>
            <p:cNvSpPr/>
            <p:nvPr/>
          </p:nvSpPr>
          <p:spPr>
            <a:xfrm>
              <a:off x="5363739" y="239649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E1C452-8D2B-4D4D-8D98-03F78F38E289}"/>
                </a:ext>
              </a:extLst>
            </p:cNvPr>
            <p:cNvSpPr/>
            <p:nvPr/>
          </p:nvSpPr>
          <p:spPr>
            <a:xfrm>
              <a:off x="3919114" y="2900830"/>
              <a:ext cx="228600" cy="2446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A89C229-9F13-F743-B2C3-28F8F7E03888}"/>
                </a:ext>
              </a:extLst>
            </p:cNvPr>
            <p:cNvSpPr/>
            <p:nvPr/>
          </p:nvSpPr>
          <p:spPr>
            <a:xfrm>
              <a:off x="4656730" y="2908877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1E26D63-FE7A-9E40-901D-6E986D614903}"/>
                </a:ext>
              </a:extLst>
            </p:cNvPr>
            <p:cNvSpPr/>
            <p:nvPr/>
          </p:nvSpPr>
          <p:spPr>
            <a:xfrm>
              <a:off x="5366914" y="2908877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F35FA49-583A-9C44-A319-3C17DEAED612}"/>
                </a:ext>
              </a:extLst>
            </p:cNvPr>
            <p:cNvGrpSpPr/>
            <p:nvPr/>
          </p:nvGrpSpPr>
          <p:grpSpPr>
            <a:xfrm>
              <a:off x="3516471" y="812164"/>
              <a:ext cx="1553632" cy="1511683"/>
              <a:chOff x="5382207" y="909438"/>
              <a:chExt cx="1553632" cy="151168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66D40B3-70A3-6F4C-83F0-87473C749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595" y="1355329"/>
                <a:ext cx="0" cy="86573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5A371C6-14DB-3D4F-8F81-59DC036B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595" y="1355329"/>
                <a:ext cx="105400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56B7DE-7646-7246-88B3-F164AC8853BE}"/>
                  </a:ext>
                </a:extLst>
              </p:cNvPr>
              <p:cNvSpPr txBox="1"/>
              <p:nvPr/>
            </p:nvSpPr>
            <p:spPr>
              <a:xfrm>
                <a:off x="6622933" y="90943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n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E7709E0-5501-8940-83F1-A86ED79480E0}"/>
                  </a:ext>
                </a:extLst>
              </p:cNvPr>
              <p:cNvSpPr txBox="1"/>
              <p:nvPr/>
            </p:nvSpPr>
            <p:spPr>
              <a:xfrm>
                <a:off x="5382207" y="2021011"/>
                <a:ext cx="248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halkboard" panose="03050602040202020205" pitchFamily="66" charset="77"/>
                    <a:cs typeface="Calibri" panose="020F0502020204030204" pitchFamily="34" charset="0"/>
                  </a:rPr>
                  <a:t>i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87DAF75-E542-B844-B3D9-4B3FD6B11DB7}"/>
              </a:ext>
            </a:extLst>
          </p:cNvPr>
          <p:cNvGrpSpPr/>
          <p:nvPr/>
        </p:nvGrpSpPr>
        <p:grpSpPr>
          <a:xfrm>
            <a:off x="6892752" y="3075821"/>
            <a:ext cx="2005388" cy="1520509"/>
            <a:chOff x="7062895" y="1280161"/>
            <a:chExt cx="2005388" cy="152050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3A4C388-AE59-5149-A3C6-2C771FD31320}"/>
                </a:ext>
              </a:extLst>
            </p:cNvPr>
            <p:cNvGrpSpPr/>
            <p:nvPr/>
          </p:nvGrpSpPr>
          <p:grpSpPr>
            <a:xfrm>
              <a:off x="7434352" y="1599402"/>
              <a:ext cx="1187882" cy="824177"/>
              <a:chOff x="4646908" y="1607458"/>
              <a:chExt cx="1187882" cy="824177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85D55F7-75F5-D74E-876F-EECAAC532AF3}"/>
                  </a:ext>
                </a:extLst>
              </p:cNvPr>
              <p:cNvSpPr/>
              <p:nvPr/>
            </p:nvSpPr>
            <p:spPr>
              <a:xfrm>
                <a:off x="5105723" y="1607458"/>
                <a:ext cx="304800" cy="3103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85E22BD-BADD-744B-B906-33C24187E322}"/>
                  </a:ext>
                </a:extLst>
              </p:cNvPr>
              <p:cNvSpPr/>
              <p:nvPr/>
            </p:nvSpPr>
            <p:spPr>
              <a:xfrm>
                <a:off x="4646908" y="2113206"/>
                <a:ext cx="304800" cy="3103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A9CADB6-F066-4947-ACC9-C53A88630BD8}"/>
                  </a:ext>
                </a:extLst>
              </p:cNvPr>
              <p:cNvSpPr/>
              <p:nvPr/>
            </p:nvSpPr>
            <p:spPr>
              <a:xfrm>
                <a:off x="5529990" y="2121254"/>
                <a:ext cx="304800" cy="3103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F64B8FC-39D5-BA42-9201-782E2EEB6D06}"/>
                  </a:ext>
                </a:extLst>
              </p:cNvPr>
              <p:cNvCxnSpPr>
                <a:cxnSpLocks/>
                <a:stCxn id="85" idx="4"/>
                <a:endCxn id="86" idx="0"/>
              </p:cNvCxnSpPr>
              <p:nvPr/>
            </p:nvCxnSpPr>
            <p:spPr>
              <a:xfrm flipH="1">
                <a:off x="4799308" y="1917839"/>
                <a:ext cx="458815" cy="1953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4B6643CF-F9F2-624F-8004-ED2B5CE466CC}"/>
                  </a:ext>
                </a:extLst>
              </p:cNvPr>
              <p:cNvCxnSpPr>
                <a:cxnSpLocks/>
                <a:stCxn id="85" idx="4"/>
                <a:endCxn id="87" idx="0"/>
              </p:cNvCxnSpPr>
              <p:nvPr/>
            </p:nvCxnSpPr>
            <p:spPr>
              <a:xfrm>
                <a:off x="5258123" y="1917839"/>
                <a:ext cx="424267" cy="20341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8BE354-5E1C-FA43-A039-8A38852E0549}"/>
                </a:ext>
              </a:extLst>
            </p:cNvPr>
            <p:cNvSpPr txBox="1"/>
            <p:nvPr/>
          </p:nvSpPr>
          <p:spPr>
            <a:xfrm>
              <a:off x="7620261" y="1280161"/>
              <a:ext cx="8960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n = root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989285E-06DD-F545-BB34-0FC6DBE2BAC8}"/>
                </a:ext>
              </a:extLst>
            </p:cNvPr>
            <p:cNvSpPr txBox="1"/>
            <p:nvPr/>
          </p:nvSpPr>
          <p:spPr>
            <a:xfrm>
              <a:off x="7062895" y="2462116"/>
              <a:ext cx="985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n = root.l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0BE2811-34EB-6D49-B0C3-8D9242B61BD0}"/>
                </a:ext>
              </a:extLst>
            </p:cNvPr>
            <p:cNvSpPr txBox="1"/>
            <p:nvPr/>
          </p:nvSpPr>
          <p:spPr>
            <a:xfrm>
              <a:off x="8045567" y="2450629"/>
              <a:ext cx="102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n = root.r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B61ED-0CAD-7E42-997C-A9FF9870E65A}"/>
              </a:ext>
            </a:extLst>
          </p:cNvPr>
          <p:cNvCxnSpPr>
            <a:stCxn id="51" idx="4"/>
            <a:endCxn id="54" idx="0"/>
          </p:cNvCxnSpPr>
          <p:nvPr/>
        </p:nvCxnSpPr>
        <p:spPr>
          <a:xfrm flipH="1">
            <a:off x="4033414" y="1655110"/>
            <a:ext cx="445" cy="24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025FF74-BE59-494F-963E-A18ACD590318}"/>
              </a:ext>
            </a:extLst>
          </p:cNvPr>
          <p:cNvGrpSpPr/>
          <p:nvPr/>
        </p:nvGrpSpPr>
        <p:grpSpPr>
          <a:xfrm>
            <a:off x="4033414" y="1648976"/>
            <a:ext cx="1447800" cy="1259901"/>
            <a:chOff x="4033414" y="1648976"/>
            <a:chExt cx="1447800" cy="125990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C69C79-E5C3-9A4E-8C68-61B4F3728BAE}"/>
                </a:ext>
              </a:extLst>
            </p:cNvPr>
            <p:cNvCxnSpPr>
              <a:stCxn id="54" idx="4"/>
              <a:endCxn id="57" idx="0"/>
            </p:cNvCxnSpPr>
            <p:nvPr/>
          </p:nvCxnSpPr>
          <p:spPr>
            <a:xfrm>
              <a:off x="4033414" y="2128797"/>
              <a:ext cx="0" cy="2676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BA3350A-4A05-F74F-BF37-C207982B3544}"/>
                </a:ext>
              </a:extLst>
            </p:cNvPr>
            <p:cNvCxnSpPr>
              <a:stCxn id="57" idx="4"/>
              <a:endCxn id="60" idx="0"/>
            </p:cNvCxnSpPr>
            <p:nvPr/>
          </p:nvCxnSpPr>
          <p:spPr>
            <a:xfrm>
              <a:off x="4033414" y="2625090"/>
              <a:ext cx="0" cy="2757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820B23-721F-4943-B3D3-E3D5D82ED69A}"/>
                </a:ext>
              </a:extLst>
            </p:cNvPr>
            <p:cNvCxnSpPr>
              <a:cxnSpLocks/>
              <a:stCxn id="52" idx="4"/>
              <a:endCxn id="55" idx="0"/>
            </p:cNvCxnSpPr>
            <p:nvPr/>
          </p:nvCxnSpPr>
          <p:spPr>
            <a:xfrm>
              <a:off x="4763283" y="1656728"/>
              <a:ext cx="3067" cy="238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3CDE26E-D1E8-B047-95B2-C631975324D5}"/>
                </a:ext>
              </a:extLst>
            </p:cNvPr>
            <p:cNvCxnSpPr>
              <a:stCxn id="55" idx="4"/>
              <a:endCxn id="58" idx="0"/>
            </p:cNvCxnSpPr>
            <p:nvPr/>
          </p:nvCxnSpPr>
          <p:spPr>
            <a:xfrm>
              <a:off x="4766350" y="2123498"/>
              <a:ext cx="4680" cy="279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18A94A8-2D3B-AF4F-8BE3-F4D8077A194D}"/>
                </a:ext>
              </a:extLst>
            </p:cNvPr>
            <p:cNvCxnSpPr>
              <a:stCxn id="58" idx="4"/>
              <a:endCxn id="61" idx="0"/>
            </p:cNvCxnSpPr>
            <p:nvPr/>
          </p:nvCxnSpPr>
          <p:spPr>
            <a:xfrm>
              <a:off x="4771030" y="2631978"/>
              <a:ext cx="0" cy="2768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7AEAA3A-0FC5-644A-A610-5A52829750BB}"/>
                </a:ext>
              </a:extLst>
            </p:cNvPr>
            <p:cNvCxnSpPr>
              <a:stCxn id="53" idx="4"/>
              <a:endCxn id="56" idx="0"/>
            </p:cNvCxnSpPr>
            <p:nvPr/>
          </p:nvCxnSpPr>
          <p:spPr>
            <a:xfrm>
              <a:off x="5478039" y="1648976"/>
              <a:ext cx="3175" cy="2385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A024E69-8C78-7D4C-923B-41EE6E0260BB}"/>
                </a:ext>
              </a:extLst>
            </p:cNvPr>
            <p:cNvCxnSpPr>
              <a:stCxn id="56" idx="4"/>
              <a:endCxn id="59" idx="0"/>
            </p:cNvCxnSpPr>
            <p:nvPr/>
          </p:nvCxnSpPr>
          <p:spPr>
            <a:xfrm flipH="1">
              <a:off x="5478039" y="2116097"/>
              <a:ext cx="3175" cy="2803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3D0728F-222C-2744-8C9C-1C4D083D2875}"/>
                </a:ext>
              </a:extLst>
            </p:cNvPr>
            <p:cNvCxnSpPr>
              <a:stCxn id="59" idx="4"/>
              <a:endCxn id="62" idx="0"/>
            </p:cNvCxnSpPr>
            <p:nvPr/>
          </p:nvCxnSpPr>
          <p:spPr>
            <a:xfrm>
              <a:off x="5478039" y="2625090"/>
              <a:ext cx="3175" cy="2837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FD40B4C2-A01F-044C-84B6-ED90C5B8247F}"/>
              </a:ext>
            </a:extLst>
          </p:cNvPr>
          <p:cNvSpPr txBox="1"/>
          <p:nvPr/>
        </p:nvSpPr>
        <p:spPr>
          <a:xfrm>
            <a:off x="160837" y="3792911"/>
            <a:ext cx="6428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(0, root): Reads{root-&gt;x[0],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root-&gt;x[1]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}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Writes{root-&gt;x[0]}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5F4226-C663-334A-B979-88CB43ACDF06}"/>
              </a:ext>
            </a:extLst>
          </p:cNvPr>
          <p:cNvSpPr txBox="1"/>
          <p:nvPr/>
        </p:nvSpPr>
        <p:spPr>
          <a:xfrm>
            <a:off x="160837" y="4477976"/>
            <a:ext cx="6428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(1, root): Reads{root-&gt;x[1],root-&gt;x[2]} Writes{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root-&gt;x[1]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435070-EE26-1C47-A6C2-B76A31CB4EBB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3375227" y="4100688"/>
            <a:ext cx="0" cy="377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CDB658F-9278-B94D-A9FD-7A0C0004FAF5}"/>
              </a:ext>
            </a:extLst>
          </p:cNvPr>
          <p:cNvSpPr txBox="1"/>
          <p:nvPr/>
        </p:nvSpPr>
        <p:spPr>
          <a:xfrm>
            <a:off x="6008374" y="1556195"/>
            <a:ext cx="1161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CDDBA1-9394-F54C-A13C-3108C01F693E}"/>
              </a:ext>
            </a:extLst>
          </p:cNvPr>
          <p:cNvSpPr txBox="1"/>
          <p:nvPr/>
        </p:nvSpPr>
        <p:spPr>
          <a:xfrm>
            <a:off x="5789583" y="2031456"/>
            <a:ext cx="1413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16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16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BA820D-C17D-0B41-902B-5119BCE7F03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6496462" y="2370010"/>
            <a:ext cx="0" cy="66039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36BCFB-F477-B147-BD9A-8A839D03666E}"/>
              </a:ext>
            </a:extLst>
          </p:cNvPr>
          <p:cNvCxnSpPr>
            <a:cxnSpLocks/>
            <a:stCxn id="71" idx="3"/>
            <a:endCxn id="10" idx="1"/>
          </p:cNvCxnSpPr>
          <p:nvPr/>
        </p:nvCxnSpPr>
        <p:spPr>
          <a:xfrm>
            <a:off x="7170218" y="1725472"/>
            <a:ext cx="5120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566E4B-FCA9-FA44-B282-7014CAE8A4FD}"/>
              </a:ext>
            </a:extLst>
          </p:cNvPr>
          <p:cNvCxnSpPr>
            <a:stCxn id="72" idx="3"/>
            <a:endCxn id="11" idx="1"/>
          </p:cNvCxnSpPr>
          <p:nvPr/>
        </p:nvCxnSpPr>
        <p:spPr>
          <a:xfrm>
            <a:off x="7203340" y="2200733"/>
            <a:ext cx="30591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54" grpId="0" animBg="1"/>
      <p:bldP spid="68" grpId="0"/>
      <p:bldP spid="69" grpId="0"/>
      <p:bldP spid="71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68BE-1A5D-F840-97E6-89BBFB87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Recursion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D314E-EA94-5649-9CF0-A8779BCE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69F08-B111-2347-9896-565AC5FF5036}"/>
              </a:ext>
            </a:extLst>
          </p:cNvPr>
          <p:cNvSpPr txBox="1"/>
          <p:nvPr/>
        </p:nvSpPr>
        <p:spPr>
          <a:xfrm>
            <a:off x="304800" y="1276350"/>
            <a:ext cx="3657219" cy="116955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for(i=0; i&lt;N; i++){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for(j=0; j&lt;M; j++){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a[i][j]+=2*a[i+1][j];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}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D48BE-0FC3-384E-8065-D111CDC635B2}"/>
              </a:ext>
            </a:extLst>
          </p:cNvPr>
          <p:cNvSpPr txBox="1"/>
          <p:nvPr/>
        </p:nvSpPr>
        <p:spPr>
          <a:xfrm>
            <a:off x="304800" y="2735938"/>
            <a:ext cx="3657219" cy="20313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for(i=0; i&lt;N; i++)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	traverse(i, root);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void traverse(int i, Node* n){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if(n==NULL) return;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traverse(i, n-&gt;l);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traverse(i, n-&gt;r);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n-&gt;x[i] += 2*n-&gt;x[i+1];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16F805-3436-BB43-A22D-2C8149B542F4}"/>
              </a:ext>
            </a:extLst>
          </p:cNvPr>
          <p:cNvSpPr/>
          <p:nvPr/>
        </p:nvSpPr>
        <p:spPr>
          <a:xfrm>
            <a:off x="5486400" y="1767548"/>
            <a:ext cx="1866900" cy="3308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Polyhedral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B558F6-2564-CE4B-BCFA-EC8D7F011DC4}"/>
              </a:ext>
            </a:extLst>
          </p:cNvPr>
          <p:cNvSpPr/>
          <p:nvPr/>
        </p:nvSpPr>
        <p:spPr>
          <a:xfrm>
            <a:off x="4343400" y="1266378"/>
            <a:ext cx="1866900" cy="3308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Interchange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71CE7C-1707-0947-8A2E-46D7CDF810F3}"/>
              </a:ext>
            </a:extLst>
          </p:cNvPr>
          <p:cNvSpPr/>
          <p:nvPr/>
        </p:nvSpPr>
        <p:spPr>
          <a:xfrm>
            <a:off x="6591300" y="1266378"/>
            <a:ext cx="1866900" cy="3308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Tiling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5D062A7-C5F1-8447-BFE4-E35670EBE8E4}"/>
              </a:ext>
            </a:extLst>
          </p:cNvPr>
          <p:cNvSpPr/>
          <p:nvPr/>
        </p:nvSpPr>
        <p:spPr>
          <a:xfrm>
            <a:off x="4343400" y="2280187"/>
            <a:ext cx="1866900" cy="3308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Unrolling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F301288-197C-804B-8C93-B02B600BBB7E}"/>
              </a:ext>
            </a:extLst>
          </p:cNvPr>
          <p:cNvSpPr/>
          <p:nvPr/>
        </p:nvSpPr>
        <p:spPr>
          <a:xfrm>
            <a:off x="6591300" y="2280187"/>
            <a:ext cx="1866900" cy="3308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Fusion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A944AB-8AC7-8442-BA50-F51E71DD89FB}"/>
              </a:ext>
            </a:extLst>
          </p:cNvPr>
          <p:cNvCxnSpPr>
            <a:stCxn id="7" idx="1"/>
            <a:endCxn id="8" idx="2"/>
          </p:cNvCxnSpPr>
          <p:nvPr/>
        </p:nvCxnSpPr>
        <p:spPr>
          <a:xfrm rot="10800000">
            <a:off x="5276850" y="1597207"/>
            <a:ext cx="209550" cy="33575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5A6550A-3479-3B4E-82A0-3ED0DA982151}"/>
              </a:ext>
            </a:extLst>
          </p:cNvPr>
          <p:cNvCxnSpPr>
            <a:cxnSpLocks/>
            <a:stCxn id="7" idx="1"/>
            <a:endCxn id="10" idx="0"/>
          </p:cNvCxnSpPr>
          <p:nvPr/>
        </p:nvCxnSpPr>
        <p:spPr>
          <a:xfrm rot="10800000" flipV="1">
            <a:off x="5276850" y="1932963"/>
            <a:ext cx="209550" cy="3472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4204848-E97D-D641-8704-18BAE884CCD1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7353300" y="1597207"/>
            <a:ext cx="171450" cy="33575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584F9E8-07B3-E247-B62E-396181DADB26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353300" y="1932963"/>
            <a:ext cx="171450" cy="3472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140D3DA-6E78-BB44-B3F2-7421C67CDEF2}"/>
              </a:ext>
            </a:extLst>
          </p:cNvPr>
          <p:cNvSpPr/>
          <p:nvPr/>
        </p:nvSpPr>
        <p:spPr>
          <a:xfrm>
            <a:off x="5194173" y="3594312"/>
            <a:ext cx="2489454" cy="330829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unifying framework!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3967AC2-F67A-9845-8BEA-41096D287392}"/>
              </a:ext>
            </a:extLst>
          </p:cNvPr>
          <p:cNvSpPr/>
          <p:nvPr/>
        </p:nvSpPr>
        <p:spPr>
          <a:xfrm>
            <a:off x="4038600" y="3045858"/>
            <a:ext cx="2171700" cy="3308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 Blocking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AE05AD5-12C1-5544-86A4-42005E4256BF}"/>
              </a:ext>
            </a:extLst>
          </p:cNvPr>
          <p:cNvSpPr/>
          <p:nvPr/>
        </p:nvSpPr>
        <p:spPr>
          <a:xfrm>
            <a:off x="6591300" y="3045859"/>
            <a:ext cx="2324100" cy="3308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Traversal Splicing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7BC556-51A9-6D47-81ED-D6F74EF2B71A}"/>
              </a:ext>
            </a:extLst>
          </p:cNvPr>
          <p:cNvSpPr/>
          <p:nvPr/>
        </p:nvSpPr>
        <p:spPr>
          <a:xfrm>
            <a:off x="4038600" y="4090467"/>
            <a:ext cx="2171700" cy="3308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Traversal Fusion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3BF0D4-03B7-FD44-BCF7-B84A462824EB}"/>
              </a:ext>
            </a:extLst>
          </p:cNvPr>
          <p:cNvSpPr/>
          <p:nvPr/>
        </p:nvSpPr>
        <p:spPr>
          <a:xfrm>
            <a:off x="6591300" y="4081007"/>
            <a:ext cx="2324100" cy="3308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Recursion Interchange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5582967-95D4-D34A-B92F-BB65A9752FB3}"/>
              </a:ext>
            </a:extLst>
          </p:cNvPr>
          <p:cNvCxnSpPr>
            <a:cxnSpLocks/>
            <a:stCxn id="16" idx="1"/>
            <a:endCxn id="17" idx="2"/>
          </p:cNvCxnSpPr>
          <p:nvPr/>
        </p:nvCxnSpPr>
        <p:spPr>
          <a:xfrm rot="10800000">
            <a:off x="5124451" y="3376687"/>
            <a:ext cx="69723" cy="3830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BF2165C-7A54-254B-B3F8-77E505BF55F9}"/>
              </a:ext>
            </a:extLst>
          </p:cNvPr>
          <p:cNvCxnSpPr>
            <a:cxnSpLocks/>
            <a:stCxn id="16" idx="1"/>
            <a:endCxn id="19" idx="0"/>
          </p:cNvCxnSpPr>
          <p:nvPr/>
        </p:nvCxnSpPr>
        <p:spPr>
          <a:xfrm rot="10800000" flipV="1">
            <a:off x="5124451" y="3759727"/>
            <a:ext cx="69723" cy="3307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2AC0EF-9412-1141-B3EC-91CF8887C45F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7683627" y="3376688"/>
            <a:ext cx="69723" cy="3830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E676DBE-362F-CC42-B487-186540F9D5CF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7683627" y="3759727"/>
            <a:ext cx="69723" cy="32128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B60B-642B-E54B-A817-D4696B28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Dependences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2DEBB-C17B-A548-8434-00F6BAB7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2047A0E-9FBA-8046-A69C-DCA9BF9D3A2E}"/>
              </a:ext>
            </a:extLst>
          </p:cNvPr>
          <p:cNvGrpSpPr/>
          <p:nvPr/>
        </p:nvGrpSpPr>
        <p:grpSpPr>
          <a:xfrm>
            <a:off x="1533144" y="3230471"/>
            <a:ext cx="5162148" cy="400110"/>
            <a:chOff x="1533144" y="3230471"/>
            <a:chExt cx="5162148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970C46-D7D4-FC43-B824-E2424349FEA3}"/>
                </a:ext>
              </a:extLst>
            </p:cNvPr>
            <p:cNvSpPr txBox="1"/>
            <p:nvPr/>
          </p:nvSpPr>
          <p:spPr>
            <a:xfrm>
              <a:off x="1533144" y="3230471"/>
              <a:ext cx="2544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Monaco" pitchFamily="2" charset="77"/>
                </a:rPr>
                <a:t>&lt;</a:t>
              </a:r>
              <a:r>
                <a:rPr lang="en-US" sz="2000" dirty="0">
                  <a:solidFill>
                    <a:srgbClr val="6633F7"/>
                  </a:solidFill>
                  <a:latin typeface="Monaco" pitchFamily="2" charset="77"/>
                </a:rPr>
                <a:t>prefix</a:t>
              </a:r>
              <a:r>
                <a:rPr lang="en-US" sz="2000" dirty="0">
                  <a:solidFill>
                    <a:schemeClr val="tx2"/>
                  </a:solidFill>
                  <a:latin typeface="Monaco" pitchFamily="2" charset="77"/>
                </a:rPr>
                <a:t> ([t</a:t>
              </a:r>
              <a:r>
                <a:rPr lang="en-US" sz="2000" baseline="-25000" dirty="0">
                  <a:solidFill>
                    <a:schemeClr val="tx2"/>
                  </a:solidFill>
                  <a:latin typeface="Monaco" pitchFamily="2" charset="77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Monaco" pitchFamily="2" charset="77"/>
                </a:rPr>
                <a:t>,s</a:t>
              </a:r>
              <a:r>
                <a:rPr lang="en-US" sz="2000" baseline="-25000" dirty="0">
                  <a:solidFill>
                    <a:schemeClr val="tx2"/>
                  </a:solidFill>
                  <a:latin typeface="Monaco" pitchFamily="2" charset="77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Monaco" pitchFamily="2" charset="77"/>
                </a:rPr>
                <a:t>]</a:t>
              </a:r>
              <a:endParaRPr 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54FCB8-5EBA-4644-9C87-0F9FD9D898D6}"/>
                </a:ext>
              </a:extLst>
            </p:cNvPr>
            <p:cNvSpPr txBox="1"/>
            <p:nvPr/>
          </p:nvSpPr>
          <p:spPr>
            <a:xfrm>
              <a:off x="4971742" y="3230471"/>
              <a:ext cx="17235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Monaco" pitchFamily="2" charset="77"/>
                </a:rPr>
                <a:t>[r</a:t>
              </a:r>
              <a:r>
                <a:rPr lang="en-US" sz="2000" baseline="-25000" dirty="0">
                  <a:solidFill>
                    <a:schemeClr val="tx2"/>
                  </a:solidFill>
                  <a:latin typeface="Monaco" pitchFamily="2" charset="77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Monaco" pitchFamily="2" charset="77"/>
                </a:rPr>
                <a:t>t</a:t>
              </a:r>
              <a:r>
                <a:rPr lang="en-US" sz="2000" baseline="-25000" dirty="0">
                  <a:solidFill>
                    <a:schemeClr val="tx2"/>
                  </a:solidFill>
                  <a:latin typeface="Monaco" pitchFamily="2" charset="77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Monaco" pitchFamily="2" charset="77"/>
                </a:rPr>
                <a:t>,s</a:t>
              </a:r>
              <a:r>
                <a:rPr lang="en-US" sz="2000" baseline="-25000" dirty="0">
                  <a:solidFill>
                    <a:schemeClr val="tx2"/>
                  </a:solidFill>
                  <a:latin typeface="Monaco" pitchFamily="2" charset="77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Monaco" pitchFamily="2" charset="77"/>
                </a:rPr>
                <a:t>])&gt;</a:t>
              </a:r>
              <a:endParaRPr lang="en-US" sz="2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CE07C6-6521-8D49-873A-BBCED6419B96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4077430" y="3430526"/>
              <a:ext cx="89431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CCDAC4-EDCF-9648-8AFE-1F79E58F2A8C}"/>
              </a:ext>
            </a:extLst>
          </p:cNvPr>
          <p:cNvSpPr txBox="1"/>
          <p:nvPr/>
        </p:nvSpPr>
        <p:spPr>
          <a:xfrm>
            <a:off x="1066800" y="3762180"/>
            <a:ext cx="6135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&lt;[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(r</a:t>
            </a:r>
            <a:r>
              <a:rPr lang="en-US" sz="2000" baseline="-25000" dirty="0">
                <a:solidFill>
                  <a:srgbClr val="FF0000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)*,(r</a:t>
            </a:r>
            <a:r>
              <a:rPr lang="en-US" sz="2000" baseline="-25000" dirty="0">
                <a:solidFill>
                  <a:srgbClr val="FF0000"/>
                </a:solidFill>
                <a:latin typeface="Monaco" pitchFamily="2" charset="77"/>
              </a:rPr>
              <a:t>2</a:t>
            </a:r>
            <a:r>
              <a:rPr lang="en-US" sz="2000" baseline="30000" dirty="0">
                <a:solidFill>
                  <a:srgbClr val="FF0000"/>
                </a:solidFill>
                <a:latin typeface="Monaco" pitchFamily="2" charset="77"/>
              </a:rPr>
              <a:t>l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|r</a:t>
            </a:r>
            <a:r>
              <a:rPr lang="en-US" sz="2000" baseline="-25000" dirty="0">
                <a:solidFill>
                  <a:srgbClr val="FF0000"/>
                </a:solidFill>
                <a:latin typeface="Monaco" pitchFamily="2" charset="77"/>
              </a:rPr>
              <a:t>2</a:t>
            </a:r>
            <a:r>
              <a:rPr lang="en-US" sz="2000" baseline="30000" dirty="0">
                <a:solidFill>
                  <a:srgbClr val="FF0000"/>
                </a:solidFill>
                <a:latin typeface="Monaco" pitchFamily="2" charset="77"/>
              </a:rPr>
              <a:t>r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)*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],([t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],[(r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])&gt; </a:t>
            </a:r>
            <a:endParaRPr lang="en-US" sz="20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66A320-D1EA-F049-864F-AA833578FB59}"/>
              </a:ext>
            </a:extLst>
          </p:cNvPr>
          <p:cNvSpPr/>
          <p:nvPr/>
        </p:nvSpPr>
        <p:spPr>
          <a:xfrm>
            <a:off x="2601151" y="4254711"/>
            <a:ext cx="3657600" cy="686338"/>
          </a:xfrm>
          <a:prstGeom prst="roundRect">
            <a:avLst/>
          </a:prstGeom>
          <a:ln w="317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Monaco" pitchFamily="2" charset="77"/>
              </a:rPr>
              <a:t>Witness Tuple</a:t>
            </a:r>
          </a:p>
          <a:p>
            <a:r>
              <a:rPr lang="en-US" sz="1600" dirty="0">
                <a:solidFill>
                  <a:schemeClr val="bg2"/>
                </a:solidFill>
                <a:latin typeface="Monaco" pitchFamily="2" charset="77"/>
              </a:rPr>
              <a:t>&lt;prefix, (suffix</a:t>
            </a:r>
            <a:r>
              <a:rPr lang="en-US" sz="1600" baseline="-25000" dirty="0">
                <a:solidFill>
                  <a:schemeClr val="bg2"/>
                </a:solidFill>
                <a:latin typeface="Monaco" pitchFamily="2" charset="77"/>
              </a:rPr>
              <a:t>1</a:t>
            </a:r>
            <a:r>
              <a:rPr lang="en-US" sz="1600" dirty="0">
                <a:solidFill>
                  <a:schemeClr val="bg2"/>
                </a:solidFill>
                <a:latin typeface="Monaco" pitchFamily="2" charset="77"/>
              </a:rPr>
              <a:t>, suffix</a:t>
            </a:r>
            <a:r>
              <a:rPr lang="en-US" sz="1600" baseline="-25000" dirty="0">
                <a:solidFill>
                  <a:schemeClr val="bg2"/>
                </a:solidFill>
                <a:latin typeface="Monaco" pitchFamily="2" charset="77"/>
              </a:rPr>
              <a:t>2</a:t>
            </a:r>
            <a:r>
              <a:rPr lang="en-US" sz="1600" dirty="0">
                <a:solidFill>
                  <a:schemeClr val="bg2"/>
                </a:solidFill>
                <a:latin typeface="Monaco" pitchFamily="2" charset="77"/>
              </a:rPr>
              <a:t>)&gt; 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BC6FD-1708-164A-9CBF-33613DF6798E}"/>
              </a:ext>
            </a:extLst>
          </p:cNvPr>
          <p:cNvSpPr txBox="1"/>
          <p:nvPr/>
        </p:nvSpPr>
        <p:spPr>
          <a:xfrm>
            <a:off x="2817109" y="1155741"/>
            <a:ext cx="117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[t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4000A-6349-9D43-B6C6-07A282522913}"/>
              </a:ext>
            </a:extLst>
          </p:cNvPr>
          <p:cNvSpPr txBox="1"/>
          <p:nvPr/>
        </p:nvSpPr>
        <p:spPr>
          <a:xfrm>
            <a:off x="4942912" y="1155741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[r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80272-7142-A348-9EF4-60BCCF8EB39C}"/>
              </a:ext>
            </a:extLst>
          </p:cNvPr>
          <p:cNvSpPr txBox="1"/>
          <p:nvPr/>
        </p:nvSpPr>
        <p:spPr>
          <a:xfrm>
            <a:off x="4686431" y="1674614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Monaco" pitchFamily="2" charset="77"/>
              </a:rPr>
              <a:t>r</a:t>
            </a:r>
            <a:r>
              <a:rPr lang="en-US" sz="2000" baseline="-25000" dirty="0">
                <a:solidFill>
                  <a:srgbClr val="7030A0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78BDC-3D41-A948-8FEE-90FB4F630C17}"/>
              </a:ext>
            </a:extLst>
          </p:cNvPr>
          <p:cNvSpPr txBox="1"/>
          <p:nvPr/>
        </p:nvSpPr>
        <p:spPr>
          <a:xfrm>
            <a:off x="4429951" y="2149875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[</a:t>
            </a:r>
            <a:r>
              <a:rPr lang="en-US" sz="2000" dirty="0">
                <a:solidFill>
                  <a:srgbClr val="FF2F92"/>
                </a:solidFill>
                <a:latin typeface="Monaco" pitchFamily="2" charset="77"/>
              </a:rPr>
              <a:t>r</a:t>
            </a:r>
            <a:r>
              <a:rPr lang="en-US" sz="2000" baseline="-25000" dirty="0">
                <a:solidFill>
                  <a:srgbClr val="FF2F9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rgbClr val="FF2F92"/>
                </a:solidFill>
                <a:latin typeface="Monaco" pitchFamily="2" charset="77"/>
              </a:rPr>
              <a:t>r</a:t>
            </a:r>
            <a:r>
              <a:rPr lang="en-US" sz="2000" baseline="-25000" dirty="0">
                <a:solidFill>
                  <a:srgbClr val="FF2F9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7F075-5C04-D248-9BEE-9166CD88EDB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991700" y="1355796"/>
            <a:ext cx="9512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E1BB6D-958B-5541-91EE-FFEABDE62CBF}"/>
              </a:ext>
            </a:extLst>
          </p:cNvPr>
          <p:cNvSpPr txBox="1"/>
          <p:nvPr/>
        </p:nvSpPr>
        <p:spPr>
          <a:xfrm>
            <a:off x="2568784" y="1674520"/>
            <a:ext cx="144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Monaco" pitchFamily="2" charset="77"/>
              </a:rPr>
              <a:t>r</a:t>
            </a:r>
            <a:r>
              <a:rPr lang="en-US" sz="2000" baseline="-25000" dirty="0">
                <a:solidFill>
                  <a:srgbClr val="7030A0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B3BC1-DDF9-FD49-809C-3EEEB1CB2030}"/>
              </a:ext>
            </a:extLst>
          </p:cNvPr>
          <p:cNvSpPr txBox="1"/>
          <p:nvPr/>
        </p:nvSpPr>
        <p:spPr>
          <a:xfrm>
            <a:off x="2307472" y="2158686"/>
            <a:ext cx="170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[</a:t>
            </a:r>
            <a:r>
              <a:rPr lang="en-US" sz="2000" dirty="0">
                <a:solidFill>
                  <a:srgbClr val="FF2F92"/>
                </a:solidFill>
                <a:latin typeface="Monaco" pitchFamily="2" charset="77"/>
              </a:rPr>
              <a:t>r</a:t>
            </a:r>
            <a:r>
              <a:rPr lang="en-US" sz="2000" baseline="-25000" dirty="0">
                <a:solidFill>
                  <a:srgbClr val="FF2F9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rgbClr val="FF2F92"/>
                </a:solidFill>
                <a:latin typeface="Monaco" pitchFamily="2" charset="77"/>
              </a:rPr>
              <a:t>r</a:t>
            </a:r>
            <a:r>
              <a:rPr lang="en-US" sz="2000" baseline="-25000" dirty="0">
                <a:solidFill>
                  <a:srgbClr val="FF2F9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t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20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aco" pitchFamily="2" charset="77"/>
              </a:rPr>
              <a:t>]</a:t>
            </a:r>
            <a:endParaRPr lang="en-US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52736E-4849-B444-B258-D6B83C37D846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4009575" y="1874575"/>
            <a:ext cx="676856" cy="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B3080E-6C9F-8D40-91BE-9CD69C40CE05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4013036" y="2349930"/>
            <a:ext cx="416915" cy="88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2584065-F6EF-BB49-946B-147335AC7E2A}"/>
              </a:ext>
            </a:extLst>
          </p:cNvPr>
          <p:cNvSpPr/>
          <p:nvPr/>
        </p:nvSpPr>
        <p:spPr>
          <a:xfrm>
            <a:off x="3057144" y="1050275"/>
            <a:ext cx="739235" cy="150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6A035-6482-D749-AFDE-817E8C58FCF1}"/>
              </a:ext>
            </a:extLst>
          </p:cNvPr>
          <p:cNvSpPr/>
          <p:nvPr/>
        </p:nvSpPr>
        <p:spPr>
          <a:xfrm>
            <a:off x="5170410" y="1050275"/>
            <a:ext cx="934733" cy="150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81B50E-8EA9-CD48-AF52-4B074208D500}"/>
              </a:ext>
            </a:extLst>
          </p:cNvPr>
          <p:cNvCxnSpPr>
            <a:stCxn id="3" idx="2"/>
          </p:cNvCxnSpPr>
          <p:nvPr/>
        </p:nvCxnSpPr>
        <p:spPr>
          <a:xfrm flipH="1">
            <a:off x="3426761" y="2558796"/>
            <a:ext cx="1" cy="7749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BD2317-9CA0-F346-B16D-89B13468CD59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637776" y="2558796"/>
            <a:ext cx="1" cy="7749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3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BAC7-ECD3-C046-8941-23A1A047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BFF5-FCFB-6B4E-9C26-D6299449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Representation of Iteration Space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Representation of  Transformation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Representation of Dependence</a:t>
            </a:r>
          </a:p>
          <a:p>
            <a:r>
              <a:rPr lang="en-US" dirty="0"/>
              <a:t>A Check for </a:t>
            </a:r>
            <a:r>
              <a:rPr lang="en-US" dirty="0">
                <a:solidFill>
                  <a:srgbClr val="FF0000"/>
                </a:solidFill>
              </a:rPr>
              <a:t>Soundness of Transformations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90693-BBFD-BC43-9266-FCD4916F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63"/>
    </mc:Choice>
    <mc:Fallback xmlns="">
      <p:transition spd="slow" advTm="7386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2E71-7C2E-D84B-AC3C-4837726A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Soundness of Transformations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97AF4-A6C7-6D41-91DF-E2EDE58E0DBF}"/>
              </a:ext>
            </a:extLst>
          </p:cNvPr>
          <p:cNvSpPr txBox="1"/>
          <p:nvPr/>
        </p:nvSpPr>
        <p:spPr>
          <a:xfrm>
            <a:off x="685800" y="1200150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a given prefix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5A21E47-DCA1-6143-ACC9-C148A0362C59}"/>
              </a:ext>
            </a:extLst>
          </p:cNvPr>
          <p:cNvSpPr/>
          <p:nvPr/>
        </p:nvSpPr>
        <p:spPr>
          <a:xfrm>
            <a:off x="3505200" y="2093686"/>
            <a:ext cx="2133600" cy="223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Composed Transformation</a:t>
            </a:r>
          </a:p>
          <a:p>
            <a:pPr algn="ctr"/>
            <a:r>
              <a:rPr lang="en-US" dirty="0"/>
              <a:t>Transducer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A12EA2-B80D-B24D-828D-56D8D73648F4}"/>
              </a:ext>
            </a:extLst>
          </p:cNvPr>
          <p:cNvSpPr/>
          <p:nvPr/>
        </p:nvSpPr>
        <p:spPr>
          <a:xfrm>
            <a:off x="1447800" y="2266950"/>
            <a:ext cx="1371600" cy="533400"/>
          </a:xfrm>
          <a:prstGeom prst="roundRect">
            <a:avLst/>
          </a:prstGeom>
          <a:solidFill>
            <a:srgbClr val="6633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  <a:r>
              <a:rPr lang="en-US" baseline="-25000" dirty="0"/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ECBF583-48EE-3D4C-831A-CA926B08F303}"/>
              </a:ext>
            </a:extLst>
          </p:cNvPr>
          <p:cNvSpPr/>
          <p:nvPr/>
        </p:nvSpPr>
        <p:spPr>
          <a:xfrm>
            <a:off x="1447800" y="3638550"/>
            <a:ext cx="1371600" cy="533400"/>
          </a:xfrm>
          <a:prstGeom prst="roundRect">
            <a:avLst/>
          </a:prstGeom>
          <a:solidFill>
            <a:srgbClr val="FF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  <a:r>
              <a:rPr lang="en-US" baseline="-25000" dirty="0"/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9F08D31-09C0-8D42-8F6E-36915C63F822}"/>
              </a:ext>
            </a:extLst>
          </p:cNvPr>
          <p:cNvSpPr/>
          <p:nvPr/>
        </p:nvSpPr>
        <p:spPr>
          <a:xfrm>
            <a:off x="6324600" y="2266950"/>
            <a:ext cx="1371600" cy="533400"/>
          </a:xfrm>
          <a:prstGeom prst="roundRect">
            <a:avLst/>
          </a:prstGeom>
          <a:solidFill>
            <a:srgbClr val="521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AC2EE83-3158-AA43-9925-8B02ACB9AE5B}"/>
              </a:ext>
            </a:extLst>
          </p:cNvPr>
          <p:cNvSpPr/>
          <p:nvPr/>
        </p:nvSpPr>
        <p:spPr>
          <a:xfrm>
            <a:off x="6324600" y="3638550"/>
            <a:ext cx="1371600" cy="533400"/>
          </a:xfrm>
          <a:prstGeom prst="roundRect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  <a:r>
              <a:rPr lang="en-US" baseline="-25000" dirty="0"/>
              <a:t>2</a:t>
            </a:r>
            <a:r>
              <a:rPr lang="en-US" dirty="0"/>
              <a:t>’</a:t>
            </a:r>
            <a:endParaRPr lang="en-US" baseline="-25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074768-38DD-2643-94C8-DD60BA4C59A5}"/>
              </a:ext>
            </a:extLst>
          </p:cNvPr>
          <p:cNvCxnSpPr>
            <a:stCxn id="7" idx="3"/>
          </p:cNvCxnSpPr>
          <p:nvPr/>
        </p:nvCxnSpPr>
        <p:spPr>
          <a:xfrm>
            <a:off x="2819400" y="2533650"/>
            <a:ext cx="6858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90B149-D133-8B4A-B624-F5DA68CF06FB}"/>
              </a:ext>
            </a:extLst>
          </p:cNvPr>
          <p:cNvCxnSpPr>
            <a:stCxn id="8" idx="3"/>
          </p:cNvCxnSpPr>
          <p:nvPr/>
        </p:nvCxnSpPr>
        <p:spPr>
          <a:xfrm>
            <a:off x="2819400" y="3905250"/>
            <a:ext cx="6858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F261C3-C0CE-D74F-ABA4-348BA0836FA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38800" y="2533650"/>
            <a:ext cx="6858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D4DEDE-4FF9-3445-B1CD-4D2EDBE8564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638800" y="3905250"/>
            <a:ext cx="6858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E74046A-E97F-894D-8087-BE8508592B2C}"/>
              </a:ext>
            </a:extLst>
          </p:cNvPr>
          <p:cNvSpPr txBox="1"/>
          <p:nvPr/>
        </p:nvSpPr>
        <p:spPr>
          <a:xfrm>
            <a:off x="1244382" y="1611868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Input 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59284A-E5A0-1F4E-81DF-A2AC3B0A6A5D}"/>
              </a:ext>
            </a:extLst>
          </p:cNvPr>
          <p:cNvSpPr txBox="1"/>
          <p:nvPr/>
        </p:nvSpPr>
        <p:spPr>
          <a:xfrm>
            <a:off x="6121182" y="1581932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Output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6356-B12D-E041-8A8C-A6787C4B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E634F-FE32-AF40-BE8E-4F09D7D88245}"/>
              </a:ext>
            </a:extLst>
          </p:cNvPr>
          <p:cNvSpPr txBox="1"/>
          <p:nvPr/>
        </p:nvSpPr>
        <p:spPr>
          <a:xfrm>
            <a:off x="483789" y="2004022"/>
            <a:ext cx="373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633F7"/>
                </a:solidFill>
                <a:latin typeface="Chalkboard" panose="03050602040202020205" pitchFamily="66" charset="77"/>
              </a:rPr>
              <a:t>I</a:t>
            </a:r>
            <a:r>
              <a:rPr lang="en-US" b="1" baseline="-25000" dirty="0">
                <a:solidFill>
                  <a:srgbClr val="6633F7"/>
                </a:solidFill>
                <a:latin typeface="Chalkboard" panose="03050602040202020205" pitchFamily="66" charset="77"/>
              </a:rPr>
              <a:t>1</a:t>
            </a:r>
          </a:p>
          <a:p>
            <a:r>
              <a:rPr lang="en-US" b="1" dirty="0">
                <a:solidFill>
                  <a:srgbClr val="6633F7"/>
                </a:solidFill>
                <a:latin typeface="Chalkboard" panose="03050602040202020205" pitchFamily="66" charset="77"/>
              </a:rPr>
              <a:t>.</a:t>
            </a:r>
          </a:p>
          <a:p>
            <a:r>
              <a:rPr lang="en-US" b="1" dirty="0">
                <a:solidFill>
                  <a:srgbClr val="6633F7"/>
                </a:solidFill>
                <a:latin typeface="Chalkboard" panose="03050602040202020205" pitchFamily="66" charset="77"/>
              </a:rPr>
              <a:t>.</a:t>
            </a:r>
          </a:p>
          <a:p>
            <a:r>
              <a:rPr lang="en-US" b="1" dirty="0">
                <a:solidFill>
                  <a:srgbClr val="6633F7"/>
                </a:solidFill>
                <a:latin typeface="Chalkboard" panose="03050602040202020205" pitchFamily="66" charset="77"/>
              </a:rPr>
              <a:t>I</a:t>
            </a:r>
            <a:r>
              <a:rPr lang="en-US" b="1" baseline="-25000" dirty="0">
                <a:solidFill>
                  <a:srgbClr val="6633F7"/>
                </a:solidFill>
                <a:latin typeface="Chalkboard" panose="03050602040202020205" pitchFamily="66" charset="77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21F60-A1FD-A546-BF1A-714CABB336B6}"/>
              </a:ext>
            </a:extLst>
          </p:cNvPr>
          <p:cNvSpPr txBox="1"/>
          <p:nvPr/>
        </p:nvSpPr>
        <p:spPr>
          <a:xfrm>
            <a:off x="499997" y="3261322"/>
            <a:ext cx="433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2F92"/>
                </a:solidFill>
                <a:latin typeface="Chalkboard" panose="03050602040202020205" pitchFamily="66" charset="77"/>
              </a:rPr>
              <a:t>J</a:t>
            </a:r>
            <a:r>
              <a:rPr lang="en-US" b="1" baseline="-25000" dirty="0">
                <a:solidFill>
                  <a:srgbClr val="FF2F92"/>
                </a:solidFill>
                <a:latin typeface="Chalkboard" panose="03050602040202020205" pitchFamily="66" charset="77"/>
              </a:rPr>
              <a:t>1</a:t>
            </a:r>
          </a:p>
          <a:p>
            <a:r>
              <a:rPr lang="en-US" b="1" dirty="0">
                <a:solidFill>
                  <a:srgbClr val="FF2F92"/>
                </a:solidFill>
                <a:latin typeface="Chalkboard" panose="03050602040202020205" pitchFamily="66" charset="77"/>
              </a:rPr>
              <a:t>.</a:t>
            </a:r>
          </a:p>
          <a:p>
            <a:r>
              <a:rPr lang="en-US" b="1" dirty="0">
                <a:solidFill>
                  <a:srgbClr val="FF2F92"/>
                </a:solidFill>
                <a:latin typeface="Chalkboard" panose="03050602040202020205" pitchFamily="66" charset="77"/>
              </a:rPr>
              <a:t>.</a:t>
            </a:r>
          </a:p>
          <a:p>
            <a:r>
              <a:rPr lang="en-US" b="1" dirty="0">
                <a:solidFill>
                  <a:srgbClr val="FF2F92"/>
                </a:solidFill>
                <a:latin typeface="Chalkboard" panose="03050602040202020205" pitchFamily="66" charset="77"/>
              </a:rPr>
              <a:t>J</a:t>
            </a:r>
            <a:r>
              <a:rPr lang="en-US" b="1" baseline="-25000" dirty="0">
                <a:solidFill>
                  <a:srgbClr val="FF2F92"/>
                </a:solidFill>
                <a:latin typeface="Chalkboard" panose="03050602040202020205" pitchFamily="66" charset="77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327FA-C73B-784F-9176-C89BE88E1FBB}"/>
              </a:ext>
            </a:extLst>
          </p:cNvPr>
          <p:cNvSpPr txBox="1"/>
          <p:nvPr/>
        </p:nvSpPr>
        <p:spPr>
          <a:xfrm>
            <a:off x="8099481" y="2093686"/>
            <a:ext cx="373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halkboard" panose="03050602040202020205" pitchFamily="66" charset="77"/>
              </a:rPr>
              <a:t>I</a:t>
            </a:r>
            <a:r>
              <a:rPr lang="en-US" b="1" baseline="-25000" dirty="0">
                <a:solidFill>
                  <a:srgbClr val="7030A0"/>
                </a:solidFill>
                <a:latin typeface="Chalkboard" panose="03050602040202020205" pitchFamily="66" charset="77"/>
              </a:rPr>
              <a:t>1</a:t>
            </a:r>
          </a:p>
          <a:p>
            <a:r>
              <a:rPr lang="en-US" b="1" dirty="0">
                <a:solidFill>
                  <a:srgbClr val="7030A0"/>
                </a:solidFill>
                <a:latin typeface="Chalkboard" panose="03050602040202020205" pitchFamily="66" charset="77"/>
              </a:rPr>
              <a:t>.</a:t>
            </a:r>
          </a:p>
          <a:p>
            <a:r>
              <a:rPr lang="en-US" b="1" dirty="0">
                <a:solidFill>
                  <a:srgbClr val="7030A0"/>
                </a:solidFill>
                <a:latin typeface="Chalkboard" panose="03050602040202020205" pitchFamily="66" charset="77"/>
              </a:rPr>
              <a:t>.</a:t>
            </a:r>
          </a:p>
          <a:p>
            <a:r>
              <a:rPr lang="en-US" b="1" dirty="0">
                <a:solidFill>
                  <a:srgbClr val="7030A0"/>
                </a:solidFill>
                <a:latin typeface="Chalkboard" panose="03050602040202020205" pitchFamily="66" charset="77"/>
              </a:rPr>
              <a:t>I</a:t>
            </a:r>
            <a:r>
              <a:rPr lang="en-US" b="1" baseline="-25000" dirty="0">
                <a:solidFill>
                  <a:srgbClr val="7030A0"/>
                </a:solidFill>
                <a:latin typeface="Chalkboard" panose="03050602040202020205" pitchFamily="66" charset="77"/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3BA2C-6F5C-ED41-B8BB-1CFEB9C4B5C9}"/>
              </a:ext>
            </a:extLst>
          </p:cNvPr>
          <p:cNvSpPr txBox="1"/>
          <p:nvPr/>
        </p:nvSpPr>
        <p:spPr>
          <a:xfrm>
            <a:off x="8115689" y="3350986"/>
            <a:ext cx="433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2F92"/>
                </a:solidFill>
                <a:latin typeface="Chalkboard" panose="03050602040202020205" pitchFamily="66" charset="77"/>
              </a:rPr>
              <a:t>J</a:t>
            </a:r>
            <a:r>
              <a:rPr lang="en-US" b="1" baseline="-25000" dirty="0">
                <a:solidFill>
                  <a:srgbClr val="FF2F92"/>
                </a:solidFill>
                <a:latin typeface="Chalkboard" panose="03050602040202020205" pitchFamily="66" charset="77"/>
              </a:rPr>
              <a:t>1</a:t>
            </a:r>
          </a:p>
          <a:p>
            <a:r>
              <a:rPr lang="en-US" b="1" dirty="0">
                <a:solidFill>
                  <a:srgbClr val="FF2F92"/>
                </a:solidFill>
                <a:latin typeface="Chalkboard" panose="03050602040202020205" pitchFamily="66" charset="77"/>
              </a:rPr>
              <a:t>.</a:t>
            </a:r>
          </a:p>
          <a:p>
            <a:r>
              <a:rPr lang="en-US" b="1" dirty="0">
                <a:solidFill>
                  <a:srgbClr val="FF2F92"/>
                </a:solidFill>
                <a:latin typeface="Chalkboard" panose="03050602040202020205" pitchFamily="66" charset="77"/>
              </a:rPr>
              <a:t>.</a:t>
            </a:r>
          </a:p>
          <a:p>
            <a:r>
              <a:rPr lang="en-US" b="1" dirty="0">
                <a:solidFill>
                  <a:srgbClr val="FF2F92"/>
                </a:solidFill>
                <a:latin typeface="Chalkboard" panose="03050602040202020205" pitchFamily="66" charset="77"/>
              </a:rPr>
              <a:t>J</a:t>
            </a:r>
            <a:r>
              <a:rPr lang="en-US" b="1" baseline="-25000" dirty="0">
                <a:solidFill>
                  <a:srgbClr val="FF2F92"/>
                </a:solidFill>
                <a:latin typeface="Chalkboard" panose="03050602040202020205" pitchFamily="66" charset="77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1A94B6-6747-2846-863E-4BF7A8B01F97}"/>
              </a:ext>
            </a:extLst>
          </p:cNvPr>
          <p:cNvSpPr/>
          <p:nvPr/>
        </p:nvSpPr>
        <p:spPr>
          <a:xfrm>
            <a:off x="8048426" y="2731129"/>
            <a:ext cx="475929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3" grpId="0" animBg="1"/>
      <p:bldP spid="14" grpId="0" animBg="1"/>
      <p:bldP spid="41" grpId="0"/>
      <p:bldP spid="42" grpId="0"/>
      <p:bldP spid="4" grpId="0"/>
      <p:bldP spid="17" grpId="0"/>
      <p:bldP spid="18" grpId="0"/>
      <p:bldP spid="19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4A80-C0BD-8D48-8BA5-B8AE39FB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C7C34-835D-4540-98D8-F6F8E35C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A33A422-F345-C747-B1C4-6A2D9D4C2957}"/>
              </a:ext>
            </a:extLst>
          </p:cNvPr>
          <p:cNvSpPr/>
          <p:nvPr/>
        </p:nvSpPr>
        <p:spPr>
          <a:xfrm>
            <a:off x="1371600" y="1276350"/>
            <a:ext cx="5943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FD0497-417D-ED42-8906-A165826CE12A}"/>
              </a:ext>
            </a:extLst>
          </p:cNvPr>
          <p:cNvSpPr/>
          <p:nvPr/>
        </p:nvSpPr>
        <p:spPr>
          <a:xfrm>
            <a:off x="1547865" y="1413195"/>
            <a:ext cx="1752600" cy="321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Motion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42E015-2154-D34C-89E9-B397F83CE7F6}"/>
              </a:ext>
            </a:extLst>
          </p:cNvPr>
          <p:cNvSpPr/>
          <p:nvPr/>
        </p:nvSpPr>
        <p:spPr>
          <a:xfrm>
            <a:off x="3481544" y="1413195"/>
            <a:ext cx="1752600" cy="321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Strip Mining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95BE0F-39A8-214A-A5C5-942E5C38C748}"/>
              </a:ext>
            </a:extLst>
          </p:cNvPr>
          <p:cNvSpPr/>
          <p:nvPr/>
        </p:nvSpPr>
        <p:spPr>
          <a:xfrm>
            <a:off x="5415224" y="1413195"/>
            <a:ext cx="1752600" cy="321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15B7A-9869-5A4E-B527-42517BA7C8E3}"/>
              </a:ext>
            </a:extLst>
          </p:cNvPr>
          <p:cNvSpPr txBox="1"/>
          <p:nvPr/>
        </p:nvSpPr>
        <p:spPr>
          <a:xfrm>
            <a:off x="2628900" y="184056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 Blocking (Jo et al. 2011)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A144FC-0894-C746-B521-8DBA7843E176}"/>
              </a:ext>
            </a:extLst>
          </p:cNvPr>
          <p:cNvSpPr/>
          <p:nvPr/>
        </p:nvSpPr>
        <p:spPr>
          <a:xfrm>
            <a:off x="685800" y="2458046"/>
            <a:ext cx="75438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94F641-D115-0847-A6A8-C72E1E9DC46C}"/>
              </a:ext>
            </a:extLst>
          </p:cNvPr>
          <p:cNvSpPr/>
          <p:nvPr/>
        </p:nvSpPr>
        <p:spPr>
          <a:xfrm>
            <a:off x="828152" y="2562491"/>
            <a:ext cx="1752600" cy="321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Motion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7C5C3C-8B88-AB4D-8DC7-64972EEE6522}"/>
              </a:ext>
            </a:extLst>
          </p:cNvPr>
          <p:cNvSpPr/>
          <p:nvPr/>
        </p:nvSpPr>
        <p:spPr>
          <a:xfrm>
            <a:off x="4538924" y="2558892"/>
            <a:ext cx="1752600" cy="321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Strip Mining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63D80A-66C9-2F47-AEFC-CB6EA268B847}"/>
              </a:ext>
            </a:extLst>
          </p:cNvPr>
          <p:cNvSpPr/>
          <p:nvPr/>
        </p:nvSpPr>
        <p:spPr>
          <a:xfrm>
            <a:off x="6369818" y="2558892"/>
            <a:ext cx="1752600" cy="321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Interchange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63EFD-CE25-524D-B30A-29161A6D5AF8}"/>
              </a:ext>
            </a:extLst>
          </p:cNvPr>
          <p:cNvSpPr txBox="1"/>
          <p:nvPr/>
        </p:nvSpPr>
        <p:spPr>
          <a:xfrm>
            <a:off x="2667000" y="299002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Traversal Splicing (Jo et al. 2012)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3C46771-BD8E-8E47-8EBB-678FF7CD04AD}"/>
              </a:ext>
            </a:extLst>
          </p:cNvPr>
          <p:cNvSpPr/>
          <p:nvPr/>
        </p:nvSpPr>
        <p:spPr>
          <a:xfrm>
            <a:off x="2687725" y="2558892"/>
            <a:ext cx="1752600" cy="321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Inlining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4E1E01-10B4-5548-AEF1-D39C7036F896}"/>
              </a:ext>
            </a:extLst>
          </p:cNvPr>
          <p:cNvSpPr txBox="1"/>
          <p:nvPr/>
        </p:nvSpPr>
        <p:spPr>
          <a:xfrm>
            <a:off x="6359992" y="18118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136x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38ACC-7D2E-EE44-A97E-6C1BE573BC95}"/>
              </a:ext>
            </a:extLst>
          </p:cNvPr>
          <p:cNvSpPr txBox="1"/>
          <p:nvPr/>
        </p:nvSpPr>
        <p:spPr>
          <a:xfrm>
            <a:off x="6775392" y="29894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129x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DFC9CF-392A-4E45-9479-030CF6579527}"/>
              </a:ext>
            </a:extLst>
          </p:cNvPr>
          <p:cNvSpPr/>
          <p:nvPr/>
        </p:nvSpPr>
        <p:spPr>
          <a:xfrm>
            <a:off x="2057400" y="3743348"/>
            <a:ext cx="46482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AC2D3-D85C-DF43-BA4B-15EBA117805E}"/>
              </a:ext>
            </a:extLst>
          </p:cNvPr>
          <p:cNvSpPr txBox="1"/>
          <p:nvPr/>
        </p:nvSpPr>
        <p:spPr>
          <a:xfrm>
            <a:off x="2797893" y="425940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09F68A-1FFA-FE48-8D3D-36A5D47C6BD7}"/>
              </a:ext>
            </a:extLst>
          </p:cNvPr>
          <p:cNvSpPr txBox="1"/>
          <p:nvPr/>
        </p:nvSpPr>
        <p:spPr>
          <a:xfrm>
            <a:off x="5957576" y="424278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59x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9287554-DF3D-9A47-B194-3D59AA73EDF5}"/>
              </a:ext>
            </a:extLst>
          </p:cNvPr>
          <p:cNvSpPr/>
          <p:nvPr/>
        </p:nvSpPr>
        <p:spPr>
          <a:xfrm>
            <a:off x="2568400" y="3865253"/>
            <a:ext cx="1752600" cy="321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Motion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D683B82-86E6-824E-9205-B43611197083}"/>
              </a:ext>
            </a:extLst>
          </p:cNvPr>
          <p:cNvSpPr/>
          <p:nvPr/>
        </p:nvSpPr>
        <p:spPr>
          <a:xfrm>
            <a:off x="4617218" y="3865253"/>
            <a:ext cx="1752600" cy="321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Interchange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502D0C-0B2A-D242-B424-E508004E9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98" y="3692184"/>
            <a:ext cx="354187" cy="3461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71C7D8-ADCC-9D4B-A0D9-647171CDF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19" y="3715616"/>
            <a:ext cx="354187" cy="3461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09C824-3633-4D46-89A3-5F17A4E7E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90" y="4160226"/>
            <a:ext cx="473210" cy="4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1" animBg="1"/>
      <p:bldP spid="19" grpId="1"/>
      <p:bldP spid="22" grpId="0"/>
      <p:bldP spid="23" grpId="1" animBg="1"/>
      <p:bldP spid="2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692-8923-9A43-B164-EDEFC844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758D-A19E-374F-855E-268A535E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provide a unified approach to,</a:t>
            </a:r>
          </a:p>
          <a:p>
            <a:pPr lvl="1"/>
            <a:r>
              <a:rPr lang="en-US" dirty="0"/>
              <a:t>Represent </a:t>
            </a:r>
            <a:r>
              <a:rPr lang="en-US" dirty="0">
                <a:solidFill>
                  <a:srgbClr val="FF0000"/>
                </a:solidFill>
              </a:rPr>
              <a:t>iteration space.</a:t>
            </a:r>
            <a:endParaRPr lang="en-US" dirty="0"/>
          </a:p>
          <a:p>
            <a:pPr lvl="1"/>
            <a:r>
              <a:rPr lang="en-US" dirty="0"/>
              <a:t>Represent </a:t>
            </a:r>
            <a:r>
              <a:rPr lang="en-US" dirty="0">
                <a:solidFill>
                  <a:srgbClr val="FF0000"/>
                </a:solidFill>
              </a:rPr>
              <a:t>transformations.</a:t>
            </a:r>
          </a:p>
          <a:p>
            <a:pPr lvl="1"/>
            <a:r>
              <a:rPr lang="en-US" dirty="0"/>
              <a:t>Represent </a:t>
            </a:r>
            <a:r>
              <a:rPr lang="en-US" dirty="0">
                <a:solidFill>
                  <a:srgbClr val="FF0000"/>
                </a:solidFill>
              </a:rPr>
              <a:t>dependences. </a:t>
            </a:r>
          </a:p>
          <a:p>
            <a:pPr lvl="1"/>
            <a:r>
              <a:rPr lang="en-US" dirty="0"/>
              <a:t>Test the </a:t>
            </a:r>
            <a:r>
              <a:rPr lang="en-US" dirty="0">
                <a:solidFill>
                  <a:srgbClr val="FF0000"/>
                </a:solidFill>
              </a:rPr>
              <a:t>validity of the sequence of transformations </a:t>
            </a:r>
            <a:r>
              <a:rPr lang="en-US" dirty="0"/>
              <a:t>given the dependences.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2434-22B5-DE4E-890F-5EA09351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09BEE-77F5-1045-8060-0F817047ABD7}"/>
              </a:ext>
            </a:extLst>
          </p:cNvPr>
          <p:cNvSpPr/>
          <p:nvPr/>
        </p:nvSpPr>
        <p:spPr>
          <a:xfrm>
            <a:off x="1577558" y="4305598"/>
            <a:ext cx="5988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inLibertineT"/>
              </a:rPr>
              <a:t>Available at </a:t>
            </a:r>
            <a:r>
              <a:rPr lang="en-US" sz="2400" dirty="0">
                <a:solidFill>
                  <a:srgbClr val="0054C9"/>
                </a:solidFill>
                <a:latin typeface="LinBiolinumT"/>
              </a:rPr>
              <a:t>https://bitbucket.org/plcl/polyrec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04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irshanthan\Desktop\ASPLOS\Purd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3700391"/>
            <a:ext cx="38195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irshanthan\Desktop\ASPLOS\purp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3562350"/>
            <a:ext cx="1600200" cy="141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7772400" cy="1102519"/>
          </a:xfrm>
        </p:spPr>
        <p:txBody>
          <a:bodyPr>
            <a:noAutofit/>
          </a:bodyPr>
          <a:lstStyle/>
          <a:p>
            <a:r>
              <a:rPr lang="en-US" sz="4800" dirty="0"/>
              <a:t>Composable, Sound Transformations of Nested Recursion and Loops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52700"/>
            <a:ext cx="9144000" cy="1314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ill Sans MT" pitchFamily="34" charset="0"/>
              </a:rPr>
              <a:t>Kirshanthan Sundararajah and Milind Kulkarni</a:t>
            </a:r>
          </a:p>
          <a:p>
            <a:r>
              <a:rPr lang="en-US" sz="2800" dirty="0">
                <a:latin typeface="Gill Sans MT" pitchFamily="34" charset="0"/>
              </a:rPr>
              <a:t>School of Electrical and Computer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256BF-A3EA-8B4B-840B-B2FB5DB3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9"/>
    </mc:Choice>
    <mc:Fallback xmlns="">
      <p:transition spd="slow" advTm="1696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4A5A-B8A3-A541-9F10-7EAB73DC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 Nested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8F81-D8B4-114B-B0E9-686DFBB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loops converted to </a:t>
            </a:r>
            <a:r>
              <a:rPr lang="en-US" dirty="0">
                <a:solidFill>
                  <a:srgbClr val="FF0000"/>
                </a:solidFill>
              </a:rPr>
              <a:t>tail recursive functions.</a:t>
            </a:r>
          </a:p>
          <a:p>
            <a:r>
              <a:rPr lang="en-US" dirty="0"/>
              <a:t>One or more </a:t>
            </a:r>
            <a:r>
              <a:rPr lang="en-US" dirty="0">
                <a:solidFill>
                  <a:srgbClr val="FF0000"/>
                </a:solidFill>
              </a:rPr>
              <a:t>self recursive calls.</a:t>
            </a:r>
          </a:p>
          <a:p>
            <a:r>
              <a:rPr lang="en-US" dirty="0"/>
              <a:t>One </a:t>
            </a:r>
            <a:r>
              <a:rPr lang="en-US" dirty="0">
                <a:solidFill>
                  <a:srgbClr val="FF0000"/>
                </a:solidFill>
              </a:rPr>
              <a:t>transfer call </a:t>
            </a:r>
            <a:r>
              <a:rPr lang="en-US" dirty="0"/>
              <a:t>to inner recursive function.</a:t>
            </a:r>
          </a:p>
          <a:p>
            <a:r>
              <a:rPr lang="en-US" dirty="0">
                <a:solidFill>
                  <a:srgbClr val="FF0000"/>
                </a:solidFill>
              </a:rPr>
              <a:t>Only Innermost</a:t>
            </a:r>
            <a:r>
              <a:rPr lang="en-US" dirty="0"/>
              <a:t> function performs </a:t>
            </a:r>
            <a:r>
              <a:rPr lang="en-US" dirty="0">
                <a:solidFill>
                  <a:srgbClr val="FF0000"/>
                </a:solidFill>
              </a:rPr>
              <a:t>computation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002C-EF1F-B348-A724-6D912D1A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2937-BD55-6743-91D1-EC9272BF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Multi-tape?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9BB7F-A826-F74E-8120-D53594E9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AB58D-3E1D-4941-A06D-9D743E1B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47" y="1296592"/>
            <a:ext cx="568330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0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79D3-AAF8-CB48-BE1E-DCFA65C1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AF55-7688-9042-916A-1667B408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motion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Order of the labels</a:t>
            </a:r>
          </a:p>
          <a:p>
            <a:r>
              <a:rPr lang="en-US" dirty="0"/>
              <a:t>Interchange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Dimensions</a:t>
            </a:r>
          </a:p>
          <a:p>
            <a:r>
              <a:rPr lang="en-US" dirty="0"/>
              <a:t>Inlining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Dimension, Call</a:t>
            </a:r>
          </a:p>
          <a:p>
            <a:r>
              <a:rPr lang="en-US" dirty="0"/>
              <a:t>Strip mining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Dimension, Strip size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835DD-B6B9-5145-9C60-880F70BB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23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FF3D-A5FC-0B45-AB5F-AFC81E9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Transformations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B2692-027C-7747-8BA9-D59682813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60" y="2729621"/>
            <a:ext cx="2908338" cy="2356729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A2696D0-EAA5-3D42-90A1-FCF362C7BE26}"/>
              </a:ext>
            </a:extLst>
          </p:cNvPr>
          <p:cNvSpPr/>
          <p:nvPr/>
        </p:nvSpPr>
        <p:spPr>
          <a:xfrm>
            <a:off x="203958" y="3005974"/>
            <a:ext cx="27430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[t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]&lt;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  <a:sym typeface="Wingdings" pitchFamily="2" charset="2"/>
              </a:rPr>
              <a:t>--&gt;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[t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,s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]</a:t>
            </a:r>
          </a:p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[t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, r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sz="1200" baseline="30000" dirty="0">
                <a:solidFill>
                  <a:schemeClr val="tx2"/>
                </a:solidFill>
                <a:latin typeface="Monaco" pitchFamily="2" charset="77"/>
              </a:rPr>
              <a:t>l 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s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]&lt;--&gt;[t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, </a:t>
            </a:r>
            <a:r>
              <a:rPr lang="en-US" sz="1200" dirty="0">
                <a:solidFill>
                  <a:srgbClr val="FF0000"/>
                </a:solidFill>
                <a:latin typeface="Monaco" pitchFamily="2" charset="77"/>
              </a:rPr>
              <a:t>s</a:t>
            </a:r>
            <a:r>
              <a:rPr lang="en-US" sz="1200" baseline="-25000" dirty="0">
                <a:solidFill>
                  <a:srgbClr val="FF0000"/>
                </a:solidFill>
                <a:latin typeface="Monaco" pitchFamily="2" charset="77"/>
              </a:rPr>
              <a:t>1’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]</a:t>
            </a:r>
          </a:p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[t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, r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sz="1200" baseline="30000" dirty="0">
                <a:solidFill>
                  <a:schemeClr val="tx2"/>
                </a:solidFill>
                <a:latin typeface="Monaco" pitchFamily="2" charset="77"/>
              </a:rPr>
              <a:t>l 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sz="1200" baseline="30000" dirty="0">
                <a:solidFill>
                  <a:schemeClr val="tx2"/>
                </a:solidFill>
                <a:latin typeface="Monaco" pitchFamily="2" charset="77"/>
              </a:rPr>
              <a:t>l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s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]&lt;--&gt;[t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, </a:t>
            </a:r>
            <a:r>
              <a:rPr lang="en-US" sz="1200" dirty="0">
                <a:solidFill>
                  <a:srgbClr val="FF0000"/>
                </a:solidFill>
                <a:latin typeface="Monaco" pitchFamily="2" charset="77"/>
              </a:rPr>
              <a:t>r</a:t>
            </a:r>
            <a:r>
              <a:rPr lang="en-US" sz="1200" baseline="-25000" dirty="0">
                <a:solidFill>
                  <a:srgbClr val="FF0000"/>
                </a:solidFill>
                <a:latin typeface="Monaco" pitchFamily="2" charset="77"/>
              </a:rPr>
              <a:t>2</a:t>
            </a:r>
            <a:r>
              <a:rPr lang="en-US" sz="1200" baseline="30000" dirty="0">
                <a:solidFill>
                  <a:srgbClr val="FF0000"/>
                </a:solidFill>
                <a:latin typeface="Monaco" pitchFamily="2" charset="77"/>
              </a:rPr>
              <a:t>ll</a:t>
            </a:r>
            <a:r>
              <a:rPr lang="en-US" sz="1200" dirty="0">
                <a:solidFill>
                  <a:srgbClr val="FF0000"/>
                </a:solidFill>
                <a:latin typeface="Monaco" pitchFamily="2" charset="77"/>
              </a:rPr>
              <a:t>s</a:t>
            </a:r>
            <a:r>
              <a:rPr lang="en-US" sz="1200" baseline="-25000" dirty="0">
                <a:solidFill>
                  <a:srgbClr val="FF0000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]</a:t>
            </a:r>
            <a:r>
              <a:rPr lang="en-US" sz="1200" baseline="-25000" dirty="0">
                <a:solidFill>
                  <a:srgbClr val="FF0000"/>
                </a:solidFill>
                <a:latin typeface="Monaco" pitchFamily="2" charset="77"/>
              </a:rPr>
              <a:t> </a:t>
            </a:r>
            <a:endParaRPr lang="en-US" sz="1200" dirty="0">
              <a:solidFill>
                <a:srgbClr val="FF0000"/>
              </a:solidFill>
              <a:latin typeface="Monaco" pitchFamily="2" charset="77"/>
            </a:endParaRPr>
          </a:p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[t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, r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sz="1200" baseline="30000" dirty="0">
                <a:solidFill>
                  <a:schemeClr val="tx2"/>
                </a:solidFill>
                <a:latin typeface="Monaco" pitchFamily="2" charset="77"/>
              </a:rPr>
              <a:t>l 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sz="1200" baseline="30000" dirty="0">
                <a:solidFill>
                  <a:schemeClr val="tx2"/>
                </a:solidFill>
                <a:latin typeface="Monaco" pitchFamily="2" charset="77"/>
              </a:rPr>
              <a:t>r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s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]&lt;--&gt;[t</a:t>
            </a:r>
            <a:r>
              <a:rPr lang="en-US" sz="12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, </a:t>
            </a:r>
            <a:r>
              <a:rPr lang="en-US" sz="1200" dirty="0">
                <a:solidFill>
                  <a:srgbClr val="FF0000"/>
                </a:solidFill>
                <a:latin typeface="Monaco" pitchFamily="2" charset="77"/>
              </a:rPr>
              <a:t>r</a:t>
            </a:r>
            <a:r>
              <a:rPr lang="en-US" sz="1200" baseline="-25000" dirty="0">
                <a:solidFill>
                  <a:srgbClr val="FF0000"/>
                </a:solidFill>
                <a:latin typeface="Monaco" pitchFamily="2" charset="77"/>
              </a:rPr>
              <a:t>2</a:t>
            </a:r>
            <a:r>
              <a:rPr lang="en-US" sz="1200" baseline="30000" dirty="0">
                <a:solidFill>
                  <a:srgbClr val="FF0000"/>
                </a:solidFill>
                <a:latin typeface="Monaco" pitchFamily="2" charset="77"/>
              </a:rPr>
              <a:t>lr</a:t>
            </a:r>
            <a:r>
              <a:rPr lang="en-US" sz="1200" dirty="0">
                <a:solidFill>
                  <a:srgbClr val="FF0000"/>
                </a:solidFill>
                <a:latin typeface="Monaco" pitchFamily="2" charset="77"/>
              </a:rPr>
              <a:t>s</a:t>
            </a:r>
            <a:r>
              <a:rPr lang="en-US" sz="1200" baseline="-25000" dirty="0">
                <a:solidFill>
                  <a:srgbClr val="FF0000"/>
                </a:solidFill>
                <a:latin typeface="Monaco" pitchFamily="2" charset="77"/>
              </a:rPr>
              <a:t>1</a:t>
            </a:r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]</a:t>
            </a:r>
            <a:r>
              <a:rPr lang="en-US" sz="1200" baseline="-25000" dirty="0">
                <a:solidFill>
                  <a:srgbClr val="FF0000"/>
                </a:solidFill>
                <a:latin typeface="Monaco" pitchFamily="2" charset="77"/>
              </a:rPr>
              <a:t> </a:t>
            </a:r>
            <a:endParaRPr lang="en-US" sz="1200" dirty="0">
              <a:solidFill>
                <a:srgbClr val="FF0000"/>
              </a:solidFill>
              <a:latin typeface="Monaco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4401E-791B-114D-B82C-DB9938CBBA8E}"/>
              </a:ext>
            </a:extLst>
          </p:cNvPr>
          <p:cNvSpPr txBox="1"/>
          <p:nvPr/>
        </p:nvSpPr>
        <p:spPr>
          <a:xfrm>
            <a:off x="334418" y="1063229"/>
            <a:ext cx="2875566" cy="161582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void f1(int i, Node* n){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if(i&gt;=N) return;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f2(i, n);   </a:t>
            </a:r>
            <a:r>
              <a:rPr lang="en-US" sz="900" dirty="0">
                <a:latin typeface="Monaco" pitchFamily="2" charset="77"/>
              </a:rPr>
              <a:t>//t</a:t>
            </a:r>
            <a:r>
              <a:rPr lang="en-US" sz="900" baseline="-25000" dirty="0">
                <a:latin typeface="Monaco" pitchFamily="2" charset="77"/>
              </a:rPr>
              <a:t>1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f1(i+1, n); </a:t>
            </a:r>
            <a:r>
              <a:rPr lang="en-US" sz="900" dirty="0">
                <a:latin typeface="Monaco" pitchFamily="2" charset="77"/>
              </a:rPr>
              <a:t>//r</a:t>
            </a:r>
            <a:r>
              <a:rPr lang="en-US" sz="900" baseline="-25000" dirty="0">
                <a:latin typeface="Monaco" pitchFamily="2" charset="77"/>
              </a:rPr>
              <a:t>1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void f2(int i, Node* n){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if(n==NULL) return;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f2(i, n-&gt;l);</a:t>
            </a:r>
            <a:r>
              <a:rPr lang="en-US" sz="900" dirty="0">
                <a:latin typeface="Monaco" pitchFamily="2" charset="77"/>
              </a:rPr>
              <a:t>//r</a:t>
            </a:r>
            <a:r>
              <a:rPr lang="en-US" sz="900" baseline="-25000" dirty="0">
                <a:latin typeface="Monaco" pitchFamily="2" charset="77"/>
              </a:rPr>
              <a:t>2</a:t>
            </a:r>
            <a:r>
              <a:rPr lang="en-US" sz="900" baseline="30000" dirty="0">
                <a:latin typeface="Monaco" pitchFamily="2" charset="77"/>
              </a:rPr>
              <a:t>l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f2(i, n-&gt;r);</a:t>
            </a:r>
            <a:r>
              <a:rPr lang="en-US" sz="900" dirty="0">
                <a:latin typeface="Monaco" pitchFamily="2" charset="77"/>
              </a:rPr>
              <a:t>//r</a:t>
            </a:r>
            <a:r>
              <a:rPr lang="en-US" sz="900" baseline="-25000" dirty="0">
                <a:latin typeface="Monaco" pitchFamily="2" charset="77"/>
              </a:rPr>
              <a:t>2</a:t>
            </a:r>
            <a:r>
              <a:rPr lang="en-US" sz="900" baseline="30000" dirty="0">
                <a:latin typeface="Monaco" pitchFamily="2" charset="77"/>
              </a:rPr>
              <a:t>r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n-&gt;x[i] += n-&gt;x[i+1]; </a:t>
            </a:r>
            <a:r>
              <a:rPr lang="en-US" sz="900" dirty="0">
                <a:latin typeface="Monaco" pitchFamily="2" charset="77"/>
              </a:rPr>
              <a:t>//s</a:t>
            </a:r>
            <a:r>
              <a:rPr lang="en-US" sz="900" baseline="-25000" dirty="0">
                <a:latin typeface="Monaco" pitchFamily="2" charset="77"/>
              </a:rPr>
              <a:t>1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D11053-1229-1B40-87C6-EC5D23096001}"/>
              </a:ext>
            </a:extLst>
          </p:cNvPr>
          <p:cNvSpPr/>
          <p:nvPr/>
        </p:nvSpPr>
        <p:spPr>
          <a:xfrm>
            <a:off x="5486400" y="1063229"/>
            <a:ext cx="3554254" cy="1892826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void f1(int i, Node* n){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if(i&gt;=N) return;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f2(i, n);   //t</a:t>
            </a:r>
            <a:r>
              <a:rPr lang="en-US" sz="9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f1(i+1, n); //r</a:t>
            </a:r>
            <a:r>
              <a:rPr lang="en-US" sz="900" baseline="-25000" dirty="0">
                <a:solidFill>
                  <a:schemeClr val="tx2"/>
                </a:solidFill>
                <a:latin typeface="Monaco" pitchFamily="2" charset="77"/>
              </a:rPr>
              <a:t>1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void f2(int i, Node* n){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if(n==NULL) return;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if(n-&gt;l!=NULL) f2(i, n-&gt;l-&gt;l);  </a:t>
            </a:r>
            <a:r>
              <a:rPr lang="en-US" sz="900" dirty="0">
                <a:solidFill>
                  <a:srgbClr val="FF0000"/>
                </a:solidFill>
                <a:latin typeface="Monaco" pitchFamily="2" charset="77"/>
              </a:rPr>
              <a:t>//r</a:t>
            </a:r>
            <a:r>
              <a:rPr lang="en-US" sz="900" baseline="-25000" dirty="0">
                <a:solidFill>
                  <a:srgbClr val="FF0000"/>
                </a:solidFill>
                <a:latin typeface="Monaco" pitchFamily="2" charset="77"/>
              </a:rPr>
              <a:t>2</a:t>
            </a:r>
            <a:r>
              <a:rPr lang="en-US" sz="900" baseline="30000" dirty="0">
                <a:solidFill>
                  <a:srgbClr val="FF0000"/>
                </a:solidFill>
                <a:latin typeface="Monaco" pitchFamily="2" charset="77"/>
              </a:rPr>
              <a:t>ll</a:t>
            </a:r>
          </a:p>
          <a:p>
            <a:r>
              <a:rPr lang="en-US" sz="900" baseline="30000" dirty="0">
                <a:solidFill>
                  <a:schemeClr val="tx2"/>
                </a:solidFill>
                <a:latin typeface="Monaco" pitchFamily="2" charset="77"/>
              </a:rPr>
              <a:t>   </a:t>
            </a:r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if(n-&gt;l!=NULL) f2(i, n-&gt;l-&gt;r);  </a:t>
            </a:r>
            <a:r>
              <a:rPr lang="en-US" sz="900" dirty="0">
                <a:solidFill>
                  <a:srgbClr val="FF0000"/>
                </a:solidFill>
                <a:latin typeface="Monaco" pitchFamily="2" charset="77"/>
              </a:rPr>
              <a:t>//r</a:t>
            </a:r>
            <a:r>
              <a:rPr lang="en-US" sz="900" baseline="-25000" dirty="0">
                <a:solidFill>
                  <a:srgbClr val="FF0000"/>
                </a:solidFill>
                <a:latin typeface="Monaco" pitchFamily="2" charset="77"/>
              </a:rPr>
              <a:t>2</a:t>
            </a:r>
            <a:r>
              <a:rPr lang="en-US" sz="900" baseline="30000" dirty="0">
                <a:solidFill>
                  <a:srgbClr val="FF0000"/>
                </a:solidFill>
                <a:latin typeface="Monaco" pitchFamily="2" charset="77"/>
              </a:rPr>
              <a:t>lr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if(n-&gt;l!=NULL) n-&gt;l-&gt;x[i] += n-&gt;l-&gt;x[i+1]; </a:t>
            </a:r>
            <a:r>
              <a:rPr lang="en-US" sz="900" dirty="0">
                <a:solidFill>
                  <a:srgbClr val="FF0000"/>
                </a:solidFill>
                <a:latin typeface="Monaco" pitchFamily="2" charset="77"/>
              </a:rPr>
              <a:t>//s</a:t>
            </a:r>
            <a:r>
              <a:rPr lang="en-US" sz="900" baseline="-25000" dirty="0">
                <a:solidFill>
                  <a:srgbClr val="FF0000"/>
                </a:solidFill>
                <a:latin typeface="Monaco" pitchFamily="2" charset="77"/>
              </a:rPr>
              <a:t>1</a:t>
            </a:r>
            <a:endParaRPr lang="en-US" sz="900" baseline="30000" dirty="0">
              <a:solidFill>
                <a:srgbClr val="FF0000"/>
              </a:solidFill>
              <a:latin typeface="Monaco" pitchFamily="2" charset="77"/>
            </a:endParaRP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f2(i, n-&gt;r);//r</a:t>
            </a:r>
            <a:r>
              <a:rPr lang="en-US" sz="900" baseline="-25000" dirty="0">
                <a:solidFill>
                  <a:schemeClr val="tx2"/>
                </a:solidFill>
                <a:latin typeface="Monaco" pitchFamily="2" charset="77"/>
              </a:rPr>
              <a:t>2</a:t>
            </a:r>
            <a:r>
              <a:rPr lang="en-US" sz="900" baseline="30000" dirty="0">
                <a:solidFill>
                  <a:schemeClr val="tx2"/>
                </a:solidFill>
                <a:latin typeface="Monaco" pitchFamily="2" charset="77"/>
              </a:rPr>
              <a:t>r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  n-&gt;x[i] += n-&gt;x[i+1]; </a:t>
            </a:r>
            <a:r>
              <a:rPr lang="en-US" sz="900" dirty="0">
                <a:solidFill>
                  <a:srgbClr val="FF0000"/>
                </a:solidFill>
                <a:latin typeface="Monaco" pitchFamily="2" charset="77"/>
              </a:rPr>
              <a:t>//s</a:t>
            </a:r>
            <a:r>
              <a:rPr lang="en-US" sz="900" baseline="-25000" dirty="0">
                <a:solidFill>
                  <a:srgbClr val="FF0000"/>
                </a:solidFill>
                <a:latin typeface="Monaco" pitchFamily="2" charset="77"/>
              </a:rPr>
              <a:t>1’</a:t>
            </a:r>
          </a:p>
          <a:p>
            <a:r>
              <a:rPr lang="en-US" sz="9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C6F357-162A-C947-A3A8-BAFA61DF5A22}"/>
              </a:ext>
            </a:extLst>
          </p:cNvPr>
          <p:cNvGrpSpPr/>
          <p:nvPr/>
        </p:nvGrpSpPr>
        <p:grpSpPr>
          <a:xfrm>
            <a:off x="844284" y="3854064"/>
            <a:ext cx="1267386" cy="1173311"/>
            <a:chOff x="4448090" y="1607458"/>
            <a:chExt cx="1591239" cy="147482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0E19546-F498-DA41-B601-6F9E25F65205}"/>
                </a:ext>
              </a:extLst>
            </p:cNvPr>
            <p:cNvSpPr/>
            <p:nvPr/>
          </p:nvSpPr>
          <p:spPr>
            <a:xfrm>
              <a:off x="5105723" y="1607458"/>
              <a:ext cx="304800" cy="3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07371C3-198C-5B40-B092-18AA7AF224ED}"/>
                </a:ext>
              </a:extLst>
            </p:cNvPr>
            <p:cNvSpPr/>
            <p:nvPr/>
          </p:nvSpPr>
          <p:spPr>
            <a:xfrm>
              <a:off x="4646908" y="2113206"/>
              <a:ext cx="304800" cy="3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816D47-4353-F64E-929C-6BC528B662F6}"/>
                </a:ext>
              </a:extLst>
            </p:cNvPr>
            <p:cNvSpPr/>
            <p:nvPr/>
          </p:nvSpPr>
          <p:spPr>
            <a:xfrm>
              <a:off x="5529990" y="2121254"/>
              <a:ext cx="304800" cy="3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AA25D8-CB96-F04D-ADC4-583C0D4C5698}"/>
                </a:ext>
              </a:extLst>
            </p:cNvPr>
            <p:cNvSpPr/>
            <p:nvPr/>
          </p:nvSpPr>
          <p:spPr>
            <a:xfrm>
              <a:off x="4844591" y="2769809"/>
              <a:ext cx="304800" cy="31038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93C5A5-AE67-3544-B9E5-4A490D4941D1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799308" y="1917839"/>
              <a:ext cx="458815" cy="195367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63DAC8E-F775-5449-9DAB-148EF632D19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5258123" y="1917839"/>
              <a:ext cx="424267" cy="2034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3F4E0C-B754-2A47-8646-A9BC166D82DC}"/>
                </a:ext>
              </a:extLst>
            </p:cNvPr>
            <p:cNvCxnSpPr>
              <a:stCxn id="25" idx="4"/>
              <a:endCxn id="27" idx="0"/>
            </p:cNvCxnSpPr>
            <p:nvPr/>
          </p:nvCxnSpPr>
          <p:spPr>
            <a:xfrm>
              <a:off x="4799308" y="2423587"/>
              <a:ext cx="197683" cy="346222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39C9CF8-969F-4443-91F1-9AAF730AFD12}"/>
                </a:ext>
              </a:extLst>
            </p:cNvPr>
            <p:cNvCxnSpPr>
              <a:cxnSpLocks/>
              <a:stCxn id="25" idx="4"/>
              <a:endCxn id="34" idx="0"/>
            </p:cNvCxnSpPr>
            <p:nvPr/>
          </p:nvCxnSpPr>
          <p:spPr>
            <a:xfrm flipH="1">
              <a:off x="4600490" y="2423587"/>
              <a:ext cx="198818" cy="348311"/>
            </a:xfrm>
            <a:prstGeom prst="straightConnector1">
              <a:avLst/>
            </a:prstGeom>
            <a:ln w="2540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CD2FAA-3EF9-0548-84DB-B06C0CED1376}"/>
                </a:ext>
              </a:extLst>
            </p:cNvPr>
            <p:cNvCxnSpPr>
              <a:cxnSpLocks/>
              <a:stCxn id="26" idx="4"/>
              <a:endCxn id="35" idx="0"/>
            </p:cNvCxnSpPr>
            <p:nvPr/>
          </p:nvCxnSpPr>
          <p:spPr>
            <a:xfrm flipH="1">
              <a:off x="5529099" y="2431635"/>
              <a:ext cx="153291" cy="337197"/>
            </a:xfrm>
            <a:prstGeom prst="straightConnector1">
              <a:avLst/>
            </a:prstGeom>
            <a:ln w="2540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2E0C6AB-EFB1-9742-9E46-11DFFD639C3A}"/>
                </a:ext>
              </a:extLst>
            </p:cNvPr>
            <p:cNvCxnSpPr>
              <a:cxnSpLocks/>
              <a:stCxn id="26" idx="4"/>
              <a:endCxn id="36" idx="0"/>
            </p:cNvCxnSpPr>
            <p:nvPr/>
          </p:nvCxnSpPr>
          <p:spPr>
            <a:xfrm>
              <a:off x="5682390" y="2431635"/>
              <a:ext cx="204539" cy="337197"/>
            </a:xfrm>
            <a:prstGeom prst="straightConnector1">
              <a:avLst/>
            </a:prstGeom>
            <a:ln w="2540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3486C57-8FD5-044C-BB59-275D3B611218}"/>
                </a:ext>
              </a:extLst>
            </p:cNvPr>
            <p:cNvSpPr/>
            <p:nvPr/>
          </p:nvSpPr>
          <p:spPr>
            <a:xfrm>
              <a:off x="4448090" y="2771898"/>
              <a:ext cx="304800" cy="31038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21989A3-25C5-2F42-BF98-1FD200EE2804}"/>
                </a:ext>
              </a:extLst>
            </p:cNvPr>
            <p:cNvSpPr/>
            <p:nvPr/>
          </p:nvSpPr>
          <p:spPr>
            <a:xfrm>
              <a:off x="5376699" y="2768832"/>
              <a:ext cx="304800" cy="31038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6FCD7D0-3286-7347-9517-F1CE241A1C50}"/>
                </a:ext>
              </a:extLst>
            </p:cNvPr>
            <p:cNvSpPr/>
            <p:nvPr/>
          </p:nvSpPr>
          <p:spPr>
            <a:xfrm>
              <a:off x="5734529" y="2768832"/>
              <a:ext cx="304800" cy="31038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D0314A3-69F6-884D-8D51-BD83BC75F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92" y="3105150"/>
            <a:ext cx="2921946" cy="18897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989A4-CF2A-0544-A0A4-81D58457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4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C888-B868-5743-A9B7-A2577C5F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Instances and Iteration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5401E-73A9-7B46-882D-AFB65A63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C9D2C-F287-8541-8056-527271B219CA}"/>
              </a:ext>
            </a:extLst>
          </p:cNvPr>
          <p:cNvSpPr txBox="1"/>
          <p:nvPr/>
        </p:nvSpPr>
        <p:spPr>
          <a:xfrm>
            <a:off x="457199" y="1232336"/>
            <a:ext cx="3674185" cy="147732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for(i=0; i&lt;N; i++){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 for(j=0; j&lt;M; j++){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   a[i][j]+=2*a[i+1][j];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722D74-026E-914D-A7B0-142D15DA3F00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5567281" y="1462214"/>
            <a:ext cx="416440" cy="5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D89692-4D4A-3A46-A125-6559ABA24B6E}"/>
              </a:ext>
            </a:extLst>
          </p:cNvPr>
          <p:cNvCxnSpPr>
            <a:stCxn id="46" idx="6"/>
            <a:endCxn id="47" idx="2"/>
          </p:cNvCxnSpPr>
          <p:nvPr/>
        </p:nvCxnSpPr>
        <p:spPr>
          <a:xfrm>
            <a:off x="6178445" y="1462214"/>
            <a:ext cx="4242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6154BA-3CE0-B54C-81DD-64E72AB5EB4D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6797455" y="1462214"/>
            <a:ext cx="442350" cy="25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D0DD1-AA00-E545-AB8B-9570DB7C6D4A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 flipH="1">
            <a:off x="5469539" y="1567826"/>
            <a:ext cx="1867628" cy="224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E19D66-66E0-6445-802A-DEC14F96F1F3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 flipV="1">
            <a:off x="5566901" y="1890247"/>
            <a:ext cx="429601" cy="47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E28308-430B-1247-B948-83C53299DE0D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6191227" y="1883571"/>
            <a:ext cx="414207" cy="6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E82EC4-4400-F34F-9D9D-AF7EA3026242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6800159" y="1883571"/>
            <a:ext cx="439645" cy="69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E3175E-FEB7-6C40-B68C-A43C7EB369C2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5469539" y="1993614"/>
            <a:ext cx="1867628" cy="2459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F70657-1D04-0048-AC8F-12644784E036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5566901" y="2342698"/>
            <a:ext cx="433587" cy="6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02A3C0-8140-E84F-ABFB-5EEA07EC6703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6195213" y="2348912"/>
            <a:ext cx="40751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AE63F0-816D-234F-A1FB-A506657919C8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6797454" y="2348912"/>
            <a:ext cx="4423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40C7D7-E25F-AA41-A641-8CD52B218DD0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5469540" y="2452014"/>
            <a:ext cx="1867628" cy="2425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147BA6-E062-6944-90E1-41C159F79687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 flipV="1">
            <a:off x="5566902" y="2804886"/>
            <a:ext cx="42698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A7C731-75F5-AF45-9446-A8E684A9B50E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6188615" y="2804885"/>
            <a:ext cx="4168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D693B1-2620-734D-829C-A648A7B30A09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6800160" y="2804885"/>
            <a:ext cx="4434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05F1F1A-F700-6247-8B5E-2097345AA7E0}"/>
              </a:ext>
            </a:extLst>
          </p:cNvPr>
          <p:cNvSpPr/>
          <p:nvPr/>
        </p:nvSpPr>
        <p:spPr>
          <a:xfrm>
            <a:off x="5372556" y="1364644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A9D807-3A99-0143-B26C-66D5091508E4}"/>
              </a:ext>
            </a:extLst>
          </p:cNvPr>
          <p:cNvSpPr/>
          <p:nvPr/>
        </p:nvSpPr>
        <p:spPr>
          <a:xfrm>
            <a:off x="5983721" y="1359111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CE9221-A9D9-6147-A608-EE3D1B00BB0B}"/>
              </a:ext>
            </a:extLst>
          </p:cNvPr>
          <p:cNvSpPr/>
          <p:nvPr/>
        </p:nvSpPr>
        <p:spPr>
          <a:xfrm>
            <a:off x="6602730" y="1359111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2C9DB90-2CBA-FF4C-8D71-2F3FE7519599}"/>
              </a:ext>
            </a:extLst>
          </p:cNvPr>
          <p:cNvSpPr/>
          <p:nvPr/>
        </p:nvSpPr>
        <p:spPr>
          <a:xfrm>
            <a:off x="7239805" y="1361621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CFD002-E22C-7F45-9E41-8EDA034A13A7}"/>
              </a:ext>
            </a:extLst>
          </p:cNvPr>
          <p:cNvSpPr/>
          <p:nvPr/>
        </p:nvSpPr>
        <p:spPr>
          <a:xfrm>
            <a:off x="5372177" y="1791924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E15455-30E9-2C46-80FE-7CBABCCE3C12}"/>
              </a:ext>
            </a:extLst>
          </p:cNvPr>
          <p:cNvSpPr/>
          <p:nvPr/>
        </p:nvSpPr>
        <p:spPr>
          <a:xfrm>
            <a:off x="5996503" y="1787144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CA4D97-DD06-7741-9DDC-8C94B61303F9}"/>
              </a:ext>
            </a:extLst>
          </p:cNvPr>
          <p:cNvSpPr/>
          <p:nvPr/>
        </p:nvSpPr>
        <p:spPr>
          <a:xfrm>
            <a:off x="6605435" y="1780468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D933C4E-DA18-B54E-8011-A1F05EEBE21A}"/>
              </a:ext>
            </a:extLst>
          </p:cNvPr>
          <p:cNvSpPr/>
          <p:nvPr/>
        </p:nvSpPr>
        <p:spPr>
          <a:xfrm>
            <a:off x="7239805" y="1787409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5E63A48-77CE-8840-8B1A-EA65856E192F}"/>
              </a:ext>
            </a:extLst>
          </p:cNvPr>
          <p:cNvSpPr/>
          <p:nvPr/>
        </p:nvSpPr>
        <p:spPr>
          <a:xfrm>
            <a:off x="5372177" y="2239595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704859F-9274-7E49-A5DD-113F71A16420}"/>
              </a:ext>
            </a:extLst>
          </p:cNvPr>
          <p:cNvSpPr/>
          <p:nvPr/>
        </p:nvSpPr>
        <p:spPr>
          <a:xfrm>
            <a:off x="6000489" y="2245808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E85B9E3-1A81-2045-B618-B977155593D6}"/>
              </a:ext>
            </a:extLst>
          </p:cNvPr>
          <p:cNvSpPr/>
          <p:nvPr/>
        </p:nvSpPr>
        <p:spPr>
          <a:xfrm>
            <a:off x="6602730" y="2245808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948B67-635D-604F-BF6C-81D4217052CD}"/>
              </a:ext>
            </a:extLst>
          </p:cNvPr>
          <p:cNvSpPr/>
          <p:nvPr/>
        </p:nvSpPr>
        <p:spPr>
          <a:xfrm>
            <a:off x="7239805" y="2245808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0D5C233-35E9-4746-9E7D-65DDEDF99D7B}"/>
              </a:ext>
            </a:extLst>
          </p:cNvPr>
          <p:cNvSpPr/>
          <p:nvPr/>
        </p:nvSpPr>
        <p:spPr>
          <a:xfrm>
            <a:off x="5372177" y="2694525"/>
            <a:ext cx="194725" cy="2207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A4824C5-B996-434E-927E-975C0E35D80B}"/>
              </a:ext>
            </a:extLst>
          </p:cNvPr>
          <p:cNvSpPr/>
          <p:nvPr/>
        </p:nvSpPr>
        <p:spPr>
          <a:xfrm>
            <a:off x="5993890" y="2701783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24CB15-CADD-6F41-BEB7-7E8BB9686836}"/>
              </a:ext>
            </a:extLst>
          </p:cNvPr>
          <p:cNvSpPr/>
          <p:nvPr/>
        </p:nvSpPr>
        <p:spPr>
          <a:xfrm>
            <a:off x="6605435" y="2701783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083B7E4-B56D-C344-9BB7-02A42787783B}"/>
              </a:ext>
            </a:extLst>
          </p:cNvPr>
          <p:cNvSpPr/>
          <p:nvPr/>
        </p:nvSpPr>
        <p:spPr>
          <a:xfrm>
            <a:off x="7243591" y="2701783"/>
            <a:ext cx="194725" cy="206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B9FE2C-A817-7B46-8B91-29A8F7A3695F}"/>
              </a:ext>
            </a:extLst>
          </p:cNvPr>
          <p:cNvGrpSpPr/>
          <p:nvPr/>
        </p:nvGrpSpPr>
        <p:grpSpPr>
          <a:xfrm>
            <a:off x="5029200" y="810486"/>
            <a:ext cx="1261962" cy="1363583"/>
            <a:chOff x="5382207" y="909438"/>
            <a:chExt cx="1481498" cy="1511683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AD08CB8-E757-5145-8CF2-C6B1E05E7EB3}"/>
                </a:ext>
              </a:extLst>
            </p:cNvPr>
            <p:cNvCxnSpPr>
              <a:cxnSpLocks/>
            </p:cNvCxnSpPr>
            <p:nvPr/>
          </p:nvCxnSpPr>
          <p:spPr>
            <a:xfrm>
              <a:off x="5651595" y="1355329"/>
              <a:ext cx="0" cy="8657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C45B17E-4F08-6449-BC67-0591A3DD235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595" y="1355329"/>
              <a:ext cx="105400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C47CA8-D1A0-7443-99D3-9CCB8A1BBC8E}"/>
                </a:ext>
              </a:extLst>
            </p:cNvPr>
            <p:cNvSpPr txBox="1"/>
            <p:nvPr/>
          </p:nvSpPr>
          <p:spPr>
            <a:xfrm>
              <a:off x="6622933" y="909438"/>
              <a:ext cx="240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15426A-7DCC-2A4A-90EF-E1C312A12F27}"/>
                </a:ext>
              </a:extLst>
            </p:cNvPr>
            <p:cNvSpPr txBox="1"/>
            <p:nvPr/>
          </p:nvSpPr>
          <p:spPr>
            <a:xfrm>
              <a:off x="5382207" y="2021011"/>
              <a:ext cx="248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Chalkboard" panose="03050602040202020205" pitchFamily="66" charset="77"/>
                  <a:cs typeface="Calibri" panose="020F0502020204030204" pitchFamily="34" charset="0"/>
                </a:rPr>
                <a:t>i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665482A-FC6E-5849-9F34-A99D50F205E8}"/>
              </a:ext>
            </a:extLst>
          </p:cNvPr>
          <p:cNvSpPr/>
          <p:nvPr/>
        </p:nvSpPr>
        <p:spPr>
          <a:xfrm>
            <a:off x="1066800" y="1826859"/>
            <a:ext cx="2913823" cy="273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E54E69-98B3-1C4D-9FD7-F6AAA159D968}"/>
              </a:ext>
            </a:extLst>
          </p:cNvPr>
          <p:cNvSpPr txBox="1"/>
          <p:nvPr/>
        </p:nvSpPr>
        <p:spPr>
          <a:xfrm>
            <a:off x="533400" y="318135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(0, 0):a[0][0]+=2*a[1][0]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C81A56-0764-C54F-9802-67DCA5ED2608}"/>
              </a:ext>
            </a:extLst>
          </p:cNvPr>
          <p:cNvSpPr txBox="1"/>
          <p:nvPr/>
        </p:nvSpPr>
        <p:spPr>
          <a:xfrm>
            <a:off x="533400" y="3562711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(0, 1):a[0][1]+=2*a[1][1]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A78373-8762-B041-A930-8D445D7B097B}"/>
              </a:ext>
            </a:extLst>
          </p:cNvPr>
          <p:cNvSpPr txBox="1"/>
          <p:nvPr/>
        </p:nvSpPr>
        <p:spPr>
          <a:xfrm>
            <a:off x="533400" y="3920014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2"/>
                </a:solidFill>
                <a:latin typeface="Monaco" pitchFamily="2" charset="77"/>
              </a:defRPr>
            </a:lvl1pPr>
          </a:lstStyle>
          <a:p>
            <a:r>
              <a:rPr lang="en-US" dirty="0"/>
              <a:t>(0, 2):a[0][2]+=2*a[1][2]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E8C1FD-8B3E-9B43-8FA6-5FC594E59F56}"/>
              </a:ext>
            </a:extLst>
          </p:cNvPr>
          <p:cNvSpPr txBox="1"/>
          <p:nvPr/>
        </p:nvSpPr>
        <p:spPr>
          <a:xfrm>
            <a:off x="533400" y="428934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(0, 3):a[0][3]+=2*a[1][3]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F1A7CB-CC6D-BC4F-A085-0B0E3C677BDA}"/>
              </a:ext>
            </a:extLst>
          </p:cNvPr>
          <p:cNvSpPr txBox="1"/>
          <p:nvPr/>
        </p:nvSpPr>
        <p:spPr>
          <a:xfrm>
            <a:off x="3505200" y="3181349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(1, 0):a[1][0]+=2*a[2][0]</a:t>
            </a:r>
          </a:p>
        </p:txBody>
      </p:sp>
    </p:spTree>
    <p:extLst>
      <p:ext uri="{BB962C8B-B14F-4D97-AF65-F5344CB8AC3E}">
        <p14:creationId xmlns:p14="http://schemas.microsoft.com/office/powerpoint/2010/main" val="14265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82" grpId="0" animBg="1"/>
      <p:bldP spid="83" grpId="0"/>
      <p:bldP spid="84" grpId="0"/>
      <p:bldP spid="85" grpId="0"/>
      <p:bldP spid="86" grpId="0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C5A0-86F8-094A-987C-5AE5CE22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37BEF-2872-A54A-BBE4-5D21C94D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4E00E4-C47F-0E48-A722-5A930C95AC5A}"/>
              </a:ext>
            </a:extLst>
          </p:cNvPr>
          <p:cNvGrpSpPr/>
          <p:nvPr/>
        </p:nvGrpSpPr>
        <p:grpSpPr>
          <a:xfrm>
            <a:off x="281536" y="802417"/>
            <a:ext cx="2409116" cy="2104760"/>
            <a:chOff x="487378" y="1276350"/>
            <a:chExt cx="2409116" cy="21047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A0A61F2-C606-474D-9771-C8346D6667D9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1025459" y="1928078"/>
              <a:ext cx="416440" cy="55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F1B5F4-6762-A94E-B5DD-EB91001491DE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>
              <a:off x="1636623" y="1928078"/>
              <a:ext cx="42428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974A852-616C-D746-B67F-F0FF8AE8D877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2255633" y="1928078"/>
              <a:ext cx="442350" cy="25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EE06BA-7D52-C640-A31E-2FB0D435C5B2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 flipH="1">
              <a:off x="927717" y="2033690"/>
              <a:ext cx="1867628" cy="224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90ACDF-37DE-704C-85C1-0DFD30EC16FA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1025079" y="2356111"/>
              <a:ext cx="429601" cy="4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74C2926-2D51-784D-9C0D-49270604867D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 flipV="1">
              <a:off x="1649405" y="2349435"/>
              <a:ext cx="414207" cy="6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03C091-EEE5-C84E-814C-36E06CAA3A47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2258337" y="2349435"/>
              <a:ext cx="439645" cy="69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62B461-E0CA-924E-B0CE-FDA81758294C}"/>
                </a:ext>
              </a:extLst>
            </p:cNvPr>
            <p:cNvCxnSpPr>
              <a:stCxn id="27" idx="4"/>
              <a:endCxn id="28" idx="0"/>
            </p:cNvCxnSpPr>
            <p:nvPr/>
          </p:nvCxnSpPr>
          <p:spPr>
            <a:xfrm flipH="1">
              <a:off x="927717" y="2459478"/>
              <a:ext cx="1867628" cy="2459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528DAD-01DA-5D45-A551-62A6BDBA7A49}"/>
                </a:ext>
              </a:extLst>
            </p:cNvPr>
            <p:cNvCxnSpPr>
              <a:stCxn id="28" idx="6"/>
              <a:endCxn id="29" idx="2"/>
            </p:cNvCxnSpPr>
            <p:nvPr/>
          </p:nvCxnSpPr>
          <p:spPr>
            <a:xfrm>
              <a:off x="1025079" y="2808562"/>
              <a:ext cx="433587" cy="62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D6C9B1-7257-6244-A999-8BE48B886CA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653391" y="2814776"/>
              <a:ext cx="40751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EF86F9-45C9-864F-8A76-DE9ABC1AF7AD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2255632" y="2814776"/>
              <a:ext cx="44235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1E5066-ED04-9F4B-B52F-D8FE10B8CF1F}"/>
                </a:ext>
              </a:extLst>
            </p:cNvPr>
            <p:cNvCxnSpPr>
              <a:cxnSpLocks/>
              <a:stCxn id="31" idx="4"/>
              <a:endCxn id="32" idx="0"/>
            </p:cNvCxnSpPr>
            <p:nvPr/>
          </p:nvCxnSpPr>
          <p:spPr>
            <a:xfrm flipH="1">
              <a:off x="927718" y="2917878"/>
              <a:ext cx="1867628" cy="2425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F30213-7A20-0C48-8A46-AC6A76171BC2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1025080" y="3270750"/>
              <a:ext cx="426988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BAB6FD-178B-484F-8E39-0E4BBF97127B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>
              <a:off x="1646793" y="3270749"/>
              <a:ext cx="41682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BFC1C2-60AD-7D45-99EA-78DA7494470E}"/>
                </a:ext>
              </a:extLst>
            </p:cNvPr>
            <p:cNvCxnSpPr>
              <a:stCxn id="34" idx="6"/>
              <a:endCxn id="35" idx="2"/>
            </p:cNvCxnSpPr>
            <p:nvPr/>
          </p:nvCxnSpPr>
          <p:spPr>
            <a:xfrm>
              <a:off x="2258338" y="3270749"/>
              <a:ext cx="44343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0635CB-CB46-6C4B-B489-6A7D624BEB43}"/>
                </a:ext>
              </a:extLst>
            </p:cNvPr>
            <p:cNvSpPr/>
            <p:nvPr/>
          </p:nvSpPr>
          <p:spPr>
            <a:xfrm>
              <a:off x="830734" y="1830508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2FB81BD-4A26-854D-AFFF-84D038D4821C}"/>
                </a:ext>
              </a:extLst>
            </p:cNvPr>
            <p:cNvSpPr/>
            <p:nvPr/>
          </p:nvSpPr>
          <p:spPr>
            <a:xfrm>
              <a:off x="1441899" y="1824975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341212-5F89-C442-8CE0-B38CBF19876B}"/>
                </a:ext>
              </a:extLst>
            </p:cNvPr>
            <p:cNvSpPr/>
            <p:nvPr/>
          </p:nvSpPr>
          <p:spPr>
            <a:xfrm>
              <a:off x="2060908" y="1824975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E53C18-63E2-064B-8DD4-EE18441C188E}"/>
                </a:ext>
              </a:extLst>
            </p:cNvPr>
            <p:cNvSpPr/>
            <p:nvPr/>
          </p:nvSpPr>
          <p:spPr>
            <a:xfrm>
              <a:off x="2697983" y="1827485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224665-424C-B44D-8BC1-824A97EE8D92}"/>
                </a:ext>
              </a:extLst>
            </p:cNvPr>
            <p:cNvSpPr/>
            <p:nvPr/>
          </p:nvSpPr>
          <p:spPr>
            <a:xfrm>
              <a:off x="830355" y="2257788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0AB07E6-7E8D-B74B-A269-8BCB9E1534D7}"/>
                </a:ext>
              </a:extLst>
            </p:cNvPr>
            <p:cNvSpPr/>
            <p:nvPr/>
          </p:nvSpPr>
          <p:spPr>
            <a:xfrm>
              <a:off x="1454681" y="2253008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E24CFCB-4CE1-F74E-9CC3-145079055D81}"/>
                </a:ext>
              </a:extLst>
            </p:cNvPr>
            <p:cNvSpPr/>
            <p:nvPr/>
          </p:nvSpPr>
          <p:spPr>
            <a:xfrm>
              <a:off x="2063613" y="2246332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A22DF1-BDD8-D74F-806F-2794111AE435}"/>
                </a:ext>
              </a:extLst>
            </p:cNvPr>
            <p:cNvSpPr/>
            <p:nvPr/>
          </p:nvSpPr>
          <p:spPr>
            <a:xfrm>
              <a:off x="2697983" y="2253273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E9DE9A-5F11-D647-8E33-5BC564EC06AB}"/>
                </a:ext>
              </a:extLst>
            </p:cNvPr>
            <p:cNvSpPr/>
            <p:nvPr/>
          </p:nvSpPr>
          <p:spPr>
            <a:xfrm>
              <a:off x="830355" y="2705459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10F77F-D8D9-C943-BF73-BFF5DB5875D9}"/>
                </a:ext>
              </a:extLst>
            </p:cNvPr>
            <p:cNvSpPr/>
            <p:nvPr/>
          </p:nvSpPr>
          <p:spPr>
            <a:xfrm>
              <a:off x="1458667" y="2711672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088EF4-D7E8-DE45-B3A6-C3B75C973161}"/>
                </a:ext>
              </a:extLst>
            </p:cNvPr>
            <p:cNvSpPr/>
            <p:nvPr/>
          </p:nvSpPr>
          <p:spPr>
            <a:xfrm>
              <a:off x="2060908" y="2711672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56927A-E87E-E74C-BE72-F654B2505136}"/>
                </a:ext>
              </a:extLst>
            </p:cNvPr>
            <p:cNvSpPr/>
            <p:nvPr/>
          </p:nvSpPr>
          <p:spPr>
            <a:xfrm>
              <a:off x="2697983" y="2711672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27F9D2-1BC8-3344-866D-E016D8D74506}"/>
                </a:ext>
              </a:extLst>
            </p:cNvPr>
            <p:cNvSpPr/>
            <p:nvPr/>
          </p:nvSpPr>
          <p:spPr>
            <a:xfrm>
              <a:off x="830355" y="3160389"/>
              <a:ext cx="194725" cy="2207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D0EF21-537C-7E42-9499-459A0C633CE7}"/>
                </a:ext>
              </a:extLst>
            </p:cNvPr>
            <p:cNvSpPr/>
            <p:nvPr/>
          </p:nvSpPr>
          <p:spPr>
            <a:xfrm>
              <a:off x="1452068" y="3167647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E87378-A2B9-3942-ACA5-D0F953BC2B35}"/>
                </a:ext>
              </a:extLst>
            </p:cNvPr>
            <p:cNvSpPr/>
            <p:nvPr/>
          </p:nvSpPr>
          <p:spPr>
            <a:xfrm>
              <a:off x="2063613" y="3167647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82D6FD-5769-E249-823A-181C55B4A89C}"/>
                </a:ext>
              </a:extLst>
            </p:cNvPr>
            <p:cNvSpPr/>
            <p:nvPr/>
          </p:nvSpPr>
          <p:spPr>
            <a:xfrm>
              <a:off x="2701769" y="3167647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9D749D0-4905-F543-B0C0-4EF379E7D607}"/>
                </a:ext>
              </a:extLst>
            </p:cNvPr>
            <p:cNvGrpSpPr/>
            <p:nvPr/>
          </p:nvGrpSpPr>
          <p:grpSpPr>
            <a:xfrm>
              <a:off x="487378" y="1276350"/>
              <a:ext cx="1261962" cy="1363583"/>
              <a:chOff x="5382207" y="909438"/>
              <a:chExt cx="1481498" cy="151168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D258F7D-3822-5441-A0F8-1AB7FC921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595" y="1355329"/>
                <a:ext cx="0" cy="86573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838FDB5-59BB-6F48-96C3-B7FE46405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595" y="1355329"/>
                <a:ext cx="105400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EBA15F-68C1-E04E-8953-9056CA05A146}"/>
                  </a:ext>
                </a:extLst>
              </p:cNvPr>
              <p:cNvSpPr txBox="1"/>
              <p:nvPr/>
            </p:nvSpPr>
            <p:spPr>
              <a:xfrm>
                <a:off x="6622933" y="909438"/>
                <a:ext cx="240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427181-1161-554F-BB68-CE3FC5DA40CC}"/>
                  </a:ext>
                </a:extLst>
              </p:cNvPr>
              <p:cNvSpPr txBox="1"/>
              <p:nvPr/>
            </p:nvSpPr>
            <p:spPr>
              <a:xfrm>
                <a:off x="5382207" y="2021011"/>
                <a:ext cx="248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halkboard" panose="03050602040202020205" pitchFamily="66" charset="77"/>
                    <a:cs typeface="Calibri" panose="020F0502020204030204" pitchFamily="34" charset="0"/>
                  </a:rPr>
                  <a:t>i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4475288-1BB5-EE46-B217-FBCB43A2D934}"/>
              </a:ext>
            </a:extLst>
          </p:cNvPr>
          <p:cNvGrpSpPr/>
          <p:nvPr/>
        </p:nvGrpSpPr>
        <p:grpSpPr>
          <a:xfrm>
            <a:off x="6096611" y="795158"/>
            <a:ext cx="2409116" cy="2104760"/>
            <a:chOff x="5486400" y="1193952"/>
            <a:chExt cx="2409116" cy="210476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77090FE-E741-4A45-ABC4-FEF7DB3410AD}"/>
                </a:ext>
              </a:extLst>
            </p:cNvPr>
            <p:cNvGrpSpPr/>
            <p:nvPr/>
          </p:nvGrpSpPr>
          <p:grpSpPr>
            <a:xfrm>
              <a:off x="5486400" y="1193952"/>
              <a:ext cx="2409116" cy="2104760"/>
              <a:chOff x="5382207" y="909438"/>
              <a:chExt cx="2828216" cy="23333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92E8959-5575-A649-8C62-3487A386D395}"/>
                  </a:ext>
                </a:extLst>
              </p:cNvPr>
              <p:cNvSpPr/>
              <p:nvPr/>
            </p:nvSpPr>
            <p:spPr>
              <a:xfrm>
                <a:off x="5785295" y="1523784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3576912-03AC-9B42-8346-F75FB9246151}"/>
                  </a:ext>
                </a:extLst>
              </p:cNvPr>
              <p:cNvSpPr/>
              <p:nvPr/>
            </p:nvSpPr>
            <p:spPr>
              <a:xfrm>
                <a:off x="6522466" y="1530088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20C8EA1-ED2E-134D-9EDB-B20AB527A0DF}"/>
                  </a:ext>
                </a:extLst>
              </p:cNvPr>
              <p:cNvSpPr/>
              <p:nvPr/>
            </p:nvSpPr>
            <p:spPr>
              <a:xfrm>
                <a:off x="7240207" y="152848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E3A9AE1-F0A8-0C43-A4E3-E1625ADF0EA5}"/>
                  </a:ext>
                </a:extLst>
              </p:cNvPr>
              <p:cNvSpPr/>
              <p:nvPr/>
            </p:nvSpPr>
            <p:spPr>
              <a:xfrm>
                <a:off x="7977377" y="1531831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C522419-62FD-E543-976F-C82CE2485992}"/>
                  </a:ext>
                </a:extLst>
              </p:cNvPr>
              <p:cNvSpPr/>
              <p:nvPr/>
            </p:nvSpPr>
            <p:spPr>
              <a:xfrm>
                <a:off x="5784850" y="1997471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A1F45ED-8D31-E247-9C23-469FB8DE70A8}"/>
                  </a:ext>
                </a:extLst>
              </p:cNvPr>
              <p:cNvSpPr/>
              <p:nvPr/>
            </p:nvSpPr>
            <p:spPr>
              <a:xfrm>
                <a:off x="6517786" y="199217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0972646-D76C-2048-AA5E-9E856DF19C77}"/>
                  </a:ext>
                </a:extLst>
              </p:cNvPr>
              <p:cNvSpPr/>
              <p:nvPr/>
            </p:nvSpPr>
            <p:spPr>
              <a:xfrm>
                <a:off x="7232650" y="1984771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1C9774D-F48B-EC43-B810-8BB4C332DABD}"/>
                  </a:ext>
                </a:extLst>
              </p:cNvPr>
              <p:cNvSpPr/>
              <p:nvPr/>
            </p:nvSpPr>
            <p:spPr>
              <a:xfrm>
                <a:off x="7977378" y="1992466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BAD06B5-A10B-4F48-BB3E-D056FF150074}"/>
                  </a:ext>
                </a:extLst>
              </p:cNvPr>
              <p:cNvSpPr/>
              <p:nvPr/>
            </p:nvSpPr>
            <p:spPr>
              <a:xfrm>
                <a:off x="5784850" y="2493764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95EA622-41FB-6F46-8A3D-7FA31DACB437}"/>
                  </a:ext>
                </a:extLst>
              </p:cNvPr>
              <p:cNvSpPr/>
              <p:nvPr/>
            </p:nvSpPr>
            <p:spPr>
              <a:xfrm>
                <a:off x="6522466" y="250065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21544EF-8D1A-9640-BFCF-E7E6715B2300}"/>
                  </a:ext>
                </a:extLst>
              </p:cNvPr>
              <p:cNvSpPr/>
              <p:nvPr/>
            </p:nvSpPr>
            <p:spPr>
              <a:xfrm>
                <a:off x="7229475" y="250065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A6CA809-8378-C842-93ED-23BDF0238CC9}"/>
                  </a:ext>
                </a:extLst>
              </p:cNvPr>
              <p:cNvSpPr/>
              <p:nvPr/>
            </p:nvSpPr>
            <p:spPr>
              <a:xfrm>
                <a:off x="7977378" y="250065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38A4FA9-6C67-664B-8CA7-813B51B66331}"/>
                  </a:ext>
                </a:extLst>
              </p:cNvPr>
              <p:cNvSpPr/>
              <p:nvPr/>
            </p:nvSpPr>
            <p:spPr>
              <a:xfrm>
                <a:off x="5784850" y="2998104"/>
                <a:ext cx="228600" cy="24469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AAB599A-E126-2649-9469-25FA09574D11}"/>
                  </a:ext>
                </a:extLst>
              </p:cNvPr>
              <p:cNvSpPr/>
              <p:nvPr/>
            </p:nvSpPr>
            <p:spPr>
              <a:xfrm>
                <a:off x="6514719" y="3006151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BF92B3E-F4F4-2D4B-AE6E-F13EF729C0C0}"/>
                  </a:ext>
                </a:extLst>
              </p:cNvPr>
              <p:cNvSpPr/>
              <p:nvPr/>
            </p:nvSpPr>
            <p:spPr>
              <a:xfrm>
                <a:off x="7232650" y="3006151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2C5C732-D780-4446-BC2C-D6A5D59D0E29}"/>
                  </a:ext>
                </a:extLst>
              </p:cNvPr>
              <p:cNvSpPr/>
              <p:nvPr/>
            </p:nvSpPr>
            <p:spPr>
              <a:xfrm>
                <a:off x="7981823" y="3006151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4DB31DF-1374-DB46-8B55-9FEDC8512781}"/>
                  </a:ext>
                </a:extLst>
              </p:cNvPr>
              <p:cNvGrpSpPr/>
              <p:nvPr/>
            </p:nvGrpSpPr>
            <p:grpSpPr>
              <a:xfrm>
                <a:off x="5382207" y="909438"/>
                <a:ext cx="1481498" cy="1511683"/>
                <a:chOff x="5382207" y="909438"/>
                <a:chExt cx="1481498" cy="1511683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9F6E31C9-0981-DC4C-A4D4-550B2DEC2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0" cy="865737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BDC3C99C-FEFB-B642-9435-3E806D5DB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1054005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D637D3-2BDA-844C-940F-98A723A24450}"/>
                    </a:ext>
                  </a:extLst>
                </p:cNvPr>
                <p:cNvSpPr txBox="1"/>
                <p:nvPr/>
              </p:nvSpPr>
              <p:spPr>
                <a:xfrm>
                  <a:off x="6622933" y="909438"/>
                  <a:ext cx="2407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</a:rPr>
                    <a:t>j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4AEA756-8397-9141-A040-6083FE5E6B7E}"/>
                    </a:ext>
                  </a:extLst>
                </p:cNvPr>
                <p:cNvSpPr txBox="1"/>
                <p:nvPr/>
              </p:nvSpPr>
              <p:spPr>
                <a:xfrm>
                  <a:off x="5382207" y="2021011"/>
                  <a:ext cx="2487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  <a:latin typeface="Chalkboard" panose="03050602040202020205" pitchFamily="66" charset="77"/>
                      <a:cs typeface="Calibri" panose="020F0502020204030204" pitchFamily="34" charset="0"/>
                    </a:rPr>
                    <a:t>i</a:t>
                  </a: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DE713FE-1077-5B43-A2DB-3579849ADADA}"/>
                </a:ext>
              </a:extLst>
            </p:cNvPr>
            <p:cNvGrpSpPr/>
            <p:nvPr/>
          </p:nvGrpSpPr>
          <p:grpSpPr>
            <a:xfrm>
              <a:off x="5909802" y="1942328"/>
              <a:ext cx="1884566" cy="1246024"/>
              <a:chOff x="6265500" y="1966301"/>
              <a:chExt cx="1884566" cy="1246025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49A80CB-B1D2-5E47-AD7A-2CD00D0D1F1C}"/>
                  </a:ext>
                </a:extLst>
              </p:cNvPr>
              <p:cNvCxnSpPr>
                <a:cxnSpLocks/>
                <a:stCxn id="58" idx="4"/>
                <a:endCxn id="62" idx="0"/>
              </p:cNvCxnSpPr>
              <p:nvPr/>
            </p:nvCxnSpPr>
            <p:spPr>
              <a:xfrm flipH="1">
                <a:off x="6265500" y="1966301"/>
                <a:ext cx="379" cy="2210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F32EF5E-75CB-A246-9604-B5DC7EEB0924}"/>
                  </a:ext>
                </a:extLst>
              </p:cNvPr>
              <p:cNvCxnSpPr>
                <a:cxnSpLocks/>
                <a:stCxn id="62" idx="4"/>
                <a:endCxn id="66" idx="0"/>
              </p:cNvCxnSpPr>
              <p:nvPr/>
            </p:nvCxnSpPr>
            <p:spPr>
              <a:xfrm>
                <a:off x="6265500" y="2393581"/>
                <a:ext cx="0" cy="2414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65E168A-3BD8-C642-A7AA-BB36FC0CACA2}"/>
                  </a:ext>
                </a:extLst>
              </p:cNvPr>
              <p:cNvCxnSpPr>
                <a:cxnSpLocks/>
                <a:stCxn id="66" idx="4"/>
                <a:endCxn id="70" idx="0"/>
              </p:cNvCxnSpPr>
              <p:nvPr/>
            </p:nvCxnSpPr>
            <p:spPr>
              <a:xfrm>
                <a:off x="6265500" y="2841253"/>
                <a:ext cx="0" cy="2487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C73668B-8620-9F44-87B1-F22EF8089ED7}"/>
                  </a:ext>
                </a:extLst>
              </p:cNvPr>
              <p:cNvCxnSpPr>
                <a:cxnSpLocks/>
                <a:stCxn id="70" idx="6"/>
                <a:endCxn id="59" idx="4"/>
              </p:cNvCxnSpPr>
              <p:nvPr/>
            </p:nvCxnSpPr>
            <p:spPr>
              <a:xfrm flipV="1">
                <a:off x="6379800" y="1983974"/>
                <a:ext cx="530950" cy="1228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BF1EF59-53FB-4B4A-BAAF-170EBC67ED65}"/>
                  </a:ext>
                </a:extLst>
              </p:cNvPr>
              <p:cNvCxnSpPr>
                <a:cxnSpLocks/>
                <a:stCxn id="59" idx="4"/>
                <a:endCxn id="63" idx="0"/>
              </p:cNvCxnSpPr>
              <p:nvPr/>
            </p:nvCxnSpPr>
            <p:spPr>
              <a:xfrm flipH="1">
                <a:off x="6906764" y="1983974"/>
                <a:ext cx="3986" cy="2106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543A0444-6798-D840-9D6B-AFF989AFB85D}"/>
                  </a:ext>
                </a:extLst>
              </p:cNvPr>
              <p:cNvCxnSpPr>
                <a:cxnSpLocks/>
                <a:stCxn id="63" idx="4"/>
                <a:endCxn id="67" idx="0"/>
              </p:cNvCxnSpPr>
              <p:nvPr/>
            </p:nvCxnSpPr>
            <p:spPr>
              <a:xfrm>
                <a:off x="6889826" y="2388801"/>
                <a:ext cx="3986" cy="2524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46227AB-80E0-2E4D-A81B-6C0B592C9238}"/>
                  </a:ext>
                </a:extLst>
              </p:cNvPr>
              <p:cNvCxnSpPr>
                <a:cxnSpLocks/>
                <a:stCxn id="67" idx="4"/>
                <a:endCxn id="71" idx="0"/>
              </p:cNvCxnSpPr>
              <p:nvPr/>
            </p:nvCxnSpPr>
            <p:spPr>
              <a:xfrm flipH="1">
                <a:off x="6887213" y="2847466"/>
                <a:ext cx="6599" cy="2497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364A1C8-2526-3349-B23C-5D29FDDC927A}"/>
                  </a:ext>
                </a:extLst>
              </p:cNvPr>
              <p:cNvCxnSpPr>
                <a:cxnSpLocks/>
                <a:stCxn id="60" idx="4"/>
                <a:endCxn id="64" idx="0"/>
              </p:cNvCxnSpPr>
              <p:nvPr/>
            </p:nvCxnSpPr>
            <p:spPr>
              <a:xfrm flipH="1">
                <a:off x="7515696" y="1982523"/>
                <a:ext cx="6437" cy="2053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D1C30A4-0572-3142-8D42-BFC5FD7ACF2C}"/>
                  </a:ext>
                </a:extLst>
              </p:cNvPr>
              <p:cNvCxnSpPr>
                <a:cxnSpLocks/>
                <a:stCxn id="64" idx="4"/>
                <a:endCxn id="68" idx="0"/>
              </p:cNvCxnSpPr>
              <p:nvPr/>
            </p:nvCxnSpPr>
            <p:spPr>
              <a:xfrm flipH="1">
                <a:off x="7496053" y="2382125"/>
                <a:ext cx="2705" cy="2591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99B623FA-69DA-D647-BF3F-AD9961BFBB2E}"/>
                  </a:ext>
                </a:extLst>
              </p:cNvPr>
              <p:cNvCxnSpPr>
                <a:cxnSpLocks/>
                <a:stCxn id="68" idx="4"/>
                <a:endCxn id="72" idx="0"/>
              </p:cNvCxnSpPr>
              <p:nvPr/>
            </p:nvCxnSpPr>
            <p:spPr>
              <a:xfrm>
                <a:off x="7496053" y="2847466"/>
                <a:ext cx="2705" cy="2497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F6697F99-4295-E34D-9595-0D4E4F4F5B6B}"/>
                  </a:ext>
                </a:extLst>
              </p:cNvPr>
              <p:cNvCxnSpPr>
                <a:cxnSpLocks/>
                <a:stCxn id="61" idx="4"/>
                <a:endCxn id="65" idx="0"/>
              </p:cNvCxnSpPr>
              <p:nvPr/>
            </p:nvCxnSpPr>
            <p:spPr>
              <a:xfrm>
                <a:off x="8150065" y="1985546"/>
                <a:ext cx="1" cy="209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84C52437-1CA6-4A47-B21D-3B448756B6BE}"/>
                  </a:ext>
                </a:extLst>
              </p:cNvPr>
              <p:cNvCxnSpPr>
                <a:cxnSpLocks/>
                <a:stCxn id="65" idx="4"/>
                <a:endCxn id="69" idx="0"/>
              </p:cNvCxnSpPr>
              <p:nvPr/>
            </p:nvCxnSpPr>
            <p:spPr>
              <a:xfrm>
                <a:off x="8133128" y="2389066"/>
                <a:ext cx="0" cy="2521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BBB1AE5F-4296-3941-A28E-5314E5973C1C}"/>
                  </a:ext>
                </a:extLst>
              </p:cNvPr>
              <p:cNvCxnSpPr>
                <a:cxnSpLocks/>
                <a:stCxn id="69" idx="4"/>
                <a:endCxn id="73" idx="0"/>
              </p:cNvCxnSpPr>
              <p:nvPr/>
            </p:nvCxnSpPr>
            <p:spPr>
              <a:xfrm>
                <a:off x="8133128" y="2847466"/>
                <a:ext cx="3786" cy="2497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B2D605B-3913-E944-84BC-F51A573EC184}"/>
                  </a:ext>
                </a:extLst>
              </p:cNvPr>
              <p:cNvCxnSpPr>
                <a:cxnSpLocks/>
                <a:stCxn id="71" idx="6"/>
                <a:endCxn id="60" idx="4"/>
              </p:cNvCxnSpPr>
              <p:nvPr/>
            </p:nvCxnSpPr>
            <p:spPr>
              <a:xfrm flipV="1">
                <a:off x="7001513" y="1982523"/>
                <a:ext cx="520620" cy="12298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F7596FC-A896-134F-802B-BC8B8A97DA56}"/>
                  </a:ext>
                </a:extLst>
              </p:cNvPr>
              <p:cNvCxnSpPr>
                <a:cxnSpLocks/>
                <a:stCxn id="72" idx="6"/>
                <a:endCxn id="61" idx="4"/>
              </p:cNvCxnSpPr>
              <p:nvPr/>
            </p:nvCxnSpPr>
            <p:spPr>
              <a:xfrm flipV="1">
                <a:off x="7613058" y="1985546"/>
                <a:ext cx="537007" cy="12267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A7DFEDD-2EEE-A548-B129-05F99C7A6B42}"/>
              </a:ext>
            </a:extLst>
          </p:cNvPr>
          <p:cNvSpPr txBox="1"/>
          <p:nvPr/>
        </p:nvSpPr>
        <p:spPr>
          <a:xfrm>
            <a:off x="212697" y="3219670"/>
            <a:ext cx="3674185" cy="147732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for(i=0; i&lt;N; i++){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 for(j=0; j&lt;M; j++){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   a[i][j]+=2*a[i+1][j];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C86FDD-D532-9449-A953-CF8F43609E2C}"/>
              </a:ext>
            </a:extLst>
          </p:cNvPr>
          <p:cNvSpPr txBox="1"/>
          <p:nvPr/>
        </p:nvSpPr>
        <p:spPr>
          <a:xfrm>
            <a:off x="5324183" y="3219670"/>
            <a:ext cx="3674185" cy="14773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for(j=0; j&lt;M; j++){</a:t>
            </a:r>
          </a:p>
          <a:p>
            <a:r>
              <a:rPr lang="en-US" dirty="0">
                <a:latin typeface="Monaco" pitchFamily="2" charset="77"/>
              </a:rPr>
              <a:t>  for(i=0; i&lt;N; i++){</a:t>
            </a:r>
          </a:p>
          <a:p>
            <a:r>
              <a:rPr lang="en-US" dirty="0">
                <a:latin typeface="Monaco" pitchFamily="2" charset="77"/>
              </a:rPr>
              <a:t>    a[i][j]+=2*a[i+1][j];</a:t>
            </a:r>
          </a:p>
          <a:p>
            <a:r>
              <a:rPr lang="en-US" dirty="0">
                <a:latin typeface="Monaco" pitchFamily="2" charset="77"/>
              </a:rPr>
              <a:t>  }</a:t>
            </a:r>
          </a:p>
          <a:p>
            <a:r>
              <a:rPr lang="en-US" dirty="0">
                <a:latin typeface="Monaco" pitchFamily="2" charset="77"/>
              </a:rPr>
              <a:t>}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2172EC6-7603-2E47-8DF4-1B7A72682374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>
            <a:off x="3886882" y="3958334"/>
            <a:ext cx="14373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17E529B-D565-CA4E-BD5E-46116A13D7D7}"/>
              </a:ext>
            </a:extLst>
          </p:cNvPr>
          <p:cNvSpPr txBox="1"/>
          <p:nvPr/>
        </p:nvSpPr>
        <p:spPr>
          <a:xfrm>
            <a:off x="3844269" y="3219670"/>
            <a:ext cx="1455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Code </a:t>
            </a:r>
          </a:p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001BAA-EF33-4542-9C7A-796C757AF1FF}"/>
              </a:ext>
            </a:extLst>
          </p:cNvPr>
          <p:cNvSpPr txBox="1"/>
          <p:nvPr/>
        </p:nvSpPr>
        <p:spPr>
          <a:xfrm>
            <a:off x="3590457" y="1705565"/>
            <a:ext cx="1918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Map Iteration Spaces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8674F70-EE15-8844-BD63-0F3000F0FEA1}"/>
              </a:ext>
            </a:extLst>
          </p:cNvPr>
          <p:cNvCxnSpPr/>
          <p:nvPr/>
        </p:nvCxnSpPr>
        <p:spPr>
          <a:xfrm flipV="1">
            <a:off x="3030657" y="2158741"/>
            <a:ext cx="3038332" cy="72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63FC98F-C62B-FA4E-8C09-5B6969C9CEBB}"/>
              </a:ext>
            </a:extLst>
          </p:cNvPr>
          <p:cNvSpPr txBox="1"/>
          <p:nvPr/>
        </p:nvSpPr>
        <p:spPr>
          <a:xfrm>
            <a:off x="3687180" y="2244549"/>
            <a:ext cx="1725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Change the Order</a:t>
            </a:r>
          </a:p>
        </p:txBody>
      </p:sp>
    </p:spTree>
    <p:extLst>
      <p:ext uri="{BB962C8B-B14F-4D97-AF65-F5344CB8AC3E}">
        <p14:creationId xmlns:p14="http://schemas.microsoft.com/office/powerpoint/2010/main" val="33073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11" grpId="0"/>
      <p:bldP spid="112" grpId="0"/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4D6C2D8F-B77E-3843-87E9-03CF603A6ECC}"/>
              </a:ext>
            </a:extLst>
          </p:cNvPr>
          <p:cNvSpPr txBox="1"/>
          <p:nvPr/>
        </p:nvSpPr>
        <p:spPr>
          <a:xfrm>
            <a:off x="3611045" y="3659917"/>
            <a:ext cx="137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</a:t>
            </a:r>
          </a:p>
          <a:p>
            <a:pPr algn="ctr"/>
            <a:r>
              <a:rPr lang="en-US" dirty="0"/>
              <a:t>Reversal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4E9008-A3C4-CE47-B099-0863722EA8A1}"/>
              </a:ext>
            </a:extLst>
          </p:cNvPr>
          <p:cNvSpPr txBox="1"/>
          <p:nvPr/>
        </p:nvSpPr>
        <p:spPr>
          <a:xfrm>
            <a:off x="3525780" y="1389649"/>
            <a:ext cx="137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</a:t>
            </a:r>
          </a:p>
          <a:p>
            <a:pPr algn="ctr"/>
            <a:r>
              <a:rPr lang="en-US" dirty="0"/>
              <a:t>Reversal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2C5A0-86F8-094A-987C-5AE5CE22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 of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37BEF-2872-A54A-BBE4-5D21C94D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5AA341-3F8A-A647-98E1-C6614FD907EF}"/>
              </a:ext>
            </a:extLst>
          </p:cNvPr>
          <p:cNvGrpSpPr/>
          <p:nvPr/>
        </p:nvGrpSpPr>
        <p:grpSpPr>
          <a:xfrm>
            <a:off x="1612394" y="856348"/>
            <a:ext cx="1261962" cy="1363583"/>
            <a:chOff x="761195" y="877615"/>
            <a:chExt cx="1261962" cy="136358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34D63F-6E9A-C343-93E2-245DF6EACD31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1299276" y="1529343"/>
              <a:ext cx="416440" cy="55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8944A8-D9A6-0840-B99B-6E7D9556D96C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 flipH="1">
              <a:off x="1201535" y="1632444"/>
              <a:ext cx="611544" cy="2266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D262AFC-289F-2C44-839A-F7EDDB2987DF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1298897" y="1957376"/>
              <a:ext cx="412051" cy="47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F589DB-C119-8349-B72B-E016DD0D4C96}"/>
                </a:ext>
              </a:extLst>
            </p:cNvPr>
            <p:cNvSpPr/>
            <p:nvPr/>
          </p:nvSpPr>
          <p:spPr>
            <a:xfrm>
              <a:off x="1104551" y="1431773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0122E7A-1E02-7C48-ACAA-F19E3EB8F23B}"/>
                </a:ext>
              </a:extLst>
            </p:cNvPr>
            <p:cNvSpPr/>
            <p:nvPr/>
          </p:nvSpPr>
          <p:spPr>
            <a:xfrm>
              <a:off x="1715716" y="1426240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84D59B-69F3-3C4E-A987-C0D240007758}"/>
                </a:ext>
              </a:extLst>
            </p:cNvPr>
            <p:cNvSpPr/>
            <p:nvPr/>
          </p:nvSpPr>
          <p:spPr>
            <a:xfrm>
              <a:off x="1104172" y="1859053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B6CCF4F-F102-2C46-9A4A-E398CD7FC87F}"/>
                </a:ext>
              </a:extLst>
            </p:cNvPr>
            <p:cNvSpPr/>
            <p:nvPr/>
          </p:nvSpPr>
          <p:spPr>
            <a:xfrm>
              <a:off x="1710948" y="1854274"/>
              <a:ext cx="194725" cy="206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1322327-C97E-5C4C-8243-0A6C843DF5F1}"/>
                </a:ext>
              </a:extLst>
            </p:cNvPr>
            <p:cNvGrpSpPr/>
            <p:nvPr/>
          </p:nvGrpSpPr>
          <p:grpSpPr>
            <a:xfrm>
              <a:off x="761195" y="877615"/>
              <a:ext cx="1261962" cy="1363583"/>
              <a:chOff x="5382207" y="909438"/>
              <a:chExt cx="1481498" cy="151168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14D848C-5A45-DA49-A3A3-AA2918B7F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595" y="1355329"/>
                <a:ext cx="0" cy="86573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56905B0-D1F1-D64A-8BEB-04FDB2F0D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595" y="1355329"/>
                <a:ext cx="105400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51CAB5-54F2-804E-ACBC-08338CC7711F}"/>
                  </a:ext>
                </a:extLst>
              </p:cNvPr>
              <p:cNvSpPr txBox="1"/>
              <p:nvPr/>
            </p:nvSpPr>
            <p:spPr>
              <a:xfrm>
                <a:off x="6622933" y="909438"/>
                <a:ext cx="240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A12905-F846-E348-B605-E9E427A35688}"/>
                  </a:ext>
                </a:extLst>
              </p:cNvPr>
              <p:cNvSpPr txBox="1"/>
              <p:nvPr/>
            </p:nvSpPr>
            <p:spPr>
              <a:xfrm>
                <a:off x="5382207" y="2021011"/>
                <a:ext cx="248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halkboard" panose="03050602040202020205" pitchFamily="66" charset="77"/>
                    <a:cs typeface="Calibri" panose="020F0502020204030204" pitchFamily="34" charset="0"/>
                  </a:rPr>
                  <a:t>i</a:t>
                </a: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AED0276-9215-4948-861B-4D2E6983CF7B}"/>
              </a:ext>
            </a:extLst>
          </p:cNvPr>
          <p:cNvGrpSpPr/>
          <p:nvPr/>
        </p:nvGrpSpPr>
        <p:grpSpPr>
          <a:xfrm>
            <a:off x="5715000" y="869871"/>
            <a:ext cx="1261962" cy="1363583"/>
            <a:chOff x="4764084" y="969297"/>
            <a:chExt cx="1261962" cy="136358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3AD4173-9DE0-9147-96AC-6761B8941459}"/>
                </a:ext>
              </a:extLst>
            </p:cNvPr>
            <p:cNvGrpSpPr/>
            <p:nvPr/>
          </p:nvGrpSpPr>
          <p:grpSpPr>
            <a:xfrm>
              <a:off x="4764084" y="969297"/>
              <a:ext cx="1261962" cy="1363583"/>
              <a:chOff x="761195" y="877615"/>
              <a:chExt cx="1261962" cy="136358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90C68F8-FA0E-6646-AC02-0E7E5E4424C6}"/>
                  </a:ext>
                </a:extLst>
              </p:cNvPr>
              <p:cNvSpPr/>
              <p:nvPr/>
            </p:nvSpPr>
            <p:spPr>
              <a:xfrm>
                <a:off x="1104551" y="1431773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9C2D864-469D-9A4D-A976-2E15D982CCA9}"/>
                  </a:ext>
                </a:extLst>
              </p:cNvPr>
              <p:cNvSpPr/>
              <p:nvPr/>
            </p:nvSpPr>
            <p:spPr>
              <a:xfrm>
                <a:off x="1715716" y="1426240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D59A48-6651-8545-A2B6-9EF66437A5EB}"/>
                  </a:ext>
                </a:extLst>
              </p:cNvPr>
              <p:cNvSpPr/>
              <p:nvPr/>
            </p:nvSpPr>
            <p:spPr>
              <a:xfrm>
                <a:off x="1104172" y="1859053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576947B-FBC9-9547-BE22-F74D623F47F9}"/>
                  </a:ext>
                </a:extLst>
              </p:cNvPr>
              <p:cNvSpPr/>
              <p:nvPr/>
            </p:nvSpPr>
            <p:spPr>
              <a:xfrm>
                <a:off x="1715715" y="1854538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185C1E-71FC-B04C-BB56-ABF7BF074EBA}"/>
                  </a:ext>
                </a:extLst>
              </p:cNvPr>
              <p:cNvGrpSpPr/>
              <p:nvPr/>
            </p:nvGrpSpPr>
            <p:grpSpPr>
              <a:xfrm>
                <a:off x="761195" y="877615"/>
                <a:ext cx="1261962" cy="1363583"/>
                <a:chOff x="5382207" y="909438"/>
                <a:chExt cx="1481498" cy="1511683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093D4239-9E0E-F34F-AF40-0947F925B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0" cy="865737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32C36AA8-4F15-594F-9D57-9AAD59042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1054005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AC8720B-4FBA-1341-B2BE-A98DFDC64ADE}"/>
                    </a:ext>
                  </a:extLst>
                </p:cNvPr>
                <p:cNvSpPr txBox="1"/>
                <p:nvPr/>
              </p:nvSpPr>
              <p:spPr>
                <a:xfrm>
                  <a:off x="6622933" y="909438"/>
                  <a:ext cx="2407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</a:rPr>
                    <a:t>j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A0151C5-D035-7B4F-8DEB-C3E4E7E5CD21}"/>
                    </a:ext>
                  </a:extLst>
                </p:cNvPr>
                <p:cNvSpPr txBox="1"/>
                <p:nvPr/>
              </p:nvSpPr>
              <p:spPr>
                <a:xfrm>
                  <a:off x="5382207" y="2021011"/>
                  <a:ext cx="2487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  <a:latin typeface="Chalkboard" panose="03050602040202020205" pitchFamily="66" charset="77"/>
                      <a:cs typeface="Calibri" panose="020F0502020204030204" pitchFamily="34" charset="0"/>
                    </a:rPr>
                    <a:t>i</a:t>
                  </a:r>
                </a:p>
              </p:txBody>
            </p:sp>
          </p:grp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1B1C9AE-B4C7-5D4B-927C-1148D9CE9D09}"/>
                </a:ext>
              </a:extLst>
            </p:cNvPr>
            <p:cNvCxnSpPr>
              <a:stCxn id="50" idx="2"/>
              <a:endCxn id="49" idx="6"/>
            </p:cNvCxnSpPr>
            <p:nvPr/>
          </p:nvCxnSpPr>
          <p:spPr>
            <a:xfrm flipH="1">
              <a:off x="5302165" y="1621024"/>
              <a:ext cx="416440" cy="55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772EDD1-24A5-9C43-BE9A-25C70570FE75}"/>
                </a:ext>
              </a:extLst>
            </p:cNvPr>
            <p:cNvCxnSpPr>
              <a:stCxn id="49" idx="4"/>
              <a:endCxn id="52" idx="1"/>
            </p:cNvCxnSpPr>
            <p:nvPr/>
          </p:nvCxnSpPr>
          <p:spPr>
            <a:xfrm>
              <a:off x="5204803" y="1729659"/>
              <a:ext cx="542318" cy="2467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8916382-00CB-9C45-988C-6F485BBD609F}"/>
                </a:ext>
              </a:extLst>
            </p:cNvPr>
            <p:cNvCxnSpPr>
              <a:stCxn id="52" idx="2"/>
              <a:endCxn id="51" idx="6"/>
            </p:cNvCxnSpPr>
            <p:nvPr/>
          </p:nvCxnSpPr>
          <p:spPr>
            <a:xfrm flipH="1">
              <a:off x="5301786" y="2049322"/>
              <a:ext cx="416818" cy="4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699F05-7840-CD41-B21D-B11F5DB02363}"/>
              </a:ext>
            </a:extLst>
          </p:cNvPr>
          <p:cNvGrpSpPr/>
          <p:nvPr/>
        </p:nvGrpSpPr>
        <p:grpSpPr>
          <a:xfrm>
            <a:off x="1564998" y="3146508"/>
            <a:ext cx="1261962" cy="1363583"/>
            <a:chOff x="1066800" y="2850212"/>
            <a:chExt cx="1261962" cy="136358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A7702DB-9524-0B40-97FE-BF645982F60B}"/>
                </a:ext>
              </a:extLst>
            </p:cNvPr>
            <p:cNvGrpSpPr/>
            <p:nvPr/>
          </p:nvGrpSpPr>
          <p:grpSpPr>
            <a:xfrm>
              <a:off x="1066800" y="2850212"/>
              <a:ext cx="1261962" cy="1363583"/>
              <a:chOff x="761195" y="877615"/>
              <a:chExt cx="1261962" cy="136358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2AEC5D3-007F-784B-B67C-3FA09D1587EF}"/>
                  </a:ext>
                </a:extLst>
              </p:cNvPr>
              <p:cNvSpPr/>
              <p:nvPr/>
            </p:nvSpPr>
            <p:spPr>
              <a:xfrm>
                <a:off x="1104551" y="1431773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91DF3D-3CC6-2A43-B689-531883C18F0C}"/>
                  </a:ext>
                </a:extLst>
              </p:cNvPr>
              <p:cNvSpPr/>
              <p:nvPr/>
            </p:nvSpPr>
            <p:spPr>
              <a:xfrm>
                <a:off x="1715716" y="1426240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7668EC6-253D-7C46-B5FD-24D605DB7DAB}"/>
                  </a:ext>
                </a:extLst>
              </p:cNvPr>
              <p:cNvSpPr/>
              <p:nvPr/>
            </p:nvSpPr>
            <p:spPr>
              <a:xfrm>
                <a:off x="1104172" y="1859053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106B535-2BAC-2F48-97F2-5FD6AA9B1A5D}"/>
                  </a:ext>
                </a:extLst>
              </p:cNvPr>
              <p:cNvSpPr/>
              <p:nvPr/>
            </p:nvSpPr>
            <p:spPr>
              <a:xfrm>
                <a:off x="1715715" y="1854538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AE296BD-6CFF-0346-9A15-CA9356825E6F}"/>
                  </a:ext>
                </a:extLst>
              </p:cNvPr>
              <p:cNvGrpSpPr/>
              <p:nvPr/>
            </p:nvGrpSpPr>
            <p:grpSpPr>
              <a:xfrm>
                <a:off x="761195" y="877615"/>
                <a:ext cx="1261962" cy="1363583"/>
                <a:chOff x="5382207" y="909438"/>
                <a:chExt cx="1481498" cy="1511683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2944FF41-8962-F346-97AD-84333ADBE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0" cy="865737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5823372A-3002-4149-9824-FAB8C3896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1054005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8CEC0B0-2E11-654B-90BB-7CCD30CDB953}"/>
                    </a:ext>
                  </a:extLst>
                </p:cNvPr>
                <p:cNvSpPr txBox="1"/>
                <p:nvPr/>
              </p:nvSpPr>
              <p:spPr>
                <a:xfrm>
                  <a:off x="6622933" y="909438"/>
                  <a:ext cx="2407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</a:rPr>
                    <a:t>j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8D64E23-B1EB-3D45-AF1E-1776AED32CAD}"/>
                    </a:ext>
                  </a:extLst>
                </p:cNvPr>
                <p:cNvSpPr txBox="1"/>
                <p:nvPr/>
              </p:nvSpPr>
              <p:spPr>
                <a:xfrm>
                  <a:off x="5382207" y="2021011"/>
                  <a:ext cx="2487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  <a:latin typeface="Chalkboard" panose="03050602040202020205" pitchFamily="66" charset="77"/>
                      <a:cs typeface="Calibri" panose="020F0502020204030204" pitchFamily="34" charset="0"/>
                    </a:rPr>
                    <a:t>i</a:t>
                  </a:r>
                </a:p>
              </p:txBody>
            </p:sp>
          </p:grp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FBD9CF5-A400-0047-BA7F-20F1A376FCA3}"/>
                </a:ext>
              </a:extLst>
            </p:cNvPr>
            <p:cNvCxnSpPr>
              <a:stCxn id="60" idx="4"/>
              <a:endCxn id="62" idx="0"/>
            </p:cNvCxnSpPr>
            <p:nvPr/>
          </p:nvCxnSpPr>
          <p:spPr>
            <a:xfrm flipH="1">
              <a:off x="1507140" y="3610574"/>
              <a:ext cx="379" cy="2210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A4886B5-31B8-B545-8513-7724DDF0E8BA}"/>
                </a:ext>
              </a:extLst>
            </p:cNvPr>
            <p:cNvCxnSpPr>
              <a:cxnSpLocks/>
              <a:stCxn id="62" idx="6"/>
              <a:endCxn id="61" idx="2"/>
            </p:cNvCxnSpPr>
            <p:nvPr/>
          </p:nvCxnSpPr>
          <p:spPr>
            <a:xfrm flipV="1">
              <a:off x="1604502" y="3501939"/>
              <a:ext cx="416819" cy="432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C9C0856-78A4-0C4C-ADB1-E2C5DDD68B3F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 flipH="1">
              <a:off x="2118683" y="3605041"/>
              <a:ext cx="1" cy="2220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DBF8F09-E78C-3648-86DA-B1321E60ACCE}"/>
              </a:ext>
            </a:extLst>
          </p:cNvPr>
          <p:cNvGrpSpPr/>
          <p:nvPr/>
        </p:nvGrpSpPr>
        <p:grpSpPr>
          <a:xfrm>
            <a:off x="5715000" y="3123121"/>
            <a:ext cx="1261962" cy="1363583"/>
            <a:chOff x="4764084" y="2820147"/>
            <a:chExt cx="1261962" cy="136358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32A5230-2EAB-5443-BE38-82B1CACA0676}"/>
                </a:ext>
              </a:extLst>
            </p:cNvPr>
            <p:cNvGrpSpPr/>
            <p:nvPr/>
          </p:nvGrpSpPr>
          <p:grpSpPr>
            <a:xfrm>
              <a:off x="4764084" y="2820147"/>
              <a:ext cx="1261962" cy="1363583"/>
              <a:chOff x="761195" y="877615"/>
              <a:chExt cx="1261962" cy="1363583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408B115-A3CD-1041-B87A-CD88F1E2BCB6}"/>
                  </a:ext>
                </a:extLst>
              </p:cNvPr>
              <p:cNvSpPr/>
              <p:nvPr/>
            </p:nvSpPr>
            <p:spPr>
              <a:xfrm>
                <a:off x="1104551" y="1431773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8D6530E-5A86-674C-A69C-C729511CF2D6}"/>
                  </a:ext>
                </a:extLst>
              </p:cNvPr>
              <p:cNvSpPr/>
              <p:nvPr/>
            </p:nvSpPr>
            <p:spPr>
              <a:xfrm>
                <a:off x="1715716" y="1426240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3AD810F-E9B5-8741-9A66-5D51A5B8947A}"/>
                  </a:ext>
                </a:extLst>
              </p:cNvPr>
              <p:cNvSpPr/>
              <p:nvPr/>
            </p:nvSpPr>
            <p:spPr>
              <a:xfrm>
                <a:off x="1104172" y="1859053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0C71F82-4839-8742-8889-0ED1F6A5CB8B}"/>
                  </a:ext>
                </a:extLst>
              </p:cNvPr>
              <p:cNvSpPr/>
              <p:nvPr/>
            </p:nvSpPr>
            <p:spPr>
              <a:xfrm>
                <a:off x="1715715" y="1854538"/>
                <a:ext cx="194725" cy="2062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6416FE4-E97A-C042-BF5F-C851749651A2}"/>
                  </a:ext>
                </a:extLst>
              </p:cNvPr>
              <p:cNvGrpSpPr/>
              <p:nvPr/>
            </p:nvGrpSpPr>
            <p:grpSpPr>
              <a:xfrm>
                <a:off x="761195" y="877615"/>
                <a:ext cx="1261962" cy="1363583"/>
                <a:chOff x="5382207" y="909438"/>
                <a:chExt cx="1481498" cy="1511683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BCB1F678-DFA2-C849-82F8-94062FA58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0" cy="865737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45C8E5A-B8F7-454D-944F-7BB3F3C8E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1054005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F31133B-3746-B847-BD25-E4305DD59EFE}"/>
                    </a:ext>
                  </a:extLst>
                </p:cNvPr>
                <p:cNvSpPr txBox="1"/>
                <p:nvPr/>
              </p:nvSpPr>
              <p:spPr>
                <a:xfrm>
                  <a:off x="6622933" y="909438"/>
                  <a:ext cx="2407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</a:rPr>
                    <a:t>j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8348D96-CE00-A942-8A45-06DE3465DAB5}"/>
                    </a:ext>
                  </a:extLst>
                </p:cNvPr>
                <p:cNvSpPr txBox="1"/>
                <p:nvPr/>
              </p:nvSpPr>
              <p:spPr>
                <a:xfrm>
                  <a:off x="5382207" y="2021011"/>
                  <a:ext cx="2487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  <a:latin typeface="Chalkboard" panose="03050602040202020205" pitchFamily="66" charset="77"/>
                      <a:cs typeface="Calibri" panose="020F0502020204030204" pitchFamily="34" charset="0"/>
                    </a:rPr>
                    <a:t>i</a:t>
                  </a:r>
                </a:p>
              </p:txBody>
            </p:sp>
          </p:grp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6FB60C1-EBC9-1446-98E3-757B8F2D7A2C}"/>
                </a:ext>
              </a:extLst>
            </p:cNvPr>
            <p:cNvCxnSpPr>
              <a:stCxn id="71" idx="4"/>
              <a:endCxn id="73" idx="0"/>
            </p:cNvCxnSpPr>
            <p:nvPr/>
          </p:nvCxnSpPr>
          <p:spPr>
            <a:xfrm flipH="1">
              <a:off x="5815967" y="3574976"/>
              <a:ext cx="1" cy="2220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3C4CBD-E486-4046-8AFA-4001786CEC7E}"/>
                </a:ext>
              </a:extLst>
            </p:cNvPr>
            <p:cNvCxnSpPr>
              <a:cxnSpLocks/>
              <a:stCxn id="73" idx="2"/>
              <a:endCxn id="70" idx="6"/>
            </p:cNvCxnSpPr>
            <p:nvPr/>
          </p:nvCxnSpPr>
          <p:spPr>
            <a:xfrm flipH="1" flipV="1">
              <a:off x="5302165" y="3477407"/>
              <a:ext cx="416439" cy="4227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C376B1E-8810-B345-8EC1-7458F5D302F9}"/>
                </a:ext>
              </a:extLst>
            </p:cNvPr>
            <p:cNvCxnSpPr>
              <a:stCxn id="70" idx="4"/>
              <a:endCxn id="72" idx="0"/>
            </p:cNvCxnSpPr>
            <p:nvPr/>
          </p:nvCxnSpPr>
          <p:spPr>
            <a:xfrm flipH="1">
              <a:off x="5204424" y="3580509"/>
              <a:ext cx="379" cy="2210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313C0F3-698C-0245-99B2-E4F3CC329FE0}"/>
              </a:ext>
            </a:extLst>
          </p:cNvPr>
          <p:cNvCxnSpPr>
            <a:cxnSpLocks/>
          </p:cNvCxnSpPr>
          <p:nvPr/>
        </p:nvCxnSpPr>
        <p:spPr>
          <a:xfrm>
            <a:off x="2832279" y="1720451"/>
            <a:ext cx="293557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9B98F47-810F-4049-B8EE-A8143232C04E}"/>
              </a:ext>
            </a:extLst>
          </p:cNvPr>
          <p:cNvCxnSpPr>
            <a:cxnSpLocks/>
          </p:cNvCxnSpPr>
          <p:nvPr/>
        </p:nvCxnSpPr>
        <p:spPr>
          <a:xfrm>
            <a:off x="2285270" y="2251167"/>
            <a:ext cx="0" cy="12036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39EB27C-D897-6C46-8A86-FA7AF13AB896}"/>
              </a:ext>
            </a:extLst>
          </p:cNvPr>
          <p:cNvCxnSpPr>
            <a:cxnSpLocks/>
          </p:cNvCxnSpPr>
          <p:nvPr/>
        </p:nvCxnSpPr>
        <p:spPr>
          <a:xfrm>
            <a:off x="2856119" y="3989474"/>
            <a:ext cx="285888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96B48B2-E8AF-9C4D-8DE3-5B3DBD0EEA37}"/>
              </a:ext>
            </a:extLst>
          </p:cNvPr>
          <p:cNvCxnSpPr>
            <a:cxnSpLocks/>
          </p:cNvCxnSpPr>
          <p:nvPr/>
        </p:nvCxnSpPr>
        <p:spPr>
          <a:xfrm>
            <a:off x="6419015" y="2181285"/>
            <a:ext cx="0" cy="12364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810ECF87-374C-6B4C-9098-D4E6C7079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20" y="923118"/>
            <a:ext cx="354187" cy="346137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3B3F5A2D-62BA-7F42-915D-082CEE39D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80" y="3202578"/>
            <a:ext cx="354187" cy="34613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FAA9C5A-81EB-9A47-B5F3-12752C02C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20" y="3196242"/>
            <a:ext cx="473210" cy="442937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40AC58E8-EB6C-0746-9C0B-88E39D6D4614}"/>
              </a:ext>
            </a:extLst>
          </p:cNvPr>
          <p:cNvSpPr txBox="1"/>
          <p:nvPr/>
        </p:nvSpPr>
        <p:spPr>
          <a:xfrm>
            <a:off x="881159" y="2441555"/>
            <a:ext cx="1268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Loop </a:t>
            </a:r>
          </a:p>
          <a:p>
            <a:r>
              <a:rPr lang="en-US" dirty="0"/>
              <a:t>Interchange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34717E9-EE06-8E43-A50B-AD09DB712AD5}"/>
              </a:ext>
            </a:extLst>
          </p:cNvPr>
          <p:cNvSpPr txBox="1"/>
          <p:nvPr/>
        </p:nvSpPr>
        <p:spPr>
          <a:xfrm>
            <a:off x="6517227" y="2447334"/>
            <a:ext cx="1268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Loop</a:t>
            </a:r>
          </a:p>
          <a:p>
            <a:pPr algn="ctr"/>
            <a:r>
              <a:rPr lang="en-US" dirty="0"/>
              <a:t>Interchange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D465858-0F99-2743-8D67-C14D399A364E}"/>
              </a:ext>
            </a:extLst>
          </p:cNvPr>
          <p:cNvSpPr/>
          <p:nvPr/>
        </p:nvSpPr>
        <p:spPr>
          <a:xfrm>
            <a:off x="3347568" y="2547108"/>
            <a:ext cx="1905000" cy="433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Polyhedral Model</a:t>
            </a:r>
          </a:p>
        </p:txBody>
      </p:sp>
    </p:spTree>
    <p:extLst>
      <p:ext uri="{BB962C8B-B14F-4D97-AF65-F5344CB8AC3E}">
        <p14:creationId xmlns:p14="http://schemas.microsoft.com/office/powerpoint/2010/main" val="90582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1" grpId="0"/>
      <p:bldP spid="122" grpId="0"/>
      <p:bldP spid="123" grpId="0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F472-912A-6B48-9634-C864062A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Dynamic Instances and Iteration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A1CA8-3DB1-B64C-8F4C-B7E5A788FF00}"/>
              </a:ext>
            </a:extLst>
          </p:cNvPr>
          <p:cNvSpPr txBox="1"/>
          <p:nvPr/>
        </p:nvSpPr>
        <p:spPr>
          <a:xfrm>
            <a:off x="228981" y="1034768"/>
            <a:ext cx="3657219" cy="20313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for(i=0; i&lt;N; i++)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	traverse(i, root);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void traverse(int i, Node* n){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if(n==NULL) return;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traverse(i, n-&gt;l);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traverse(i, n-&gt;r);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n-&gt;x[i] += 2*n-&gt;x[i+1];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51858F-8109-BA42-857E-6D50F1866886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47133" y="1448663"/>
            <a:ext cx="488886" cy="61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DA3580-3CAB-0E43-A91B-E7833F4B5294}"/>
              </a:ext>
            </a:extLst>
          </p:cNvPr>
          <p:cNvCxnSpPr>
            <a:stCxn id="46" idx="6"/>
            <a:endCxn id="47" idx="2"/>
          </p:cNvCxnSpPr>
          <p:nvPr/>
        </p:nvCxnSpPr>
        <p:spPr>
          <a:xfrm>
            <a:off x="5364619" y="1448663"/>
            <a:ext cx="4980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4E9C62-9E70-C84A-8BAB-20AA0A932975}"/>
              </a:ext>
            </a:extLst>
          </p:cNvPr>
          <p:cNvCxnSpPr>
            <a:cxnSpLocks/>
            <a:stCxn id="47" idx="4"/>
            <a:endCxn id="49" idx="0"/>
          </p:cNvCxnSpPr>
          <p:nvPr/>
        </p:nvCxnSpPr>
        <p:spPr>
          <a:xfrm flipH="1">
            <a:off x="4532388" y="1562963"/>
            <a:ext cx="1444625" cy="2512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5BEB41-E959-8A4A-87B0-FE50C475B45B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 flipV="1">
            <a:off x="4646688" y="1923185"/>
            <a:ext cx="504336" cy="52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22003D-1812-514C-908C-0BD6732EA8B8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5379624" y="1915784"/>
            <a:ext cx="486264" cy="7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C4DC38-3525-5340-AE3A-9F7F3F910BCB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4532388" y="2030084"/>
            <a:ext cx="1447800" cy="280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419ABD-7C3E-2146-AF70-11D78C53E1D3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4646688" y="2424777"/>
            <a:ext cx="509016" cy="6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78A4E3-36CD-584F-9721-96C34A900A9D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5384304" y="2431665"/>
            <a:ext cx="4784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5F4CEC-4C73-3B40-9105-FCECB60A2527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4532388" y="2545965"/>
            <a:ext cx="1444625" cy="268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34047-D3A7-5845-BFD8-55F7E6A82425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4646688" y="2937164"/>
            <a:ext cx="5012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077B07-9832-3A42-9164-6231BC75B41E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5376557" y="2937164"/>
            <a:ext cx="4893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186DF88-DDCB-B94F-88B5-A50E91033C8A}"/>
              </a:ext>
            </a:extLst>
          </p:cNvPr>
          <p:cNvSpPr/>
          <p:nvPr/>
        </p:nvSpPr>
        <p:spPr>
          <a:xfrm>
            <a:off x="4418533" y="1340497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3EF232-E496-5A43-BF21-6405ECA77DB1}"/>
              </a:ext>
            </a:extLst>
          </p:cNvPr>
          <p:cNvSpPr/>
          <p:nvPr/>
        </p:nvSpPr>
        <p:spPr>
          <a:xfrm>
            <a:off x="5136019" y="133436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6874DED-EA99-2549-A6D7-C92F03AB550D}"/>
              </a:ext>
            </a:extLst>
          </p:cNvPr>
          <p:cNvSpPr/>
          <p:nvPr/>
        </p:nvSpPr>
        <p:spPr>
          <a:xfrm>
            <a:off x="5862713" y="133436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0D333C-E21A-3B47-838C-89686647535B}"/>
              </a:ext>
            </a:extLst>
          </p:cNvPr>
          <p:cNvSpPr/>
          <p:nvPr/>
        </p:nvSpPr>
        <p:spPr>
          <a:xfrm>
            <a:off x="4418088" y="181418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30B615-9A74-5049-AE15-25CCA2E7157A}"/>
              </a:ext>
            </a:extLst>
          </p:cNvPr>
          <p:cNvSpPr/>
          <p:nvPr/>
        </p:nvSpPr>
        <p:spPr>
          <a:xfrm>
            <a:off x="5151024" y="180888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7689A1-1EA1-7849-ACB9-979EF485CD62}"/>
              </a:ext>
            </a:extLst>
          </p:cNvPr>
          <p:cNvSpPr/>
          <p:nvPr/>
        </p:nvSpPr>
        <p:spPr>
          <a:xfrm>
            <a:off x="5865888" y="180148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15E931A-3D46-6447-BF2C-7B4EE25EEA19}"/>
              </a:ext>
            </a:extLst>
          </p:cNvPr>
          <p:cNvSpPr/>
          <p:nvPr/>
        </p:nvSpPr>
        <p:spPr>
          <a:xfrm>
            <a:off x="4418088" y="2310477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404479F-A30C-A648-B09E-94B679310A7C}"/>
              </a:ext>
            </a:extLst>
          </p:cNvPr>
          <p:cNvSpPr/>
          <p:nvPr/>
        </p:nvSpPr>
        <p:spPr>
          <a:xfrm>
            <a:off x="5155704" y="231736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77B5476-4DE2-7F4D-ACCA-A9CBFDD460DA}"/>
              </a:ext>
            </a:extLst>
          </p:cNvPr>
          <p:cNvSpPr/>
          <p:nvPr/>
        </p:nvSpPr>
        <p:spPr>
          <a:xfrm>
            <a:off x="5862713" y="231736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C4B89B8-37F5-A342-A071-805447F1935D}"/>
              </a:ext>
            </a:extLst>
          </p:cNvPr>
          <p:cNvSpPr/>
          <p:nvPr/>
        </p:nvSpPr>
        <p:spPr>
          <a:xfrm>
            <a:off x="4418088" y="2814817"/>
            <a:ext cx="228600" cy="244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8CB591-1906-8D41-B77E-88D9469C4D33}"/>
              </a:ext>
            </a:extLst>
          </p:cNvPr>
          <p:cNvSpPr/>
          <p:nvPr/>
        </p:nvSpPr>
        <p:spPr>
          <a:xfrm>
            <a:off x="5147957" y="282286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61763ED-66FA-6D4D-BD8D-E920DC865CAD}"/>
              </a:ext>
            </a:extLst>
          </p:cNvPr>
          <p:cNvSpPr/>
          <p:nvPr/>
        </p:nvSpPr>
        <p:spPr>
          <a:xfrm>
            <a:off x="5865888" y="2822864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583115-687A-6E4A-8348-1FD3AD1EC381}"/>
              </a:ext>
            </a:extLst>
          </p:cNvPr>
          <p:cNvGrpSpPr/>
          <p:nvPr/>
        </p:nvGrpSpPr>
        <p:grpSpPr>
          <a:xfrm>
            <a:off x="4015445" y="726151"/>
            <a:ext cx="1553632" cy="1511683"/>
            <a:chOff x="5382207" y="909438"/>
            <a:chExt cx="1553632" cy="1511683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8E87A0C-8EFF-AA46-80DA-C46E16524427}"/>
                </a:ext>
              </a:extLst>
            </p:cNvPr>
            <p:cNvCxnSpPr>
              <a:cxnSpLocks/>
            </p:cNvCxnSpPr>
            <p:nvPr/>
          </p:nvCxnSpPr>
          <p:spPr>
            <a:xfrm>
              <a:off x="5651595" y="1355329"/>
              <a:ext cx="0" cy="8657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40DA96D-8E14-104E-9A46-F110E665EDC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595" y="1355329"/>
              <a:ext cx="105400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7494830-71A0-4348-B452-F585D866AA8F}"/>
                </a:ext>
              </a:extLst>
            </p:cNvPr>
            <p:cNvSpPr txBox="1"/>
            <p:nvPr/>
          </p:nvSpPr>
          <p:spPr>
            <a:xfrm>
              <a:off x="6622933" y="9094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E361C74-0F90-E84C-A49A-DF5F75129855}"/>
                </a:ext>
              </a:extLst>
            </p:cNvPr>
            <p:cNvSpPr txBox="1"/>
            <p:nvPr/>
          </p:nvSpPr>
          <p:spPr>
            <a:xfrm>
              <a:off x="5382207" y="2021011"/>
              <a:ext cx="248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Chalkboard" panose="03050602040202020205" pitchFamily="66" charset="77"/>
                  <a:cs typeface="Calibri" panose="020F0502020204030204" pitchFamily="34" charset="0"/>
                </a:rPr>
                <a:t>i</a:t>
              </a: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12E33C7D-D92E-DC42-BB2B-F8BF2BD8D5F2}"/>
              </a:ext>
            </a:extLst>
          </p:cNvPr>
          <p:cNvSpPr/>
          <p:nvPr/>
        </p:nvSpPr>
        <p:spPr>
          <a:xfrm>
            <a:off x="7458992" y="1466740"/>
            <a:ext cx="304800" cy="310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E7DFBA5-E323-4147-8E73-2B6D466818CA}"/>
              </a:ext>
            </a:extLst>
          </p:cNvPr>
          <p:cNvSpPr/>
          <p:nvPr/>
        </p:nvSpPr>
        <p:spPr>
          <a:xfrm>
            <a:off x="7000177" y="1972488"/>
            <a:ext cx="304800" cy="310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EDA0B4A-1CD5-3342-9E2E-AD041DF08037}"/>
              </a:ext>
            </a:extLst>
          </p:cNvPr>
          <p:cNvSpPr/>
          <p:nvPr/>
        </p:nvSpPr>
        <p:spPr>
          <a:xfrm>
            <a:off x="7883259" y="1980536"/>
            <a:ext cx="304800" cy="310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7677B24-50B9-0243-A3DD-1B66754A29AC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 flipH="1">
            <a:off x="7152577" y="1777121"/>
            <a:ext cx="458815" cy="19536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151D9F-4585-CF44-9E2A-63B21C8A0224}"/>
              </a:ext>
            </a:extLst>
          </p:cNvPr>
          <p:cNvCxnSpPr>
            <a:cxnSpLocks/>
            <a:stCxn id="85" idx="4"/>
            <a:endCxn id="87" idx="0"/>
          </p:cNvCxnSpPr>
          <p:nvPr/>
        </p:nvCxnSpPr>
        <p:spPr>
          <a:xfrm>
            <a:off x="7611392" y="1777121"/>
            <a:ext cx="424267" cy="2034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7948911-044F-3449-B0F4-8A18D7DE4A11}"/>
              </a:ext>
            </a:extLst>
          </p:cNvPr>
          <p:cNvSpPr txBox="1"/>
          <p:nvPr/>
        </p:nvSpPr>
        <p:spPr>
          <a:xfrm>
            <a:off x="7186086" y="114749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n = root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239B72-32DB-1646-ADB6-A23EC9C7F59B}"/>
              </a:ext>
            </a:extLst>
          </p:cNvPr>
          <p:cNvSpPr txBox="1"/>
          <p:nvPr/>
        </p:nvSpPr>
        <p:spPr>
          <a:xfrm>
            <a:off x="6442933" y="232119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n = root-&gt;l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77C562-46AB-0E43-9ACE-CC58A17ED846}"/>
              </a:ext>
            </a:extLst>
          </p:cNvPr>
          <p:cNvSpPr txBox="1"/>
          <p:nvPr/>
        </p:nvSpPr>
        <p:spPr>
          <a:xfrm>
            <a:off x="7772827" y="232119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n = root-&gt;r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15178-5350-4A4C-A451-B365F3E7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088370A-1812-7C49-A2D5-DC8F36C6A21D}"/>
              </a:ext>
            </a:extLst>
          </p:cNvPr>
          <p:cNvSpPr/>
          <p:nvPr/>
        </p:nvSpPr>
        <p:spPr>
          <a:xfrm>
            <a:off x="467762" y="2540930"/>
            <a:ext cx="2632621" cy="273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2BA181-1483-5A47-BE0F-4EF6719F0E9E}"/>
              </a:ext>
            </a:extLst>
          </p:cNvPr>
          <p:cNvSpPr txBox="1"/>
          <p:nvPr/>
        </p:nvSpPr>
        <p:spPr>
          <a:xfrm>
            <a:off x="222945" y="3555112"/>
            <a:ext cx="384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(0, root):root-&gt;x[0]+=2*root-&gt;x[1]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95CFE1-A281-0C44-95CE-D50E253E480C}"/>
              </a:ext>
            </a:extLst>
          </p:cNvPr>
          <p:cNvSpPr txBox="1"/>
          <p:nvPr/>
        </p:nvSpPr>
        <p:spPr>
          <a:xfrm>
            <a:off x="222945" y="3862889"/>
            <a:ext cx="480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(0, root-&gt;l):root-&gt;l-&gt;x[0]+=2*root-&gt;l-&gt;x[1]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789DD3-0A55-EA4D-85EF-3C67F5BD251E}"/>
              </a:ext>
            </a:extLst>
          </p:cNvPr>
          <p:cNvSpPr txBox="1"/>
          <p:nvPr/>
        </p:nvSpPr>
        <p:spPr>
          <a:xfrm>
            <a:off x="222945" y="4178017"/>
            <a:ext cx="480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(0, root-&gt;r):root-&gt;r-&gt;x[0]+=2*root-&gt;r-&gt;x[1]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7A76C3-9283-E342-A882-B27B873012AB}"/>
              </a:ext>
            </a:extLst>
          </p:cNvPr>
          <p:cNvSpPr txBox="1"/>
          <p:nvPr/>
        </p:nvSpPr>
        <p:spPr>
          <a:xfrm>
            <a:off x="5028975" y="3543739"/>
            <a:ext cx="384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(1, root):root-&gt;x[1]+=2*root-&gt;x[2]</a:t>
            </a:r>
          </a:p>
        </p:txBody>
      </p:sp>
    </p:spTree>
    <p:extLst>
      <p:ext uri="{BB962C8B-B14F-4D97-AF65-F5344CB8AC3E}">
        <p14:creationId xmlns:p14="http://schemas.microsoft.com/office/powerpoint/2010/main" val="18387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85"/>
    </mc:Choice>
    <mc:Fallback xmlns="">
      <p:transition spd="slow" advTm="1126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85" grpId="0" animBg="1"/>
      <p:bldP spid="86" grpId="0" animBg="1"/>
      <p:bldP spid="87" grpId="0" animBg="1"/>
      <p:bldP spid="98" grpId="0"/>
      <p:bldP spid="99" grpId="0"/>
      <p:bldP spid="100" grpId="0"/>
      <p:bldP spid="77" grpId="0" animBg="1"/>
      <p:bldP spid="78" grpId="0"/>
      <p:bldP spid="79" grpId="0"/>
      <p:bldP spid="81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C5A0-86F8-094A-987C-5AE5CE2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Scheduling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37BEF-2872-A54A-BBE4-5D21C94D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2172EC6-7603-2E47-8DF4-1B7A72682374}"/>
              </a:ext>
            </a:extLst>
          </p:cNvPr>
          <p:cNvCxnSpPr>
            <a:cxnSpLocks/>
          </p:cNvCxnSpPr>
          <p:nvPr/>
        </p:nvCxnSpPr>
        <p:spPr>
          <a:xfrm>
            <a:off x="3886882" y="3958334"/>
            <a:ext cx="14373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17E529B-D565-CA4E-BD5E-46116A13D7D7}"/>
              </a:ext>
            </a:extLst>
          </p:cNvPr>
          <p:cNvSpPr txBox="1"/>
          <p:nvPr/>
        </p:nvSpPr>
        <p:spPr>
          <a:xfrm>
            <a:off x="3844269" y="3219670"/>
            <a:ext cx="1455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Code </a:t>
            </a:r>
          </a:p>
          <a:p>
            <a:pPr algn="ctr"/>
            <a:r>
              <a:rPr lang="en-US" sz="1600" dirty="0"/>
              <a:t>Transformation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001BAA-EF33-4542-9C7A-796C757AF1FF}"/>
              </a:ext>
            </a:extLst>
          </p:cNvPr>
          <p:cNvSpPr txBox="1"/>
          <p:nvPr/>
        </p:nvSpPr>
        <p:spPr>
          <a:xfrm>
            <a:off x="3440691" y="1464769"/>
            <a:ext cx="1918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Map Iteration Spaces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8674F70-EE15-8844-BD63-0F3000F0FEA1}"/>
              </a:ext>
            </a:extLst>
          </p:cNvPr>
          <p:cNvCxnSpPr/>
          <p:nvPr/>
        </p:nvCxnSpPr>
        <p:spPr>
          <a:xfrm flipV="1">
            <a:off x="2880888" y="1909293"/>
            <a:ext cx="3038332" cy="72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63FC98F-C62B-FA4E-8C09-5B6969C9CEBB}"/>
              </a:ext>
            </a:extLst>
          </p:cNvPr>
          <p:cNvSpPr txBox="1"/>
          <p:nvPr/>
        </p:nvSpPr>
        <p:spPr>
          <a:xfrm>
            <a:off x="3537414" y="2003753"/>
            <a:ext cx="1725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Change the Order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04E167-7B8C-7C4D-A4E4-94498F97446A}"/>
              </a:ext>
            </a:extLst>
          </p:cNvPr>
          <p:cNvSpPr txBox="1"/>
          <p:nvPr/>
        </p:nvSpPr>
        <p:spPr>
          <a:xfrm>
            <a:off x="229663" y="2942671"/>
            <a:ext cx="3657219" cy="203132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for(i=0; i&lt;N; i++)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	traverse(i, root);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void traverse(int i, Node* n){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if(n==NULL) return;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traverse(i, n-&gt;l);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traverse(i, n-&gt;r);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n-&gt;x[i] += 2*n-&gt;x[i+1];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A41FD5-1222-BA47-B1C2-D50BD81A7822}"/>
              </a:ext>
            </a:extLst>
          </p:cNvPr>
          <p:cNvSpPr txBox="1"/>
          <p:nvPr/>
        </p:nvSpPr>
        <p:spPr>
          <a:xfrm>
            <a:off x="5324183" y="2896504"/>
            <a:ext cx="3590154" cy="18158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void traverse(int i, Node* n){</a:t>
            </a:r>
          </a:p>
          <a:p>
            <a:r>
              <a:rPr lang="en-US" sz="1400" dirty="0">
                <a:latin typeface="Monaco" pitchFamily="2" charset="77"/>
              </a:rPr>
              <a:t>  if(n==NULL) return;</a:t>
            </a:r>
          </a:p>
          <a:p>
            <a:r>
              <a:rPr lang="en-US" sz="1400" dirty="0">
                <a:latin typeface="Monaco" pitchFamily="2" charset="77"/>
              </a:rPr>
              <a:t>  traverse(i, n-&gt;l);</a:t>
            </a:r>
          </a:p>
          <a:p>
            <a:r>
              <a:rPr lang="en-US" sz="1400" dirty="0">
                <a:latin typeface="Monaco" pitchFamily="2" charset="77"/>
              </a:rPr>
              <a:t>  traverse(i, n-&gt;r);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  for(i=0; i&lt;N; i++)</a:t>
            </a:r>
          </a:p>
          <a:p>
            <a:r>
              <a:rPr lang="en-US" sz="1400" dirty="0">
                <a:latin typeface="Monaco" pitchFamily="2" charset="77"/>
              </a:rPr>
              <a:t>    n-&gt;x[i] += 2*n-&gt;x[i+1];</a:t>
            </a:r>
          </a:p>
          <a:p>
            <a:r>
              <a:rPr lang="en-US" sz="1400" dirty="0">
                <a:latin typeface="Monaco" pitchFamily="2" charset="77"/>
              </a:rPr>
              <a:t>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77FD8F-9EB4-CE45-9C47-C79822393956}"/>
              </a:ext>
            </a:extLst>
          </p:cNvPr>
          <p:cNvGrpSpPr/>
          <p:nvPr/>
        </p:nvGrpSpPr>
        <p:grpSpPr>
          <a:xfrm>
            <a:off x="239471" y="825298"/>
            <a:ext cx="2079043" cy="1819814"/>
            <a:chOff x="239471" y="825298"/>
            <a:chExt cx="2079043" cy="181981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EE5C86E-EE3D-AF41-AB59-2DB67E3758ED}"/>
                </a:ext>
              </a:extLst>
            </p:cNvPr>
            <p:cNvGrpSpPr/>
            <p:nvPr/>
          </p:nvGrpSpPr>
          <p:grpSpPr>
            <a:xfrm>
              <a:off x="756414" y="1547810"/>
              <a:ext cx="1447800" cy="983002"/>
              <a:chOff x="5899150" y="1631950"/>
              <a:chExt cx="1447800" cy="983002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4D940567-FCEF-494A-8990-768105774886}"/>
                  </a:ext>
                </a:extLst>
              </p:cNvPr>
              <p:cNvCxnSpPr>
                <a:stCxn id="116" idx="6"/>
                <a:endCxn id="117" idx="2"/>
              </p:cNvCxnSpPr>
              <p:nvPr/>
            </p:nvCxnSpPr>
            <p:spPr>
              <a:xfrm flipV="1">
                <a:off x="6013895" y="1631950"/>
                <a:ext cx="488886" cy="613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6063D87-DBCB-4F44-9FF2-E589AB37201F}"/>
                  </a:ext>
                </a:extLst>
              </p:cNvPr>
              <p:cNvCxnSpPr>
                <a:stCxn id="117" idx="6"/>
                <a:endCxn id="118" idx="2"/>
              </p:cNvCxnSpPr>
              <p:nvPr/>
            </p:nvCxnSpPr>
            <p:spPr>
              <a:xfrm>
                <a:off x="6731381" y="1631950"/>
                <a:ext cx="49809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FA31E3B-D526-DB4F-9FF9-0AFFFE955585}"/>
                  </a:ext>
                </a:extLst>
              </p:cNvPr>
              <p:cNvCxnSpPr>
                <a:cxnSpLocks/>
                <a:stCxn id="118" idx="4"/>
                <a:endCxn id="119" idx="0"/>
              </p:cNvCxnSpPr>
              <p:nvPr/>
            </p:nvCxnSpPr>
            <p:spPr>
              <a:xfrm flipH="1">
                <a:off x="5899150" y="1746250"/>
                <a:ext cx="1444625" cy="25122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954071C6-8FA2-1043-8506-10283C638D25}"/>
                  </a:ext>
                </a:extLst>
              </p:cNvPr>
              <p:cNvCxnSpPr>
                <a:stCxn id="119" idx="6"/>
                <a:endCxn id="120" idx="2"/>
              </p:cNvCxnSpPr>
              <p:nvPr/>
            </p:nvCxnSpPr>
            <p:spPr>
              <a:xfrm flipV="1">
                <a:off x="6013450" y="2106472"/>
                <a:ext cx="504336" cy="529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F4CD988-6467-F34D-8FE6-2C9EFE7CBB76}"/>
                  </a:ext>
                </a:extLst>
              </p:cNvPr>
              <p:cNvCxnSpPr>
                <a:stCxn id="120" idx="6"/>
                <a:endCxn id="121" idx="2"/>
              </p:cNvCxnSpPr>
              <p:nvPr/>
            </p:nvCxnSpPr>
            <p:spPr>
              <a:xfrm flipV="1">
                <a:off x="6746386" y="2099071"/>
                <a:ext cx="486264" cy="740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FC626344-EF63-474D-ACD7-B7A135712658}"/>
                  </a:ext>
                </a:extLst>
              </p:cNvPr>
              <p:cNvCxnSpPr>
                <a:cxnSpLocks/>
                <a:stCxn id="121" idx="4"/>
                <a:endCxn id="122" idx="0"/>
              </p:cNvCxnSpPr>
              <p:nvPr/>
            </p:nvCxnSpPr>
            <p:spPr>
              <a:xfrm flipH="1">
                <a:off x="5899150" y="2213371"/>
                <a:ext cx="1447800" cy="2803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15E9BAB7-B0F2-EA42-A8B8-4C6350128107}"/>
                  </a:ext>
                </a:extLst>
              </p:cNvPr>
              <p:cNvCxnSpPr>
                <a:stCxn id="122" idx="6"/>
                <a:endCxn id="123" idx="2"/>
              </p:cNvCxnSpPr>
              <p:nvPr/>
            </p:nvCxnSpPr>
            <p:spPr>
              <a:xfrm>
                <a:off x="6013450" y="2608064"/>
                <a:ext cx="509016" cy="688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0D9D472-2BFB-DE47-8950-38B206D672EA}"/>
                  </a:ext>
                </a:extLst>
              </p:cNvPr>
              <p:cNvCxnSpPr>
                <a:stCxn id="123" idx="6"/>
                <a:endCxn id="124" idx="2"/>
              </p:cNvCxnSpPr>
              <p:nvPr/>
            </p:nvCxnSpPr>
            <p:spPr>
              <a:xfrm>
                <a:off x="6751066" y="2614952"/>
                <a:ext cx="478409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BA6A62E-7BD7-5449-93CE-7E469615F7AE}"/>
                </a:ext>
              </a:extLst>
            </p:cNvPr>
            <p:cNvGrpSpPr/>
            <p:nvPr/>
          </p:nvGrpSpPr>
          <p:grpSpPr>
            <a:xfrm>
              <a:off x="239471" y="825298"/>
              <a:ext cx="2079043" cy="1819814"/>
              <a:chOff x="5382207" y="909438"/>
              <a:chExt cx="2079043" cy="1819814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5575C63-FEC7-3E40-B259-7D5BC80CD3EE}"/>
                  </a:ext>
                </a:extLst>
              </p:cNvPr>
              <p:cNvSpPr/>
              <p:nvPr/>
            </p:nvSpPr>
            <p:spPr>
              <a:xfrm>
                <a:off x="5785295" y="1523784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AE4D04F-0A10-8C42-BF42-B86DD9B54BA4}"/>
                  </a:ext>
                </a:extLst>
              </p:cNvPr>
              <p:cNvSpPr/>
              <p:nvPr/>
            </p:nvSpPr>
            <p:spPr>
              <a:xfrm>
                <a:off x="6502781" y="151765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CB4465C-7C6A-9043-89B4-E1E21CD99979}"/>
                  </a:ext>
                </a:extLst>
              </p:cNvPr>
              <p:cNvSpPr/>
              <p:nvPr/>
            </p:nvSpPr>
            <p:spPr>
              <a:xfrm>
                <a:off x="7229475" y="151765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5BB91AC-27A3-2E45-96A4-51094695276A}"/>
                  </a:ext>
                </a:extLst>
              </p:cNvPr>
              <p:cNvSpPr/>
              <p:nvPr/>
            </p:nvSpPr>
            <p:spPr>
              <a:xfrm>
                <a:off x="5784850" y="1997471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D0F459F-CCB5-A543-824F-A75ED1FC5B35}"/>
                  </a:ext>
                </a:extLst>
              </p:cNvPr>
              <p:cNvSpPr/>
              <p:nvPr/>
            </p:nvSpPr>
            <p:spPr>
              <a:xfrm>
                <a:off x="6517786" y="199217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7885D41-A360-5F47-8C61-CDF60B97E8C4}"/>
                  </a:ext>
                </a:extLst>
              </p:cNvPr>
              <p:cNvSpPr/>
              <p:nvPr/>
            </p:nvSpPr>
            <p:spPr>
              <a:xfrm>
                <a:off x="7232650" y="1984771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B3228E8-6FF6-0A4D-A663-878D36BE4D91}"/>
                  </a:ext>
                </a:extLst>
              </p:cNvPr>
              <p:cNvSpPr/>
              <p:nvPr/>
            </p:nvSpPr>
            <p:spPr>
              <a:xfrm>
                <a:off x="5784850" y="2493764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5BCC037-8682-1443-8268-44601F980DC1}"/>
                  </a:ext>
                </a:extLst>
              </p:cNvPr>
              <p:cNvSpPr/>
              <p:nvPr/>
            </p:nvSpPr>
            <p:spPr>
              <a:xfrm>
                <a:off x="6522466" y="250065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9A0405B-E798-4041-B45B-AD3BFFA126D8}"/>
                  </a:ext>
                </a:extLst>
              </p:cNvPr>
              <p:cNvSpPr/>
              <p:nvPr/>
            </p:nvSpPr>
            <p:spPr>
              <a:xfrm>
                <a:off x="7229475" y="250065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8E8A71C-FDF7-6743-8D18-C13F8A15D7E8}"/>
                  </a:ext>
                </a:extLst>
              </p:cNvPr>
              <p:cNvGrpSpPr/>
              <p:nvPr/>
            </p:nvGrpSpPr>
            <p:grpSpPr>
              <a:xfrm>
                <a:off x="5382207" y="909438"/>
                <a:ext cx="1553632" cy="1511683"/>
                <a:chOff x="5382207" y="909438"/>
                <a:chExt cx="1553632" cy="1511683"/>
              </a:xfrm>
            </p:grpSpPr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46F40FB4-4A23-D849-99AC-431C909890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0" cy="865737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1016FF0F-BEA2-F44A-959A-96DE36229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1054005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7C99F9E-222A-0A4F-AE60-CFBA1DEDA29F}"/>
                    </a:ext>
                  </a:extLst>
                </p:cNvPr>
                <p:cNvSpPr txBox="1"/>
                <p:nvPr/>
              </p:nvSpPr>
              <p:spPr>
                <a:xfrm>
                  <a:off x="6622933" y="909438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</a:rPr>
                    <a:t>n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6D2019D-BF81-7E4C-AD24-958EB475B8E8}"/>
                    </a:ext>
                  </a:extLst>
                </p:cNvPr>
                <p:cNvSpPr txBox="1"/>
                <p:nvPr/>
              </p:nvSpPr>
              <p:spPr>
                <a:xfrm>
                  <a:off x="5382207" y="2021011"/>
                  <a:ext cx="2487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  <a:latin typeface="Chalkboard" panose="03050602040202020205" pitchFamily="66" charset="77"/>
                      <a:cs typeface="Calibri" panose="020F0502020204030204" pitchFamily="34" charset="0"/>
                    </a:rPr>
                    <a:t>i</a:t>
                  </a:r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696153-4DA7-9B47-A235-7AE1EFC4A4AC}"/>
              </a:ext>
            </a:extLst>
          </p:cNvPr>
          <p:cNvGrpSpPr/>
          <p:nvPr/>
        </p:nvGrpSpPr>
        <p:grpSpPr>
          <a:xfrm>
            <a:off x="6095238" y="825298"/>
            <a:ext cx="2084903" cy="1819814"/>
            <a:chOff x="6095238" y="825298"/>
            <a:chExt cx="2084903" cy="1819814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A051DEF-74FE-3148-AF6B-44AAB79AB063}"/>
                </a:ext>
              </a:extLst>
            </p:cNvPr>
            <p:cNvGrpSpPr/>
            <p:nvPr/>
          </p:nvGrpSpPr>
          <p:grpSpPr>
            <a:xfrm>
              <a:off x="6095238" y="825298"/>
              <a:ext cx="2084903" cy="1819814"/>
              <a:chOff x="5382207" y="909438"/>
              <a:chExt cx="2084903" cy="1819814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D8933C9-5E39-B642-957D-772FD4DFB859}"/>
                  </a:ext>
                </a:extLst>
              </p:cNvPr>
              <p:cNvSpPr/>
              <p:nvPr/>
            </p:nvSpPr>
            <p:spPr>
              <a:xfrm>
                <a:off x="5785295" y="1523784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EAF6E09-44BB-8B43-9124-108731CB3EDD}"/>
                  </a:ext>
                </a:extLst>
              </p:cNvPr>
              <p:cNvSpPr/>
              <p:nvPr/>
            </p:nvSpPr>
            <p:spPr>
              <a:xfrm>
                <a:off x="6520524" y="152578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FE8DCE8-DCA5-DA4F-8A29-B42F2E77357D}"/>
                  </a:ext>
                </a:extLst>
              </p:cNvPr>
              <p:cNvSpPr/>
              <p:nvPr/>
            </p:nvSpPr>
            <p:spPr>
              <a:xfrm>
                <a:off x="7238510" y="151765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E29AADA-3E54-D447-A986-E65BC143FCA3}"/>
                  </a:ext>
                </a:extLst>
              </p:cNvPr>
              <p:cNvSpPr/>
              <p:nvPr/>
            </p:nvSpPr>
            <p:spPr>
              <a:xfrm>
                <a:off x="5784850" y="1997471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A777AFF0-CCC6-DC48-B915-2FD0C65C137D}"/>
                  </a:ext>
                </a:extLst>
              </p:cNvPr>
              <p:cNvSpPr/>
              <p:nvPr/>
            </p:nvSpPr>
            <p:spPr>
              <a:xfrm>
                <a:off x="6517786" y="199217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E92F2E4-3336-9B4F-841E-746422F23E5C}"/>
                  </a:ext>
                </a:extLst>
              </p:cNvPr>
              <p:cNvSpPr/>
              <p:nvPr/>
            </p:nvSpPr>
            <p:spPr>
              <a:xfrm>
                <a:off x="7232650" y="1984771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7851CF0-34D5-E24B-998F-337537A9A904}"/>
                  </a:ext>
                </a:extLst>
              </p:cNvPr>
              <p:cNvSpPr/>
              <p:nvPr/>
            </p:nvSpPr>
            <p:spPr>
              <a:xfrm>
                <a:off x="5784850" y="2493764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394D7EB-3AF6-7E4F-9AA6-3D19DE31F526}"/>
                  </a:ext>
                </a:extLst>
              </p:cNvPr>
              <p:cNvSpPr/>
              <p:nvPr/>
            </p:nvSpPr>
            <p:spPr>
              <a:xfrm>
                <a:off x="6522466" y="250065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FC670EA-139A-8D44-A9A3-744C48832565}"/>
                  </a:ext>
                </a:extLst>
              </p:cNvPr>
              <p:cNvSpPr/>
              <p:nvPr/>
            </p:nvSpPr>
            <p:spPr>
              <a:xfrm>
                <a:off x="7229475" y="2500652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7429C02-EEA5-734B-867B-178D1C77A1E1}"/>
                  </a:ext>
                </a:extLst>
              </p:cNvPr>
              <p:cNvGrpSpPr/>
              <p:nvPr/>
            </p:nvGrpSpPr>
            <p:grpSpPr>
              <a:xfrm>
                <a:off x="5382207" y="909438"/>
                <a:ext cx="1553632" cy="1511683"/>
                <a:chOff x="5382207" y="909438"/>
                <a:chExt cx="1553632" cy="1511683"/>
              </a:xfrm>
            </p:grpSpPr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47EA14A7-BEF9-1647-ADAE-42D9DDE98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0" cy="865737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DD8D4713-C750-564F-847B-8DC22881F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1595" y="1355329"/>
                  <a:ext cx="1054005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6C4EB2C-59CB-2648-A3D9-5D911E2ABA9B}"/>
                    </a:ext>
                  </a:extLst>
                </p:cNvPr>
                <p:cNvSpPr txBox="1"/>
                <p:nvPr/>
              </p:nvSpPr>
              <p:spPr>
                <a:xfrm>
                  <a:off x="6622933" y="909438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</a:rPr>
                    <a:t>n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0C89572-9F61-DD44-8F77-0BDA0F15C3EC}"/>
                    </a:ext>
                  </a:extLst>
                </p:cNvPr>
                <p:cNvSpPr txBox="1"/>
                <p:nvPr/>
              </p:nvSpPr>
              <p:spPr>
                <a:xfrm>
                  <a:off x="5382207" y="2021011"/>
                  <a:ext cx="2487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/>
                      </a:solidFill>
                      <a:latin typeface="Chalkboard" panose="03050602040202020205" pitchFamily="66" charset="77"/>
                      <a:cs typeface="Calibri" panose="020F0502020204030204" pitchFamily="34" charset="0"/>
                    </a:rPr>
                    <a:t>i</a:t>
                  </a:r>
                </a:p>
              </p:txBody>
            </p:sp>
          </p:grp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4E2DE0E-19A0-AF46-9299-8C728A877260}"/>
                </a:ext>
              </a:extLst>
            </p:cNvPr>
            <p:cNvGrpSpPr/>
            <p:nvPr/>
          </p:nvGrpSpPr>
          <p:grpSpPr>
            <a:xfrm>
              <a:off x="6621216" y="1675909"/>
              <a:ext cx="1447800" cy="868702"/>
              <a:chOff x="756414" y="1662110"/>
              <a:chExt cx="1447800" cy="868702"/>
            </a:xfrm>
          </p:grpSpPr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FC74C25-1B64-4847-AAC7-8CFA2B2232F2}"/>
                  </a:ext>
                </a:extLst>
              </p:cNvPr>
              <p:cNvCxnSpPr/>
              <p:nvPr/>
            </p:nvCxnSpPr>
            <p:spPr>
              <a:xfrm flipH="1">
                <a:off x="756414" y="1668244"/>
                <a:ext cx="445" cy="2450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17445867-D23A-AA4C-BB9D-07FE8967DC3C}"/>
                  </a:ext>
                </a:extLst>
              </p:cNvPr>
              <p:cNvCxnSpPr/>
              <p:nvPr/>
            </p:nvCxnSpPr>
            <p:spPr>
              <a:xfrm>
                <a:off x="756414" y="2141931"/>
                <a:ext cx="0" cy="2676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8D00BCE7-A0F1-1140-88C3-20D3B4186D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0714" y="1662110"/>
                <a:ext cx="603631" cy="8618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6D54DFE3-1410-594E-A72F-7F9A53E0A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345" y="1662110"/>
                <a:ext cx="15005" cy="2459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FEB0FF6E-5A9A-EE4C-A7D9-602C2CCB8632}"/>
                  </a:ext>
                </a:extLst>
              </p:cNvPr>
              <p:cNvCxnSpPr/>
              <p:nvPr/>
            </p:nvCxnSpPr>
            <p:spPr>
              <a:xfrm>
                <a:off x="1489350" y="2136632"/>
                <a:ext cx="4680" cy="2798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A12CC7C-31EE-1449-9285-40096EA92FCF}"/>
                  </a:ext>
                </a:extLst>
              </p:cNvPr>
              <p:cNvCxnSpPr/>
              <p:nvPr/>
            </p:nvCxnSpPr>
            <p:spPr>
              <a:xfrm>
                <a:off x="2201039" y="1662110"/>
                <a:ext cx="3175" cy="2385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346F24AC-66E6-D54D-8206-D40C693F4CEB}"/>
                  </a:ext>
                </a:extLst>
              </p:cNvPr>
              <p:cNvCxnSpPr/>
              <p:nvPr/>
            </p:nvCxnSpPr>
            <p:spPr>
              <a:xfrm flipH="1">
                <a:off x="2201039" y="2129231"/>
                <a:ext cx="3175" cy="2872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EE138CE6-E7C4-724C-A2FA-2DE952E505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8330" y="1662110"/>
                <a:ext cx="592709" cy="8687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185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27" grpId="0"/>
      <p:bldP spid="95" grpId="0" animBg="1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227F-3697-624F-99D5-7CB693AA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2D2D-9AC5-4D41-AB02-27FD2EE0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8210E9-AF9F-EE4C-BBC9-C5C49B4BEC6A}"/>
              </a:ext>
            </a:extLst>
          </p:cNvPr>
          <p:cNvSpPr/>
          <p:nvPr/>
        </p:nvSpPr>
        <p:spPr>
          <a:xfrm>
            <a:off x="817944" y="1646153"/>
            <a:ext cx="3048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 and Kulkarni 2011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061B23-C014-7844-99BA-009AFEA09C56}"/>
              </a:ext>
            </a:extLst>
          </p:cNvPr>
          <p:cNvSpPr/>
          <p:nvPr/>
        </p:nvSpPr>
        <p:spPr>
          <a:xfrm>
            <a:off x="4899949" y="2762477"/>
            <a:ext cx="3048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Rajbhandari et. al. 2016a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C6952-C4BE-CB4A-AA75-3829D805FA52}"/>
              </a:ext>
            </a:extLst>
          </p:cNvPr>
          <p:cNvSpPr/>
          <p:nvPr/>
        </p:nvSpPr>
        <p:spPr>
          <a:xfrm>
            <a:off x="4892233" y="1625303"/>
            <a:ext cx="3048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 and </a:t>
            </a:r>
            <a:r>
              <a:rPr lang="en-US"/>
              <a:t>Kulkarni 2012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92748-37AE-EB46-8F6D-FE7DA9D0FF1F}"/>
              </a:ext>
            </a:extLst>
          </p:cNvPr>
          <p:cNvSpPr/>
          <p:nvPr/>
        </p:nvSpPr>
        <p:spPr>
          <a:xfrm>
            <a:off x="4899949" y="3878801"/>
            <a:ext cx="3048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Rajbhandari et. al. 2016b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E928EC-EDE2-E647-9FF3-D848C06EE62E}"/>
              </a:ext>
            </a:extLst>
          </p:cNvPr>
          <p:cNvSpPr/>
          <p:nvPr/>
        </p:nvSpPr>
        <p:spPr>
          <a:xfrm>
            <a:off x="780326" y="2762477"/>
            <a:ext cx="3048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Sakka et. al. 2017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283606-4029-1E4F-9896-5E9AD41F259A}"/>
              </a:ext>
            </a:extLst>
          </p:cNvPr>
          <p:cNvSpPr/>
          <p:nvPr/>
        </p:nvSpPr>
        <p:spPr>
          <a:xfrm>
            <a:off x="775503" y="3878801"/>
            <a:ext cx="3048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Sundararajah et. al. 2017</a:t>
            </a:r>
          </a:p>
        </p:txBody>
      </p:sp>
    </p:spTree>
    <p:extLst>
      <p:ext uri="{BB962C8B-B14F-4D97-AF65-F5344CB8AC3E}">
        <p14:creationId xmlns:p14="http://schemas.microsoft.com/office/powerpoint/2010/main" val="240096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BE1FBC-719F-964C-9068-5B5F36A1092E}"/>
              </a:ext>
            </a:extLst>
          </p:cNvPr>
          <p:cNvGrpSpPr/>
          <p:nvPr/>
        </p:nvGrpSpPr>
        <p:grpSpPr>
          <a:xfrm>
            <a:off x="152400" y="2815278"/>
            <a:ext cx="3886200" cy="1903468"/>
            <a:chOff x="152400" y="2815278"/>
            <a:chExt cx="3886200" cy="19034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8E574A-5986-E749-BCD5-B7130BC2D1A5}"/>
                </a:ext>
              </a:extLst>
            </p:cNvPr>
            <p:cNvSpPr txBox="1"/>
            <p:nvPr/>
          </p:nvSpPr>
          <p:spPr>
            <a:xfrm>
              <a:off x="152400" y="3333751"/>
              <a:ext cx="3886200" cy="1384995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void traverse(int i, Node* n){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  if(n==NULL) return;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  traverse(i, n-&gt;l);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  traverse(i, n-&gt;r);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  </a:t>
              </a:r>
              <a:r>
                <a:rPr lang="en-US" sz="1200" dirty="0">
                  <a:solidFill>
                    <a:srgbClr val="FF0000"/>
                  </a:solidFill>
                  <a:latin typeface="Monaco" pitchFamily="2" charset="77"/>
                </a:rPr>
                <a:t>for(i=0; i&lt;N; i++)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    n-&gt;x[i] = n-&gt;l-&gt;x[i+1]+n-&gt;r-&gt;x[i+1];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}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2724D7-C0DE-9945-A0AE-6C5098F34AF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2095500" y="2817555"/>
              <a:ext cx="0" cy="51619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515D92-85EE-5E46-9E3A-BD735AB11200}"/>
                </a:ext>
              </a:extLst>
            </p:cNvPr>
            <p:cNvSpPr txBox="1"/>
            <p:nvPr/>
          </p:nvSpPr>
          <p:spPr>
            <a:xfrm>
              <a:off x="2147078" y="2815278"/>
              <a:ext cx="1268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Interchange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00AEAF-CD3E-AE48-B942-16407E6C9BB2}"/>
              </a:ext>
            </a:extLst>
          </p:cNvPr>
          <p:cNvGrpSpPr/>
          <p:nvPr/>
        </p:nvGrpSpPr>
        <p:grpSpPr>
          <a:xfrm>
            <a:off x="3846151" y="1063229"/>
            <a:ext cx="5069249" cy="1754326"/>
            <a:chOff x="3846151" y="1063229"/>
            <a:chExt cx="5069249" cy="175432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23A19F-88C5-3D40-9B72-0899592F14A9}"/>
                </a:ext>
              </a:extLst>
            </p:cNvPr>
            <p:cNvSpPr txBox="1"/>
            <p:nvPr/>
          </p:nvSpPr>
          <p:spPr>
            <a:xfrm>
              <a:off x="3846151" y="1612294"/>
              <a:ext cx="1378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motion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A2C599-5D43-574A-B0EE-E27339611AC0}"/>
                </a:ext>
              </a:extLst>
            </p:cNvPr>
            <p:cNvSpPr txBox="1"/>
            <p:nvPr/>
          </p:nvSpPr>
          <p:spPr>
            <a:xfrm>
              <a:off x="5105400" y="1063229"/>
              <a:ext cx="3810000" cy="1754326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for(i=0; i&lt;N; i++)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	traverse(i, root);</a:t>
              </a:r>
            </a:p>
            <a:p>
              <a:endParaRPr lang="en-US" sz="1200" dirty="0">
                <a:solidFill>
                  <a:schemeClr val="tx2"/>
                </a:solidFill>
                <a:latin typeface="Monaco" pitchFamily="2" charset="77"/>
              </a:endParaRP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void traverse(int i, Node* n){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  if(n==NULL) return;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  </a:t>
              </a:r>
              <a:r>
                <a:rPr lang="en-US" sz="1200" dirty="0">
                  <a:solidFill>
                    <a:srgbClr val="FF0000"/>
                  </a:solidFill>
                  <a:latin typeface="Monaco" pitchFamily="2" charset="77"/>
                </a:rPr>
                <a:t>n-&gt;x[i] = n-&gt;l-&gt;x[i+1]+n-&gt;r-&gt;x[i+1];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  traverse(i, n-&gt;l);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  traverse(i, n-&gt;r);</a:t>
              </a:r>
            </a:p>
            <a:p>
              <a:r>
                <a:rPr lang="en-US" sz="1200" dirty="0">
                  <a:solidFill>
                    <a:schemeClr val="tx2"/>
                  </a:solidFill>
                  <a:latin typeface="Monaco" pitchFamily="2" charset="77"/>
                </a:rPr>
                <a:t>}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457AC67-91F0-2344-9592-5935052255C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038600" y="1940392"/>
              <a:ext cx="10668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FC51E5-AEEA-294D-ACD9-9CCF1C39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 of Transformations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A776-B11B-D044-9716-8AB5804234A2}"/>
              </a:ext>
            </a:extLst>
          </p:cNvPr>
          <p:cNvSpPr txBox="1"/>
          <p:nvPr/>
        </p:nvSpPr>
        <p:spPr>
          <a:xfrm>
            <a:off x="152400" y="1063229"/>
            <a:ext cx="3886200" cy="175432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for(i=0; i&lt;N; i++)</a:t>
            </a:r>
          </a:p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	traverse(i, root);</a:t>
            </a:r>
          </a:p>
          <a:p>
            <a:endParaRPr lang="en-US" sz="12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void traverse(int i, Node* n){</a:t>
            </a:r>
          </a:p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  if(n==NULL) return;</a:t>
            </a:r>
          </a:p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  traverse(i, n-&gt;l);</a:t>
            </a:r>
          </a:p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  traverse(i, n-&gt;r);</a:t>
            </a:r>
          </a:p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  n-&gt;x[i] = n-&gt;l-&gt;x[i+1]+n-&gt;r-&gt;x[i+1];</a:t>
            </a:r>
          </a:p>
          <a:p>
            <a:r>
              <a:rPr lang="en-US" sz="1200" dirty="0">
                <a:solidFill>
                  <a:schemeClr val="tx2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847DB-D33F-5844-A46A-F7DD30E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BB0D-B5A7-4AD7-8624-6645CF0AB6F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1F044E-65D7-B048-9488-008FB71DC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94" y="3436753"/>
            <a:ext cx="457200" cy="427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0F8F81-C185-DC44-AC19-8FB371C69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94" y="1128466"/>
            <a:ext cx="558800" cy="546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C62E89-637E-7B4F-9432-511656A1D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49" y="3438535"/>
            <a:ext cx="558800" cy="546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51D94A-B7BC-7243-8F2E-21A224500D8A}"/>
              </a:ext>
            </a:extLst>
          </p:cNvPr>
          <p:cNvGrpSpPr/>
          <p:nvPr/>
        </p:nvGrpSpPr>
        <p:grpSpPr>
          <a:xfrm>
            <a:off x="3846151" y="2815278"/>
            <a:ext cx="5107349" cy="1903467"/>
            <a:chOff x="3846151" y="2815278"/>
            <a:chExt cx="5107349" cy="190346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5F2FF1-9706-AD4F-9AD4-4149F894DE25}"/>
                </a:ext>
              </a:extLst>
            </p:cNvPr>
            <p:cNvGrpSpPr/>
            <p:nvPr/>
          </p:nvGrpSpPr>
          <p:grpSpPr>
            <a:xfrm>
              <a:off x="4038600" y="2817555"/>
              <a:ext cx="4914900" cy="1901190"/>
              <a:chOff x="4038600" y="2817555"/>
              <a:chExt cx="4914900" cy="190119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3DF9ED-AE0E-F845-8520-B2C6CDE577F9}"/>
                  </a:ext>
                </a:extLst>
              </p:cNvPr>
              <p:cNvSpPr txBox="1"/>
              <p:nvPr/>
            </p:nvSpPr>
            <p:spPr>
              <a:xfrm>
                <a:off x="5067300" y="3333750"/>
                <a:ext cx="3886200" cy="1384995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2"/>
                    </a:solidFill>
                    <a:latin typeface="Monaco" pitchFamily="2" charset="77"/>
                  </a:rPr>
                  <a:t>void traverse(int i, Node* n){</a:t>
                </a:r>
              </a:p>
              <a:p>
                <a:r>
                  <a:rPr lang="en-US" sz="1200" dirty="0">
                    <a:solidFill>
                      <a:schemeClr val="tx2"/>
                    </a:solidFill>
                    <a:latin typeface="Monaco" pitchFamily="2" charset="77"/>
                  </a:rPr>
                  <a:t>  if(n==NULL) return;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Monaco" pitchFamily="2" charset="77"/>
                  </a:rPr>
                  <a:t>  for(i=0; i&lt;N; i++)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Monaco" pitchFamily="2" charset="77"/>
                  </a:rPr>
                  <a:t>    n-&gt;x[i] = n-&gt;l-&gt;x[i+1]+n-&gt;r-&gt;x[i+1];</a:t>
                </a:r>
              </a:p>
              <a:p>
                <a:r>
                  <a:rPr lang="en-US" sz="1200" dirty="0">
                    <a:solidFill>
                      <a:schemeClr val="tx2"/>
                    </a:solidFill>
                    <a:latin typeface="Monaco" pitchFamily="2" charset="77"/>
                  </a:rPr>
                  <a:t>  traverse(i, n-&gt;l);</a:t>
                </a:r>
              </a:p>
              <a:p>
                <a:r>
                  <a:rPr lang="en-US" sz="1200" dirty="0">
                    <a:solidFill>
                      <a:schemeClr val="tx2"/>
                    </a:solidFill>
                    <a:latin typeface="Monaco" pitchFamily="2" charset="77"/>
                  </a:rPr>
                  <a:t>  traverse(i, n-&gt;r);</a:t>
                </a:r>
              </a:p>
              <a:p>
                <a:r>
                  <a:rPr lang="en-US" sz="1200" dirty="0">
                    <a:solidFill>
                      <a:schemeClr val="tx2"/>
                    </a:solidFill>
                    <a:latin typeface="Monaco" pitchFamily="2" charset="77"/>
                  </a:rPr>
                  <a:t>}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DD09E7A-ADA9-1D46-B801-FFFFA0A93DF0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7010400" y="2817555"/>
                <a:ext cx="0" cy="51619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3BFF6C3-182D-5C4A-8F47-D1C3A3E7E49B}"/>
                  </a:ext>
                </a:extLst>
              </p:cNvPr>
              <p:cNvCxnSpPr>
                <a:stCxn id="6" idx="3"/>
                <a:endCxn id="8" idx="1"/>
              </p:cNvCxnSpPr>
              <p:nvPr/>
            </p:nvCxnSpPr>
            <p:spPr>
              <a:xfrm flipV="1">
                <a:off x="4038600" y="4026248"/>
                <a:ext cx="1028700" cy="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85847E-D0DD-3745-841C-A0F9B64B9785}"/>
                </a:ext>
              </a:extLst>
            </p:cNvPr>
            <p:cNvSpPr txBox="1"/>
            <p:nvPr/>
          </p:nvSpPr>
          <p:spPr>
            <a:xfrm>
              <a:off x="7094078" y="2815278"/>
              <a:ext cx="1268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Interchange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9BC804-CFAB-3340-9A08-6DF76A1A445D}"/>
                </a:ext>
              </a:extLst>
            </p:cNvPr>
            <p:cNvSpPr txBox="1"/>
            <p:nvPr/>
          </p:nvSpPr>
          <p:spPr>
            <a:xfrm>
              <a:off x="3846151" y="3693808"/>
              <a:ext cx="1378904" cy="78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motion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9E34338-5571-6743-9791-1B50AAC00916}"/>
              </a:ext>
            </a:extLst>
          </p:cNvPr>
          <p:cNvSpPr/>
          <p:nvPr/>
        </p:nvSpPr>
        <p:spPr>
          <a:xfrm rot="21091705">
            <a:off x="3416015" y="2456589"/>
            <a:ext cx="2375185" cy="112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PolyRec</a:t>
            </a:r>
          </a:p>
        </p:txBody>
      </p:sp>
    </p:spTree>
    <p:extLst>
      <p:ext uri="{BB962C8B-B14F-4D97-AF65-F5344CB8AC3E}">
        <p14:creationId xmlns:p14="http://schemas.microsoft.com/office/powerpoint/2010/main" val="14082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|13|13.9|30.5|11.3|20.9|6.8"/>
</p:tagLst>
</file>

<file path=ppt/theme/theme1.xml><?xml version="1.0" encoding="utf-8"?>
<a:theme xmlns:a="http://schemas.openxmlformats.org/drawingml/2006/main" name="Office Theme">
  <a:themeElements>
    <a:clrScheme name="PLCL">
      <a:dk1>
        <a:srgbClr val="0000DC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63277</TotalTime>
  <Words>4316</Words>
  <Application>Microsoft Macintosh PowerPoint</Application>
  <PresentationFormat>On-screen Show (16:9)</PresentationFormat>
  <Paragraphs>705</Paragraphs>
  <Slides>29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Chalkboard</vt:lpstr>
      <vt:lpstr>Gill Sans MT</vt:lpstr>
      <vt:lpstr>LinBiolinumT</vt:lpstr>
      <vt:lpstr>LinLibertineT</vt:lpstr>
      <vt:lpstr>Monaco</vt:lpstr>
      <vt:lpstr>Wingdings</vt:lpstr>
      <vt:lpstr>Office Theme</vt:lpstr>
      <vt:lpstr>Composable, Sound Transformations of Nested Recursion and Loops </vt:lpstr>
      <vt:lpstr>Loops and Recursion</vt:lpstr>
      <vt:lpstr>Dynamic Instances and Iteration Space</vt:lpstr>
      <vt:lpstr>Scheduling Transformation</vt:lpstr>
      <vt:lpstr>Composability of Transformations</vt:lpstr>
      <vt:lpstr>Dynamic Instances and Iteration Space</vt:lpstr>
      <vt:lpstr>Scheduling Transformation</vt:lpstr>
      <vt:lpstr>Scheduling Transformations</vt:lpstr>
      <vt:lpstr>Composability of Transformations</vt:lpstr>
      <vt:lpstr>Contributions</vt:lpstr>
      <vt:lpstr>Contributions</vt:lpstr>
      <vt:lpstr>Representation of Iteration Space</vt:lpstr>
      <vt:lpstr>Representation of Iteration Space</vt:lpstr>
      <vt:lpstr>Contributions</vt:lpstr>
      <vt:lpstr>Representation of Transformation</vt:lpstr>
      <vt:lpstr>Representation of Transformation</vt:lpstr>
      <vt:lpstr>Contributions</vt:lpstr>
      <vt:lpstr>Representation of Dependences</vt:lpstr>
      <vt:lpstr>Representation of Dependences</vt:lpstr>
      <vt:lpstr>Representation of Dependences</vt:lpstr>
      <vt:lpstr>Contributions</vt:lpstr>
      <vt:lpstr>Checking Soundness of Transformations</vt:lpstr>
      <vt:lpstr>Evaluation</vt:lpstr>
      <vt:lpstr>Conclusion</vt:lpstr>
      <vt:lpstr>Composable, Sound Transformations of Nested Recursion and Loops </vt:lpstr>
      <vt:lpstr>Perfectly Nested Recursion</vt:lpstr>
      <vt:lpstr>Why Multi-tape?</vt:lpstr>
      <vt:lpstr>Transformations</vt:lpstr>
      <vt:lpstr>Representation of Transformations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Kirshanthan</dc:creator>
  <cp:lastModifiedBy>Kirshanthan Sundararajah</cp:lastModifiedBy>
  <cp:revision>716</cp:revision>
  <cp:lastPrinted>2018-10-12T05:12:33Z</cp:lastPrinted>
  <dcterms:created xsi:type="dcterms:W3CDTF">2017-02-13T17:38:39Z</dcterms:created>
  <dcterms:modified xsi:type="dcterms:W3CDTF">2019-06-25T22:45:34Z</dcterms:modified>
</cp:coreProperties>
</file>