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9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2f2b20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3944219-6B51-40FA-BBB4-6B0AA081A5F0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342D5D1-9660-482B-9C54-915E5180C5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9F6EDE5-6065-499D-AE6E-BAD886200F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4600" spc="-100" strike="noStrike">
                <a:solidFill>
                  <a:srgbClr val="675e47"/>
                </a:solidFill>
                <a:latin typeface="Cambria"/>
              </a:rPr>
              <a:t>Образец заголовка</a:t>
            </a:r>
            <a:endParaRPr b="0" lang="ru-RU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Образец текста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00"/>
              </a:spcBef>
              <a:buClr>
                <a:srgbClr val="9cbebd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f2b20"/>
                </a:solidFill>
                <a:latin typeface="Calibri"/>
              </a:rPr>
              <a:t>Второй уровень</a:t>
            </a:r>
            <a:endParaRPr b="0" lang="ru-RU" sz="2000" spc="-1" strike="noStrike">
              <a:solidFill>
                <a:srgbClr val="2f2b20"/>
              </a:solidFill>
              <a:latin typeface="Calibri"/>
            </a:endParaRPr>
          </a:p>
          <a:p>
            <a:pPr lvl="2" marL="1005840" indent="-228240">
              <a:lnSpc>
                <a:spcPct val="100000"/>
              </a:lnSpc>
              <a:spcBef>
                <a:spcPts val="360"/>
              </a:spcBef>
              <a:buClr>
                <a:srgbClr val="d2cb6c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2f2b20"/>
                </a:solidFill>
                <a:latin typeface="Calibri"/>
              </a:rPr>
              <a:t>Третий уровень</a:t>
            </a:r>
            <a:endParaRPr b="0" lang="ru-RU" sz="1800" spc="-1" strike="noStrike">
              <a:solidFill>
                <a:srgbClr val="2f2b20"/>
              </a:solidFill>
              <a:latin typeface="Calibri"/>
            </a:endParaRPr>
          </a:p>
          <a:p>
            <a:pPr lvl="3" marL="1280160" indent="-228240">
              <a:lnSpc>
                <a:spcPct val="100000"/>
              </a:lnSpc>
              <a:spcBef>
                <a:spcPts val="320"/>
              </a:spcBef>
              <a:buClr>
                <a:srgbClr val="95a39d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2f2b20"/>
                </a:solidFill>
                <a:latin typeface="Calibri"/>
              </a:rPr>
              <a:t>Четвертый уровень</a:t>
            </a:r>
            <a:endParaRPr b="0" lang="ru-RU" sz="1600" spc="-1" strike="noStrike">
              <a:solidFill>
                <a:srgbClr val="2f2b20"/>
              </a:solidFill>
              <a:latin typeface="Calibri"/>
            </a:endParaRPr>
          </a:p>
          <a:p>
            <a:pPr lvl="4" marL="1554480" indent="-228240">
              <a:lnSpc>
                <a:spcPct val="100000"/>
              </a:lnSpc>
              <a:spcBef>
                <a:spcPts val="281"/>
              </a:spcBef>
              <a:buClr>
                <a:srgbClr val="c89f5d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2f2b20"/>
                </a:solidFill>
                <a:latin typeface="Calibri"/>
              </a:rPr>
              <a:t>Пятый уровень</a:t>
            </a:r>
            <a:endParaRPr b="0" lang="ru-RU" sz="1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DD51625-9ECC-409B-B1BB-7E64FFED663D}" type="datetime">
              <a:rPr b="0" lang="ru-RU" sz="1200" spc="-1" strike="noStrike">
                <a:solidFill>
                  <a:srgbClr val="dfdcb7"/>
                </a:solidFill>
                <a:latin typeface="Calibri"/>
              </a:rPr>
              <a:t>19.4.24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66BD9D62-1E1D-447E-A160-0EABFBBA86F2}" type="slidenum">
              <a:rPr b="0" lang="ru-RU" sz="180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19480" y="-99360"/>
            <a:ext cx="7619760" cy="940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800" spc="-100" strike="noStrike">
                <a:solidFill>
                  <a:srgbClr val="675e47"/>
                </a:solidFill>
                <a:latin typeface="Cambria"/>
              </a:rPr>
              <a:t>Динамические структуры данных</a:t>
            </a:r>
            <a:endParaRPr b="0" lang="ru-RU" sz="3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294120" y="631800"/>
            <a:ext cx="7878240" cy="6192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114480" algn="ctr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Адреса и указатели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До сих пор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в программах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мы использовали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переменные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– объекты программы, имеющие </a:t>
            </a: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имя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и </a:t>
            </a: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значение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. 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С точки зрения машинной реализации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: 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имя переменной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соответствует </a:t>
            </a: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адресу участка памяти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, который для нее выделен, а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значение переменной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– </a:t>
            </a: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содержимому этого участка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.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Программный уровень       Переменная                 Значение            Имя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Машинный уровень          Участок памяти            Содержимое       Адрес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1199"/>
              </a:spcBef>
            </a:pPr>
            <a:r>
              <a:rPr b="0" i="1" lang="ru-RU" sz="2200" spc="-1" strike="noStrike">
                <a:solidFill>
                  <a:srgbClr val="c00000"/>
                </a:solidFill>
                <a:latin typeface="Calibri"/>
              </a:rPr>
              <a:t>Адреса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– целочисленные шестнадцатеричные беззнаковые значения, их можно обрабатывать как целые числа.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1199"/>
              </a:spcBef>
            </a:pP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Пример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:   char ch;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      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int x;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      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float sum;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br/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1A2B         1A2C        1A2D         1A2F         1AB0            1AB1      1AB2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ch                       x                                                     sum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1" name="Line 3"/>
          <p:cNvSpPr/>
          <p:nvPr/>
        </p:nvSpPr>
        <p:spPr>
          <a:xfrm>
            <a:off x="395280" y="3451320"/>
            <a:ext cx="7849080" cy="0"/>
          </a:xfrm>
          <a:prstGeom prst="line">
            <a:avLst/>
          </a:prstGeom>
          <a:ln>
            <a:prstDash val="sysDash"/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5508000" y="3091320"/>
            <a:ext cx="1728000" cy="71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5"/>
          <p:cNvSpPr/>
          <p:nvPr/>
        </p:nvSpPr>
        <p:spPr>
          <a:xfrm flipV="1">
            <a:off x="174960" y="6309000"/>
            <a:ext cx="7293600" cy="1728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4" name="Line 6"/>
          <p:cNvSpPr/>
          <p:nvPr/>
        </p:nvSpPr>
        <p:spPr>
          <a:xfrm>
            <a:off x="1295280" y="5966280"/>
            <a:ext cx="0" cy="720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5" name="Line 7"/>
          <p:cNvSpPr/>
          <p:nvPr/>
        </p:nvSpPr>
        <p:spPr>
          <a:xfrm>
            <a:off x="3415320" y="5966280"/>
            <a:ext cx="0" cy="720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6" name="Line 8"/>
          <p:cNvSpPr/>
          <p:nvPr/>
        </p:nvSpPr>
        <p:spPr>
          <a:xfrm>
            <a:off x="2277360" y="594900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7" name="Line 9"/>
          <p:cNvSpPr/>
          <p:nvPr/>
        </p:nvSpPr>
        <p:spPr>
          <a:xfrm>
            <a:off x="4462560" y="594900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8" name="Line 10"/>
          <p:cNvSpPr/>
          <p:nvPr/>
        </p:nvSpPr>
        <p:spPr>
          <a:xfrm>
            <a:off x="5614560" y="594900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9" name="Line 11"/>
          <p:cNvSpPr/>
          <p:nvPr/>
        </p:nvSpPr>
        <p:spPr>
          <a:xfrm>
            <a:off x="6604560" y="596448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4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5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23640" y="0"/>
            <a:ext cx="7992360" cy="54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4600" spc="-100" strike="noStrike">
                <a:solidFill>
                  <a:srgbClr val="675e47"/>
                </a:solidFill>
                <a:latin typeface="Cambria"/>
              </a:rPr>
              <a:t>Основные операции со стеком</a:t>
            </a:r>
            <a:endParaRPr b="0" lang="ru-RU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620640"/>
            <a:ext cx="7619760" cy="577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3)  Просмотр списка 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head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p := head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DO (p ≠ NULL)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операция (*р)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p := p-&gt;next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	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83640" y="119664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>
            <a:off x="1115640" y="1376640"/>
            <a:ext cx="14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2555640" y="119664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6"/>
          <p:cNvSpPr/>
          <p:nvPr/>
        </p:nvSpPr>
        <p:spPr>
          <a:xfrm>
            <a:off x="5796000" y="1206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7"/>
          <p:cNvSpPr/>
          <p:nvPr/>
        </p:nvSpPr>
        <p:spPr>
          <a:xfrm>
            <a:off x="5796000" y="1566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2555640" y="155664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9"/>
          <p:cNvSpPr/>
          <p:nvPr/>
        </p:nvSpPr>
        <p:spPr>
          <a:xfrm>
            <a:off x="3060000" y="1422000"/>
            <a:ext cx="122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Line 10"/>
          <p:cNvSpPr/>
          <p:nvPr/>
        </p:nvSpPr>
        <p:spPr>
          <a:xfrm>
            <a:off x="6300000" y="1386000"/>
            <a:ext cx="86400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3" name="Line 11"/>
          <p:cNvSpPr/>
          <p:nvPr/>
        </p:nvSpPr>
        <p:spPr>
          <a:xfrm>
            <a:off x="7164000" y="120600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4" name="CustomShape 12"/>
          <p:cNvSpPr/>
          <p:nvPr/>
        </p:nvSpPr>
        <p:spPr>
          <a:xfrm>
            <a:off x="4284000" y="1206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3"/>
          <p:cNvSpPr/>
          <p:nvPr/>
        </p:nvSpPr>
        <p:spPr>
          <a:xfrm>
            <a:off x="4284000" y="1566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4"/>
          <p:cNvSpPr/>
          <p:nvPr/>
        </p:nvSpPr>
        <p:spPr>
          <a:xfrm>
            <a:off x="4716000" y="1422000"/>
            <a:ext cx="107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5"/>
          <p:cNvSpPr/>
          <p:nvPr/>
        </p:nvSpPr>
        <p:spPr>
          <a:xfrm flipV="1">
            <a:off x="2988000" y="1958400"/>
            <a:ext cx="360" cy="2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8" name="CustomShape 16"/>
          <p:cNvSpPr/>
          <p:nvPr/>
        </p:nvSpPr>
        <p:spPr>
          <a:xfrm>
            <a:off x="2843640" y="217512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p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99" name="CustomShape 17"/>
          <p:cNvSpPr/>
          <p:nvPr/>
        </p:nvSpPr>
        <p:spPr>
          <a:xfrm flipV="1">
            <a:off x="4788000" y="1955160"/>
            <a:ext cx="360" cy="2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0" name="CustomShape 18"/>
          <p:cNvSpPr/>
          <p:nvPr/>
        </p:nvSpPr>
        <p:spPr>
          <a:xfrm>
            <a:off x="4644000" y="217188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p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01" name="CustomShape 19"/>
          <p:cNvSpPr/>
          <p:nvPr/>
        </p:nvSpPr>
        <p:spPr>
          <a:xfrm flipV="1">
            <a:off x="6228360" y="1955160"/>
            <a:ext cx="360" cy="2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20"/>
          <p:cNvSpPr/>
          <p:nvPr/>
        </p:nvSpPr>
        <p:spPr>
          <a:xfrm>
            <a:off x="6084000" y="217188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p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03" name="CustomShape 21"/>
          <p:cNvSpPr/>
          <p:nvPr/>
        </p:nvSpPr>
        <p:spPr>
          <a:xfrm>
            <a:off x="1115640" y="13500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2"/>
          <p:cNvSpPr/>
          <p:nvPr/>
        </p:nvSpPr>
        <p:spPr>
          <a:xfrm>
            <a:off x="3024000" y="137664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3"/>
          <p:cNvSpPr/>
          <p:nvPr/>
        </p:nvSpPr>
        <p:spPr>
          <a:xfrm>
            <a:off x="4680000" y="13788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4"/>
          <p:cNvSpPr/>
          <p:nvPr/>
        </p:nvSpPr>
        <p:spPr>
          <a:xfrm>
            <a:off x="6264360" y="135324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4" dur="indefinite" restart="never" nodeType="tmRoot">
          <p:childTnLst>
            <p:seq>
              <p:cTn id="725" dur="indefinite" nodeType="mainSeq">
                <p:childTnLst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30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35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3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5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5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5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6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6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7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7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7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8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8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8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9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9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9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0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0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12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17" dur="500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22" dur="500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27" dur="500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32" dur="500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79640" y="116640"/>
            <a:ext cx="8208720" cy="647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00" strike="noStrike">
                <a:solidFill>
                  <a:srgbClr val="675e47"/>
                </a:solidFill>
                <a:latin typeface="Cambria"/>
              </a:rPr>
              <a:t>Основные операции с очередью</a:t>
            </a:r>
            <a:endParaRPr b="0" lang="ru-RU" sz="4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227160" y="1263960"/>
            <a:ext cx="7825320" cy="5566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641"/>
              </a:spcBef>
            </a:pPr>
            <a:r>
              <a:rPr b="1" lang="ru-RU" sz="3200" spc="-1" strike="noStrike">
                <a:solidFill>
                  <a:srgbClr val="2f2b20"/>
                </a:solidFill>
                <a:latin typeface="Calibri"/>
              </a:rPr>
              <a:t>1) а) Добавление элемента в конец </a:t>
            </a:r>
            <a:endParaRPr b="0" lang="ru-RU" sz="3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641"/>
              </a:spcBef>
            </a:pPr>
            <a:r>
              <a:rPr b="1" lang="ru-RU" sz="32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1" lang="ru-RU" sz="3200" spc="-1" strike="noStrike">
                <a:solidFill>
                  <a:srgbClr val="2f2b20"/>
                </a:solidFill>
                <a:latin typeface="Calibri"/>
              </a:rPr>
              <a:t>очереди (непустой)</a:t>
            </a:r>
            <a:endParaRPr b="0" lang="ru-RU" sz="3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head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tail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                                                                                          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1)  p -&gt;next := NULL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2)  tail -&gt;next := p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3)  tail := 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95640" y="29451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4"/>
          <p:cNvSpPr/>
          <p:nvPr/>
        </p:nvSpPr>
        <p:spPr>
          <a:xfrm>
            <a:off x="827640" y="3125160"/>
            <a:ext cx="14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1" name="CustomShape 5"/>
          <p:cNvSpPr/>
          <p:nvPr/>
        </p:nvSpPr>
        <p:spPr>
          <a:xfrm>
            <a:off x="2267640" y="29451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6"/>
          <p:cNvSpPr/>
          <p:nvPr/>
        </p:nvSpPr>
        <p:spPr>
          <a:xfrm>
            <a:off x="5508000" y="295452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7"/>
          <p:cNvSpPr/>
          <p:nvPr/>
        </p:nvSpPr>
        <p:spPr>
          <a:xfrm>
            <a:off x="5508000" y="331452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8"/>
          <p:cNvSpPr/>
          <p:nvPr/>
        </p:nvSpPr>
        <p:spPr>
          <a:xfrm>
            <a:off x="2267640" y="33051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9"/>
          <p:cNvSpPr/>
          <p:nvPr/>
        </p:nvSpPr>
        <p:spPr>
          <a:xfrm>
            <a:off x="2771640" y="3170520"/>
            <a:ext cx="122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6" name="Line 10"/>
          <p:cNvSpPr/>
          <p:nvPr/>
        </p:nvSpPr>
        <p:spPr>
          <a:xfrm>
            <a:off x="5940000" y="3134520"/>
            <a:ext cx="93600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7" name="Line 11"/>
          <p:cNvSpPr/>
          <p:nvPr/>
        </p:nvSpPr>
        <p:spPr>
          <a:xfrm>
            <a:off x="6876000" y="295452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8" name="CustomShape 12"/>
          <p:cNvSpPr/>
          <p:nvPr/>
        </p:nvSpPr>
        <p:spPr>
          <a:xfrm>
            <a:off x="3996000" y="295452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3"/>
          <p:cNvSpPr/>
          <p:nvPr/>
        </p:nvSpPr>
        <p:spPr>
          <a:xfrm>
            <a:off x="3996000" y="331452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4"/>
          <p:cNvSpPr/>
          <p:nvPr/>
        </p:nvSpPr>
        <p:spPr>
          <a:xfrm>
            <a:off x="4428000" y="3170520"/>
            <a:ext cx="107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1" name="CustomShape 15"/>
          <p:cNvSpPr/>
          <p:nvPr/>
        </p:nvSpPr>
        <p:spPr>
          <a:xfrm>
            <a:off x="395640" y="3537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6"/>
          <p:cNvSpPr/>
          <p:nvPr/>
        </p:nvSpPr>
        <p:spPr>
          <a:xfrm>
            <a:off x="7020360" y="2997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7"/>
          <p:cNvSpPr/>
          <p:nvPr/>
        </p:nvSpPr>
        <p:spPr>
          <a:xfrm>
            <a:off x="7020360" y="3357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18"/>
          <p:cNvSpPr/>
          <p:nvPr/>
        </p:nvSpPr>
        <p:spPr>
          <a:xfrm>
            <a:off x="7524000" y="3176640"/>
            <a:ext cx="86436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5" name="Line 19"/>
          <p:cNvSpPr/>
          <p:nvPr/>
        </p:nvSpPr>
        <p:spPr>
          <a:xfrm>
            <a:off x="8388360" y="299664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6" name="CustomShape 20"/>
          <p:cNvSpPr/>
          <p:nvPr/>
        </p:nvSpPr>
        <p:spPr>
          <a:xfrm flipH="1" rot="16200000">
            <a:off x="6674760" y="2219760"/>
            <a:ext cx="42120" cy="1511640"/>
          </a:xfrm>
          <a:prstGeom prst="bentConnector3">
            <a:avLst>
              <a:gd name="adj1" fmla="val -539265"/>
            </a:avLst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7" name="CustomShape 21"/>
          <p:cNvSpPr/>
          <p:nvPr/>
        </p:nvSpPr>
        <p:spPr>
          <a:xfrm flipV="1">
            <a:off x="827640" y="3716640"/>
            <a:ext cx="6460920" cy="344880"/>
          </a:xfrm>
          <a:prstGeom prst="bentConnector3">
            <a:avLst>
              <a:gd name="adj1" fmla="val 100060"/>
            </a:avLst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8" name="CustomShape 22"/>
          <p:cNvSpPr/>
          <p:nvPr/>
        </p:nvSpPr>
        <p:spPr>
          <a:xfrm>
            <a:off x="6444360" y="227700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2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29" name="CustomShape 23"/>
          <p:cNvSpPr/>
          <p:nvPr/>
        </p:nvSpPr>
        <p:spPr>
          <a:xfrm>
            <a:off x="6372360" y="404748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3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30" name="CustomShape 24"/>
          <p:cNvSpPr/>
          <p:nvPr/>
        </p:nvSpPr>
        <p:spPr>
          <a:xfrm>
            <a:off x="7956360" y="320472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1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31" name="Line 25"/>
          <p:cNvSpPr/>
          <p:nvPr/>
        </p:nvSpPr>
        <p:spPr>
          <a:xfrm flipV="1">
            <a:off x="827280" y="3717000"/>
            <a:ext cx="0" cy="33012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6"/>
          <p:cNvSpPr/>
          <p:nvPr/>
        </p:nvSpPr>
        <p:spPr>
          <a:xfrm>
            <a:off x="791640" y="309024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7"/>
          <p:cNvSpPr/>
          <p:nvPr/>
        </p:nvSpPr>
        <p:spPr>
          <a:xfrm>
            <a:off x="2699640" y="312624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8"/>
          <p:cNvSpPr/>
          <p:nvPr/>
        </p:nvSpPr>
        <p:spPr>
          <a:xfrm>
            <a:off x="4428000" y="312624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9"/>
          <p:cNvSpPr/>
          <p:nvPr/>
        </p:nvSpPr>
        <p:spPr>
          <a:xfrm>
            <a:off x="5868000" y="309852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30"/>
          <p:cNvSpPr/>
          <p:nvPr/>
        </p:nvSpPr>
        <p:spPr>
          <a:xfrm>
            <a:off x="7488360" y="314064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31"/>
          <p:cNvSpPr/>
          <p:nvPr/>
        </p:nvSpPr>
        <p:spPr>
          <a:xfrm>
            <a:off x="791640" y="366084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2"/>
          <p:cNvSpPr/>
          <p:nvPr/>
        </p:nvSpPr>
        <p:spPr>
          <a:xfrm>
            <a:off x="7431840" y="4047480"/>
            <a:ext cx="481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p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39" name="CustomShape 33"/>
          <p:cNvSpPr/>
          <p:nvPr/>
        </p:nvSpPr>
        <p:spPr>
          <a:xfrm flipV="1">
            <a:off x="7590960" y="3696840"/>
            <a:ext cx="360" cy="58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4"/>
          <p:cNvSpPr/>
          <p:nvPr/>
        </p:nvSpPr>
        <p:spPr>
          <a:xfrm flipV="1">
            <a:off x="5904000" y="3665880"/>
            <a:ext cx="36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5"/>
          <p:cNvSpPr/>
          <p:nvPr/>
        </p:nvSpPr>
        <p:spPr>
          <a:xfrm>
            <a:off x="5985000" y="3735360"/>
            <a:ext cx="1422360" cy="52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6"/>
          <p:cNvSpPr/>
          <p:nvPr/>
        </p:nvSpPr>
        <p:spPr>
          <a:xfrm>
            <a:off x="6451200" y="2944080"/>
            <a:ext cx="336960" cy="39240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3" name="CustomShape 37"/>
          <p:cNvSpPr/>
          <p:nvPr/>
        </p:nvSpPr>
        <p:spPr>
          <a:xfrm>
            <a:off x="5735520" y="3719160"/>
            <a:ext cx="336960" cy="39240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3" dur="indefinite" restart="never" nodeType="tmRoot">
          <p:childTnLst>
            <p:seq>
              <p:cTn id="834" dur="indefinite" nodeType="mainSeq">
                <p:childTnLst>
                  <p:par>
                    <p:cTn id="835" fill="hold">
                      <p:stCondLst>
                        <p:cond delay="0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44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47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52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5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5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6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6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7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7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7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7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8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8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8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9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9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97" dur="500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0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0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0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0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1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1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2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2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2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3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6" fill="hold">
                      <p:stCondLst>
                        <p:cond delay="indefinite"/>
                      </p:stCondLst>
                      <p:childTnLst>
                        <p:par>
                          <p:cTn id="937" fill="hold">
                            <p:stCondLst>
                              <p:cond delay="0"/>
                            </p:stCondLst>
                            <p:childTnLst>
                              <p:par>
                                <p:cTn id="93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4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4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5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5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6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fill="hold">
                      <p:stCondLst>
                        <p:cond delay="indefinite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73" dur="500"/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4" fill="hold">
                      <p:stCondLst>
                        <p:cond delay="indefinite"/>
                      </p:stCondLst>
                      <p:childTnLst>
                        <p:par>
                          <p:cTn id="975" fill="hold">
                            <p:stCondLst>
                              <p:cond delay="0"/>
                            </p:stCondLst>
                            <p:childTnLst>
                              <p:par>
                                <p:cTn id="97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78" dur="500"/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83" dur="500"/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79640" y="116640"/>
            <a:ext cx="8280720" cy="628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799"/>
              </a:spcBef>
            </a:pPr>
            <a:r>
              <a:rPr b="0" lang="ru-RU" sz="4000" spc="-1" strike="noStrike">
                <a:solidFill>
                  <a:srgbClr val="2f2b20"/>
                </a:solidFill>
                <a:latin typeface="Cambria"/>
              </a:rPr>
              <a:t>Основные операции с очередью</a:t>
            </a:r>
            <a:endParaRPr b="0" lang="ru-RU" sz="40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780"/>
              </a:spcBef>
            </a:pPr>
            <a:r>
              <a:rPr b="1" lang="ru-RU" sz="3900" spc="-1" strike="noStrike">
                <a:solidFill>
                  <a:srgbClr val="2f2b20"/>
                </a:solidFill>
                <a:latin typeface="Calibri"/>
              </a:rPr>
              <a:t>1) б)  Добавление в пустую очередь</a:t>
            </a:r>
            <a:endParaRPr b="0" lang="ru-RU" sz="39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b="0" lang="ru-RU" sz="39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2f2b20"/>
                </a:solidFill>
                <a:latin typeface="Calibri"/>
              </a:rPr>
              <a:t>                   </a:t>
            </a:r>
            <a:r>
              <a:rPr b="0" lang="ru-RU" sz="2000" spc="-1" strike="noStrike">
                <a:solidFill>
                  <a:srgbClr val="2f2b20"/>
                </a:solidFill>
                <a:latin typeface="Calibri"/>
              </a:rPr>
              <a:t>head</a:t>
            </a:r>
            <a:endParaRPr b="0" lang="ru-RU" sz="20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endParaRPr b="0" lang="ru-RU" sz="20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2f2b20"/>
                </a:solidFill>
                <a:latin typeface="Calibri"/>
              </a:rPr>
              <a:t>                    </a:t>
            </a:r>
            <a:r>
              <a:rPr b="0" lang="ru-RU" sz="2000" spc="-1" strike="noStrike">
                <a:solidFill>
                  <a:srgbClr val="2f2b20"/>
                </a:solidFill>
                <a:latin typeface="Calibri"/>
              </a:rPr>
              <a:t>tail</a:t>
            </a:r>
            <a:endParaRPr b="0" lang="ru-RU" sz="20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1)  p -&gt;next := NULL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2)  head := p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3)  tail := 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907640" y="25131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3"/>
          <p:cNvSpPr/>
          <p:nvPr/>
        </p:nvSpPr>
        <p:spPr>
          <a:xfrm>
            <a:off x="1907640" y="3105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4"/>
          <p:cNvSpPr/>
          <p:nvPr/>
        </p:nvSpPr>
        <p:spPr>
          <a:xfrm>
            <a:off x="4788000" y="2565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5"/>
          <p:cNvSpPr/>
          <p:nvPr/>
        </p:nvSpPr>
        <p:spPr>
          <a:xfrm>
            <a:off x="4788000" y="2925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Line 6"/>
          <p:cNvSpPr/>
          <p:nvPr/>
        </p:nvSpPr>
        <p:spPr>
          <a:xfrm>
            <a:off x="5292000" y="2744640"/>
            <a:ext cx="86400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0" name="Line 7"/>
          <p:cNvSpPr/>
          <p:nvPr/>
        </p:nvSpPr>
        <p:spPr>
          <a:xfrm>
            <a:off x="6156000" y="256464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1" name="CustomShape 8"/>
          <p:cNvSpPr/>
          <p:nvPr/>
        </p:nvSpPr>
        <p:spPr>
          <a:xfrm flipV="1">
            <a:off x="2339640" y="2563920"/>
            <a:ext cx="2880000" cy="87480"/>
          </a:xfrm>
          <a:prstGeom prst="bentConnector4">
            <a:avLst>
              <a:gd name="adj1" fmla="val 329"/>
              <a:gd name="adj2" fmla="val 406537"/>
            </a:avLst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2" name="CustomShape 9"/>
          <p:cNvSpPr/>
          <p:nvPr/>
        </p:nvSpPr>
        <p:spPr>
          <a:xfrm>
            <a:off x="2339640" y="3285000"/>
            <a:ext cx="2880000" cy="12240"/>
          </a:xfrm>
          <a:prstGeom prst="bentConnector4">
            <a:avLst>
              <a:gd name="adj1" fmla="val 329"/>
              <a:gd name="adj2" fmla="val 3350740"/>
            </a:avLst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3" name="Line 10"/>
          <p:cNvSpPr/>
          <p:nvPr/>
        </p:nvSpPr>
        <p:spPr>
          <a:xfrm>
            <a:off x="2339640" y="2672640"/>
            <a:ext cx="86400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4" name="Line 11"/>
          <p:cNvSpPr/>
          <p:nvPr/>
        </p:nvSpPr>
        <p:spPr>
          <a:xfrm>
            <a:off x="3203640" y="249264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5" name="Line 12"/>
          <p:cNvSpPr/>
          <p:nvPr/>
        </p:nvSpPr>
        <p:spPr>
          <a:xfrm>
            <a:off x="2339640" y="3320640"/>
            <a:ext cx="86400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6" name="Line 13"/>
          <p:cNvSpPr/>
          <p:nvPr/>
        </p:nvSpPr>
        <p:spPr>
          <a:xfrm>
            <a:off x="3203640" y="3140640"/>
            <a:ext cx="0" cy="360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7" name="CustomShape 14"/>
          <p:cNvSpPr/>
          <p:nvPr/>
        </p:nvSpPr>
        <p:spPr>
          <a:xfrm>
            <a:off x="4284000" y="184500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2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58" name="CustomShape 15"/>
          <p:cNvSpPr/>
          <p:nvPr/>
        </p:nvSpPr>
        <p:spPr>
          <a:xfrm>
            <a:off x="4284000" y="361548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3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59" name="CustomShape 16"/>
          <p:cNvSpPr/>
          <p:nvPr/>
        </p:nvSpPr>
        <p:spPr>
          <a:xfrm>
            <a:off x="5666760" y="281772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1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0" name="CustomShape 17"/>
          <p:cNvSpPr/>
          <p:nvPr/>
        </p:nvSpPr>
        <p:spPr>
          <a:xfrm flipV="1">
            <a:off x="5508000" y="3284280"/>
            <a:ext cx="360" cy="2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1" name="CustomShape 18"/>
          <p:cNvSpPr/>
          <p:nvPr/>
        </p:nvSpPr>
        <p:spPr>
          <a:xfrm>
            <a:off x="5364000" y="350100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p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2" name="CustomShape 19"/>
          <p:cNvSpPr/>
          <p:nvPr/>
        </p:nvSpPr>
        <p:spPr>
          <a:xfrm>
            <a:off x="2735640" y="2380320"/>
            <a:ext cx="467640" cy="5443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63" name="CustomShape 20"/>
          <p:cNvSpPr/>
          <p:nvPr/>
        </p:nvSpPr>
        <p:spPr>
          <a:xfrm>
            <a:off x="2735640" y="3048480"/>
            <a:ext cx="467640" cy="5443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64" name="CustomShape 21"/>
          <p:cNvSpPr/>
          <p:nvPr/>
        </p:nvSpPr>
        <p:spPr>
          <a:xfrm>
            <a:off x="2339640" y="32850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2"/>
          <p:cNvSpPr/>
          <p:nvPr/>
        </p:nvSpPr>
        <p:spPr>
          <a:xfrm>
            <a:off x="2303640" y="265284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23"/>
          <p:cNvSpPr/>
          <p:nvPr/>
        </p:nvSpPr>
        <p:spPr>
          <a:xfrm>
            <a:off x="5220000" y="27090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84" dur="indefinite" restart="never" nodeType="tmRoot">
          <p:childTnLst>
            <p:seq>
              <p:cTn id="985" dur="indefinite" nodeType="mainSeq">
                <p:childTnLst>
                  <p:par>
                    <p:cTn id="986" fill="hold">
                      <p:stCondLst>
                        <p:cond delay="0"/>
                      </p:stCondLst>
                      <p:childTnLst>
                        <p:par>
                          <p:cTn id="987" fill="hold">
                            <p:stCondLst>
                              <p:cond delay="0"/>
                            </p:stCondLst>
                            <p:childTnLst>
                              <p:par>
                                <p:cTn id="98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90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95" dur="5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6" fill="hold">
                      <p:stCondLst>
                        <p:cond delay="indefinite"/>
                      </p:stCondLst>
                      <p:childTnLst>
                        <p:par>
                          <p:cTn id="997" fill="hold">
                            <p:stCondLst>
                              <p:cond delay="0"/>
                            </p:stCondLst>
                            <p:childTnLst>
                              <p:par>
                                <p:cTn id="99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00" dur="500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0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0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0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15" dur="500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1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2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2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2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8" fill="hold">
                      <p:stCondLst>
                        <p:cond delay="indefinite"/>
                      </p:stCondLst>
                      <p:childTnLst>
                        <p:par>
                          <p:cTn id="1029" fill="hold">
                            <p:stCondLst>
                              <p:cond delay="0"/>
                            </p:stCondLst>
                            <p:childTnLst>
                              <p:par>
                                <p:cTn id="10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3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3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3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4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4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5" fill="hold">
                      <p:stCondLst>
                        <p:cond delay="indefinite"/>
                      </p:stCondLst>
                      <p:childTnLst>
                        <p:par>
                          <p:cTn id="1046" fill="hold">
                            <p:stCondLst>
                              <p:cond delay="0"/>
                            </p:stCondLst>
                            <p:childTnLst>
                              <p:par>
                                <p:cTn id="10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4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5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5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6" fill="hold">
                      <p:stCondLst>
                        <p:cond delay="indefinite"/>
                      </p:stCondLst>
                      <p:childTnLst>
                        <p:par>
                          <p:cTn id="1057" fill="hold">
                            <p:stCondLst>
                              <p:cond delay="0"/>
                            </p:stCondLst>
                            <p:childTnLst>
                              <p:par>
                                <p:cTn id="105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6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6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6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7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7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7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8" fill="hold">
                      <p:stCondLst>
                        <p:cond delay="indefinite"/>
                      </p:stCondLst>
                      <p:childTnLst>
                        <p:par>
                          <p:cTn id="1079" fill="hold">
                            <p:stCondLst>
                              <p:cond delay="0"/>
                            </p:stCondLst>
                            <p:childTnLst>
                              <p:par>
                                <p:cTn id="108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82" dur="500"/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3" fill="hold">
                      <p:stCondLst>
                        <p:cond delay="indefinite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87" dur="500"/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8" fill="hold">
                      <p:stCondLst>
                        <p:cond delay="indefinite"/>
                      </p:stCondLst>
                      <p:childTnLst>
                        <p:par>
                          <p:cTn id="1089" fill="hold">
                            <p:stCondLst>
                              <p:cond delay="0"/>
                            </p:stCondLst>
                            <p:childTnLst>
                              <p:par>
                                <p:cTn id="10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92" dur="500"/>
                                        <p:tgtEl>
                                          <p:spTgt spid="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0"/>
            <a:ext cx="7619760" cy="476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4000" spc="-100" strike="noStrike">
                <a:solidFill>
                  <a:srgbClr val="675e47"/>
                </a:solidFill>
                <a:latin typeface="Cambria"/>
              </a:rPr>
              <a:t>Основные операции с очередью</a:t>
            </a:r>
            <a:endParaRPr b="0" lang="ru-RU" sz="4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185760" y="476640"/>
            <a:ext cx="7986240" cy="5914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1) в) </a:t>
            </a: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Добавление элемента по адресу р в очередь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head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            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tail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1)  p→Next := NULL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2)  IF ( Head≠NULL)   Tail→Next := p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ELSE   Head := p 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FI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3)  Tail := p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95640" y="18651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4"/>
          <p:cNvSpPr/>
          <p:nvPr/>
        </p:nvSpPr>
        <p:spPr>
          <a:xfrm>
            <a:off x="827640" y="2045160"/>
            <a:ext cx="14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1" name="CustomShape 5"/>
          <p:cNvSpPr/>
          <p:nvPr/>
        </p:nvSpPr>
        <p:spPr>
          <a:xfrm>
            <a:off x="2267640" y="18651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6"/>
          <p:cNvSpPr/>
          <p:nvPr/>
        </p:nvSpPr>
        <p:spPr>
          <a:xfrm>
            <a:off x="3996000" y="187452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7"/>
          <p:cNvSpPr/>
          <p:nvPr/>
        </p:nvSpPr>
        <p:spPr>
          <a:xfrm>
            <a:off x="3996000" y="223452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8"/>
          <p:cNvSpPr/>
          <p:nvPr/>
        </p:nvSpPr>
        <p:spPr>
          <a:xfrm>
            <a:off x="2267640" y="22251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9"/>
          <p:cNvSpPr/>
          <p:nvPr/>
        </p:nvSpPr>
        <p:spPr>
          <a:xfrm>
            <a:off x="2771640" y="2090520"/>
            <a:ext cx="122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6" name="Line 10"/>
          <p:cNvSpPr/>
          <p:nvPr/>
        </p:nvSpPr>
        <p:spPr>
          <a:xfrm>
            <a:off x="4499640" y="2054160"/>
            <a:ext cx="86436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7" name="Line 11"/>
          <p:cNvSpPr/>
          <p:nvPr/>
        </p:nvSpPr>
        <p:spPr>
          <a:xfrm>
            <a:off x="5364000" y="187416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8" name="CustomShape 12"/>
          <p:cNvSpPr/>
          <p:nvPr/>
        </p:nvSpPr>
        <p:spPr>
          <a:xfrm>
            <a:off x="2771640" y="2925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13"/>
          <p:cNvSpPr/>
          <p:nvPr/>
        </p:nvSpPr>
        <p:spPr>
          <a:xfrm>
            <a:off x="6300360" y="1917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4"/>
          <p:cNvSpPr/>
          <p:nvPr/>
        </p:nvSpPr>
        <p:spPr>
          <a:xfrm>
            <a:off x="6300360" y="2277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Line 15"/>
          <p:cNvSpPr/>
          <p:nvPr/>
        </p:nvSpPr>
        <p:spPr>
          <a:xfrm>
            <a:off x="6804000" y="2096640"/>
            <a:ext cx="86400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2" name="Line 16"/>
          <p:cNvSpPr/>
          <p:nvPr/>
        </p:nvSpPr>
        <p:spPr>
          <a:xfrm>
            <a:off x="7668000" y="191664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3" name="CustomShape 17"/>
          <p:cNvSpPr/>
          <p:nvPr/>
        </p:nvSpPr>
        <p:spPr>
          <a:xfrm flipH="1" rot="16200000">
            <a:off x="5559120" y="743400"/>
            <a:ext cx="42120" cy="2304000"/>
          </a:xfrm>
          <a:prstGeom prst="bentConnector3">
            <a:avLst>
              <a:gd name="adj1" fmla="val -539265"/>
            </a:avLst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4" name="CustomShape 18"/>
          <p:cNvSpPr/>
          <p:nvPr/>
        </p:nvSpPr>
        <p:spPr>
          <a:xfrm flipV="1">
            <a:off x="3204000" y="2635920"/>
            <a:ext cx="3528000" cy="863640"/>
          </a:xfrm>
          <a:prstGeom prst="bentConnector2">
            <a:avLst/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5" name="CustomShape 19"/>
          <p:cNvSpPr/>
          <p:nvPr/>
        </p:nvSpPr>
        <p:spPr>
          <a:xfrm>
            <a:off x="5580000" y="119664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2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6" name="CustomShape 20"/>
          <p:cNvSpPr/>
          <p:nvPr/>
        </p:nvSpPr>
        <p:spPr>
          <a:xfrm>
            <a:off x="5580000" y="296748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3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7" name="CustomShape 21"/>
          <p:cNvSpPr/>
          <p:nvPr/>
        </p:nvSpPr>
        <p:spPr>
          <a:xfrm>
            <a:off x="7164360" y="231912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1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8" name="CustomShape 22"/>
          <p:cNvSpPr/>
          <p:nvPr/>
        </p:nvSpPr>
        <p:spPr>
          <a:xfrm>
            <a:off x="4932000" y="1772640"/>
            <a:ext cx="467640" cy="5443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89" name="CustomShape 23"/>
          <p:cNvSpPr/>
          <p:nvPr/>
        </p:nvSpPr>
        <p:spPr>
          <a:xfrm>
            <a:off x="7200360" y="1804320"/>
            <a:ext cx="467640" cy="5443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90" name="CustomShape 24"/>
          <p:cNvSpPr/>
          <p:nvPr/>
        </p:nvSpPr>
        <p:spPr>
          <a:xfrm flipV="1">
            <a:off x="3219480" y="2593440"/>
            <a:ext cx="1208160" cy="519480"/>
          </a:xfrm>
          <a:prstGeom prst="bentConnector2">
            <a:avLst/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1" name="CustomShape 25"/>
          <p:cNvSpPr/>
          <p:nvPr/>
        </p:nvSpPr>
        <p:spPr>
          <a:xfrm>
            <a:off x="3852000" y="2812320"/>
            <a:ext cx="467640" cy="5443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92" name="Line 26"/>
          <p:cNvSpPr/>
          <p:nvPr/>
        </p:nvSpPr>
        <p:spPr>
          <a:xfrm flipV="1">
            <a:off x="3219480" y="3114360"/>
            <a:ext cx="0" cy="3960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27"/>
          <p:cNvSpPr/>
          <p:nvPr/>
        </p:nvSpPr>
        <p:spPr>
          <a:xfrm>
            <a:off x="755640" y="20196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28"/>
          <p:cNvSpPr/>
          <p:nvPr/>
        </p:nvSpPr>
        <p:spPr>
          <a:xfrm>
            <a:off x="2699640" y="203328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9"/>
          <p:cNvSpPr/>
          <p:nvPr/>
        </p:nvSpPr>
        <p:spPr>
          <a:xfrm>
            <a:off x="3223800" y="308448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30"/>
          <p:cNvSpPr/>
          <p:nvPr/>
        </p:nvSpPr>
        <p:spPr>
          <a:xfrm>
            <a:off x="4426920" y="203328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31"/>
          <p:cNvSpPr/>
          <p:nvPr/>
        </p:nvSpPr>
        <p:spPr>
          <a:xfrm>
            <a:off x="6768360" y="20610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3" dur="indefinite" restart="never" nodeType="tmRoot">
          <p:childTnLst>
            <p:seq>
              <p:cTn id="1094" dur="indefinite" nodeType="mainSeq">
                <p:childTnLst>
                  <p:par>
                    <p:cTn id="1095" fill="hold">
                      <p:stCondLst>
                        <p:cond delay="0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9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0" fill="hold">
                      <p:stCondLst>
                        <p:cond delay="indefinite"/>
                      </p:stCondLst>
                      <p:childTnLst>
                        <p:par>
                          <p:cTn id="1101" fill="hold">
                            <p:stCondLst>
                              <p:cond delay="0"/>
                            </p:stCondLst>
                            <p:childTnLst>
                              <p:par>
                                <p:cTn id="11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04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5" fill="hold">
                      <p:stCondLst>
                        <p:cond delay="indefinite"/>
                      </p:stCondLst>
                      <p:childTnLst>
                        <p:par>
                          <p:cTn id="1106" fill="hold">
                            <p:stCondLst>
                              <p:cond delay="0"/>
                            </p:stCondLst>
                            <p:childTnLst>
                              <p:par>
                                <p:cTn id="110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09" dur="5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12" dur="500"/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1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2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2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3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3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3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4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4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4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5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5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5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6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6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6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6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7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7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7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8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8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8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9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9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9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9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0" fill="hold">
                      <p:stCondLst>
                        <p:cond delay="indefinite"/>
                      </p:stCondLst>
                      <p:childTnLst>
                        <p:par>
                          <p:cTn id="1201" fill="hold">
                            <p:stCondLst>
                              <p:cond delay="0"/>
                            </p:stCondLst>
                            <p:childTnLst>
                              <p:par>
                                <p:cTn id="12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04" dur="500"/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5" fill="hold">
                      <p:stCondLst>
                        <p:cond delay="indefinite"/>
                      </p:stCondLst>
                      <p:childTnLst>
                        <p:par>
                          <p:cTn id="1206" fill="hold">
                            <p:stCondLst>
                              <p:cond delay="0"/>
                            </p:stCondLst>
                            <p:childTnLst>
                              <p:par>
                                <p:cTn id="120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09" dur="500"/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0" fill="hold">
                      <p:stCondLst>
                        <p:cond delay="indefinite"/>
                      </p:stCondLst>
                      <p:childTnLst>
                        <p:par>
                          <p:cTn id="1211" fill="hold">
                            <p:stCondLst>
                              <p:cond delay="0"/>
                            </p:stCondLst>
                            <p:childTnLst>
                              <p:par>
                                <p:cTn id="12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14" dur="500"/>
                                        <p:tgtEl>
                                          <p:spTgt spid="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5" fill="hold">
                      <p:stCondLst>
                        <p:cond delay="indefinite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19" dur="500"/>
                                        <p:tgtEl>
                                          <p:spTgt spid="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0" fill="hold">
                      <p:stCondLst>
                        <p:cond delay="indefinite"/>
                      </p:stCondLst>
                      <p:childTnLst>
                        <p:par>
                          <p:cTn id="1221" fill="hold">
                            <p:stCondLst>
                              <p:cond delay="0"/>
                            </p:stCondLst>
                            <p:childTnLst>
                              <p:par>
                                <p:cTn id="122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24" dur="500"/>
                                        <p:tgtEl>
                                          <p:spTgt spid="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251640" y="332640"/>
            <a:ext cx="7619760" cy="585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2) 3) Исключение первого элемента из </a:t>
            </a: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очереди, просмотр очереди.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Т.к. обработка любого списка производится с начала, то операции исключения первого элемента из очереди и  просмотр очереди будут </a:t>
            </a:r>
            <a:r>
              <a:rPr b="0" lang="ru-RU" sz="2800" spc="-1" strike="noStrike" u="sng">
                <a:solidFill>
                  <a:srgbClr val="2f2b20"/>
                </a:solidFill>
                <a:uFillTx/>
                <a:latin typeface="Calibri"/>
              </a:rPr>
              <a:t>аналогичными стеку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.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Иногда удобно рассматривать заголовок очереди как единое целое.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Это удобно, когда используется много очередей.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1" i="1" lang="ru-RU" sz="2800" spc="-1" strike="noStrike">
                <a:solidFill>
                  <a:srgbClr val="2f2b20"/>
                </a:solidFill>
                <a:latin typeface="Calibri"/>
              </a:rPr>
              <a:t>struct Queue { tLE *head;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1" i="1" lang="ru-RU" sz="2800" spc="-1" strike="noStrike">
                <a:solidFill>
                  <a:srgbClr val="2f2b20"/>
                </a:solidFill>
                <a:latin typeface="Calibri"/>
              </a:rPr>
              <a:t>                           </a:t>
            </a:r>
            <a:r>
              <a:rPr b="1" i="1" lang="ru-RU" sz="2800" spc="-1" strike="noStrike">
                <a:solidFill>
                  <a:srgbClr val="2f2b20"/>
                </a:solidFill>
                <a:latin typeface="Calibri"/>
              </a:rPr>
              <a:t>tLE *tail; }  Q;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7236360" y="3933000"/>
            <a:ext cx="1007640" cy="431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3"/>
          <p:cNvSpPr/>
          <p:nvPr/>
        </p:nvSpPr>
        <p:spPr>
          <a:xfrm>
            <a:off x="7236360" y="4797000"/>
            <a:ext cx="1007640" cy="431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4"/>
          <p:cNvSpPr/>
          <p:nvPr/>
        </p:nvSpPr>
        <p:spPr>
          <a:xfrm>
            <a:off x="7236360" y="3933000"/>
            <a:ext cx="1007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head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7380360" y="4797000"/>
            <a:ext cx="1007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tail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6660360" y="4293000"/>
            <a:ext cx="503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Q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04" name="CustomShape 7"/>
          <p:cNvSpPr/>
          <p:nvPr/>
        </p:nvSpPr>
        <p:spPr>
          <a:xfrm>
            <a:off x="6660360" y="3645000"/>
            <a:ext cx="1728000" cy="19440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25" dur="indefinite" restart="never" nodeType="tmRoot">
          <p:childTnLst>
            <p:seq>
              <p:cTn id="1226" dur="indefinite" nodeType="mainSeq">
                <p:childTnLst>
                  <p:par>
                    <p:cTn id="1227" fill="hold">
                      <p:stCondLst>
                        <p:cond delay="0"/>
                      </p:stCondLst>
                      <p:childTnLst>
                        <p:par>
                          <p:cTn id="1228" fill="hold">
                            <p:stCondLst>
                              <p:cond delay="0"/>
                            </p:stCondLst>
                            <p:childTnLst>
                              <p:par>
                                <p:cTn id="122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31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2" fill="hold">
                      <p:stCondLst>
                        <p:cond delay="indefinite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36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7" fill="hold">
                      <p:stCondLst>
                        <p:cond delay="indefinite"/>
                      </p:stCondLst>
                      <p:childTnLst>
                        <p:par>
                          <p:cTn id="1238" fill="hold">
                            <p:stCondLst>
                              <p:cond delay="0"/>
                            </p:stCondLst>
                            <p:childTnLst>
                              <p:par>
                                <p:cTn id="123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41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2" fill="hold">
                      <p:stCondLst>
                        <p:cond delay="indefinite"/>
                      </p:stCondLst>
                      <p:childTnLst>
                        <p:par>
                          <p:cTn id="1243" fill="hold">
                            <p:stCondLst>
                              <p:cond delay="0"/>
                            </p:stCondLst>
                            <p:childTnLst>
                              <p:par>
                                <p:cTn id="124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46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7" fill="hold">
                      <p:stCondLst>
                        <p:cond delay="indefinite"/>
                      </p:stCondLst>
                      <p:childTnLst>
                        <p:par>
                          <p:cTn id="1248" fill="hold">
                            <p:stCondLst>
                              <p:cond delay="0"/>
                            </p:stCondLst>
                            <p:childTnLst>
                              <p:par>
                                <p:cTn id="12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51" dur="5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54" dur="500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5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6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6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6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6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7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3" fill="hold">
                      <p:stCondLst>
                        <p:cond delay="indefinite"/>
                      </p:stCondLst>
                      <p:childTnLst>
                        <p:par>
                          <p:cTn id="1274" fill="hold">
                            <p:stCondLst>
                              <p:cond delay="0"/>
                            </p:stCondLst>
                            <p:childTnLst>
                              <p:par>
                                <p:cTn id="127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77" dur="500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395640" y="-27360"/>
            <a:ext cx="8280720" cy="854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3400" spc="-100" strike="noStrike">
                <a:solidFill>
                  <a:srgbClr val="675e47"/>
                </a:solidFill>
                <a:latin typeface="Cambria"/>
              </a:rPr>
              <a:t>Задача сортировки последовательностей</a:t>
            </a:r>
            <a:endParaRPr b="0" lang="ru-RU" sz="3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251640" y="908640"/>
            <a:ext cx="7992360" cy="5832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Пусть дана 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последовательность S = S</a:t>
            </a:r>
            <a:r>
              <a:rPr b="1" lang="ru-RU" sz="2400" spc="-1" strike="noStrike" baseline="-25000">
                <a:solidFill>
                  <a:srgbClr val="2f2b20"/>
                </a:solidFill>
                <a:latin typeface="Calibri"/>
              </a:rPr>
              <a:t>1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, S</a:t>
            </a:r>
            <a:r>
              <a:rPr b="1" lang="ru-RU" sz="2400" spc="-1" strike="noStrike" baseline="-25000">
                <a:solidFill>
                  <a:srgbClr val="2f2b20"/>
                </a:solidFill>
                <a:latin typeface="Calibri"/>
              </a:rPr>
              <a:t>2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, S</a:t>
            </a:r>
            <a:r>
              <a:rPr b="1" lang="ru-RU" sz="2400" spc="-1" strike="noStrike" baseline="-25000">
                <a:solidFill>
                  <a:srgbClr val="2f2b20"/>
                </a:solidFill>
                <a:latin typeface="Calibri"/>
              </a:rPr>
              <a:t>3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, …, S</a:t>
            </a:r>
            <a:r>
              <a:rPr b="1" lang="ru-RU" sz="2400" spc="-1" strike="noStrike" baseline="-25000">
                <a:solidFill>
                  <a:srgbClr val="2f2b20"/>
                </a:solidFill>
                <a:latin typeface="Calibri"/>
              </a:rPr>
              <a:t>n 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 - совокупность данных </a:t>
            </a:r>
            <a:r>
              <a:rPr b="0" lang="ru-RU" sz="2400" spc="-1" strike="noStrike" u="sng">
                <a:solidFill>
                  <a:srgbClr val="2f2b20"/>
                </a:solidFill>
                <a:uFillTx/>
                <a:latin typeface="Calibri"/>
              </a:rPr>
              <a:t>с последовательным доступом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 к элементам.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 u="sng">
                <a:solidFill>
                  <a:srgbClr val="2f2b20"/>
                </a:solidFill>
                <a:uFillTx/>
                <a:latin typeface="Calibri"/>
              </a:rPr>
              <a:t>Пример последовательности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: линейный список.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Необходимо переставить элементы так, чтобы выполнялись неравенства: 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 algn="ctr">
              <a:lnSpc>
                <a:spcPct val="100000"/>
              </a:lnSpc>
              <a:spcBef>
                <a:spcPts val="479"/>
              </a:spcBef>
            </a:pP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S</a:t>
            </a:r>
            <a:r>
              <a:rPr b="1" lang="ru-RU" sz="2400" spc="-1" strike="noStrike" baseline="-25000">
                <a:solidFill>
                  <a:srgbClr val="2f2b20"/>
                </a:solidFill>
                <a:latin typeface="Calibri"/>
              </a:rPr>
              <a:t>1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 ≤ S</a:t>
            </a:r>
            <a:r>
              <a:rPr b="1" lang="ru-RU" sz="2400" spc="-1" strike="noStrike" baseline="-25000">
                <a:solidFill>
                  <a:srgbClr val="2f2b20"/>
                </a:solidFill>
                <a:latin typeface="Calibri"/>
              </a:rPr>
              <a:t>2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 ≤ S</a:t>
            </a:r>
            <a:r>
              <a:rPr b="1" lang="ru-RU" sz="2400" spc="-1" strike="noStrike" baseline="-25000">
                <a:solidFill>
                  <a:srgbClr val="2f2b20"/>
                </a:solidFill>
                <a:latin typeface="Calibri"/>
              </a:rPr>
              <a:t>3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 ≤ … ≤ S</a:t>
            </a:r>
            <a:r>
              <a:rPr b="1" lang="ru-RU" sz="2400" spc="-1" strike="noStrike" baseline="-25000">
                <a:solidFill>
                  <a:srgbClr val="2f2b20"/>
                </a:solidFill>
                <a:latin typeface="Calibri"/>
              </a:rPr>
              <a:t>n  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   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или    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S</a:t>
            </a:r>
            <a:r>
              <a:rPr b="1" lang="ru-RU" sz="2400" spc="-1" strike="noStrike" baseline="-25000">
                <a:solidFill>
                  <a:srgbClr val="2f2b20"/>
                </a:solidFill>
                <a:latin typeface="Calibri"/>
              </a:rPr>
              <a:t>1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≥ S</a:t>
            </a:r>
            <a:r>
              <a:rPr b="1" lang="ru-RU" sz="2400" spc="-1" strike="noStrike" baseline="-25000">
                <a:solidFill>
                  <a:srgbClr val="2f2b20"/>
                </a:solidFill>
                <a:latin typeface="Calibri"/>
              </a:rPr>
              <a:t>2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 ≥ S</a:t>
            </a:r>
            <a:r>
              <a:rPr b="1" lang="ru-RU" sz="2400" spc="-1" strike="noStrike" baseline="-25000">
                <a:solidFill>
                  <a:srgbClr val="2f2b20"/>
                </a:solidFill>
                <a:latin typeface="Calibri"/>
              </a:rPr>
              <a:t>3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 ≥ … ≥ S</a:t>
            </a:r>
            <a:r>
              <a:rPr b="1" lang="ru-RU" sz="2400" spc="-1" strike="noStrike" baseline="-25000">
                <a:solidFill>
                  <a:srgbClr val="2f2b20"/>
                </a:solidFill>
                <a:latin typeface="Calibri"/>
              </a:rPr>
              <a:t>n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.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1199"/>
              </a:spcBef>
            </a:pP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Последовательный доступ 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означает, что (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k+1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)-й элемент списка может быть получен путем </a:t>
            </a:r>
            <a:r>
              <a:rPr b="0" lang="ru-RU" sz="2400" spc="-1" strike="noStrike" u="sng">
                <a:solidFill>
                  <a:srgbClr val="2f2b20"/>
                </a:solidFill>
                <a:uFillTx/>
                <a:latin typeface="Calibri"/>
              </a:rPr>
              <a:t>просмотра предыдущих k элементов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, причем просмотр возможен только в одном направлении (слева направо). 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1199"/>
              </a:spcBef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Это </a:t>
            </a:r>
            <a:r>
              <a:rPr b="0" lang="ru-RU" sz="2400" spc="-1" strike="noStrike" u="sng">
                <a:solidFill>
                  <a:srgbClr val="2f2b20"/>
                </a:solidFill>
                <a:uFillTx/>
                <a:latin typeface="Calibri"/>
              </a:rPr>
              <a:t>существенное ограничение последовательного доступа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 по сравнению с прямым доступом. 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1199"/>
              </a:spcBef>
            </a:pP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8" dur="indefinite" restart="never" nodeType="tmRoot">
          <p:childTnLst>
            <p:seq>
              <p:cTn id="1279" dur="indefinite" nodeType="mainSeq">
                <p:childTnLst>
                  <p:par>
                    <p:cTn id="1280" fill="hold">
                      <p:stCondLst>
                        <p:cond delay="0"/>
                      </p:stCondLst>
                      <p:childTnLst>
                        <p:par>
                          <p:cTn id="1281" fill="hold">
                            <p:stCondLst>
                              <p:cond delay="0"/>
                            </p:stCondLst>
                            <p:childTnLst>
                              <p:par>
                                <p:cTn id="128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8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5" fill="hold">
                      <p:stCondLst>
                        <p:cond delay="indefinite"/>
                      </p:stCondLst>
                      <p:childTnLst>
                        <p:par>
                          <p:cTn id="1286" fill="hold">
                            <p:stCondLst>
                              <p:cond delay="0"/>
                            </p:stCondLst>
                            <p:childTnLst>
                              <p:par>
                                <p:cTn id="128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89" dur="500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0" fill="hold">
                      <p:stCondLst>
                        <p:cond delay="indefinite"/>
                      </p:stCondLst>
                      <p:childTnLst>
                        <p:par>
                          <p:cTn id="1291" fill="hold">
                            <p:stCondLst>
                              <p:cond delay="0"/>
                            </p:stCondLst>
                            <p:childTnLst>
                              <p:par>
                                <p:cTn id="129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94" dur="500"/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5" fill="hold">
                      <p:stCondLst>
                        <p:cond delay="indefinite"/>
                      </p:stCondLst>
                      <p:childTnLst>
                        <p:par>
                          <p:cTn id="1296" fill="hold">
                            <p:stCondLst>
                              <p:cond delay="0"/>
                            </p:stCondLst>
                            <p:childTnLst>
                              <p:par>
                                <p:cTn id="129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99" dur="500"/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0" fill="hold">
                      <p:stCondLst>
                        <p:cond delay="indefinite"/>
                      </p:stCondLst>
                      <p:childTnLst>
                        <p:par>
                          <p:cTn id="1301" fill="hold">
                            <p:stCondLst>
                              <p:cond delay="0"/>
                            </p:stCondLst>
                            <p:childTnLst>
                              <p:par>
                                <p:cTn id="13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04" dur="500"/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5" fill="hold">
                      <p:stCondLst>
                        <p:cond delay="indefinite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09" dur="500"/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0" fill="hold">
                      <p:stCondLst>
                        <p:cond delay="indefinite"/>
                      </p:stCondLst>
                      <p:childTnLst>
                        <p:par>
                          <p:cTn id="1311" fill="hold">
                            <p:stCondLst>
                              <p:cond delay="0"/>
                            </p:stCondLst>
                            <p:childTnLst>
                              <p:par>
                                <p:cTn id="13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14" dur="500"/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5" fill="hold">
                      <p:stCondLst>
                        <p:cond delay="indefinite"/>
                      </p:stCondLst>
                      <p:childTnLst>
                        <p:par>
                          <p:cTn id="1316" fill="hold">
                            <p:stCondLst>
                              <p:cond delay="0"/>
                            </p:stCondLst>
                            <p:childTnLst>
                              <p:par>
                                <p:cTn id="13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19" dur="500"/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67640" y="-176400"/>
            <a:ext cx="7619760" cy="940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600" spc="-100" strike="noStrike">
                <a:solidFill>
                  <a:srgbClr val="675e47"/>
                </a:solidFill>
                <a:latin typeface="Cambria"/>
              </a:rPr>
              <a:t>Рассмотрим операции:</a:t>
            </a:r>
            <a:endParaRPr b="0" lang="ru-RU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457200" y="620640"/>
            <a:ext cx="7930800" cy="6237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1) Постановка элемента в конец очереди: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Можно использовать алгоритм постановки в очередь, описанный ранее, но рассмотрим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оптимизированную версию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: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а) </a:t>
            </a: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не пишем NULL в последнем элементе очереди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, т.к. его адрес известен из указателя tail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б) </a:t>
            </a: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сделаем поле next в элементе очереди первой компонентой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, тогда его адрес совпадает с адресом элемента списка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в) </a:t>
            </a: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зададим пустую очередь следующим образом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: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head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281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               </a:t>
            </a:r>
            <a:r>
              <a:rPr b="0" lang="ru-RU" sz="2200" spc="-1" strike="noStrike">
                <a:solidFill>
                  <a:srgbClr val="ff0000"/>
                </a:solidFill>
                <a:latin typeface="Calibri"/>
              </a:rPr>
              <a:t>Инициализация очереди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:  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tail := (tLE*) &amp;head 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          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tail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                                                                     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head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2f2b20"/>
                </a:solidFill>
                <a:latin typeface="Calibri"/>
              </a:rPr>
              <a:t>                                 </a:t>
            </a:r>
            <a:r>
              <a:rPr b="1" lang="ru-RU" sz="2000" spc="-1" strike="noStrike">
                <a:solidFill>
                  <a:srgbClr val="2f2b20"/>
                </a:solidFill>
                <a:latin typeface="Calibri"/>
              </a:rPr>
              <a:t>Оптимизация:    </a:t>
            </a:r>
            <a:endParaRPr b="0" lang="ru-RU" sz="20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                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1) tail-&gt;next=p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                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2) tail=p                                                                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</a:t>
            </a: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Работает в два раза быстрее!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      tail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1105200" y="38091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4"/>
          <p:cNvSpPr/>
          <p:nvPr/>
        </p:nvSpPr>
        <p:spPr>
          <a:xfrm>
            <a:off x="1026360" y="46821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5"/>
          <p:cNvSpPr/>
          <p:nvPr/>
        </p:nvSpPr>
        <p:spPr>
          <a:xfrm flipV="1" rot="16200000">
            <a:off x="845280" y="4249080"/>
            <a:ext cx="872640" cy="353160"/>
          </a:xfrm>
          <a:prstGeom prst="bentConnector4">
            <a:avLst>
              <a:gd name="adj1" fmla="val 604"/>
              <a:gd name="adj2" fmla="val 207165"/>
            </a:avLst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12" name="CustomShape 6"/>
          <p:cNvSpPr/>
          <p:nvPr/>
        </p:nvSpPr>
        <p:spPr>
          <a:xfrm>
            <a:off x="5292000" y="50493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7"/>
          <p:cNvSpPr/>
          <p:nvPr/>
        </p:nvSpPr>
        <p:spPr>
          <a:xfrm>
            <a:off x="5292000" y="564084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8"/>
          <p:cNvSpPr/>
          <p:nvPr/>
        </p:nvSpPr>
        <p:spPr>
          <a:xfrm>
            <a:off x="7020360" y="510084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9"/>
          <p:cNvSpPr/>
          <p:nvPr/>
        </p:nvSpPr>
        <p:spPr>
          <a:xfrm>
            <a:off x="7020360" y="546084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10"/>
          <p:cNvSpPr/>
          <p:nvPr/>
        </p:nvSpPr>
        <p:spPr>
          <a:xfrm flipV="1">
            <a:off x="5724000" y="5228280"/>
            <a:ext cx="1295640" cy="36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17" name="CustomShape 11"/>
          <p:cNvSpPr/>
          <p:nvPr/>
        </p:nvSpPr>
        <p:spPr>
          <a:xfrm flipV="1" rot="16200000">
            <a:off x="5212440" y="5308560"/>
            <a:ext cx="591480" cy="431640"/>
          </a:xfrm>
          <a:prstGeom prst="bentConnector4">
            <a:avLst>
              <a:gd name="adj1" fmla="val 2500"/>
              <a:gd name="adj2" fmla="val 152911"/>
            </a:avLst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18" name="CustomShape 12"/>
          <p:cNvSpPr/>
          <p:nvPr/>
        </p:nvSpPr>
        <p:spPr>
          <a:xfrm>
            <a:off x="5724000" y="5820840"/>
            <a:ext cx="1728000" cy="12240"/>
          </a:xfrm>
          <a:prstGeom prst="bentConnector4">
            <a:avLst>
              <a:gd name="adj1" fmla="val -1196"/>
              <a:gd name="adj2" fmla="val 2705961"/>
            </a:avLst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19" name="CustomShape 13"/>
          <p:cNvSpPr/>
          <p:nvPr/>
        </p:nvSpPr>
        <p:spPr>
          <a:xfrm flipV="1">
            <a:off x="7668360" y="5862600"/>
            <a:ext cx="360" cy="2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0" name="CustomShape 14"/>
          <p:cNvSpPr/>
          <p:nvPr/>
        </p:nvSpPr>
        <p:spPr>
          <a:xfrm>
            <a:off x="7452360" y="601488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p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21" name="CustomShape 15"/>
          <p:cNvSpPr/>
          <p:nvPr/>
        </p:nvSpPr>
        <p:spPr>
          <a:xfrm>
            <a:off x="1386360" y="482508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6"/>
          <p:cNvSpPr/>
          <p:nvPr/>
        </p:nvSpPr>
        <p:spPr>
          <a:xfrm>
            <a:off x="5702400" y="519336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7"/>
          <p:cNvSpPr/>
          <p:nvPr/>
        </p:nvSpPr>
        <p:spPr>
          <a:xfrm>
            <a:off x="5666400" y="577188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18"/>
          <p:cNvSpPr/>
          <p:nvPr/>
        </p:nvSpPr>
        <p:spPr>
          <a:xfrm>
            <a:off x="6372360" y="4841640"/>
            <a:ext cx="3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f2b2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5" name="CustomShape 19"/>
          <p:cNvSpPr/>
          <p:nvPr/>
        </p:nvSpPr>
        <p:spPr>
          <a:xfrm>
            <a:off x="6372360" y="5811480"/>
            <a:ext cx="3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f2b20"/>
                </a:solidFill>
                <a:latin typeface="Calibri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20" dur="indefinite" restart="never" nodeType="tmRoot">
          <p:childTnLst>
            <p:seq>
              <p:cTn id="1321" dur="indefinite" nodeType="mainSeq">
                <p:childTnLst>
                  <p:par>
                    <p:cTn id="1322" fill="hold">
                      <p:stCondLst>
                        <p:cond delay="0"/>
                      </p:stCondLst>
                      <p:childTnLst>
                        <p:par>
                          <p:cTn id="1323" fill="hold">
                            <p:stCondLst>
                              <p:cond delay="0"/>
                            </p:stCondLst>
                            <p:childTnLst>
                              <p:par>
                                <p:cTn id="132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2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7" fill="hold">
                      <p:stCondLst>
                        <p:cond delay="indefinite"/>
                      </p:stCondLst>
                      <p:childTnLst>
                        <p:par>
                          <p:cTn id="1328" fill="hold">
                            <p:stCondLst>
                              <p:cond delay="0"/>
                            </p:stCondLst>
                            <p:childTnLst>
                              <p:par>
                                <p:cTn id="132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31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2" fill="hold">
                      <p:stCondLst>
                        <p:cond delay="indefinite"/>
                      </p:stCondLst>
                      <p:childTnLst>
                        <p:par>
                          <p:cTn id="1333" fill="hold">
                            <p:stCondLst>
                              <p:cond delay="0"/>
                            </p:stCondLst>
                            <p:childTnLst>
                              <p:par>
                                <p:cTn id="133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36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7" fill="hold">
                      <p:stCondLst>
                        <p:cond delay="indefinite"/>
                      </p:stCondLst>
                      <p:childTnLst>
                        <p:par>
                          <p:cTn id="1338" fill="hold">
                            <p:stCondLst>
                              <p:cond delay="0"/>
                            </p:stCondLst>
                            <p:childTnLst>
                              <p:par>
                                <p:cTn id="133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41" dur="500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2" fill="hold">
                      <p:stCondLst>
                        <p:cond delay="indefinite"/>
                      </p:stCondLst>
                      <p:childTnLst>
                        <p:par>
                          <p:cTn id="1343" fill="hold">
                            <p:stCondLst>
                              <p:cond delay="0"/>
                            </p:stCondLst>
                            <p:childTnLst>
                              <p:par>
                                <p:cTn id="134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46" dur="500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7" fill="hold">
                      <p:stCondLst>
                        <p:cond delay="indefinite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51" dur="500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2" fill="hold">
                      <p:stCondLst>
                        <p:cond delay="indefinite"/>
                      </p:stCondLst>
                      <p:childTnLst>
                        <p:par>
                          <p:cTn id="1353" fill="hold">
                            <p:stCondLst>
                              <p:cond delay="0"/>
                            </p:stCondLst>
                            <p:childTnLst>
                              <p:par>
                                <p:cTn id="135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56" dur="500"/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7" fill="hold">
                      <p:stCondLst>
                        <p:cond delay="indefinite"/>
                      </p:stCondLst>
                      <p:childTnLst>
                        <p:par>
                          <p:cTn id="1358" fill="hold">
                            <p:stCondLst>
                              <p:cond delay="0"/>
                            </p:stCondLst>
                            <p:childTnLst>
                              <p:par>
                                <p:cTn id="135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61" dur="500"/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64" dur="500"/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67" dur="500"/>
                                        <p:tgtEl>
                                          <p:spTgt spid="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7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7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7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79" dur="500"/>
                                        <p:tgtEl>
                                          <p:spTgt spid="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82" dur="500"/>
                                        <p:tgtEl>
                                          <p:spTgt spid="3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85" dur="500"/>
                                        <p:tgtEl>
                                          <p:spTgt spid="3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88" dur="500"/>
                                        <p:tgtEl>
                                          <p:spTgt spid="3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9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9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9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0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0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0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0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1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1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2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2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179640" y="49320"/>
            <a:ext cx="7914240" cy="6339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2) Добавление из стека в очередь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Q.Tail→Next:=List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Q.Tail:=List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List:=List→Next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221"/>
              </a:spcBef>
            </a:pP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        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List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Head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1475640" y="267012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3"/>
          <p:cNvSpPr/>
          <p:nvPr/>
        </p:nvSpPr>
        <p:spPr>
          <a:xfrm>
            <a:off x="1907640" y="2850120"/>
            <a:ext cx="14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9" name="CustomShape 4"/>
          <p:cNvSpPr/>
          <p:nvPr/>
        </p:nvSpPr>
        <p:spPr>
          <a:xfrm>
            <a:off x="3348000" y="267012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5"/>
          <p:cNvSpPr/>
          <p:nvPr/>
        </p:nvSpPr>
        <p:spPr>
          <a:xfrm>
            <a:off x="6588360" y="267948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6"/>
          <p:cNvSpPr/>
          <p:nvPr/>
        </p:nvSpPr>
        <p:spPr>
          <a:xfrm>
            <a:off x="6588360" y="303948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7"/>
          <p:cNvSpPr/>
          <p:nvPr/>
        </p:nvSpPr>
        <p:spPr>
          <a:xfrm>
            <a:off x="3348000" y="303012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8"/>
          <p:cNvSpPr/>
          <p:nvPr/>
        </p:nvSpPr>
        <p:spPr>
          <a:xfrm>
            <a:off x="3852000" y="2895480"/>
            <a:ext cx="122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4" name="Line 9"/>
          <p:cNvSpPr/>
          <p:nvPr/>
        </p:nvSpPr>
        <p:spPr>
          <a:xfrm>
            <a:off x="7092000" y="2859120"/>
            <a:ext cx="86436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5" name="Line 10"/>
          <p:cNvSpPr/>
          <p:nvPr/>
        </p:nvSpPr>
        <p:spPr>
          <a:xfrm>
            <a:off x="7956360" y="267912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6" name="CustomShape 11"/>
          <p:cNvSpPr/>
          <p:nvPr/>
        </p:nvSpPr>
        <p:spPr>
          <a:xfrm>
            <a:off x="5076000" y="267948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12"/>
          <p:cNvSpPr/>
          <p:nvPr/>
        </p:nvSpPr>
        <p:spPr>
          <a:xfrm>
            <a:off x="5076000" y="303948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3"/>
          <p:cNvSpPr/>
          <p:nvPr/>
        </p:nvSpPr>
        <p:spPr>
          <a:xfrm>
            <a:off x="5508000" y="2895480"/>
            <a:ext cx="107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9" name="CustomShape 14"/>
          <p:cNvSpPr/>
          <p:nvPr/>
        </p:nvSpPr>
        <p:spPr>
          <a:xfrm flipH="1" rot="16200000">
            <a:off x="3703320" y="874440"/>
            <a:ext cx="9000" cy="3600000"/>
          </a:xfrm>
          <a:prstGeom prst="bentConnector3">
            <a:avLst>
              <a:gd name="adj1" fmla="val -2460181"/>
            </a:avLst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40" name="CustomShape 15"/>
          <p:cNvSpPr/>
          <p:nvPr/>
        </p:nvSpPr>
        <p:spPr>
          <a:xfrm>
            <a:off x="2591640" y="2565000"/>
            <a:ext cx="467640" cy="5443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41" name="CustomShape 16"/>
          <p:cNvSpPr/>
          <p:nvPr/>
        </p:nvSpPr>
        <p:spPr>
          <a:xfrm>
            <a:off x="179640" y="41508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7"/>
          <p:cNvSpPr/>
          <p:nvPr/>
        </p:nvSpPr>
        <p:spPr>
          <a:xfrm>
            <a:off x="3420000" y="41601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18"/>
          <p:cNvSpPr/>
          <p:nvPr/>
        </p:nvSpPr>
        <p:spPr>
          <a:xfrm>
            <a:off x="3420000" y="45201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9"/>
          <p:cNvSpPr/>
          <p:nvPr/>
        </p:nvSpPr>
        <p:spPr>
          <a:xfrm>
            <a:off x="179640" y="45108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20"/>
          <p:cNvSpPr/>
          <p:nvPr/>
        </p:nvSpPr>
        <p:spPr>
          <a:xfrm>
            <a:off x="683640" y="4376160"/>
            <a:ext cx="122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46" name="Line 21"/>
          <p:cNvSpPr/>
          <p:nvPr/>
        </p:nvSpPr>
        <p:spPr>
          <a:xfrm>
            <a:off x="3923640" y="4339800"/>
            <a:ext cx="86436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47" name="Line 22"/>
          <p:cNvSpPr/>
          <p:nvPr/>
        </p:nvSpPr>
        <p:spPr>
          <a:xfrm>
            <a:off x="4788000" y="415980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48" name="CustomShape 23"/>
          <p:cNvSpPr/>
          <p:nvPr/>
        </p:nvSpPr>
        <p:spPr>
          <a:xfrm>
            <a:off x="1907640" y="41601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24"/>
          <p:cNvSpPr/>
          <p:nvPr/>
        </p:nvSpPr>
        <p:spPr>
          <a:xfrm>
            <a:off x="1907640" y="45201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25"/>
          <p:cNvSpPr/>
          <p:nvPr/>
        </p:nvSpPr>
        <p:spPr>
          <a:xfrm>
            <a:off x="2339640" y="4376160"/>
            <a:ext cx="107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51" name="CustomShape 26"/>
          <p:cNvSpPr/>
          <p:nvPr/>
        </p:nvSpPr>
        <p:spPr>
          <a:xfrm flipV="1">
            <a:off x="3762000" y="3383280"/>
            <a:ext cx="360" cy="76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52" name="CustomShape 27"/>
          <p:cNvSpPr/>
          <p:nvPr/>
        </p:nvSpPr>
        <p:spPr>
          <a:xfrm>
            <a:off x="4320000" y="4077000"/>
            <a:ext cx="467640" cy="5443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53" name="CustomShape 28"/>
          <p:cNvSpPr/>
          <p:nvPr/>
        </p:nvSpPr>
        <p:spPr>
          <a:xfrm>
            <a:off x="611640" y="4700160"/>
            <a:ext cx="3240000" cy="179640"/>
          </a:xfrm>
          <a:prstGeom prst="bentConnector4">
            <a:avLst>
              <a:gd name="adj1" fmla="val 373"/>
              <a:gd name="adj2" fmla="val 226986"/>
            </a:avLst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54" name="CustomShape 29"/>
          <p:cNvSpPr/>
          <p:nvPr/>
        </p:nvSpPr>
        <p:spPr>
          <a:xfrm>
            <a:off x="2051640" y="4828680"/>
            <a:ext cx="467640" cy="5443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55" name="CustomShape 30"/>
          <p:cNvSpPr/>
          <p:nvPr/>
        </p:nvSpPr>
        <p:spPr>
          <a:xfrm>
            <a:off x="647640" y="43542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31"/>
          <p:cNvSpPr/>
          <p:nvPr/>
        </p:nvSpPr>
        <p:spPr>
          <a:xfrm>
            <a:off x="2339640" y="43542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32"/>
          <p:cNvSpPr/>
          <p:nvPr/>
        </p:nvSpPr>
        <p:spPr>
          <a:xfrm>
            <a:off x="3888000" y="431352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33"/>
          <p:cNvSpPr/>
          <p:nvPr/>
        </p:nvSpPr>
        <p:spPr>
          <a:xfrm>
            <a:off x="1835640" y="282636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34"/>
          <p:cNvSpPr/>
          <p:nvPr/>
        </p:nvSpPr>
        <p:spPr>
          <a:xfrm>
            <a:off x="3780000" y="284148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35"/>
          <p:cNvSpPr/>
          <p:nvPr/>
        </p:nvSpPr>
        <p:spPr>
          <a:xfrm>
            <a:off x="5472000" y="28440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36"/>
          <p:cNvSpPr/>
          <p:nvPr/>
        </p:nvSpPr>
        <p:spPr>
          <a:xfrm>
            <a:off x="7025760" y="28530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37"/>
          <p:cNvSpPr/>
          <p:nvPr/>
        </p:nvSpPr>
        <p:spPr>
          <a:xfrm>
            <a:off x="3600000" y="2033280"/>
            <a:ext cx="3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f2b20"/>
                </a:solidFill>
                <a:latin typeface="Calibri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3" name="CustomShape 38"/>
          <p:cNvSpPr/>
          <p:nvPr/>
        </p:nvSpPr>
        <p:spPr>
          <a:xfrm>
            <a:off x="3726000" y="3675240"/>
            <a:ext cx="3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f2b2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4" name="CustomShape 39"/>
          <p:cNvSpPr/>
          <p:nvPr/>
        </p:nvSpPr>
        <p:spPr>
          <a:xfrm>
            <a:off x="4986000" y="4923000"/>
            <a:ext cx="3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f2b20"/>
                </a:solidFill>
                <a:latin typeface="Calibri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5" name="CustomShape 40"/>
          <p:cNvSpPr/>
          <p:nvPr/>
        </p:nvSpPr>
        <p:spPr>
          <a:xfrm flipH="1" flipV="1" rot="5400000">
            <a:off x="2358720" y="2296800"/>
            <a:ext cx="826200" cy="4320000"/>
          </a:xfrm>
          <a:prstGeom prst="bentConnector4">
            <a:avLst>
              <a:gd name="adj1" fmla="val -98669"/>
              <a:gd name="adj2" fmla="val 100172"/>
            </a:avLst>
          </a:prstGeom>
          <a:noFill/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41"/>
          <p:cNvSpPr/>
          <p:nvPr/>
        </p:nvSpPr>
        <p:spPr>
          <a:xfrm flipH="1" flipV="1">
            <a:off x="3923280" y="3398760"/>
            <a:ext cx="1007640" cy="6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42"/>
          <p:cNvSpPr/>
          <p:nvPr/>
        </p:nvSpPr>
        <p:spPr>
          <a:xfrm>
            <a:off x="598680" y="46548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25" dur="indefinite" restart="never" nodeType="tmRoot">
          <p:childTnLst>
            <p:seq>
              <p:cTn id="1426" dur="indefinite" nodeType="mainSeq">
                <p:childTnLst>
                  <p:par>
                    <p:cTn id="1427" fill="hold">
                      <p:stCondLst>
                        <p:cond delay="0"/>
                      </p:stCondLst>
                      <p:childTnLst>
                        <p:par>
                          <p:cTn id="1428" fill="hold">
                            <p:stCondLst>
                              <p:cond delay="0"/>
                            </p:stCondLst>
                            <p:childTnLst>
                              <p:par>
                                <p:cTn id="142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31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2" fill="hold">
                      <p:stCondLst>
                        <p:cond delay="indefinite"/>
                      </p:stCondLst>
                      <p:childTnLst>
                        <p:par>
                          <p:cTn id="1433" fill="hold">
                            <p:stCondLst>
                              <p:cond delay="0"/>
                            </p:stCondLst>
                            <p:childTnLst>
                              <p:par>
                                <p:cTn id="143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36" dur="500"/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3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4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4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4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5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5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5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6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6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6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6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7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7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78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8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8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5" fill="hold">
                      <p:stCondLst>
                        <p:cond delay="indefinite"/>
                      </p:stCondLst>
                      <p:childTnLst>
                        <p:par>
                          <p:cTn id="1486" fill="hold">
                            <p:stCondLst>
                              <p:cond delay="0"/>
                            </p:stCondLst>
                            <p:childTnLst>
                              <p:par>
                                <p:cTn id="148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89" dur="500"/>
                                        <p:tgtEl>
                                          <p:spTgt spid="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92" dur="500"/>
                                        <p:tgtEl>
                                          <p:spTgt spid="3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9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9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0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0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0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1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1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16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1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2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2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28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3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3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8" fill="hold">
                      <p:stCondLst>
                        <p:cond delay="indefinite"/>
                      </p:stCondLst>
                      <p:childTnLst>
                        <p:par>
                          <p:cTn id="1539" fill="hold">
                            <p:stCondLst>
                              <p:cond delay="0"/>
                            </p:stCondLst>
                            <p:childTnLst>
                              <p:par>
                                <p:cTn id="154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4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4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9" fill="hold">
                      <p:stCondLst>
                        <p:cond delay="indefinite"/>
                      </p:stCondLst>
                      <p:childTnLst>
                        <p:par>
                          <p:cTn id="1550" fill="hold">
                            <p:stCondLst>
                              <p:cond delay="0"/>
                            </p:stCondLst>
                            <p:childTnLst>
                              <p:par>
                                <p:cTn id="155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5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56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5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62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3" fill="hold">
                      <p:stCondLst>
                        <p:cond delay="indefinite"/>
                      </p:stCondLst>
                      <p:childTnLst>
                        <p:par>
                          <p:cTn id="1564" fill="hold">
                            <p:stCondLst>
                              <p:cond delay="0"/>
                            </p:stCondLst>
                            <p:childTnLst>
                              <p:par>
                                <p:cTn id="156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6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7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7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4" fill="hold">
                      <p:stCondLst>
                        <p:cond delay="indefinite"/>
                      </p:stCondLst>
                      <p:childTnLst>
                        <p:par>
                          <p:cTn id="1575" fill="hold">
                            <p:stCondLst>
                              <p:cond delay="0"/>
                            </p:stCondLst>
                            <p:childTnLst>
                              <p:par>
                                <p:cTn id="157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78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9" fill="hold">
                      <p:stCondLst>
                        <p:cond delay="indefinite"/>
                      </p:stCondLst>
                      <p:childTnLst>
                        <p:par>
                          <p:cTn id="1580" fill="hold">
                            <p:stCondLst>
                              <p:cond delay="0"/>
                            </p:stCondLst>
                            <p:childTnLst>
                              <p:par>
                                <p:cTn id="158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8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4" fill="hold">
                      <p:stCondLst>
                        <p:cond delay="indefinite"/>
                      </p:stCondLst>
                      <p:childTnLst>
                        <p:par>
                          <p:cTn id="1585" fill="hold">
                            <p:stCondLst>
                              <p:cond delay="0"/>
                            </p:stCondLst>
                            <p:childTnLst>
                              <p:par>
                                <p:cTn id="158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88" dur="500"/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51640" y="188640"/>
            <a:ext cx="8064360" cy="44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Для удобства работы с адресами в языках программирования введены переменные типа «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указатель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».</a:t>
            </a:r>
            <a:endParaRPr b="0" lang="ru-RU" sz="22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119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Мы будем рассматривать </a:t>
            </a: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типизированные указатели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, которые могут хранить адреса только </a:t>
            </a: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объектов определенного типа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.</a:t>
            </a:r>
            <a:endParaRPr b="0" lang="ru-RU" sz="22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1199"/>
              </a:spcBef>
            </a:pPr>
            <a:r>
              <a:rPr b="1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Определение</a:t>
            </a:r>
            <a:r>
              <a:rPr b="0" i="1" lang="ru-RU" sz="2200" spc="-1" strike="noStrike">
                <a:solidFill>
                  <a:srgbClr val="c00000"/>
                </a:solidFill>
                <a:latin typeface="Calibri"/>
              </a:rPr>
              <a:t>  Указатель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– переменная, значением которой является </a:t>
            </a: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адрес объекта конкретного типа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.</a:t>
            </a:r>
            <a:endParaRPr b="0" lang="ru-RU" sz="22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119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Значение указателя может быть не равно никакому адресу. Это значение принимается за </a:t>
            </a: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нулевой адрес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. Для обозначения нулевого адреса используются </a:t>
            </a: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специальные константы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(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NULL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).</a:t>
            </a:r>
            <a:endParaRPr b="0" lang="ru-RU" sz="22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119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Пусть указатель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p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содержит адрес объекта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X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типа </a:t>
            </a:r>
            <a:r>
              <a:rPr b="1" lang="ru-RU" sz="2000" spc="-1" strike="noStrike">
                <a:solidFill>
                  <a:srgbClr val="2f2b20"/>
                </a:solidFill>
                <a:latin typeface="Calibri"/>
              </a:rPr>
              <a:t>tData</a:t>
            </a:r>
            <a:r>
              <a:rPr b="0" lang="ru-RU" sz="2000" spc="-1" strike="noStrike">
                <a:solidFill>
                  <a:srgbClr val="2f2b2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2f2b20"/>
                </a:solidFill>
                <a:latin typeface="Calibri"/>
              </a:rPr>
              <a:t>Графически будем изображать следующим образом: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778920" y="5013000"/>
            <a:ext cx="172800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3778920" y="5373360"/>
            <a:ext cx="172800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4"/>
          <p:cNvSpPr/>
          <p:nvPr/>
        </p:nvSpPr>
        <p:spPr>
          <a:xfrm>
            <a:off x="3778920" y="5733360"/>
            <a:ext cx="172800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5"/>
          <p:cNvSpPr/>
          <p:nvPr/>
        </p:nvSpPr>
        <p:spPr>
          <a:xfrm>
            <a:off x="250560" y="5013000"/>
            <a:ext cx="172800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6"/>
          <p:cNvSpPr/>
          <p:nvPr/>
        </p:nvSpPr>
        <p:spPr>
          <a:xfrm>
            <a:off x="6587280" y="5733360"/>
            <a:ext cx="172800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7"/>
          <p:cNvSpPr/>
          <p:nvPr/>
        </p:nvSpPr>
        <p:spPr>
          <a:xfrm>
            <a:off x="755280" y="5553360"/>
            <a:ext cx="791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p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67" name="CustomShape 8"/>
          <p:cNvSpPr/>
          <p:nvPr/>
        </p:nvSpPr>
        <p:spPr>
          <a:xfrm>
            <a:off x="7570440" y="5142240"/>
            <a:ext cx="791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q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68" name="CustomShape 9"/>
          <p:cNvSpPr/>
          <p:nvPr/>
        </p:nvSpPr>
        <p:spPr>
          <a:xfrm>
            <a:off x="6058080" y="4995360"/>
            <a:ext cx="151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x : tData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69" name="CustomShape 10"/>
          <p:cNvSpPr/>
          <p:nvPr/>
        </p:nvSpPr>
        <p:spPr>
          <a:xfrm>
            <a:off x="1222560" y="5214600"/>
            <a:ext cx="25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0" name="CustomShape 11"/>
          <p:cNvSpPr/>
          <p:nvPr/>
        </p:nvSpPr>
        <p:spPr>
          <a:xfrm flipH="1">
            <a:off x="5507280" y="5913360"/>
            <a:ext cx="194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1" name="CustomShape 12"/>
          <p:cNvSpPr/>
          <p:nvPr/>
        </p:nvSpPr>
        <p:spPr>
          <a:xfrm>
            <a:off x="7451280" y="587736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13"/>
          <p:cNvSpPr/>
          <p:nvPr/>
        </p:nvSpPr>
        <p:spPr>
          <a:xfrm>
            <a:off x="1155600" y="51750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8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3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8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3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8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1"/>
          <p:cNvGraphicFramePr/>
          <p:nvPr/>
        </p:nvGraphicFramePr>
        <p:xfrm>
          <a:off x="107640" y="984240"/>
          <a:ext cx="8280720" cy="5112360"/>
        </p:xfrm>
        <a:graphic>
          <a:graphicData uri="http://schemas.openxmlformats.org/drawingml/2006/table">
            <a:tbl>
              <a:tblPr/>
              <a:tblGrid>
                <a:gridCol w="2880000"/>
                <a:gridCol w="2304000"/>
                <a:gridCol w="3096720"/>
              </a:tblGrid>
              <a:tr h="38376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Операция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Cи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Псевдокод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</a:tr>
              <a:tr h="76752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1. Описание указателя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( tData X,Y )</a:t>
                      </a:r>
                      <a:endParaRPr b="0" lang="ru-RU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tData *p, *q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4800" spc="-1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b="0" lang="ru-RU" sz="4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</a:tr>
              <a:tr h="50796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2.  </a:t>
                      </a:r>
                      <a:r>
                        <a:rPr b="0" lang="ru-RU" sz="18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Получение адреса 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p = &amp;x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p := &amp;x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</a:tr>
              <a:tr h="76752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3. Проверка на  </a:t>
                      </a:r>
                      <a:endParaRPr b="0" lang="ru-RU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     </a:t>
                      </a: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равенство,  </a:t>
                      </a:r>
                      <a:endParaRPr b="0" lang="ru-RU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    </a:t>
                      </a: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присваивание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p == q,  p != q, 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p = q</a:t>
                      </a:r>
                      <a:r>
                        <a:rPr b="0" lang="ru-RU" sz="16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p = q, p ≠ q,</a:t>
                      </a:r>
                      <a:endParaRPr b="0" lang="ru-RU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p := q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</a:tr>
              <a:tr h="76752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4.Доступ по адресу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( X=Y )</a:t>
                      </a:r>
                      <a:endParaRPr b="0" lang="ru-RU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*p = Y, *p =*q, X =*q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2f2b20"/>
                          </a:solidFill>
                          <a:latin typeface="Calibri"/>
                          <a:ea typeface="Times New Roman"/>
                        </a:rPr>
                        <a:t>*p = Y,  *p = *q,  X =*q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</a:tr>
              <a:tr h="115164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5. Доступ к отдельной </a:t>
                      </a:r>
                      <a:endParaRPr b="0" lang="ru-RU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   </a:t>
                      </a: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компоненте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( X.comp )   </a:t>
                      </a:r>
                      <a:endParaRPr b="0" lang="ru-RU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p → comp</a:t>
                      </a:r>
                      <a:endParaRPr b="0" lang="ru-RU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(*p) . comp 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p → comp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</a:tr>
              <a:tr h="766440"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6. Отсутствие адреса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NULL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2f2b20"/>
                          </a:solidFill>
                          <a:latin typeface="Calibri"/>
                          <a:ea typeface="Times New Roman"/>
                        </a:rPr>
                        <a:t>NULL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2f2b20"/>
                      </a:solidFill>
                    </a:lnL>
                    <a:lnR w="12240">
                      <a:solidFill>
                        <a:srgbClr val="2f2b20"/>
                      </a:solidFill>
                    </a:lnR>
                    <a:lnT w="12240">
                      <a:solidFill>
                        <a:srgbClr val="2f2b20"/>
                      </a:solidFill>
                    </a:lnT>
                    <a:lnB w="12240">
                      <a:solidFill>
                        <a:srgbClr val="2f2b2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CustomShape 2"/>
          <p:cNvSpPr/>
          <p:nvPr/>
        </p:nvSpPr>
        <p:spPr>
          <a:xfrm>
            <a:off x="539640" y="188640"/>
            <a:ext cx="7848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f2b20"/>
                </a:solidFill>
                <a:latin typeface="Cambria"/>
              </a:rPr>
              <a:t>Основные операции с указателями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251640" y="692640"/>
            <a:ext cx="8064360" cy="6048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i="1" lang="ru-RU" sz="2200" spc="-1" strike="noStrike">
                <a:solidFill>
                  <a:srgbClr val="c00000"/>
                </a:solidFill>
                <a:latin typeface="Calibri"/>
              </a:rPr>
              <a:t>Динамически распределяемая память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– память, которая выделяется и освобождается по запросам программы в процессе работы программы. В качестве такой памяти обычно используется вся свободная память компьютера.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Статическая память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выделяется на этапе компиляции при запуске программы и освобождается при завершении работы программы.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Две основные процедуры для работы с динамической памятью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: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выделение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и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освобождение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памяти.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1199"/>
              </a:spcBef>
            </a:pPr>
            <a:r>
              <a:rPr b="1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Пример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.  struct   tData  { … };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    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tData *p; 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C++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:     p =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new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tData;                                                                    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delete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p;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C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:         p = (struct tData*)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malloc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(sizeof (struct tData) );       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free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(p);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1199"/>
              </a:spcBef>
            </a:pPr>
            <a:r>
              <a:rPr b="1" lang="ru-RU" sz="3500" spc="-1" strike="noStrike">
                <a:solidFill>
                  <a:srgbClr val="2f2b20"/>
                </a:solidFill>
                <a:latin typeface="Calibri"/>
              </a:rPr>
              <a:t>Индексация через массив указателей</a:t>
            </a:r>
            <a:r>
              <a:rPr b="0" lang="ru-RU" sz="3500" spc="-1" strike="noStrike">
                <a:solidFill>
                  <a:srgbClr val="2f2b20"/>
                </a:solidFill>
                <a:latin typeface="Calibri"/>
              </a:rPr>
              <a:t>:</a:t>
            </a:r>
            <a:endParaRPr b="0" lang="ru-RU" sz="35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Вместо номеров элементов в индексном массиве записывают адреса элементов.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А:     2    6   1      4       …       3    5   8    7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107640" y="116640"/>
            <a:ext cx="8208720" cy="50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800" spc="-100" strike="noStrike">
                <a:solidFill>
                  <a:srgbClr val="675e47"/>
                </a:solidFill>
                <a:latin typeface="Cambria"/>
              </a:rPr>
              <a:t>Динамически распределяемая память</a:t>
            </a:r>
            <a:endParaRPr b="0" lang="ru-RU" sz="3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866520" y="5680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4"/>
          <p:cNvSpPr/>
          <p:nvPr/>
        </p:nvSpPr>
        <p:spPr>
          <a:xfrm>
            <a:off x="1226520" y="5680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5"/>
          <p:cNvSpPr/>
          <p:nvPr/>
        </p:nvSpPr>
        <p:spPr>
          <a:xfrm>
            <a:off x="1586520" y="5680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6"/>
          <p:cNvSpPr/>
          <p:nvPr/>
        </p:nvSpPr>
        <p:spPr>
          <a:xfrm>
            <a:off x="1946520" y="5680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7"/>
          <p:cNvSpPr/>
          <p:nvPr/>
        </p:nvSpPr>
        <p:spPr>
          <a:xfrm>
            <a:off x="3026520" y="5680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8"/>
          <p:cNvSpPr/>
          <p:nvPr/>
        </p:nvSpPr>
        <p:spPr>
          <a:xfrm>
            <a:off x="3386880" y="5680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9"/>
          <p:cNvSpPr/>
          <p:nvPr/>
        </p:nvSpPr>
        <p:spPr>
          <a:xfrm>
            <a:off x="3746880" y="5680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0"/>
          <p:cNvSpPr/>
          <p:nvPr/>
        </p:nvSpPr>
        <p:spPr>
          <a:xfrm>
            <a:off x="4106880" y="5680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1"/>
          <p:cNvSpPr/>
          <p:nvPr/>
        </p:nvSpPr>
        <p:spPr>
          <a:xfrm>
            <a:off x="2306520" y="5680800"/>
            <a:ext cx="71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2"/>
          <p:cNvSpPr/>
          <p:nvPr/>
        </p:nvSpPr>
        <p:spPr>
          <a:xfrm>
            <a:off x="866520" y="6472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3"/>
          <p:cNvSpPr/>
          <p:nvPr/>
        </p:nvSpPr>
        <p:spPr>
          <a:xfrm>
            <a:off x="1226520" y="6472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4"/>
          <p:cNvSpPr/>
          <p:nvPr/>
        </p:nvSpPr>
        <p:spPr>
          <a:xfrm>
            <a:off x="1586520" y="6472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5"/>
          <p:cNvSpPr/>
          <p:nvPr/>
        </p:nvSpPr>
        <p:spPr>
          <a:xfrm>
            <a:off x="1946520" y="6472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6"/>
          <p:cNvSpPr/>
          <p:nvPr/>
        </p:nvSpPr>
        <p:spPr>
          <a:xfrm>
            <a:off x="2306520" y="6472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7"/>
          <p:cNvSpPr/>
          <p:nvPr/>
        </p:nvSpPr>
        <p:spPr>
          <a:xfrm>
            <a:off x="2666520" y="6472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8"/>
          <p:cNvSpPr/>
          <p:nvPr/>
        </p:nvSpPr>
        <p:spPr>
          <a:xfrm>
            <a:off x="3026520" y="6472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9"/>
          <p:cNvSpPr/>
          <p:nvPr/>
        </p:nvSpPr>
        <p:spPr>
          <a:xfrm>
            <a:off x="3386880" y="6472800"/>
            <a:ext cx="359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0"/>
          <p:cNvSpPr/>
          <p:nvPr/>
        </p:nvSpPr>
        <p:spPr>
          <a:xfrm flipV="1">
            <a:off x="1046520" y="6040080"/>
            <a:ext cx="719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5" name="CustomShape 21"/>
          <p:cNvSpPr/>
          <p:nvPr/>
        </p:nvSpPr>
        <p:spPr>
          <a:xfrm flipH="1" flipV="1">
            <a:off x="1045440" y="6040080"/>
            <a:ext cx="359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6" name="CustomShape 22"/>
          <p:cNvSpPr/>
          <p:nvPr/>
        </p:nvSpPr>
        <p:spPr>
          <a:xfrm flipV="1">
            <a:off x="1766520" y="6040080"/>
            <a:ext cx="1439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7" name="CustomShape 23"/>
          <p:cNvSpPr/>
          <p:nvPr/>
        </p:nvSpPr>
        <p:spPr>
          <a:xfrm flipV="1">
            <a:off x="2126520" y="6040080"/>
            <a:ext cx="3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8" name="CustomShape 24"/>
          <p:cNvSpPr/>
          <p:nvPr/>
        </p:nvSpPr>
        <p:spPr>
          <a:xfrm flipV="1">
            <a:off x="2486520" y="6040080"/>
            <a:ext cx="1079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9" name="CustomShape 25"/>
          <p:cNvSpPr/>
          <p:nvPr/>
        </p:nvSpPr>
        <p:spPr>
          <a:xfrm flipH="1" flipV="1">
            <a:off x="1405440" y="6040080"/>
            <a:ext cx="1439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0" name="CustomShape 26"/>
          <p:cNvSpPr/>
          <p:nvPr/>
        </p:nvSpPr>
        <p:spPr>
          <a:xfrm flipV="1">
            <a:off x="3206880" y="6040080"/>
            <a:ext cx="1079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1" name="CustomShape 27"/>
          <p:cNvSpPr/>
          <p:nvPr/>
        </p:nvSpPr>
        <p:spPr>
          <a:xfrm flipV="1">
            <a:off x="3566880" y="6040080"/>
            <a:ext cx="359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0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5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0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5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0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5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0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5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0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5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8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51640" y="188640"/>
            <a:ext cx="7825320" cy="6408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0000"/>
          </a:bodyPr>
          <a:p>
            <a:pPr marL="114480" algn="ctr">
              <a:lnSpc>
                <a:spcPct val="100000"/>
              </a:lnSpc>
              <a:spcBef>
                <a:spcPts val="819"/>
              </a:spcBef>
            </a:pPr>
            <a:r>
              <a:rPr b="0" lang="ru-RU" sz="4100" spc="-1" strike="noStrike">
                <a:solidFill>
                  <a:srgbClr val="2f2b20"/>
                </a:solidFill>
                <a:latin typeface="Cambria"/>
              </a:rPr>
              <a:t>Построение индексного</a:t>
            </a:r>
            <a:endParaRPr b="0" lang="ru-RU" sz="4100" spc="-1" strike="noStrike">
              <a:solidFill>
                <a:srgbClr val="2f2b20"/>
              </a:solidFill>
              <a:latin typeface="Calibri"/>
            </a:endParaRPr>
          </a:p>
          <a:p>
            <a:pPr marL="114480" algn="ctr">
              <a:lnSpc>
                <a:spcPct val="100000"/>
              </a:lnSpc>
            </a:pPr>
            <a:r>
              <a:rPr b="0" lang="ru-RU" sz="4100" spc="-1" strike="noStrike">
                <a:solidFill>
                  <a:srgbClr val="2f2b20"/>
                </a:solidFill>
                <a:latin typeface="Cambria"/>
              </a:rPr>
              <a:t> </a:t>
            </a:r>
            <a:r>
              <a:rPr b="0" lang="ru-RU" sz="4100" spc="-1" strike="noStrike">
                <a:solidFill>
                  <a:srgbClr val="2f2b20"/>
                </a:solidFill>
                <a:latin typeface="Cambria"/>
              </a:rPr>
              <a:t>массива адресов</a:t>
            </a:r>
            <a:endParaRPr b="0" lang="ru-RU" sz="41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1) В массив b записываются </a:t>
            </a:r>
            <a:r>
              <a:rPr b="0" lang="ru-RU" sz="2800" spc="-1" strike="noStrike" u="sng">
                <a:solidFill>
                  <a:srgbClr val="2f2b20"/>
                </a:solidFill>
                <a:uFillTx/>
                <a:latin typeface="Calibri"/>
              </a:rPr>
              <a:t>адреса элементов массива a: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b = (&amp;a</a:t>
            </a:r>
            <a:r>
              <a:rPr b="0" lang="ru-RU" sz="2800" spc="-1" strike="noStrike" baseline="-25000">
                <a:solidFill>
                  <a:srgbClr val="2f2b20"/>
                </a:solidFill>
                <a:latin typeface="Calibri"/>
              </a:rPr>
              <a:t>1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, &amp;a</a:t>
            </a:r>
            <a:r>
              <a:rPr b="0" lang="ru-RU" sz="2800" spc="-1" strike="noStrike" baseline="-25000">
                <a:solidFill>
                  <a:srgbClr val="2f2b20"/>
                </a:solidFill>
                <a:latin typeface="Calibri"/>
              </a:rPr>
              <a:t>2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, &amp;a</a:t>
            </a:r>
            <a:r>
              <a:rPr b="0" lang="ru-RU" sz="2800" spc="-1" strike="noStrike" baseline="-25000">
                <a:solidFill>
                  <a:srgbClr val="2f2b20"/>
                </a:solidFill>
                <a:latin typeface="Calibri"/>
              </a:rPr>
              <a:t>3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, …, &amp;a</a:t>
            </a:r>
            <a:r>
              <a:rPr b="0" lang="ru-RU" sz="2800" spc="-1" strike="noStrike" baseline="-25000">
                <a:solidFill>
                  <a:srgbClr val="2f2b20"/>
                </a:solidFill>
                <a:latin typeface="Calibri"/>
              </a:rPr>
              <a:t>n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)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2) Производится </a:t>
            </a:r>
            <a:r>
              <a:rPr b="0" lang="ru-RU" sz="2800" spc="-1" strike="noStrike" u="sng">
                <a:solidFill>
                  <a:srgbClr val="2f2b20"/>
                </a:solidFill>
                <a:uFillTx/>
                <a:latin typeface="Calibri"/>
              </a:rPr>
              <a:t>сортировка любым методом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, причем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а) </a:t>
            </a: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при сравнении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элементы </a:t>
            </a:r>
            <a:r>
              <a:rPr b="0" lang="ru-RU" sz="2800" spc="-1" strike="noStrike" u="sng">
                <a:solidFill>
                  <a:srgbClr val="2f2b20"/>
                </a:solidFill>
                <a:uFillTx/>
                <a:latin typeface="Calibri"/>
              </a:rPr>
              <a:t>массива a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ru-RU" sz="2800" spc="-1" strike="noStrike" u="sng">
                <a:solidFill>
                  <a:srgbClr val="2f2b20"/>
                </a:solidFill>
                <a:uFillTx/>
                <a:latin typeface="Calibri"/>
              </a:rPr>
              <a:t>адресуются через b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: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a</a:t>
            </a:r>
            <a:r>
              <a:rPr b="0" lang="ru-RU" sz="2800" spc="-1" strike="noStrike" baseline="-25000">
                <a:solidFill>
                  <a:srgbClr val="2f2b20"/>
                </a:solidFill>
                <a:latin typeface="Calibri"/>
              </a:rPr>
              <a:t>i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&lt; a</a:t>
            </a:r>
            <a:r>
              <a:rPr b="0" lang="ru-RU" sz="2800" spc="-1" strike="noStrike" baseline="-25000">
                <a:solidFill>
                  <a:srgbClr val="2f2b20"/>
                </a:solidFill>
                <a:latin typeface="Calibri"/>
              </a:rPr>
              <a:t>i-1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=&gt;      a[b</a:t>
            </a:r>
            <a:r>
              <a:rPr b="0" lang="ru-RU" sz="2800" spc="-1" strike="noStrike" baseline="-25000">
                <a:solidFill>
                  <a:srgbClr val="2f2b20"/>
                </a:solidFill>
                <a:latin typeface="Calibri"/>
              </a:rPr>
              <a:t>i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] &lt; a[b</a:t>
            </a:r>
            <a:r>
              <a:rPr b="0" lang="ru-RU" sz="2800" spc="-1" strike="noStrike" baseline="-25000">
                <a:solidFill>
                  <a:srgbClr val="2f2b20"/>
                </a:solidFill>
                <a:latin typeface="Calibri"/>
              </a:rPr>
              <a:t>i-1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]      =&gt;      </a:t>
            </a: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*b</a:t>
            </a:r>
            <a:r>
              <a:rPr b="1" lang="ru-RU" sz="2800" spc="-1" strike="noStrike" baseline="-25000">
                <a:solidFill>
                  <a:srgbClr val="2f2b20"/>
                </a:solidFill>
                <a:latin typeface="Calibri"/>
              </a:rPr>
              <a:t>i</a:t>
            </a: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 &lt; *b</a:t>
            </a:r>
            <a:r>
              <a:rPr b="1" lang="ru-RU" sz="2800" spc="-1" strike="noStrike" baseline="-25000">
                <a:solidFill>
                  <a:srgbClr val="2f2b20"/>
                </a:solidFill>
                <a:latin typeface="Calibri"/>
              </a:rPr>
              <a:t>i-1</a:t>
            </a: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 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б) </a:t>
            </a: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перестановки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делаются </a:t>
            </a:r>
            <a:r>
              <a:rPr b="0" lang="ru-RU" sz="2800" spc="-1" strike="noStrike" u="sng">
                <a:solidFill>
                  <a:srgbClr val="2f2b20"/>
                </a:solidFill>
                <a:uFillTx/>
                <a:latin typeface="Calibri"/>
              </a:rPr>
              <a:t>только в массиве b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: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a</a:t>
            </a:r>
            <a:r>
              <a:rPr b="0" lang="ru-RU" sz="2800" spc="-1" strike="noStrike" baseline="-25000">
                <a:solidFill>
                  <a:srgbClr val="2f2b20"/>
                </a:solidFill>
                <a:latin typeface="Calibri"/>
              </a:rPr>
              <a:t>i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&lt;-&gt; a</a:t>
            </a:r>
            <a:r>
              <a:rPr b="0" lang="ru-RU" sz="2800" spc="-1" strike="noStrike" baseline="-25000">
                <a:solidFill>
                  <a:srgbClr val="2f2b20"/>
                </a:solidFill>
                <a:latin typeface="Calibri"/>
              </a:rPr>
              <a:t>i-1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=&gt;       b</a:t>
            </a:r>
            <a:r>
              <a:rPr b="0" lang="ru-RU" sz="2800" spc="-1" strike="noStrike" baseline="-25000">
                <a:solidFill>
                  <a:srgbClr val="2f2b20"/>
                </a:solidFill>
                <a:latin typeface="Calibri"/>
              </a:rPr>
              <a:t>i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&lt;-&gt; b</a:t>
            </a:r>
            <a:r>
              <a:rPr b="0" lang="ru-RU" sz="2800" spc="-1" strike="noStrike" baseline="-25000">
                <a:solidFill>
                  <a:srgbClr val="2f2b20"/>
                </a:solidFill>
                <a:latin typeface="Calibri"/>
              </a:rPr>
              <a:t>i-1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  =&gt;       </a:t>
            </a: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b</a:t>
            </a:r>
            <a:r>
              <a:rPr b="1" lang="ru-RU" sz="2800" spc="-1" strike="noStrike" baseline="-25000">
                <a:solidFill>
                  <a:srgbClr val="2f2b20"/>
                </a:solidFill>
                <a:latin typeface="Calibri"/>
              </a:rPr>
              <a:t>i</a:t>
            </a: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 &lt;-&gt; b</a:t>
            </a:r>
            <a:r>
              <a:rPr b="1" lang="ru-RU" sz="2800" spc="-1" strike="noStrike" baseline="-25000">
                <a:solidFill>
                  <a:srgbClr val="2f2b20"/>
                </a:solidFill>
                <a:latin typeface="Calibri"/>
              </a:rPr>
              <a:t>i-1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1800"/>
              </a:spcBef>
            </a:pP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Достоинство метода: 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0" dur="indefinite" restart="never" nodeType="tmRoot">
          <p:childTnLst>
            <p:seq>
              <p:cTn id="321" dur="indefinite" nodeType="mainSeq">
                <p:childTnLst>
                  <p:par>
                    <p:cTn id="322" fill="hold">
                      <p:stCondLst>
                        <p:cond delay="0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6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9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34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39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44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49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2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7" dur="5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0" dur="5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3" dur="500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692640"/>
            <a:ext cx="7619760" cy="597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1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Словарь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list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– список (простой)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       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queue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– очередь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       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next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– следующий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       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head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– голова 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        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tai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l – хвост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1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Определение </a:t>
            </a:r>
            <a:r>
              <a:rPr b="0" i="1" lang="ru-RU" sz="2200" spc="-1" strike="noStrike">
                <a:solidFill>
                  <a:srgbClr val="c00000"/>
                </a:solidFill>
                <a:latin typeface="Calibri"/>
              </a:rPr>
              <a:t> Списком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называется последовательность однотипных элементов, связанных между собой указателями. 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head                       next                                                         NULL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                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data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1" lang="ru-RU" sz="2200" spc="-1" strike="noStrike" u="sng">
                <a:solidFill>
                  <a:srgbClr val="2f2b20"/>
                </a:solidFill>
                <a:uFillTx/>
                <a:latin typeface="Calibri"/>
              </a:rPr>
              <a:t>Пример.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Пусть</a:t>
            </a:r>
            <a:r>
              <a:rPr b="1" lang="ru-RU" sz="2200" spc="-1" strike="noStrike">
                <a:solidFill>
                  <a:srgbClr val="2f2b20"/>
                </a:solidFill>
                <a:latin typeface="Calibri"/>
              </a:rPr>
              <a:t> tLE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- тип элемента списка: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struct   tLE {      tLE *next;     int   data;     }  *head;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11640" y="-99360"/>
            <a:ext cx="7619760" cy="72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600" spc="-100" strike="noStrike">
                <a:solidFill>
                  <a:srgbClr val="675e47"/>
                </a:solidFill>
                <a:latin typeface="Cambria"/>
              </a:rPr>
              <a:t>Линейные списки</a:t>
            </a:r>
            <a:endParaRPr b="0" lang="ru-RU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11640" y="4293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1043640" y="4473000"/>
            <a:ext cx="14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2483640" y="4293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4860000" y="4293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4860000" y="4653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8"/>
          <p:cNvSpPr/>
          <p:nvPr/>
        </p:nvSpPr>
        <p:spPr>
          <a:xfrm>
            <a:off x="2483640" y="4653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9"/>
          <p:cNvSpPr/>
          <p:nvPr/>
        </p:nvSpPr>
        <p:spPr>
          <a:xfrm>
            <a:off x="2954880" y="4483800"/>
            <a:ext cx="1918440" cy="2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2" name="Line 10"/>
          <p:cNvSpPr/>
          <p:nvPr/>
        </p:nvSpPr>
        <p:spPr>
          <a:xfrm>
            <a:off x="5364000" y="4473000"/>
            <a:ext cx="172800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3" name="Line 11"/>
          <p:cNvSpPr/>
          <p:nvPr/>
        </p:nvSpPr>
        <p:spPr>
          <a:xfrm>
            <a:off x="7092000" y="429300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4" name="CustomShape 12"/>
          <p:cNvSpPr/>
          <p:nvPr/>
        </p:nvSpPr>
        <p:spPr>
          <a:xfrm>
            <a:off x="2771640" y="4644000"/>
            <a:ext cx="43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f2b20"/>
                </a:solidFill>
                <a:latin typeface="Calibri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CustomShape 13"/>
          <p:cNvSpPr/>
          <p:nvPr/>
        </p:nvSpPr>
        <p:spPr>
          <a:xfrm>
            <a:off x="5076000" y="4653000"/>
            <a:ext cx="43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f2b20"/>
                </a:solidFill>
                <a:latin typeface="Calibri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6" name="CustomShape 14"/>
          <p:cNvSpPr/>
          <p:nvPr/>
        </p:nvSpPr>
        <p:spPr>
          <a:xfrm>
            <a:off x="1027800" y="44370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5"/>
          <p:cNvSpPr/>
          <p:nvPr/>
        </p:nvSpPr>
        <p:spPr>
          <a:xfrm>
            <a:off x="2893680" y="44730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6"/>
          <p:cNvSpPr/>
          <p:nvPr/>
        </p:nvSpPr>
        <p:spPr>
          <a:xfrm>
            <a:off x="5292000" y="44370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4" dur="indefinite" restart="never" nodeType="tmRoot">
          <p:childTnLst>
            <p:seq>
              <p:cTn id="365" dur="indefinite" nodeType="mainSeq">
                <p:childTnLst>
                  <p:par>
                    <p:cTn id="366" fill="hold">
                      <p:stCondLst>
                        <p:cond delay="0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8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1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4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7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2" dur="5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7" dur="5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00" dur="500"/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47" dur="500"/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52" dur="500"/>
                                        <p:tgtEl>
                                          <p:spTgt spid="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51640" y="188640"/>
            <a:ext cx="7992360" cy="6669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Поле 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Next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 может занимать произвольное место в структуре элементов списка. Однако, если оно является </a:t>
            </a:r>
            <a:r>
              <a:rPr b="0" lang="ru-RU" sz="2400" spc="-1" strike="noStrike" u="sng">
                <a:solidFill>
                  <a:srgbClr val="2f2b20"/>
                </a:solidFill>
                <a:uFillTx/>
                <a:latin typeface="Calibri"/>
              </a:rPr>
              <a:t>первым элементом структуры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, то его адрес совпадает с адресом элемента списка, и это позволяет </a:t>
            </a:r>
            <a:r>
              <a:rPr b="1" lang="ru-RU" sz="2400" spc="-1" strike="noStrike" u="sng">
                <a:solidFill>
                  <a:srgbClr val="2f2b20"/>
                </a:solidFill>
                <a:uFillTx/>
                <a:latin typeface="Calibri"/>
              </a:rPr>
              <a:t>оптимизировать</a:t>
            </a:r>
            <a:r>
              <a:rPr b="0" lang="ru-RU" sz="2400" spc="-1" strike="noStrike" u="sng">
                <a:solidFill>
                  <a:srgbClr val="2f2b20"/>
                </a:solidFill>
                <a:uFillTx/>
                <a:latin typeface="Calibri"/>
              </a:rPr>
              <a:t> многие операции со списками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. 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 u="sng">
                <a:solidFill>
                  <a:srgbClr val="2f2b20"/>
                </a:solidFill>
                <a:uFillTx/>
                <a:latin typeface="Calibri"/>
              </a:rPr>
              <a:t>Рассмотрим два вида списков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: </a:t>
            </a:r>
            <a:r>
              <a:rPr b="1" i="1" lang="ru-RU" sz="2400" spc="-1" strike="noStrike">
                <a:solidFill>
                  <a:srgbClr val="2f2b20"/>
                </a:solidFill>
                <a:latin typeface="Calibri"/>
              </a:rPr>
              <a:t>стек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 и </a:t>
            </a:r>
            <a:r>
              <a:rPr b="1" i="1" lang="ru-RU" sz="2400" spc="-1" strike="noStrike">
                <a:solidFill>
                  <a:srgbClr val="2f2b20"/>
                </a:solidFill>
                <a:latin typeface="Calibri"/>
              </a:rPr>
              <a:t>очередь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. 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Их отличия в способе и порядке добавления элементов.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i="1" lang="ru-RU" sz="2400" spc="-1" strike="noStrike">
                <a:solidFill>
                  <a:srgbClr val="c00000"/>
                </a:solidFill>
                <a:latin typeface="Calibri"/>
              </a:rPr>
              <a:t>Стек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 (простой список) - новый элемент добавляется в начало последовательности, а удаляться может только первый элемент списка. 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 u="sng">
                <a:solidFill>
                  <a:srgbClr val="2f2b20"/>
                </a:solidFill>
                <a:uFillTx/>
                <a:latin typeface="Calibri"/>
              </a:rPr>
              <a:t>Стек реализует дисциплину обслуживания </a:t>
            </a:r>
            <a:r>
              <a:rPr b="1" lang="ru-RU" sz="2400" spc="-1" strike="noStrike" u="sng">
                <a:solidFill>
                  <a:srgbClr val="2f2b20"/>
                </a:solidFill>
                <a:uFillTx/>
                <a:latin typeface="Calibri"/>
              </a:rPr>
              <a:t>LIFO</a:t>
            </a:r>
            <a:r>
              <a:rPr b="0" lang="ru-RU" sz="2400" spc="-1" strike="noStrike" u="sng">
                <a:solidFill>
                  <a:srgbClr val="2f2b20"/>
                </a:solidFill>
                <a:uFillTx/>
                <a:latin typeface="Calibri"/>
              </a:rPr>
              <a:t> 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(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L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ast 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I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nput, 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F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irst 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O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utput).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i="1" lang="ru-RU" sz="2400" spc="-1" strike="noStrike">
                <a:solidFill>
                  <a:srgbClr val="c00000"/>
                </a:solidFill>
                <a:latin typeface="Calibri"/>
              </a:rPr>
              <a:t>Очередь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 - новый элемент добавляется в конец последовательности, удаляется первый элемент последовательности. 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 u="sng">
                <a:solidFill>
                  <a:srgbClr val="2f2b20"/>
                </a:solidFill>
                <a:uFillTx/>
                <a:latin typeface="Calibri"/>
              </a:rPr>
              <a:t>Очередь реализует дисциплину обслуживания </a:t>
            </a:r>
            <a:r>
              <a:rPr b="1" lang="ru-RU" sz="2400" spc="-1" strike="noStrike" u="sng">
                <a:solidFill>
                  <a:srgbClr val="2f2b20"/>
                </a:solidFill>
                <a:uFillTx/>
                <a:latin typeface="Calibri"/>
              </a:rPr>
              <a:t>FIFO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(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F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irst 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I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nput, 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F</a:t>
            </a: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irst </a:t>
            </a:r>
            <a:r>
              <a:rPr b="1" lang="ru-RU" sz="2400" spc="-1" strike="noStrike">
                <a:solidFill>
                  <a:srgbClr val="2f2b20"/>
                </a:solidFill>
                <a:latin typeface="Calibri"/>
              </a:rPr>
              <a:t>O</a:t>
            </a:r>
            <a:endParaRPr b="0" lang="ru-RU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3" dur="indefinite" restart="never" nodeType="tmRoot">
          <p:childTnLst>
            <p:seq>
              <p:cTn id="454" dur="indefinite" nodeType="mainSeq">
                <p:childTnLst>
                  <p:par>
                    <p:cTn id="455" fill="hold">
                      <p:stCondLst>
                        <p:cond delay="0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5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64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67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72"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77" dur="5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80" dur="5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85" dur="50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90" dur="500"/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95" dur="500"/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79640" y="116640"/>
            <a:ext cx="8208720" cy="57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4600" spc="-100" strike="noStrike">
                <a:solidFill>
                  <a:srgbClr val="675e47"/>
                </a:solidFill>
                <a:latin typeface="Cambria"/>
              </a:rPr>
              <a:t>Основные операции со стеком</a:t>
            </a:r>
            <a:endParaRPr b="0" lang="ru-RU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0000" y="764640"/>
            <a:ext cx="7619760" cy="6093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1)   Добавление элементов в начало стека.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Предварительно должны быть сделаны операции: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&lt;выделение памяти по адресу p&gt;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	</a:t>
            </a: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p -&gt;data := &lt;данные&gt;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head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                           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head                          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 algn="r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1)  p-&gt;next := head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 algn="r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2)  head := p           </a:t>
            </a:r>
            <a:r>
              <a:rPr b="0" lang="ru-RU" sz="22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 algn="r">
              <a:lnSpc>
                <a:spcPct val="100000"/>
              </a:lnSpc>
              <a:spcBef>
                <a:spcPts val="439"/>
              </a:spcBef>
            </a:pP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ru-RU" sz="2200" spc="-1" strike="noStrike">
                <a:solidFill>
                  <a:srgbClr val="ffffff"/>
                </a:solidFill>
                <a:latin typeface="Calibri"/>
              </a:rPr>
              <a:t>                          </a:t>
            </a:r>
            <a:endParaRPr b="0" lang="ru-RU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67640" y="2925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899640" y="3105000"/>
            <a:ext cx="14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2339640" y="2925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6"/>
          <p:cNvSpPr/>
          <p:nvPr/>
        </p:nvSpPr>
        <p:spPr>
          <a:xfrm>
            <a:off x="4716000" y="2925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7"/>
          <p:cNvSpPr/>
          <p:nvPr/>
        </p:nvSpPr>
        <p:spPr>
          <a:xfrm>
            <a:off x="4716000" y="3285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8"/>
          <p:cNvSpPr/>
          <p:nvPr/>
        </p:nvSpPr>
        <p:spPr>
          <a:xfrm>
            <a:off x="2339640" y="3285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9"/>
          <p:cNvSpPr/>
          <p:nvPr/>
        </p:nvSpPr>
        <p:spPr>
          <a:xfrm>
            <a:off x="2843640" y="3141000"/>
            <a:ext cx="18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29" name="Line 10"/>
          <p:cNvSpPr/>
          <p:nvPr/>
        </p:nvSpPr>
        <p:spPr>
          <a:xfrm>
            <a:off x="5220000" y="3104640"/>
            <a:ext cx="172800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0" name="Line 11"/>
          <p:cNvSpPr/>
          <p:nvPr/>
        </p:nvSpPr>
        <p:spPr>
          <a:xfrm>
            <a:off x="6948000" y="292464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2771640" y="3789000"/>
            <a:ext cx="43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f2b2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611640" y="3609720"/>
            <a:ext cx="43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f2b20"/>
                </a:solidFill>
                <a:latin typeface="Calibri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3" name="CustomShape 14"/>
          <p:cNvSpPr/>
          <p:nvPr/>
        </p:nvSpPr>
        <p:spPr>
          <a:xfrm>
            <a:off x="1331640" y="3789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5"/>
          <p:cNvSpPr/>
          <p:nvPr/>
        </p:nvSpPr>
        <p:spPr>
          <a:xfrm>
            <a:off x="1331640" y="4149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6"/>
          <p:cNvSpPr/>
          <p:nvPr/>
        </p:nvSpPr>
        <p:spPr>
          <a:xfrm flipH="1" rot="16200000">
            <a:off x="687240" y="3324960"/>
            <a:ext cx="827640" cy="459720"/>
          </a:xfrm>
          <a:prstGeom prst="bentConnector2">
            <a:avLst/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6" name="CustomShape 17"/>
          <p:cNvSpPr/>
          <p:nvPr/>
        </p:nvSpPr>
        <p:spPr>
          <a:xfrm flipV="1">
            <a:off x="1763640" y="3644280"/>
            <a:ext cx="1007640" cy="333720"/>
          </a:xfrm>
          <a:prstGeom prst="bentConnector2">
            <a:avLst/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7" name="CustomShape 18"/>
          <p:cNvSpPr/>
          <p:nvPr/>
        </p:nvSpPr>
        <p:spPr>
          <a:xfrm>
            <a:off x="467640" y="486900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19"/>
          <p:cNvSpPr/>
          <p:nvPr/>
        </p:nvSpPr>
        <p:spPr>
          <a:xfrm>
            <a:off x="899280" y="5049000"/>
            <a:ext cx="172836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9" name="Line 20"/>
          <p:cNvSpPr/>
          <p:nvPr/>
        </p:nvSpPr>
        <p:spPr>
          <a:xfrm>
            <a:off x="2627640" y="486900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0" name="CustomShape 21"/>
          <p:cNvSpPr/>
          <p:nvPr/>
        </p:nvSpPr>
        <p:spPr>
          <a:xfrm>
            <a:off x="1331640" y="57333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2"/>
          <p:cNvSpPr/>
          <p:nvPr/>
        </p:nvSpPr>
        <p:spPr>
          <a:xfrm>
            <a:off x="1331640" y="609336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3"/>
          <p:cNvSpPr/>
          <p:nvPr/>
        </p:nvSpPr>
        <p:spPr>
          <a:xfrm flipH="1" rot="16200000">
            <a:off x="773280" y="5355360"/>
            <a:ext cx="683640" cy="431640"/>
          </a:xfrm>
          <a:prstGeom prst="bentConnector2">
            <a:avLst/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3" name="Line 24"/>
          <p:cNvSpPr/>
          <p:nvPr/>
        </p:nvSpPr>
        <p:spPr>
          <a:xfrm>
            <a:off x="1763640" y="5913000"/>
            <a:ext cx="172800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4" name="Line 25"/>
          <p:cNvSpPr/>
          <p:nvPr/>
        </p:nvSpPr>
        <p:spPr>
          <a:xfrm>
            <a:off x="3491640" y="573300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5" name="CustomShape 26"/>
          <p:cNvSpPr/>
          <p:nvPr/>
        </p:nvSpPr>
        <p:spPr>
          <a:xfrm>
            <a:off x="2915640" y="5940000"/>
            <a:ext cx="43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f2b20"/>
                </a:solidFill>
                <a:latin typeface="Calibri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6" name="CustomShape 27"/>
          <p:cNvSpPr/>
          <p:nvPr/>
        </p:nvSpPr>
        <p:spPr>
          <a:xfrm>
            <a:off x="755640" y="5940000"/>
            <a:ext cx="43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f2b20"/>
                </a:solidFill>
                <a:latin typeface="Calibri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7" name="CustomShape 28"/>
          <p:cNvSpPr/>
          <p:nvPr/>
        </p:nvSpPr>
        <p:spPr>
          <a:xfrm>
            <a:off x="1619640" y="2812320"/>
            <a:ext cx="467640" cy="5443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8" name="CustomShape 29"/>
          <p:cNvSpPr/>
          <p:nvPr/>
        </p:nvSpPr>
        <p:spPr>
          <a:xfrm>
            <a:off x="1619640" y="4797000"/>
            <a:ext cx="467640" cy="5443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9" name="CustomShape 30"/>
          <p:cNvSpPr/>
          <p:nvPr/>
        </p:nvSpPr>
        <p:spPr>
          <a:xfrm>
            <a:off x="835560" y="30690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1"/>
          <p:cNvSpPr/>
          <p:nvPr/>
        </p:nvSpPr>
        <p:spPr>
          <a:xfrm>
            <a:off x="1748160" y="394308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2"/>
          <p:cNvSpPr/>
          <p:nvPr/>
        </p:nvSpPr>
        <p:spPr>
          <a:xfrm>
            <a:off x="2843640" y="31050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3"/>
          <p:cNvSpPr/>
          <p:nvPr/>
        </p:nvSpPr>
        <p:spPr>
          <a:xfrm>
            <a:off x="5220000" y="30690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34"/>
          <p:cNvSpPr/>
          <p:nvPr/>
        </p:nvSpPr>
        <p:spPr>
          <a:xfrm>
            <a:off x="899640" y="501300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5"/>
          <p:cNvSpPr/>
          <p:nvPr/>
        </p:nvSpPr>
        <p:spPr>
          <a:xfrm>
            <a:off x="1727640" y="587844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6"/>
          <p:cNvSpPr/>
          <p:nvPr/>
        </p:nvSpPr>
        <p:spPr>
          <a:xfrm>
            <a:off x="125640" y="4546080"/>
            <a:ext cx="3923640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7"/>
          <p:cNvSpPr/>
          <p:nvPr/>
        </p:nvSpPr>
        <p:spPr>
          <a:xfrm>
            <a:off x="2195640" y="4062240"/>
            <a:ext cx="86364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f2b20"/>
                </a:solidFill>
                <a:latin typeface="Calibri"/>
              </a:rPr>
              <a:t>p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6" dur="indefinite" restart="never" nodeType="tmRoot">
          <p:childTnLst>
            <p:seq>
              <p:cTn id="497" dur="indefinite" nodeType="mainSeq">
                <p:childTnLst>
                  <p:par>
                    <p:cTn id="498" fill="hold">
                      <p:stCondLst>
                        <p:cond delay="0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0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15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18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23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26" dur="500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32" dur="500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92" dur="500"/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9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08" dur="500"/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 additive="repl">
                                        <p:cTn id="6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23640" y="116640"/>
            <a:ext cx="8064360" cy="50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4600" spc="-100" strike="noStrike">
                <a:solidFill>
                  <a:srgbClr val="675e47"/>
                </a:solidFill>
                <a:latin typeface="Cambria"/>
              </a:rPr>
              <a:t>Основные операции со стеком</a:t>
            </a:r>
            <a:endParaRPr b="0" lang="ru-RU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692640"/>
            <a:ext cx="8146800" cy="5707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1" lang="ru-RU" sz="2800" spc="-1" strike="noStrike">
                <a:solidFill>
                  <a:srgbClr val="2f2b20"/>
                </a:solidFill>
                <a:latin typeface="Calibri"/>
              </a:rPr>
              <a:t>2)  Исключение первого элемента из списка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Операция имеет смысл, если список не пустой (head≠NULL).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head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 algn="r">
              <a:lnSpc>
                <a:spcPct val="100000"/>
              </a:lnSpc>
              <a:spcBef>
                <a:spcPts val="439"/>
              </a:spcBef>
            </a:pP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 algn="ctr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                                        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1)p := head        </a:t>
            </a: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 .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 algn="ctr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                                            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2)  head := p -&gt;next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  <a:p>
            <a:pPr marL="114480" algn="ctr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                                              </a:t>
            </a:r>
            <a:r>
              <a:rPr b="0" lang="ru-RU" sz="2800" spc="-1" strike="noStrike">
                <a:solidFill>
                  <a:srgbClr val="2f2b20"/>
                </a:solidFill>
                <a:latin typeface="Calibri"/>
              </a:rPr>
              <a:t>delete p         </a:t>
            </a:r>
            <a:endParaRPr b="0" lang="ru-RU" sz="2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26400" y="263808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>
            <a:off x="1058400" y="2818080"/>
            <a:ext cx="14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1" name="CustomShape 5"/>
          <p:cNvSpPr/>
          <p:nvPr/>
        </p:nvSpPr>
        <p:spPr>
          <a:xfrm>
            <a:off x="2498760" y="263808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5739120" y="264708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739120" y="300744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"/>
          <p:cNvSpPr/>
          <p:nvPr/>
        </p:nvSpPr>
        <p:spPr>
          <a:xfrm>
            <a:off x="2498760" y="299808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9"/>
          <p:cNvSpPr/>
          <p:nvPr/>
        </p:nvSpPr>
        <p:spPr>
          <a:xfrm>
            <a:off x="3002760" y="2863440"/>
            <a:ext cx="122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6" name="Line 10"/>
          <p:cNvSpPr/>
          <p:nvPr/>
        </p:nvSpPr>
        <p:spPr>
          <a:xfrm>
            <a:off x="6242760" y="2827080"/>
            <a:ext cx="864360" cy="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7" name="Line 11"/>
          <p:cNvSpPr/>
          <p:nvPr/>
        </p:nvSpPr>
        <p:spPr>
          <a:xfrm>
            <a:off x="7107120" y="2647080"/>
            <a:ext cx="0" cy="36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8" name="CustomShape 12"/>
          <p:cNvSpPr/>
          <p:nvPr/>
        </p:nvSpPr>
        <p:spPr>
          <a:xfrm>
            <a:off x="4226760" y="264708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3"/>
          <p:cNvSpPr/>
          <p:nvPr/>
        </p:nvSpPr>
        <p:spPr>
          <a:xfrm>
            <a:off x="4226760" y="3007440"/>
            <a:ext cx="863640" cy="35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4"/>
          <p:cNvSpPr/>
          <p:nvPr/>
        </p:nvSpPr>
        <p:spPr>
          <a:xfrm>
            <a:off x="4658760" y="2863440"/>
            <a:ext cx="107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1" name="CustomShape 15"/>
          <p:cNvSpPr/>
          <p:nvPr/>
        </p:nvSpPr>
        <p:spPr>
          <a:xfrm flipH="1" rot="16200000">
            <a:off x="2604960" y="1289520"/>
            <a:ext cx="523440" cy="3589560"/>
          </a:xfrm>
          <a:prstGeom prst="bentConnector3">
            <a:avLst>
              <a:gd name="adj1" fmla="val 226997"/>
            </a:avLst>
          </a:pr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2" name="CustomShape 16"/>
          <p:cNvSpPr/>
          <p:nvPr/>
        </p:nvSpPr>
        <p:spPr>
          <a:xfrm>
            <a:off x="3542760" y="2564280"/>
            <a:ext cx="467640" cy="5443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3" name="CustomShape 17"/>
          <p:cNvSpPr/>
          <p:nvPr/>
        </p:nvSpPr>
        <p:spPr>
          <a:xfrm>
            <a:off x="1742400" y="2532960"/>
            <a:ext cx="467640" cy="54432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4" name="CustomShape 18"/>
          <p:cNvSpPr/>
          <p:nvPr/>
        </p:nvSpPr>
        <p:spPr>
          <a:xfrm>
            <a:off x="2435400" y="3346920"/>
            <a:ext cx="4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2f2b20"/>
                </a:solidFill>
                <a:latin typeface="Calibri"/>
              </a:rPr>
              <a:t>1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5" name="CustomShape 19"/>
          <p:cNvSpPr/>
          <p:nvPr/>
        </p:nvSpPr>
        <p:spPr>
          <a:xfrm>
            <a:off x="3344760" y="403164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2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6" name="CustomShape 20"/>
          <p:cNvSpPr/>
          <p:nvPr/>
        </p:nvSpPr>
        <p:spPr>
          <a:xfrm flipV="1">
            <a:off x="2930760" y="3357360"/>
            <a:ext cx="360" cy="2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7" name="CustomShape 21"/>
          <p:cNvSpPr/>
          <p:nvPr/>
        </p:nvSpPr>
        <p:spPr>
          <a:xfrm>
            <a:off x="2786760" y="3574080"/>
            <a:ext cx="43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f2b20"/>
                </a:solidFill>
                <a:latin typeface="Calibri"/>
              </a:rPr>
              <a:t>p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8" name="CustomShape 22"/>
          <p:cNvSpPr/>
          <p:nvPr/>
        </p:nvSpPr>
        <p:spPr>
          <a:xfrm>
            <a:off x="1058400" y="278208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3"/>
          <p:cNvSpPr/>
          <p:nvPr/>
        </p:nvSpPr>
        <p:spPr>
          <a:xfrm>
            <a:off x="3002760" y="281808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4"/>
          <p:cNvSpPr/>
          <p:nvPr/>
        </p:nvSpPr>
        <p:spPr>
          <a:xfrm>
            <a:off x="4586760" y="281808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5"/>
          <p:cNvSpPr/>
          <p:nvPr/>
        </p:nvSpPr>
        <p:spPr>
          <a:xfrm>
            <a:off x="6207120" y="2786760"/>
            <a:ext cx="71640" cy="71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6"/>
          <p:cNvSpPr/>
          <p:nvPr/>
        </p:nvSpPr>
        <p:spPr>
          <a:xfrm>
            <a:off x="7524360" y="4031640"/>
            <a:ext cx="359640" cy="46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4" dur="indefinite" restart="never" nodeType="tmRoot">
          <p:childTnLst>
            <p:seq>
              <p:cTn id="615" dur="indefinite" nodeType="mainSeq">
                <p:childTnLst>
                  <p:par>
                    <p:cTn id="616" fill="hold">
                      <p:stCondLst>
                        <p:cond delay="0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25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30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35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4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5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6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7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9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99" dur="500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18" dur="500"/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23" dur="500"/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1312</TotalTime>
  <Application>Trio_Office/6.2.8.2$Windows_x86 LibreOffice_project/</Application>
  <Words>1167</Words>
  <Paragraphs>253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2012-10-05T08:13:27Z</dcterms:created>
  <dc:creator>Дарья</dc:creator>
  <dc:description/>
  <dc:language>ru-RU</dc:language>
  <cp:lastModifiedBy/>
  <dcterms:modified xsi:type="dcterms:W3CDTF">2024-04-19T19:19:52Z</dcterms:modified>
  <cp:revision>130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