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6"/>
  </p:notesMasterIdLst>
  <p:handoutMasterIdLst>
    <p:handoutMasterId r:id="rId27"/>
  </p:handoutMasterIdLst>
  <p:sldIdLst>
    <p:sldId id="256" r:id="rId2"/>
    <p:sldId id="277" r:id="rId3"/>
    <p:sldId id="257" r:id="rId4"/>
    <p:sldId id="270" r:id="rId5"/>
    <p:sldId id="371" r:id="rId6"/>
    <p:sldId id="369" r:id="rId7"/>
    <p:sldId id="370" r:id="rId8"/>
    <p:sldId id="372" r:id="rId9"/>
    <p:sldId id="359" r:id="rId10"/>
    <p:sldId id="373" r:id="rId11"/>
    <p:sldId id="374" r:id="rId12"/>
    <p:sldId id="375" r:id="rId13"/>
    <p:sldId id="376" r:id="rId14"/>
    <p:sldId id="377" r:id="rId15"/>
    <p:sldId id="378" r:id="rId16"/>
    <p:sldId id="381" r:id="rId17"/>
    <p:sldId id="366" r:id="rId18"/>
    <p:sldId id="364" r:id="rId19"/>
    <p:sldId id="367" r:id="rId20"/>
    <p:sldId id="368" r:id="rId21"/>
    <p:sldId id="379" r:id="rId22"/>
    <p:sldId id="380" r:id="rId23"/>
    <p:sldId id="365" r:id="rId24"/>
    <p:sldId id="280" r:id="rId25"/>
  </p:sldIdLst>
  <p:sldSz cx="9144000" cy="6858000" type="screen4x3"/>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DDDDDD"/>
    <a:srgbClr val="BDE296"/>
    <a:srgbClr val="FA4861"/>
    <a:srgbClr val="BA16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79705" autoAdjust="0"/>
  </p:normalViewPr>
  <p:slideViewPr>
    <p:cSldViewPr>
      <p:cViewPr varScale="1">
        <p:scale>
          <a:sx n="58" d="100"/>
          <a:sy n="58" d="100"/>
        </p:scale>
        <p:origin x="1476" y="60"/>
      </p:cViewPr>
      <p:guideLst>
        <p:guide orient="horz" pos="2160"/>
        <p:guide pos="2880"/>
      </p:guideLst>
    </p:cSldViewPr>
  </p:slideViewPr>
  <p:notesTextViewPr>
    <p:cViewPr>
      <p:scale>
        <a:sx n="1" d="1"/>
        <a:sy n="1" d="1"/>
      </p:scale>
      <p:origin x="0" y="0"/>
    </p:cViewPr>
  </p:notesTextViewPr>
  <p:notesViewPr>
    <p:cSldViewPr>
      <p:cViewPr varScale="1">
        <p:scale>
          <a:sx n="90" d="100"/>
          <a:sy n="90" d="100"/>
        </p:scale>
        <p:origin x="3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4719" cy="467231"/>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sz="quarter" idx="1"/>
          </p:nvPr>
        </p:nvSpPr>
        <p:spPr>
          <a:xfrm>
            <a:off x="3979930" y="1"/>
            <a:ext cx="3044719" cy="467231"/>
          </a:xfrm>
          <a:prstGeom prst="rect">
            <a:avLst/>
          </a:prstGeom>
        </p:spPr>
        <p:txBody>
          <a:bodyPr vert="horz" lIns="93360" tIns="46680" rIns="93360" bIns="46680" rtlCol="0"/>
          <a:lstStyle>
            <a:lvl1pPr algn="r">
              <a:defRPr sz="1200"/>
            </a:lvl1pPr>
          </a:lstStyle>
          <a:p>
            <a:fld id="{F1C12501-E106-40FC-9606-7BE201DB9B48}" type="datetimeFigureOut">
              <a:rPr lang="en-US" smtClean="0"/>
              <a:t>7/10/2018</a:t>
            </a:fld>
            <a:endParaRPr lang="en-US"/>
          </a:p>
        </p:txBody>
      </p:sp>
      <p:sp>
        <p:nvSpPr>
          <p:cNvPr id="4" name="Footer Placeholder 3"/>
          <p:cNvSpPr>
            <a:spLocks noGrp="1"/>
          </p:cNvSpPr>
          <p:nvPr>
            <p:ph type="ftr" sz="quarter" idx="2"/>
          </p:nvPr>
        </p:nvSpPr>
        <p:spPr>
          <a:xfrm>
            <a:off x="0" y="8845046"/>
            <a:ext cx="3044719" cy="467230"/>
          </a:xfrm>
          <a:prstGeom prst="rect">
            <a:avLst/>
          </a:prstGeom>
        </p:spPr>
        <p:txBody>
          <a:bodyPr vert="horz" lIns="93360" tIns="46680" rIns="93360" bIns="46680" rtlCol="0" anchor="b"/>
          <a:lstStyle>
            <a:lvl1pPr algn="l">
              <a:defRPr sz="1200"/>
            </a:lvl1pPr>
          </a:lstStyle>
          <a:p>
            <a:endParaRPr lang="en-US"/>
          </a:p>
        </p:txBody>
      </p:sp>
      <p:sp>
        <p:nvSpPr>
          <p:cNvPr id="5" name="Slide Number Placeholder 4"/>
          <p:cNvSpPr>
            <a:spLocks noGrp="1"/>
          </p:cNvSpPr>
          <p:nvPr>
            <p:ph type="sldNum" sz="quarter" idx="3"/>
          </p:nvPr>
        </p:nvSpPr>
        <p:spPr>
          <a:xfrm>
            <a:off x="3979930" y="8845046"/>
            <a:ext cx="3044719" cy="467230"/>
          </a:xfrm>
          <a:prstGeom prst="rect">
            <a:avLst/>
          </a:prstGeom>
        </p:spPr>
        <p:txBody>
          <a:bodyPr vert="horz" lIns="93360" tIns="46680" rIns="93360" bIns="46680" rtlCol="0" anchor="b"/>
          <a:lstStyle>
            <a:lvl1pPr algn="r">
              <a:defRPr sz="1200"/>
            </a:lvl1pPr>
          </a:lstStyle>
          <a:p>
            <a:fld id="{4759C634-7366-453E-AE52-D7DBD3ABF574}" type="slidenum">
              <a:rPr lang="en-US" smtClean="0"/>
              <a:t>‹#›</a:t>
            </a:fld>
            <a:endParaRPr lang="en-US"/>
          </a:p>
        </p:txBody>
      </p:sp>
    </p:spTree>
    <p:extLst>
      <p:ext uri="{BB962C8B-B14F-4D97-AF65-F5344CB8AC3E}">
        <p14:creationId xmlns:p14="http://schemas.microsoft.com/office/powerpoint/2010/main" val="34528836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5614"/>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idx="1"/>
          </p:nvPr>
        </p:nvSpPr>
        <p:spPr>
          <a:xfrm>
            <a:off x="3979930" y="0"/>
            <a:ext cx="3044719" cy="465614"/>
          </a:xfrm>
          <a:prstGeom prst="rect">
            <a:avLst/>
          </a:prstGeom>
        </p:spPr>
        <p:txBody>
          <a:bodyPr vert="horz" lIns="93360" tIns="46680" rIns="93360" bIns="46680" rtlCol="0"/>
          <a:lstStyle>
            <a:lvl1pPr algn="r">
              <a:defRPr sz="1200"/>
            </a:lvl1pPr>
          </a:lstStyle>
          <a:p>
            <a:fld id="{0CFE222C-7AB3-424F-BA2D-DC5D22EDB867}" type="datetimeFigureOut">
              <a:rPr lang="en-US" smtClean="0"/>
              <a:t>7/10/2018</a:t>
            </a:fld>
            <a:endParaRPr lang="en-US"/>
          </a:p>
        </p:txBody>
      </p:sp>
      <p:sp>
        <p:nvSpPr>
          <p:cNvPr id="4" name="Slide Image Placeholder 3"/>
          <p:cNvSpPr>
            <a:spLocks noGrp="1" noRot="1" noChangeAspect="1"/>
          </p:cNvSpPr>
          <p:nvPr>
            <p:ph type="sldImg" idx="2"/>
          </p:nvPr>
        </p:nvSpPr>
        <p:spPr>
          <a:xfrm>
            <a:off x="1184275" y="698500"/>
            <a:ext cx="4657725" cy="3492500"/>
          </a:xfrm>
          <a:prstGeom prst="rect">
            <a:avLst/>
          </a:prstGeom>
          <a:noFill/>
          <a:ln w="12700">
            <a:solidFill>
              <a:prstClr val="black"/>
            </a:solidFill>
          </a:ln>
        </p:spPr>
        <p:txBody>
          <a:bodyPr vert="horz" lIns="93360" tIns="46680" rIns="93360" bIns="46680" rtlCol="0" anchor="ctr"/>
          <a:lstStyle/>
          <a:p>
            <a:endParaRPr lang="en-US"/>
          </a:p>
        </p:txBody>
      </p:sp>
      <p:sp>
        <p:nvSpPr>
          <p:cNvPr id="5" name="Notes Placeholder 4"/>
          <p:cNvSpPr>
            <a:spLocks noGrp="1"/>
          </p:cNvSpPr>
          <p:nvPr>
            <p:ph type="body" sz="quarter" idx="3"/>
          </p:nvPr>
        </p:nvSpPr>
        <p:spPr>
          <a:xfrm>
            <a:off x="702628" y="4423331"/>
            <a:ext cx="5621020" cy="4190524"/>
          </a:xfrm>
          <a:prstGeom prst="rect">
            <a:avLst/>
          </a:prstGeom>
        </p:spPr>
        <p:txBody>
          <a:bodyPr vert="horz" lIns="93360" tIns="46680" rIns="93360" bIns="4668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5"/>
            <a:ext cx="3044719" cy="465614"/>
          </a:xfrm>
          <a:prstGeom prst="rect">
            <a:avLst/>
          </a:prstGeom>
        </p:spPr>
        <p:txBody>
          <a:bodyPr vert="horz" lIns="93360" tIns="46680" rIns="93360" bIns="46680" rtlCol="0" anchor="b"/>
          <a:lstStyle>
            <a:lvl1pPr algn="l">
              <a:defRPr sz="1200"/>
            </a:lvl1pPr>
          </a:lstStyle>
          <a:p>
            <a:endParaRPr lang="en-US"/>
          </a:p>
        </p:txBody>
      </p:sp>
      <p:sp>
        <p:nvSpPr>
          <p:cNvPr id="7" name="Slide Number Placeholder 6"/>
          <p:cNvSpPr>
            <a:spLocks noGrp="1"/>
          </p:cNvSpPr>
          <p:nvPr>
            <p:ph type="sldNum" sz="quarter" idx="5"/>
          </p:nvPr>
        </p:nvSpPr>
        <p:spPr>
          <a:xfrm>
            <a:off x="3979930" y="8845045"/>
            <a:ext cx="3044719" cy="465614"/>
          </a:xfrm>
          <a:prstGeom prst="rect">
            <a:avLst/>
          </a:prstGeom>
        </p:spPr>
        <p:txBody>
          <a:bodyPr vert="horz" lIns="93360" tIns="46680" rIns="93360" bIns="46680" rtlCol="0" anchor="b"/>
          <a:lstStyle>
            <a:lvl1pPr algn="r">
              <a:defRPr sz="1200"/>
            </a:lvl1pPr>
          </a:lstStyle>
          <a:p>
            <a:fld id="{0837CC06-DCC7-4858-A3DA-9D369DC8C911}" type="slidenum">
              <a:rPr lang="en-US" smtClean="0"/>
              <a:t>‹#›</a:t>
            </a:fld>
            <a:endParaRPr lang="en-US"/>
          </a:p>
        </p:txBody>
      </p:sp>
    </p:spTree>
    <p:extLst>
      <p:ext uri="{BB962C8B-B14F-4D97-AF65-F5344CB8AC3E}">
        <p14:creationId xmlns:p14="http://schemas.microsoft.com/office/powerpoint/2010/main" val="77741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a:t>
            </a:fld>
            <a:endParaRPr lang="en-US"/>
          </a:p>
        </p:txBody>
      </p:sp>
    </p:spTree>
    <p:extLst>
      <p:ext uri="{BB962C8B-B14F-4D97-AF65-F5344CB8AC3E}">
        <p14:creationId xmlns:p14="http://schemas.microsoft.com/office/powerpoint/2010/main" val="89506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a:t>
            </a:r>
          </a:p>
          <a:p>
            <a:endParaRPr lang="en-US" dirty="0"/>
          </a:p>
          <a:p>
            <a:r>
              <a:rPr lang="en-US" dirty="0"/>
              <a:t>Comparisons to population demographics are made --- discuss how they are similar and this can dispel some myths students might have about who receives these benefits.</a:t>
            </a:r>
          </a:p>
          <a:p>
            <a:endParaRPr lang="en-US" dirty="0"/>
          </a:p>
        </p:txBody>
      </p:sp>
      <p:sp>
        <p:nvSpPr>
          <p:cNvPr id="4" name="Slide Number Placeholder 3"/>
          <p:cNvSpPr>
            <a:spLocks noGrp="1"/>
          </p:cNvSpPr>
          <p:nvPr>
            <p:ph type="sldNum" sz="quarter" idx="10"/>
          </p:nvPr>
        </p:nvSpPr>
        <p:spPr/>
        <p:txBody>
          <a:bodyPr/>
          <a:lstStyle/>
          <a:p>
            <a:fld id="{0837CC06-DCC7-4858-A3DA-9D369DC8C911}" type="slidenum">
              <a:rPr lang="en-US" smtClean="0"/>
              <a:t>10</a:t>
            </a:fld>
            <a:endParaRPr lang="en-US"/>
          </a:p>
        </p:txBody>
      </p:sp>
    </p:spTree>
    <p:extLst>
      <p:ext uri="{BB962C8B-B14F-4D97-AF65-F5344CB8AC3E}">
        <p14:creationId xmlns:p14="http://schemas.microsoft.com/office/powerpoint/2010/main" val="907734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a:t>
            </a:r>
          </a:p>
        </p:txBody>
      </p:sp>
      <p:sp>
        <p:nvSpPr>
          <p:cNvPr id="4" name="Slide Number Placeholder 3"/>
          <p:cNvSpPr>
            <a:spLocks noGrp="1"/>
          </p:cNvSpPr>
          <p:nvPr>
            <p:ph type="sldNum" sz="quarter" idx="10"/>
          </p:nvPr>
        </p:nvSpPr>
        <p:spPr/>
        <p:txBody>
          <a:bodyPr/>
          <a:lstStyle/>
          <a:p>
            <a:fld id="{0837CC06-DCC7-4858-A3DA-9D369DC8C911}" type="slidenum">
              <a:rPr lang="en-US" smtClean="0"/>
              <a:t>11</a:t>
            </a:fld>
            <a:endParaRPr lang="en-US"/>
          </a:p>
        </p:txBody>
      </p:sp>
    </p:spTree>
    <p:extLst>
      <p:ext uri="{BB962C8B-B14F-4D97-AF65-F5344CB8AC3E}">
        <p14:creationId xmlns:p14="http://schemas.microsoft.com/office/powerpoint/2010/main" val="1439851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a:t>
            </a:r>
          </a:p>
          <a:p>
            <a:endParaRPr lang="en-US" dirty="0"/>
          </a:p>
        </p:txBody>
      </p:sp>
      <p:sp>
        <p:nvSpPr>
          <p:cNvPr id="4" name="Slide Number Placeholder 3"/>
          <p:cNvSpPr>
            <a:spLocks noGrp="1"/>
          </p:cNvSpPr>
          <p:nvPr>
            <p:ph type="sldNum" sz="quarter" idx="10"/>
          </p:nvPr>
        </p:nvSpPr>
        <p:spPr/>
        <p:txBody>
          <a:bodyPr/>
          <a:lstStyle/>
          <a:p>
            <a:fld id="{0837CC06-DCC7-4858-A3DA-9D369DC8C911}" type="slidenum">
              <a:rPr lang="en-US" smtClean="0"/>
              <a:t>12</a:t>
            </a:fld>
            <a:endParaRPr lang="en-US"/>
          </a:p>
        </p:txBody>
      </p:sp>
    </p:spTree>
    <p:extLst>
      <p:ext uri="{BB962C8B-B14F-4D97-AF65-F5344CB8AC3E}">
        <p14:creationId xmlns:p14="http://schemas.microsoft.com/office/powerpoint/2010/main" val="389036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a:t>
            </a:r>
          </a:p>
        </p:txBody>
      </p:sp>
      <p:sp>
        <p:nvSpPr>
          <p:cNvPr id="4" name="Slide Number Placeholder 3"/>
          <p:cNvSpPr>
            <a:spLocks noGrp="1"/>
          </p:cNvSpPr>
          <p:nvPr>
            <p:ph type="sldNum" sz="quarter" idx="10"/>
          </p:nvPr>
        </p:nvSpPr>
        <p:spPr/>
        <p:txBody>
          <a:bodyPr/>
          <a:lstStyle/>
          <a:p>
            <a:fld id="{0837CC06-DCC7-4858-A3DA-9D369DC8C911}" type="slidenum">
              <a:rPr lang="en-US" smtClean="0"/>
              <a:t>13</a:t>
            </a:fld>
            <a:endParaRPr lang="en-US"/>
          </a:p>
        </p:txBody>
      </p:sp>
    </p:spTree>
    <p:extLst>
      <p:ext uri="{BB962C8B-B14F-4D97-AF65-F5344CB8AC3E}">
        <p14:creationId xmlns:p14="http://schemas.microsoft.com/office/powerpoint/2010/main" val="258344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14</a:t>
            </a:fld>
            <a:endParaRPr lang="en-US"/>
          </a:p>
        </p:txBody>
      </p:sp>
    </p:spTree>
    <p:extLst>
      <p:ext uri="{BB962C8B-B14F-4D97-AF65-F5344CB8AC3E}">
        <p14:creationId xmlns:p14="http://schemas.microsoft.com/office/powerpoint/2010/main" val="30310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15</a:t>
            </a:fld>
            <a:endParaRPr lang="en-US"/>
          </a:p>
        </p:txBody>
      </p:sp>
    </p:spTree>
    <p:extLst>
      <p:ext uri="{BB962C8B-B14F-4D97-AF65-F5344CB8AC3E}">
        <p14:creationId xmlns:p14="http://schemas.microsoft.com/office/powerpoint/2010/main" val="101016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37CC06-DCC7-4858-A3DA-9D369DC8C911}" type="slidenum">
              <a:rPr lang="en-US" smtClean="0"/>
              <a:t>16</a:t>
            </a:fld>
            <a:endParaRPr lang="en-US"/>
          </a:p>
        </p:txBody>
      </p:sp>
    </p:spTree>
    <p:extLst>
      <p:ext uri="{BB962C8B-B14F-4D97-AF65-F5344CB8AC3E}">
        <p14:creationId xmlns:p14="http://schemas.microsoft.com/office/powerpoint/2010/main" val="4109505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17</a:t>
            </a:fld>
            <a:endParaRPr lang="en-US"/>
          </a:p>
        </p:txBody>
      </p:sp>
    </p:spTree>
    <p:extLst>
      <p:ext uri="{BB962C8B-B14F-4D97-AF65-F5344CB8AC3E}">
        <p14:creationId xmlns:p14="http://schemas.microsoft.com/office/powerpoint/2010/main" val="2267867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18</a:t>
            </a:fld>
            <a:endParaRPr lang="en-US"/>
          </a:p>
        </p:txBody>
      </p:sp>
    </p:spTree>
    <p:extLst>
      <p:ext uri="{BB962C8B-B14F-4D97-AF65-F5344CB8AC3E}">
        <p14:creationId xmlns:p14="http://schemas.microsoft.com/office/powerpoint/2010/main" val="2904146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19</a:t>
            </a:fld>
            <a:endParaRPr lang="en-US"/>
          </a:p>
        </p:txBody>
      </p:sp>
    </p:spTree>
    <p:extLst>
      <p:ext uri="{BB962C8B-B14F-4D97-AF65-F5344CB8AC3E}">
        <p14:creationId xmlns:p14="http://schemas.microsoft.com/office/powerpoint/2010/main" val="3432252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2</a:t>
            </a:fld>
            <a:endParaRPr lang="en-US"/>
          </a:p>
        </p:txBody>
      </p:sp>
    </p:spTree>
    <p:extLst>
      <p:ext uri="{BB962C8B-B14F-4D97-AF65-F5344CB8AC3E}">
        <p14:creationId xmlns:p14="http://schemas.microsoft.com/office/powerpoint/2010/main" val="303308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20</a:t>
            </a:fld>
            <a:endParaRPr lang="en-US"/>
          </a:p>
        </p:txBody>
      </p:sp>
    </p:spTree>
    <p:extLst>
      <p:ext uri="{BB962C8B-B14F-4D97-AF65-F5344CB8AC3E}">
        <p14:creationId xmlns:p14="http://schemas.microsoft.com/office/powerpoint/2010/main" val="405096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21</a:t>
            </a:fld>
            <a:endParaRPr lang="en-US"/>
          </a:p>
        </p:txBody>
      </p:sp>
    </p:spTree>
    <p:extLst>
      <p:ext uri="{BB962C8B-B14F-4D97-AF65-F5344CB8AC3E}">
        <p14:creationId xmlns:p14="http://schemas.microsoft.com/office/powerpoint/2010/main" val="2134034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22</a:t>
            </a:fld>
            <a:endParaRPr lang="en-US"/>
          </a:p>
        </p:txBody>
      </p:sp>
    </p:spTree>
    <p:extLst>
      <p:ext uri="{BB962C8B-B14F-4D97-AF65-F5344CB8AC3E}">
        <p14:creationId xmlns:p14="http://schemas.microsoft.com/office/powerpoint/2010/main" val="3380888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Insignificant overall results of the diversity inventory from beginning to end of the project doesn’t mean that using diversity infused activities and assignments are not useful.  Statisticians are in a unique place to be able to “play in everyone’s backyard” as John Tukey has been credited with saying </a:t>
            </a:r>
            <a:r>
              <a:rPr lang="en-US" dirty="0">
                <a:sym typeface="Wingdings" panose="05000000000000000000" pitchFamily="2" charset="2"/>
              </a:rPr>
              <a:t> </a:t>
            </a:r>
            <a:r>
              <a:rPr lang="en-US" dirty="0"/>
              <a:t>the exploration of pressing topics through data.  One of the many “backyards” statistics educators can and should play in is investigating social justice and diversity issues.</a:t>
            </a:r>
          </a:p>
          <a:p>
            <a:endParaRPr lang="en-US" dirty="0"/>
          </a:p>
        </p:txBody>
      </p:sp>
      <p:sp>
        <p:nvSpPr>
          <p:cNvPr id="4" name="Slide Number Placeholder 3"/>
          <p:cNvSpPr>
            <a:spLocks noGrp="1"/>
          </p:cNvSpPr>
          <p:nvPr>
            <p:ph type="sldNum" sz="quarter" idx="10"/>
          </p:nvPr>
        </p:nvSpPr>
        <p:spPr/>
        <p:txBody>
          <a:bodyPr/>
          <a:lstStyle/>
          <a:p>
            <a:fld id="{0837CC06-DCC7-4858-A3DA-9D369DC8C911}" type="slidenum">
              <a:rPr lang="en-US" smtClean="0"/>
              <a:t>23</a:t>
            </a:fld>
            <a:endParaRPr lang="en-US"/>
          </a:p>
        </p:txBody>
      </p:sp>
    </p:spTree>
    <p:extLst>
      <p:ext uri="{BB962C8B-B14F-4D97-AF65-F5344CB8AC3E}">
        <p14:creationId xmlns:p14="http://schemas.microsoft.com/office/powerpoint/2010/main" val="9557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24</a:t>
            </a:fld>
            <a:endParaRPr lang="en-US"/>
          </a:p>
        </p:txBody>
      </p:sp>
    </p:spTree>
    <p:extLst>
      <p:ext uri="{BB962C8B-B14F-4D97-AF65-F5344CB8AC3E}">
        <p14:creationId xmlns:p14="http://schemas.microsoft.com/office/powerpoint/2010/main" val="1672070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first project, one data set had information on education and income, another had information related to whether or not somebody was in a management position and the race of each person.  Another data set considered student teacher ratio and statistics related to the student body at the school.</a:t>
            </a:r>
          </a:p>
          <a:p>
            <a:endParaRPr lang="en-US" dirty="0"/>
          </a:p>
          <a:p>
            <a:r>
              <a:rPr lang="en-US" dirty="0"/>
              <a:t>One of the articles about the foot stamp challenge was called “</a:t>
            </a:r>
            <a:r>
              <a:rPr lang="en-US" b="1" dirty="0"/>
              <a:t>A hungry Gwyneth Paltrow fails the food-stamp challenge four days in”.  </a:t>
            </a:r>
            <a:r>
              <a:rPr lang="en-US" dirty="0"/>
              <a:t>SNAP is meant to be supplemental or in addition to funds that a family or person may already have, but Gwyneth was trying to prove a point.</a:t>
            </a:r>
            <a:endParaRPr lang="en-US" b="0" dirty="0"/>
          </a:p>
        </p:txBody>
      </p:sp>
      <p:sp>
        <p:nvSpPr>
          <p:cNvPr id="4" name="Slide Number Placeholder 3"/>
          <p:cNvSpPr>
            <a:spLocks noGrp="1"/>
          </p:cNvSpPr>
          <p:nvPr>
            <p:ph type="sldNum" sz="quarter" idx="10"/>
          </p:nvPr>
        </p:nvSpPr>
        <p:spPr/>
        <p:txBody>
          <a:bodyPr/>
          <a:lstStyle/>
          <a:p>
            <a:fld id="{0837CC06-DCC7-4858-A3DA-9D369DC8C911}" type="slidenum">
              <a:rPr lang="en-US" smtClean="0"/>
              <a:t>3</a:t>
            </a:fld>
            <a:endParaRPr lang="en-US"/>
          </a:p>
        </p:txBody>
      </p:sp>
    </p:spTree>
    <p:extLst>
      <p:ext uri="{BB962C8B-B14F-4D97-AF65-F5344CB8AC3E}">
        <p14:creationId xmlns:p14="http://schemas.microsoft.com/office/powerpoint/2010/main" val="1234951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4</a:t>
            </a:fld>
            <a:endParaRPr lang="en-US"/>
          </a:p>
        </p:txBody>
      </p:sp>
    </p:spTree>
    <p:extLst>
      <p:ext uri="{BB962C8B-B14F-4D97-AF65-F5344CB8AC3E}">
        <p14:creationId xmlns:p14="http://schemas.microsoft.com/office/powerpoint/2010/main" val="3853231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5</a:t>
            </a:fld>
            <a:endParaRPr lang="en-US"/>
          </a:p>
        </p:txBody>
      </p:sp>
    </p:spTree>
    <p:extLst>
      <p:ext uri="{BB962C8B-B14F-4D97-AF65-F5344CB8AC3E}">
        <p14:creationId xmlns:p14="http://schemas.microsoft.com/office/powerpoint/2010/main" val="4290891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6</a:t>
            </a:fld>
            <a:endParaRPr lang="en-US"/>
          </a:p>
        </p:txBody>
      </p:sp>
    </p:spTree>
    <p:extLst>
      <p:ext uri="{BB962C8B-B14F-4D97-AF65-F5344CB8AC3E}">
        <p14:creationId xmlns:p14="http://schemas.microsoft.com/office/powerpoint/2010/main" val="2765185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7</a:t>
            </a:fld>
            <a:endParaRPr lang="en-US"/>
          </a:p>
        </p:txBody>
      </p:sp>
    </p:spTree>
    <p:extLst>
      <p:ext uri="{BB962C8B-B14F-4D97-AF65-F5344CB8AC3E}">
        <p14:creationId xmlns:p14="http://schemas.microsoft.com/office/powerpoint/2010/main" val="1114239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ADDED</a:t>
            </a:r>
          </a:p>
        </p:txBody>
      </p:sp>
      <p:sp>
        <p:nvSpPr>
          <p:cNvPr id="4" name="Slide Number Placeholder 3"/>
          <p:cNvSpPr>
            <a:spLocks noGrp="1"/>
          </p:cNvSpPr>
          <p:nvPr>
            <p:ph type="sldNum" sz="quarter" idx="10"/>
          </p:nvPr>
        </p:nvSpPr>
        <p:spPr/>
        <p:txBody>
          <a:bodyPr/>
          <a:lstStyle/>
          <a:p>
            <a:fld id="{0837CC06-DCC7-4858-A3DA-9D369DC8C911}" type="slidenum">
              <a:rPr lang="en-US" smtClean="0"/>
              <a:t>8</a:t>
            </a:fld>
            <a:endParaRPr lang="en-US"/>
          </a:p>
        </p:txBody>
      </p:sp>
    </p:spTree>
    <p:extLst>
      <p:ext uri="{BB962C8B-B14F-4D97-AF65-F5344CB8AC3E}">
        <p14:creationId xmlns:p14="http://schemas.microsoft.com/office/powerpoint/2010/main" val="3478499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37CC06-DCC7-4858-A3DA-9D369DC8C911}" type="slidenum">
              <a:rPr lang="en-US" smtClean="0"/>
              <a:t>9</a:t>
            </a:fld>
            <a:endParaRPr lang="en-US"/>
          </a:p>
        </p:txBody>
      </p:sp>
    </p:spTree>
    <p:extLst>
      <p:ext uri="{BB962C8B-B14F-4D97-AF65-F5344CB8AC3E}">
        <p14:creationId xmlns:p14="http://schemas.microsoft.com/office/powerpoint/2010/main" val="3866904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49648F48-9AFF-413E-9CE1-A896EED1647B}" type="datetimeFigureOut">
              <a:rPr lang="en-US" smtClean="0"/>
              <a:t>7/10/2018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F773E9D-19E1-463B-A4BE-508872D5AFF5}"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648F48-9AFF-413E-9CE1-A896EED1647B}"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73E9D-19E1-463B-A4BE-508872D5AFF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F773E9D-19E1-463B-A4BE-508872D5AFF5}"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648F48-9AFF-413E-9CE1-A896EED1647B}"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kumimoji="0" lang="en-US" dirty="0"/>
              <a:t>Click to edit Master title style</a:t>
            </a:r>
          </a:p>
        </p:txBody>
      </p:sp>
      <p:sp>
        <p:nvSpPr>
          <p:cNvPr id="4" name="Date Placeholder 3"/>
          <p:cNvSpPr>
            <a:spLocks noGrp="1"/>
          </p:cNvSpPr>
          <p:nvPr>
            <p:ph type="dt" sz="half" idx="10"/>
          </p:nvPr>
        </p:nvSpPr>
        <p:spPr/>
        <p:txBody>
          <a:bodyPr/>
          <a:lstStyle/>
          <a:p>
            <a:fld id="{49648F48-9AFF-413E-9CE1-A896EED1647B}" type="datetimeFigureOut">
              <a:rPr lang="en-US" smtClean="0"/>
              <a:t>7/10/2018</a:t>
            </a:fld>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4F773E9D-19E1-463B-A4BE-508872D5AFF5}"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0" name="Text Placeholder 9"/>
          <p:cNvSpPr>
            <a:spLocks noGrp="1"/>
          </p:cNvSpPr>
          <p:nvPr>
            <p:ph type="body" sz="quarter" idx="13"/>
          </p:nvPr>
        </p:nvSpPr>
        <p:spPr>
          <a:xfrm>
            <a:off x="301625" y="6353309"/>
            <a:ext cx="4956175" cy="365125"/>
          </a:xfrm>
        </p:spPr>
        <p:txBody>
          <a:bodyPr>
            <a:noAutofit/>
          </a:bodyPr>
          <a:lstStyle>
            <a:lvl1pPr marL="0" indent="0">
              <a:buNone/>
              <a:defRPr sz="2000"/>
            </a:lvl1pPr>
          </a:lstStyle>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9648F48-9AFF-413E-9CE1-A896EED1647B}" type="datetimeFigureOut">
              <a:rPr lang="en-US" smtClean="0"/>
              <a:t>7/10/2018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F773E9D-19E1-463B-A4BE-508872D5AFF5}"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49648F48-9AFF-413E-9CE1-A896EED1647B}"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73E9D-19E1-463B-A4BE-508872D5AFF5}"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9648F48-9AFF-413E-9CE1-A896EED1647B}" type="datetimeFigureOut">
              <a:rPr lang="en-US" smtClean="0"/>
              <a:t>7/10/2018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F773E9D-19E1-463B-A4BE-508872D5AFF5}"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9648F48-9AFF-413E-9CE1-A896EED1647B}" type="datetimeFigureOut">
              <a:rPr lang="en-US" smtClean="0"/>
              <a:t>7/10/2018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4F773E9D-19E1-463B-A4BE-508872D5AF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9648F48-9AFF-413E-9CE1-A896EED1647B}" type="datetimeFigureOut">
              <a:rPr lang="en-US" smtClean="0"/>
              <a:t>7/10/2018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F773E9D-19E1-463B-A4BE-508872D5AF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F773E9D-19E1-463B-A4BE-508872D5AFF5}"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9648F48-9AFF-413E-9CE1-A896EED1647B}" type="datetimeFigureOut">
              <a:rPr lang="en-US" smtClean="0"/>
              <a:t>7/10/2018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F773E9D-19E1-463B-A4BE-508872D5AFF5}"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9648F48-9AFF-413E-9CE1-A896EED1647B}" type="datetimeFigureOut">
              <a:rPr lang="en-US" smtClean="0"/>
              <a:t>7/10/2018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9648F48-9AFF-413E-9CE1-A896EED1647B}" type="datetimeFigureOut">
              <a:rPr lang="en-US" smtClean="0"/>
              <a:t>7/10/2018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F773E9D-19E1-463B-A4BE-508872D5AFF5}"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commons.wikimedia.org/wiki/File:Question-mark-blackandwhite.png" TargetMode="External"/><Relationship Id="rId5" Type="http://schemas.openxmlformats.org/officeDocument/2006/relationships/image" Target="../media/image13.png"/><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ns.usda.gov/ops/research-and-analysi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solidFill>
                  <a:schemeClr val="tx1"/>
                </a:solidFill>
                <a:cs typeface="Calibri" pitchFamily="34" charset="0"/>
              </a:rPr>
              <a:t>Diversity-Related Projects in an Introductory Statistics Course</a:t>
            </a:r>
            <a:endParaRPr lang="en-US" sz="1300" dirty="0">
              <a:cs typeface="Calibri" pitchFamily="34" charset="0"/>
            </a:endParaRPr>
          </a:p>
        </p:txBody>
      </p:sp>
      <p:sp>
        <p:nvSpPr>
          <p:cNvPr id="5" name="TextBox 4"/>
          <p:cNvSpPr txBox="1"/>
          <p:nvPr/>
        </p:nvSpPr>
        <p:spPr>
          <a:xfrm>
            <a:off x="1066800" y="3048000"/>
            <a:ext cx="7162800" cy="830997"/>
          </a:xfrm>
          <a:prstGeom prst="rect">
            <a:avLst/>
          </a:prstGeom>
          <a:noFill/>
        </p:spPr>
        <p:txBody>
          <a:bodyPr wrap="square" rtlCol="0">
            <a:spAutoFit/>
          </a:bodyPr>
          <a:lstStyle/>
          <a:p>
            <a:pPr algn="ctr"/>
            <a:r>
              <a:rPr lang="en-US" sz="2400" i="1" dirty="0"/>
              <a:t>Kirsten Doehler (Associate Professor of Statistics) </a:t>
            </a:r>
          </a:p>
          <a:p>
            <a:pPr algn="ctr"/>
            <a:r>
              <a:rPr lang="en-US" sz="2400" i="1" dirty="0"/>
              <a:t>Laura Taylor (Associate Professor of Statistics)</a:t>
            </a:r>
          </a:p>
        </p:txBody>
      </p:sp>
      <p:pic>
        <p:nvPicPr>
          <p:cNvPr id="6" name="Shape 91"/>
          <p:cNvPicPr preferRelativeResize="0"/>
          <p:nvPr/>
        </p:nvPicPr>
        <p:blipFill rotWithShape="1">
          <a:blip r:embed="rId3">
            <a:alphaModFix/>
          </a:blip>
          <a:srcRect/>
          <a:stretch/>
        </p:blipFill>
        <p:spPr>
          <a:xfrm>
            <a:off x="2147316" y="4191000"/>
            <a:ext cx="4849368" cy="1706880"/>
          </a:xfrm>
          <a:prstGeom prst="rect">
            <a:avLst/>
          </a:prstGeom>
          <a:noFill/>
          <a:ln>
            <a:noFill/>
          </a:ln>
        </p:spPr>
      </p:pic>
    </p:spTree>
    <p:extLst>
      <p:ext uri="{BB962C8B-B14F-4D97-AF65-F5344CB8AC3E}">
        <p14:creationId xmlns:p14="http://schemas.microsoft.com/office/powerpoint/2010/main" val="500146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1 Details</a:t>
            </a:r>
          </a:p>
        </p:txBody>
      </p:sp>
      <p:sp>
        <p:nvSpPr>
          <p:cNvPr id="3" name="Content Placeholder 2"/>
          <p:cNvSpPr>
            <a:spLocks noGrp="1"/>
          </p:cNvSpPr>
          <p:nvPr>
            <p:ph sz="quarter" idx="1"/>
          </p:nvPr>
        </p:nvSpPr>
        <p:spPr/>
        <p:txBody>
          <a:bodyPr>
            <a:normAutofit/>
          </a:bodyPr>
          <a:lstStyle/>
          <a:p>
            <a:pPr>
              <a:buFontTx/>
              <a:buChar char="-"/>
            </a:pPr>
            <a:r>
              <a:rPr lang="en-US" dirty="0"/>
              <a:t>Students work in teams using a SNAP data set with n=500 responses.</a:t>
            </a:r>
          </a:p>
          <a:p>
            <a:pPr lvl="1">
              <a:buFontTx/>
              <a:buChar char="-"/>
            </a:pPr>
            <a:r>
              <a:rPr lang="en-US" dirty="0"/>
              <a:t>Data contains the variables: race, age, and sex</a:t>
            </a:r>
          </a:p>
          <a:p>
            <a:pPr>
              <a:buFontTx/>
              <a:buChar char="-"/>
            </a:pPr>
            <a:r>
              <a:rPr lang="en-US" dirty="0"/>
              <a:t>The research question is to analyze the race variable for the SNAP data.</a:t>
            </a:r>
          </a:p>
          <a:p>
            <a:pPr lvl="1">
              <a:buFontTx/>
              <a:buChar char="-"/>
            </a:pPr>
            <a:r>
              <a:rPr lang="en-US" dirty="0"/>
              <a:t>Students use confidence intervals for proportions</a:t>
            </a:r>
          </a:p>
          <a:p>
            <a:pPr>
              <a:buFontTx/>
              <a:buChar char="-"/>
            </a:pPr>
            <a:r>
              <a:rPr lang="en-US" dirty="0"/>
              <a:t>Comparisons to population demographics are made.</a:t>
            </a:r>
          </a:p>
          <a:p>
            <a:pPr>
              <a:buFontTx/>
              <a:buChar char="-"/>
            </a:pPr>
            <a:r>
              <a:rPr lang="en-US" dirty="0"/>
              <a:t>Project 1 results in a written report.</a:t>
            </a:r>
          </a:p>
        </p:txBody>
      </p:sp>
    </p:spTree>
    <p:extLst>
      <p:ext uri="{BB962C8B-B14F-4D97-AF65-F5344CB8AC3E}">
        <p14:creationId xmlns:p14="http://schemas.microsoft.com/office/powerpoint/2010/main" val="1151307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1 Details</a:t>
            </a:r>
          </a:p>
        </p:txBody>
      </p:sp>
      <p:sp>
        <p:nvSpPr>
          <p:cNvPr id="3" name="Content Placeholder 2"/>
          <p:cNvSpPr>
            <a:spLocks noGrp="1"/>
          </p:cNvSpPr>
          <p:nvPr>
            <p:ph sz="quarter" idx="1"/>
          </p:nvPr>
        </p:nvSpPr>
        <p:spPr/>
        <p:txBody>
          <a:bodyPr>
            <a:normAutofit lnSpcReduction="10000"/>
          </a:bodyPr>
          <a:lstStyle/>
          <a:p>
            <a:pPr marL="0" indent="0">
              <a:buNone/>
            </a:pPr>
            <a:r>
              <a:rPr lang="en-US" dirty="0"/>
              <a:t>Some challenges:</a:t>
            </a:r>
          </a:p>
          <a:p>
            <a:pPr>
              <a:buFontTx/>
              <a:buChar char="-"/>
            </a:pPr>
            <a:r>
              <a:rPr lang="en-US" dirty="0"/>
              <a:t>The variable race is coded 1-22 to represent 22 distinct race/ethnicity categories.</a:t>
            </a:r>
          </a:p>
          <a:p>
            <a:pPr lvl="1">
              <a:buFontTx/>
              <a:buChar char="-"/>
            </a:pPr>
            <a:r>
              <a:rPr lang="en-US" dirty="0"/>
              <a:t>Students are asked to condense these categories into 6 broader race categories.</a:t>
            </a:r>
          </a:p>
          <a:p>
            <a:pPr lvl="1">
              <a:buFontTx/>
              <a:buChar char="-"/>
            </a:pPr>
            <a:r>
              <a:rPr lang="en-US" dirty="0"/>
              <a:t>Students must use the code book to understand the data, e.g., </a:t>
            </a:r>
            <a:br>
              <a:rPr lang="en-US" dirty="0"/>
            </a:br>
            <a:r>
              <a:rPr lang="en-US" dirty="0"/>
              <a:t> 2  = Not found on application</a:t>
            </a:r>
          </a:p>
          <a:p>
            <a:pPr marL="274320" lvl="1" indent="0">
              <a:buNone/>
            </a:pPr>
            <a:r>
              <a:rPr lang="en-US" dirty="0"/>
              <a:t>    14 = (Hispanic or Latino) and Asian</a:t>
            </a:r>
          </a:p>
          <a:p>
            <a:pPr marL="274320" lvl="1" indent="0">
              <a:buNone/>
            </a:pPr>
            <a:r>
              <a:rPr lang="en-US" dirty="0"/>
              <a:t>     8  = (American Indian or Alaska Native) and white</a:t>
            </a:r>
          </a:p>
          <a:p>
            <a:pPr>
              <a:buFontTx/>
              <a:buChar char="-"/>
            </a:pPr>
            <a:r>
              <a:rPr lang="en-US" dirty="0"/>
              <a:t>Some students incorrectly interpreted the data as percent of population with each race (as opposed to percent of SNAP recipients of that race).</a:t>
            </a:r>
          </a:p>
        </p:txBody>
      </p:sp>
    </p:spTree>
    <p:extLst>
      <p:ext uri="{BB962C8B-B14F-4D97-AF65-F5344CB8AC3E}">
        <p14:creationId xmlns:p14="http://schemas.microsoft.com/office/powerpoint/2010/main" val="1553624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2 Details</a:t>
            </a:r>
          </a:p>
        </p:txBody>
      </p:sp>
      <p:sp>
        <p:nvSpPr>
          <p:cNvPr id="3" name="Content Placeholder 2"/>
          <p:cNvSpPr>
            <a:spLocks noGrp="1"/>
          </p:cNvSpPr>
          <p:nvPr>
            <p:ph sz="quarter" idx="1"/>
          </p:nvPr>
        </p:nvSpPr>
        <p:spPr>
          <a:xfrm>
            <a:off x="301752" y="1527048"/>
            <a:ext cx="8503920" cy="4572000"/>
          </a:xfrm>
        </p:spPr>
        <p:txBody>
          <a:bodyPr>
            <a:normAutofit/>
          </a:bodyPr>
          <a:lstStyle/>
          <a:p>
            <a:pPr>
              <a:buFontTx/>
              <a:buChar char="-"/>
            </a:pPr>
            <a:r>
              <a:rPr lang="en-US" dirty="0"/>
              <a:t>Students work in teams using a SNAP data set with n=500 responses.</a:t>
            </a:r>
          </a:p>
          <a:p>
            <a:pPr lvl="1">
              <a:buFontTx/>
              <a:buChar char="-"/>
            </a:pPr>
            <a:r>
              <a:rPr lang="en-US" dirty="0"/>
              <a:t>Data contains the variables: status of benefits, race, years of education, employment status, age, and sex</a:t>
            </a:r>
          </a:p>
          <a:p>
            <a:pPr>
              <a:buFontTx/>
              <a:buChar char="-"/>
            </a:pPr>
            <a:r>
              <a:rPr lang="en-US" dirty="0"/>
              <a:t>Students design their own research question.</a:t>
            </a:r>
          </a:p>
          <a:p>
            <a:pPr lvl="1">
              <a:buFontTx/>
              <a:buChar char="-"/>
            </a:pPr>
            <a:r>
              <a:rPr lang="en-US" dirty="0"/>
              <a:t>Generally students could work with ANOVA, Chi-Squared Tests, Confidence Intervals for Proportion, or Regression</a:t>
            </a:r>
          </a:p>
          <a:p>
            <a:pPr>
              <a:buFontTx/>
              <a:buChar char="-"/>
            </a:pPr>
            <a:r>
              <a:rPr lang="en-US" dirty="0"/>
              <a:t>Project 2 results in a written report.</a:t>
            </a:r>
          </a:p>
          <a:p>
            <a:pPr marL="0" indent="0">
              <a:buNone/>
            </a:pPr>
            <a:endParaRPr lang="en-US" dirty="0"/>
          </a:p>
        </p:txBody>
      </p:sp>
    </p:spTree>
    <p:extLst>
      <p:ext uri="{BB962C8B-B14F-4D97-AF65-F5344CB8AC3E}">
        <p14:creationId xmlns:p14="http://schemas.microsoft.com/office/powerpoint/2010/main" val="1872138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2 Details</a:t>
            </a:r>
          </a:p>
        </p:txBody>
      </p:sp>
      <p:sp>
        <p:nvSpPr>
          <p:cNvPr id="3" name="Content Placeholder 2"/>
          <p:cNvSpPr>
            <a:spLocks noGrp="1"/>
          </p:cNvSpPr>
          <p:nvPr>
            <p:ph sz="quarter" idx="1"/>
          </p:nvPr>
        </p:nvSpPr>
        <p:spPr/>
        <p:txBody>
          <a:bodyPr>
            <a:normAutofit/>
          </a:bodyPr>
          <a:lstStyle/>
          <a:p>
            <a:pPr marL="0" indent="0">
              <a:buNone/>
            </a:pPr>
            <a:r>
              <a:rPr lang="en-US" dirty="0"/>
              <a:t>Some challenges:</a:t>
            </a:r>
          </a:p>
          <a:p>
            <a:pPr>
              <a:buFontTx/>
              <a:buChar char="-"/>
            </a:pPr>
            <a:r>
              <a:rPr lang="en-US" dirty="0"/>
              <a:t>Several variables are coded in the data and require referencing a code book.</a:t>
            </a:r>
          </a:p>
          <a:p>
            <a:pPr>
              <a:buFontTx/>
              <a:buChar char="-"/>
            </a:pPr>
            <a:r>
              <a:rPr lang="en-US" dirty="0"/>
              <a:t>Students have similar interpretation issues as Project 1.</a:t>
            </a:r>
          </a:p>
          <a:p>
            <a:pPr>
              <a:buFontTx/>
              <a:buChar char="-"/>
            </a:pPr>
            <a:r>
              <a:rPr lang="en-US" dirty="0"/>
              <a:t>Students struggle to determine what analysis methods to use for the questions they ask.</a:t>
            </a:r>
          </a:p>
          <a:p>
            <a:pPr marL="0" indent="0">
              <a:buNone/>
            </a:pPr>
            <a:endParaRPr lang="en-US" dirty="0"/>
          </a:p>
        </p:txBody>
      </p:sp>
    </p:spTree>
    <p:extLst>
      <p:ext uri="{BB962C8B-B14F-4D97-AF65-F5344CB8AC3E}">
        <p14:creationId xmlns:p14="http://schemas.microsoft.com/office/powerpoint/2010/main" val="2786600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Presentation</a:t>
            </a:r>
          </a:p>
        </p:txBody>
      </p:sp>
      <p:sp>
        <p:nvSpPr>
          <p:cNvPr id="3" name="Content Placeholder 2"/>
          <p:cNvSpPr>
            <a:spLocks noGrp="1"/>
          </p:cNvSpPr>
          <p:nvPr>
            <p:ph sz="quarter" idx="1"/>
          </p:nvPr>
        </p:nvSpPr>
        <p:spPr/>
        <p:txBody>
          <a:bodyPr>
            <a:normAutofit fontScale="92500"/>
          </a:bodyPr>
          <a:lstStyle/>
          <a:p>
            <a:pPr>
              <a:buFontTx/>
              <a:buChar char="-"/>
            </a:pPr>
            <a:r>
              <a:rPr lang="en-US" dirty="0"/>
              <a:t>The presentation has two components:</a:t>
            </a:r>
          </a:p>
          <a:p>
            <a:pPr marL="514350" indent="-514350">
              <a:buAutoNum type="arabicPeriod"/>
            </a:pPr>
            <a:r>
              <a:rPr lang="en-US" dirty="0"/>
              <a:t>Present results of Project 2.</a:t>
            </a:r>
          </a:p>
          <a:p>
            <a:pPr marL="514350" indent="-514350">
              <a:buAutoNum type="arabicPeriod"/>
            </a:pPr>
            <a:r>
              <a:rPr lang="en-US" dirty="0"/>
              <a:t>Present a meal plan for their group (family unit) for one week under SNAP benefit requirements.</a:t>
            </a:r>
          </a:p>
          <a:p>
            <a:pPr marL="274320" lvl="1" indent="0">
              <a:buNone/>
            </a:pPr>
            <a:r>
              <a:rPr lang="en-US" dirty="0"/>
              <a:t>	- Must plan for a breakfast, lunch, and dinner each day.</a:t>
            </a:r>
          </a:p>
          <a:p>
            <a:pPr marL="274320" lvl="1" indent="0">
              <a:buNone/>
            </a:pPr>
            <a:r>
              <a:rPr lang="en-US" dirty="0"/>
              <a:t>          - For 2018, the average monthly benefit is about $456 for a family </a:t>
            </a:r>
          </a:p>
          <a:p>
            <a:pPr marL="274320" lvl="1" indent="0">
              <a:buNone/>
            </a:pPr>
            <a:r>
              <a:rPr lang="en-US" dirty="0"/>
              <a:t>            of 4  (source:  “A Quick Guide to SNAP Eligibility and Benefits” </a:t>
            </a:r>
          </a:p>
          <a:p>
            <a:pPr marL="274320" lvl="1" indent="0">
              <a:buNone/>
            </a:pPr>
            <a:r>
              <a:rPr lang="en-US" dirty="0"/>
              <a:t>	  from the Center on Budget and Policy Priorities website)</a:t>
            </a:r>
          </a:p>
          <a:p>
            <a:pPr>
              <a:buFontTx/>
              <a:buChar char="-"/>
            </a:pPr>
            <a:r>
              <a:rPr lang="en-US" dirty="0"/>
              <a:t>As part of the research study, students reflected on the meal plans they had made and general challenges for individuals on SNAP benefits.</a:t>
            </a:r>
          </a:p>
          <a:p>
            <a:pPr marL="274320" lvl="1" indent="0">
              <a:buNone/>
            </a:pPr>
            <a:endParaRPr lang="en-US" dirty="0"/>
          </a:p>
        </p:txBody>
      </p:sp>
    </p:spTree>
    <p:extLst>
      <p:ext uri="{BB962C8B-B14F-4D97-AF65-F5344CB8AC3E}">
        <p14:creationId xmlns:p14="http://schemas.microsoft.com/office/powerpoint/2010/main" val="3897125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Presentation</a:t>
            </a:r>
          </a:p>
        </p:txBody>
      </p:sp>
      <p:sp>
        <p:nvSpPr>
          <p:cNvPr id="3" name="Content Placeholder 2"/>
          <p:cNvSpPr>
            <a:spLocks noGrp="1"/>
          </p:cNvSpPr>
          <p:nvPr>
            <p:ph sz="quarter" idx="1"/>
          </p:nvPr>
        </p:nvSpPr>
        <p:spPr>
          <a:xfrm>
            <a:off x="301752" y="1527048"/>
            <a:ext cx="8503920" cy="4572000"/>
          </a:xfrm>
        </p:spPr>
        <p:txBody>
          <a:bodyPr>
            <a:normAutofit fontScale="92500" lnSpcReduction="10000"/>
          </a:bodyPr>
          <a:lstStyle/>
          <a:p>
            <a:pPr marL="0" indent="0">
              <a:buNone/>
            </a:pPr>
            <a:r>
              <a:rPr lang="en-US" dirty="0"/>
              <a:t>Some challenges:</a:t>
            </a:r>
          </a:p>
          <a:p>
            <a:pPr>
              <a:buFontTx/>
              <a:buChar char="-"/>
            </a:pPr>
            <a:r>
              <a:rPr lang="en-US" dirty="0"/>
              <a:t>A few students saw the meal plan budget as a challenge to come under budget.  This trivialized the challenges of providing meals for a family on a SNAP benefits budget.</a:t>
            </a:r>
          </a:p>
          <a:p>
            <a:pPr>
              <a:buFontTx/>
              <a:buChar char="-"/>
            </a:pPr>
            <a:r>
              <a:rPr lang="en-US" dirty="0"/>
              <a:t>Students are unfamiliar with the cost of groceries.</a:t>
            </a:r>
          </a:p>
          <a:p>
            <a:pPr marL="0" indent="0">
              <a:buNone/>
            </a:pPr>
            <a:endParaRPr lang="en-US" dirty="0"/>
          </a:p>
          <a:p>
            <a:pPr marL="0" indent="0">
              <a:buNone/>
            </a:pPr>
            <a:r>
              <a:rPr lang="en-US" dirty="0"/>
              <a:t>Recommendations:</a:t>
            </a:r>
          </a:p>
          <a:p>
            <a:pPr>
              <a:buFontTx/>
              <a:buChar char="-"/>
            </a:pPr>
            <a:r>
              <a:rPr lang="en-US" dirty="0"/>
              <a:t>Have students do research on SNAP eligibility</a:t>
            </a:r>
          </a:p>
          <a:p>
            <a:pPr>
              <a:buFontTx/>
              <a:buChar char="-"/>
            </a:pPr>
            <a:r>
              <a:rPr lang="en-US" dirty="0"/>
              <a:t>Have students read articles on food insecurity and/or challenges of individuals living in poverty or lower-income households</a:t>
            </a:r>
          </a:p>
          <a:p>
            <a:pPr marL="274320" lvl="1" indent="0">
              <a:buNone/>
            </a:pPr>
            <a:endParaRPr lang="en-US" dirty="0"/>
          </a:p>
        </p:txBody>
      </p:sp>
    </p:spTree>
    <p:extLst>
      <p:ext uri="{BB962C8B-B14F-4D97-AF65-F5344CB8AC3E}">
        <p14:creationId xmlns:p14="http://schemas.microsoft.com/office/powerpoint/2010/main" val="3007563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75E0-C83D-4A29-B196-99EEC59F190D}"/>
              </a:ext>
            </a:extLst>
          </p:cNvPr>
          <p:cNvSpPr>
            <a:spLocks noGrp="1"/>
          </p:cNvSpPr>
          <p:nvPr>
            <p:ph type="title"/>
          </p:nvPr>
        </p:nvSpPr>
        <p:spPr/>
        <p:txBody>
          <a:bodyPr/>
          <a:lstStyle/>
          <a:p>
            <a:r>
              <a:rPr lang="en-US" dirty="0"/>
              <a:t>Research Methods</a:t>
            </a:r>
          </a:p>
        </p:txBody>
      </p:sp>
      <p:sp>
        <p:nvSpPr>
          <p:cNvPr id="3" name="Content Placeholder 2">
            <a:extLst>
              <a:ext uri="{FF2B5EF4-FFF2-40B4-BE49-F238E27FC236}">
                <a16:creationId xmlns:a16="http://schemas.microsoft.com/office/drawing/2014/main" id="{3FCBFBDF-39AB-4001-BC08-BB2AF62B9746}"/>
              </a:ext>
            </a:extLst>
          </p:cNvPr>
          <p:cNvSpPr>
            <a:spLocks noGrp="1"/>
          </p:cNvSpPr>
          <p:nvPr>
            <p:ph sz="quarter" idx="1"/>
          </p:nvPr>
        </p:nvSpPr>
        <p:spPr>
          <a:xfrm>
            <a:off x="762000" y="1527048"/>
            <a:ext cx="7696200" cy="4572000"/>
          </a:xfrm>
        </p:spPr>
        <p:txBody>
          <a:bodyPr>
            <a:normAutofit fontScale="92500" lnSpcReduction="10000"/>
          </a:bodyPr>
          <a:lstStyle/>
          <a:p>
            <a:endParaRPr lang="en-US" dirty="0"/>
          </a:p>
          <a:p>
            <a:r>
              <a:rPr lang="en-US" dirty="0"/>
              <a:t>Pre/Post M-GUDS short form (M-GUDS = </a:t>
            </a:r>
            <a:r>
              <a:rPr lang="en-US" dirty="0" err="1"/>
              <a:t>Miville</a:t>
            </a:r>
            <a:r>
              <a:rPr lang="en-US" dirty="0"/>
              <a:t>-Guzman Universality-Diversity Short form)</a:t>
            </a:r>
          </a:p>
          <a:p>
            <a:r>
              <a:rPr lang="en-US" dirty="0"/>
              <a:t>Example M-GUDS item: Knowing about the different experiences of other people helps me understand my own problems better.  </a:t>
            </a:r>
          </a:p>
          <a:p>
            <a:r>
              <a:rPr lang="en-US" dirty="0"/>
              <a:t>Example M-GUDS item: It’s really hard for me to feel close to a person from another race. </a:t>
            </a:r>
          </a:p>
          <a:p>
            <a:pPr marL="0" indent="0">
              <a:buNone/>
            </a:pPr>
            <a:endParaRPr lang="en-US" dirty="0"/>
          </a:p>
          <a:p>
            <a:r>
              <a:rPr lang="en-US" dirty="0"/>
              <a:t>Reflection questions in post-test (after presentations were completed)</a:t>
            </a:r>
          </a:p>
        </p:txBody>
      </p:sp>
    </p:spTree>
    <p:extLst>
      <p:ext uri="{BB962C8B-B14F-4D97-AF65-F5344CB8AC3E}">
        <p14:creationId xmlns:p14="http://schemas.microsoft.com/office/powerpoint/2010/main" val="799486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Research Study Demographics</a:t>
            </a:r>
          </a:p>
        </p:txBody>
      </p:sp>
      <p:sp>
        <p:nvSpPr>
          <p:cNvPr id="3" name="Content Placeholder 2"/>
          <p:cNvSpPr>
            <a:spLocks noGrp="1"/>
          </p:cNvSpPr>
          <p:nvPr>
            <p:ph sz="quarter" idx="1"/>
          </p:nvPr>
        </p:nvSpPr>
        <p:spPr/>
        <p:txBody>
          <a:bodyPr>
            <a:normAutofit/>
          </a:bodyPr>
          <a:lstStyle/>
          <a:p>
            <a:r>
              <a:rPr lang="en-US" dirty="0"/>
              <a:t>48 students from the “Statistics in Application” course participated in the study and completed both the pre- and post-inventories</a:t>
            </a:r>
          </a:p>
          <a:p>
            <a:r>
              <a:rPr lang="en-US" dirty="0"/>
              <a:t>28 (58.3%) females and 20 (41.7%) males</a:t>
            </a:r>
          </a:p>
          <a:p>
            <a:r>
              <a:rPr lang="en-US" dirty="0"/>
              <a:t>40 (83.3%) identified as Caucasian, 3(6.3%) identified as African American, 1(2.1%) as Asian, 1(2.1%) as Hispanic or Latino (2.1%), and 2(4.2%) as Multiracial</a:t>
            </a:r>
          </a:p>
          <a:p>
            <a:r>
              <a:rPr lang="en-US" dirty="0"/>
              <a:t>Most students were not statistics majors</a:t>
            </a:r>
          </a:p>
        </p:txBody>
      </p:sp>
    </p:spTree>
    <p:extLst>
      <p:ext uri="{BB962C8B-B14F-4D97-AF65-F5344CB8AC3E}">
        <p14:creationId xmlns:p14="http://schemas.microsoft.com/office/powerpoint/2010/main" val="1735172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Findings related to Diversity Inventory</a:t>
            </a:r>
          </a:p>
        </p:txBody>
      </p:sp>
      <p:graphicFrame>
        <p:nvGraphicFramePr>
          <p:cNvPr id="4" name="Content Placeholder 3">
            <a:extLst>
              <a:ext uri="{FF2B5EF4-FFF2-40B4-BE49-F238E27FC236}">
                <a16:creationId xmlns:a16="http://schemas.microsoft.com/office/drawing/2014/main" id="{FEFC6CA0-5448-4CDF-9132-01533485F1DB}"/>
              </a:ext>
            </a:extLst>
          </p:cNvPr>
          <p:cNvGraphicFramePr>
            <a:graphicFrameLocks noGrp="1"/>
          </p:cNvGraphicFramePr>
          <p:nvPr>
            <p:ph sz="quarter" idx="1"/>
            <p:extLst>
              <p:ext uri="{D42A27DB-BD31-4B8C-83A1-F6EECF244321}">
                <p14:modId xmlns:p14="http://schemas.microsoft.com/office/powerpoint/2010/main" val="2572067703"/>
              </p:ext>
            </p:extLst>
          </p:nvPr>
        </p:nvGraphicFramePr>
        <p:xfrm>
          <a:off x="650747" y="4209288"/>
          <a:ext cx="7883653" cy="1962912"/>
        </p:xfrm>
        <a:graphic>
          <a:graphicData uri="http://schemas.openxmlformats.org/drawingml/2006/table">
            <a:tbl>
              <a:tblPr firstRow="1" firstCol="1" bandRow="1">
                <a:tableStyleId>{5C22544A-7EE6-4342-B048-85BDC9FD1C3A}</a:tableStyleId>
              </a:tblPr>
              <a:tblGrid>
                <a:gridCol w="2227718">
                  <a:extLst>
                    <a:ext uri="{9D8B030D-6E8A-4147-A177-3AD203B41FA5}">
                      <a16:colId xmlns:a16="http://schemas.microsoft.com/office/drawing/2014/main" val="871423655"/>
                    </a:ext>
                  </a:extLst>
                </a:gridCol>
                <a:gridCol w="1435393">
                  <a:extLst>
                    <a:ext uri="{9D8B030D-6E8A-4147-A177-3AD203B41FA5}">
                      <a16:colId xmlns:a16="http://schemas.microsoft.com/office/drawing/2014/main" val="2713417394"/>
                    </a:ext>
                  </a:extLst>
                </a:gridCol>
                <a:gridCol w="1513023">
                  <a:extLst>
                    <a:ext uri="{9D8B030D-6E8A-4147-A177-3AD203B41FA5}">
                      <a16:colId xmlns:a16="http://schemas.microsoft.com/office/drawing/2014/main" val="2308086438"/>
                    </a:ext>
                  </a:extLst>
                </a:gridCol>
                <a:gridCol w="1300865">
                  <a:extLst>
                    <a:ext uri="{9D8B030D-6E8A-4147-A177-3AD203B41FA5}">
                      <a16:colId xmlns:a16="http://schemas.microsoft.com/office/drawing/2014/main" val="159018839"/>
                    </a:ext>
                  </a:extLst>
                </a:gridCol>
                <a:gridCol w="1406654">
                  <a:extLst>
                    <a:ext uri="{9D8B030D-6E8A-4147-A177-3AD203B41FA5}">
                      <a16:colId xmlns:a16="http://schemas.microsoft.com/office/drawing/2014/main" val="2386649320"/>
                    </a:ext>
                  </a:extLst>
                </a:gridCol>
              </a:tblGrid>
              <a:tr h="0">
                <a:tc>
                  <a:txBody>
                    <a:bodyPr/>
                    <a:lstStyle/>
                    <a:p>
                      <a:pPr marL="0" marR="0" algn="ctr">
                        <a:lnSpc>
                          <a:spcPct val="115000"/>
                        </a:lnSpc>
                        <a:spcBef>
                          <a:spcPts val="0"/>
                        </a:spcBef>
                        <a:spcAft>
                          <a:spcPts val="0"/>
                        </a:spcAft>
                      </a:pPr>
                      <a:r>
                        <a:rPr lang="en-US" sz="1400" dirty="0">
                          <a:solidFill>
                            <a:schemeClr val="tx1"/>
                          </a:solidFill>
                          <a:effectLst/>
                        </a:rPr>
                        <a:t>Subscale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marL="0" marR="0" algn="ctr">
                        <a:lnSpc>
                          <a:spcPct val="115000"/>
                        </a:lnSpc>
                        <a:spcBef>
                          <a:spcPts val="0"/>
                        </a:spcBef>
                        <a:spcAft>
                          <a:spcPts val="0"/>
                        </a:spcAft>
                      </a:pPr>
                      <a:r>
                        <a:rPr lang="en-US" sz="1400" dirty="0">
                          <a:solidFill>
                            <a:schemeClr val="tx1"/>
                          </a:solidFill>
                          <a:effectLst/>
                        </a:rPr>
                        <a:t>Average Difference </a:t>
                      </a:r>
                    </a:p>
                    <a:p>
                      <a:pPr marL="0" marR="0" algn="ctr">
                        <a:lnSpc>
                          <a:spcPct val="115000"/>
                        </a:lnSpc>
                        <a:spcBef>
                          <a:spcPts val="0"/>
                        </a:spcBef>
                        <a:spcAft>
                          <a:spcPts val="0"/>
                        </a:spcAft>
                      </a:pPr>
                      <a:r>
                        <a:rPr lang="en-US" sz="1400" dirty="0">
                          <a:solidFill>
                            <a:schemeClr val="tx1"/>
                          </a:solidFill>
                          <a:effectLst/>
                        </a:rPr>
                        <a:t>(Post – Pre)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marL="0" marR="0" algn="ctr">
                        <a:lnSpc>
                          <a:spcPct val="115000"/>
                        </a:lnSpc>
                        <a:spcBef>
                          <a:spcPts val="0"/>
                        </a:spcBef>
                        <a:spcAft>
                          <a:spcPts val="0"/>
                        </a:spcAft>
                      </a:pPr>
                      <a:r>
                        <a:rPr lang="en-US" sz="1400" dirty="0">
                          <a:solidFill>
                            <a:schemeClr val="tx1"/>
                          </a:solidFill>
                          <a:effectLst/>
                        </a:rPr>
                        <a:t>95% Conf. Interval</a:t>
                      </a:r>
                    </a:p>
                    <a:p>
                      <a:pPr marL="0" marR="0" algn="ctr">
                        <a:lnSpc>
                          <a:spcPct val="115000"/>
                        </a:lnSpc>
                        <a:spcBef>
                          <a:spcPts val="0"/>
                        </a:spcBef>
                        <a:spcAft>
                          <a:spcPts val="0"/>
                        </a:spcAft>
                      </a:pPr>
                      <a:r>
                        <a:rPr lang="en-US" sz="1400" dirty="0">
                          <a:solidFill>
                            <a:schemeClr val="tx1"/>
                          </a:solidFill>
                          <a:effectLst/>
                        </a:rPr>
                        <a:t>(Post – Pre)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marL="0" marR="0" algn="ctr">
                        <a:lnSpc>
                          <a:spcPct val="115000"/>
                        </a:lnSpc>
                        <a:spcBef>
                          <a:spcPts val="0"/>
                        </a:spcBef>
                        <a:spcAft>
                          <a:spcPts val="0"/>
                        </a:spcAft>
                      </a:pPr>
                      <a:r>
                        <a:rPr lang="en-US" sz="1400" dirty="0">
                          <a:solidFill>
                            <a:schemeClr val="tx1"/>
                          </a:solidFill>
                          <a:effectLst/>
                        </a:rPr>
                        <a:t>2-sided </a:t>
                      </a:r>
                    </a:p>
                    <a:p>
                      <a:pPr marL="0" marR="0" algn="ctr">
                        <a:lnSpc>
                          <a:spcPct val="115000"/>
                        </a:lnSpc>
                        <a:spcBef>
                          <a:spcPts val="0"/>
                        </a:spcBef>
                        <a:spcAft>
                          <a:spcPts val="0"/>
                        </a:spcAft>
                      </a:pPr>
                      <a:r>
                        <a:rPr lang="en-US" sz="1400" dirty="0">
                          <a:solidFill>
                            <a:schemeClr val="tx1"/>
                          </a:solidFill>
                          <a:effectLst/>
                        </a:rPr>
                        <a:t>T-test</a:t>
                      </a:r>
                    </a:p>
                    <a:p>
                      <a:pPr marL="0" marR="0" algn="ctr">
                        <a:lnSpc>
                          <a:spcPct val="115000"/>
                        </a:lnSpc>
                        <a:spcBef>
                          <a:spcPts val="0"/>
                        </a:spcBef>
                        <a:spcAft>
                          <a:spcPts val="0"/>
                        </a:spcAft>
                      </a:pPr>
                      <a:r>
                        <a:rPr lang="en-US" sz="1400" dirty="0">
                          <a:solidFill>
                            <a:schemeClr val="tx1"/>
                          </a:solidFill>
                          <a:effectLst/>
                        </a:rPr>
                        <a:t>p-value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marL="0" marR="0" algn="ctr">
                        <a:lnSpc>
                          <a:spcPct val="115000"/>
                        </a:lnSpc>
                        <a:spcBef>
                          <a:spcPts val="0"/>
                        </a:spcBef>
                        <a:spcAft>
                          <a:spcPts val="0"/>
                        </a:spcAft>
                      </a:pPr>
                      <a:r>
                        <a:rPr lang="en-US" sz="1400" dirty="0">
                          <a:solidFill>
                            <a:schemeClr val="tx1"/>
                          </a:solidFill>
                          <a:effectLst/>
                        </a:rPr>
                        <a:t>2-sided </a:t>
                      </a:r>
                    </a:p>
                    <a:p>
                      <a:pPr marL="0" marR="0" algn="ctr">
                        <a:lnSpc>
                          <a:spcPct val="115000"/>
                        </a:lnSpc>
                        <a:spcBef>
                          <a:spcPts val="0"/>
                        </a:spcBef>
                        <a:spcAft>
                          <a:spcPts val="0"/>
                        </a:spcAft>
                      </a:pPr>
                      <a:r>
                        <a:rPr lang="en-US" sz="1400" dirty="0">
                          <a:solidFill>
                            <a:schemeClr val="tx1"/>
                          </a:solidFill>
                          <a:effectLst/>
                        </a:rPr>
                        <a:t>Signed Rank Test p-value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3897508009"/>
                  </a:ext>
                </a:extLst>
              </a:tr>
              <a:tr h="0">
                <a:tc>
                  <a:txBody>
                    <a:bodyPr/>
                    <a:lstStyle/>
                    <a:p>
                      <a:pPr marL="0" marR="0">
                        <a:lnSpc>
                          <a:spcPct val="115000"/>
                        </a:lnSpc>
                        <a:spcBef>
                          <a:spcPts val="0"/>
                        </a:spcBef>
                        <a:spcAft>
                          <a:spcPts val="0"/>
                        </a:spcAft>
                      </a:pPr>
                      <a:r>
                        <a:rPr lang="en-US" sz="1400" dirty="0">
                          <a:solidFill>
                            <a:schemeClr val="tx1"/>
                          </a:solidFill>
                          <a:effectLst/>
                        </a:rPr>
                        <a:t>Diversity of Contact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0.83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(0.02, 1.65)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0.0454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0.0669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39973103"/>
                  </a:ext>
                </a:extLst>
              </a:tr>
              <a:tr h="0">
                <a:tc>
                  <a:txBody>
                    <a:bodyPr/>
                    <a:lstStyle/>
                    <a:p>
                      <a:pPr marL="0" marR="0">
                        <a:lnSpc>
                          <a:spcPct val="115000"/>
                        </a:lnSpc>
                        <a:spcBef>
                          <a:spcPts val="0"/>
                        </a:spcBef>
                        <a:spcAft>
                          <a:spcPts val="0"/>
                        </a:spcAft>
                      </a:pPr>
                      <a:r>
                        <a:rPr lang="en-US" sz="1400" dirty="0">
                          <a:solidFill>
                            <a:schemeClr val="tx1"/>
                          </a:solidFill>
                          <a:effectLst/>
                        </a:rPr>
                        <a:t>Relativistic Appreciation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0.48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rPr>
                        <a:t>(-0.48, 1.39)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0.2940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0.4598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88538432"/>
                  </a:ext>
                </a:extLst>
              </a:tr>
              <a:tr h="0">
                <a:tc>
                  <a:txBody>
                    <a:bodyPr/>
                    <a:lstStyle/>
                    <a:p>
                      <a:pPr marL="0" marR="0">
                        <a:lnSpc>
                          <a:spcPct val="115000"/>
                        </a:lnSpc>
                        <a:spcBef>
                          <a:spcPts val="0"/>
                        </a:spcBef>
                        <a:spcAft>
                          <a:spcPts val="0"/>
                        </a:spcAft>
                      </a:pPr>
                      <a:r>
                        <a:rPr lang="en-US" sz="1400" dirty="0">
                          <a:solidFill>
                            <a:schemeClr val="tx1"/>
                          </a:solidFill>
                          <a:effectLst/>
                        </a:rPr>
                        <a:t>Comfort With Differences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0.19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rPr>
                        <a:t>(-0.62,1.00)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0.6443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rPr>
                        <a:t>0.9458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83181446"/>
                  </a:ext>
                </a:extLst>
              </a:tr>
            </a:tbl>
          </a:graphicData>
        </a:graphic>
      </p:graphicFrame>
      <p:sp>
        <p:nvSpPr>
          <p:cNvPr id="5" name="Rectangle 1">
            <a:extLst>
              <a:ext uri="{FF2B5EF4-FFF2-40B4-BE49-F238E27FC236}">
                <a16:creationId xmlns:a16="http://schemas.microsoft.com/office/drawing/2014/main" id="{AB1B03F4-00D0-4DC2-BAA8-A1DC5CAC07D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5A6C35E9-4F51-4BFB-A53F-F27291A0DA7D}"/>
              </a:ext>
            </a:extLst>
          </p:cNvPr>
          <p:cNvSpPr txBox="1"/>
          <p:nvPr/>
        </p:nvSpPr>
        <p:spPr>
          <a:xfrm>
            <a:off x="685799" y="1676400"/>
            <a:ext cx="7696201" cy="2462213"/>
          </a:xfrm>
          <a:prstGeom prst="rect">
            <a:avLst/>
          </a:prstGeom>
          <a:noFill/>
        </p:spPr>
        <p:txBody>
          <a:bodyPr wrap="square" rtlCol="0">
            <a:spAutoFit/>
          </a:bodyPr>
          <a:lstStyle/>
          <a:p>
            <a:r>
              <a:rPr lang="en-US" sz="2200" u="sng" dirty="0"/>
              <a:t>M-GUDS short form</a:t>
            </a:r>
          </a:p>
          <a:p>
            <a:pPr marL="285750" indent="-285750">
              <a:buFont typeface="Arial" panose="020B0604020202020204" pitchFamily="34" charset="0"/>
              <a:buChar char="•"/>
            </a:pPr>
            <a:r>
              <a:rPr lang="en-US" sz="2200" dirty="0"/>
              <a:t>There was not a significant difference in the overall scores between the pre and post inventories, regardless of whether a T-test (p =0.0771) or a Signed-Rank test as utilized (p=0.1318). </a:t>
            </a:r>
          </a:p>
          <a:p>
            <a:pPr marL="285750" indent="-285750">
              <a:buFont typeface="Arial" panose="020B0604020202020204" pitchFamily="34" charset="0"/>
              <a:buChar char="•"/>
            </a:pPr>
            <a:r>
              <a:rPr lang="en-US" sz="2200" dirty="0"/>
              <a:t>1 of the 3 subscales was significant  based on a T-test         p-value</a:t>
            </a:r>
          </a:p>
        </p:txBody>
      </p:sp>
    </p:spTree>
    <p:extLst>
      <p:ext uri="{BB962C8B-B14F-4D97-AF65-F5344CB8AC3E}">
        <p14:creationId xmlns:p14="http://schemas.microsoft.com/office/powerpoint/2010/main" val="2653550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Responses to Reflection Questions</a:t>
            </a:r>
          </a:p>
        </p:txBody>
      </p:sp>
      <p:pic>
        <p:nvPicPr>
          <p:cNvPr id="4" name="Content Placeholder 3">
            <a:extLst>
              <a:ext uri="{FF2B5EF4-FFF2-40B4-BE49-F238E27FC236}">
                <a16:creationId xmlns:a16="http://schemas.microsoft.com/office/drawing/2014/main" id="{B01948F2-9DCB-4609-B382-E5EE1831DC23}"/>
              </a:ext>
            </a:extLst>
          </p:cNvPr>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7920775" cy="4949825"/>
          </a:xfrm>
          <a:prstGeom prst="rect">
            <a:avLst/>
          </a:prstGeom>
          <a:noFill/>
          <a:ln>
            <a:noFill/>
          </a:ln>
        </p:spPr>
      </p:pic>
    </p:spTree>
    <p:extLst>
      <p:ext uri="{BB962C8B-B14F-4D97-AF65-F5344CB8AC3E}">
        <p14:creationId xmlns:p14="http://schemas.microsoft.com/office/powerpoint/2010/main" val="297367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Outline</a:t>
            </a:r>
          </a:p>
        </p:txBody>
      </p:sp>
      <p:sp>
        <p:nvSpPr>
          <p:cNvPr id="3" name="Content Placeholder 2"/>
          <p:cNvSpPr>
            <a:spLocks noGrp="1"/>
          </p:cNvSpPr>
          <p:nvPr>
            <p:ph sz="quarter" idx="1"/>
          </p:nvPr>
        </p:nvSpPr>
        <p:spPr>
          <a:xfrm>
            <a:off x="762000" y="1908048"/>
            <a:ext cx="8043672" cy="4111752"/>
          </a:xfrm>
        </p:spPr>
        <p:txBody>
          <a:bodyPr>
            <a:normAutofit/>
          </a:bodyPr>
          <a:lstStyle/>
          <a:p>
            <a:r>
              <a:rPr lang="en-US" sz="3000" dirty="0"/>
              <a:t>Project History</a:t>
            </a:r>
          </a:p>
          <a:p>
            <a:r>
              <a:rPr lang="en-US" sz="3000" dirty="0"/>
              <a:t>SNAP Data</a:t>
            </a:r>
          </a:p>
          <a:p>
            <a:r>
              <a:rPr lang="en-US" sz="3000" dirty="0"/>
              <a:t>Project Goals and Details</a:t>
            </a:r>
          </a:p>
          <a:p>
            <a:pPr marL="274320" lvl="1" indent="0">
              <a:buNone/>
            </a:pPr>
            <a:r>
              <a:rPr lang="en-US" sz="2600" dirty="0">
                <a:sym typeface="Wingdings" panose="05000000000000000000" pitchFamily="2" charset="2"/>
              </a:rPr>
              <a:t> </a:t>
            </a:r>
            <a:r>
              <a:rPr lang="en-US" sz="2600" dirty="0"/>
              <a:t>Project 1         </a:t>
            </a:r>
            <a:r>
              <a:rPr lang="en-US" sz="2600" dirty="0">
                <a:sym typeface="Wingdings" panose="05000000000000000000" pitchFamily="2" charset="2"/>
              </a:rPr>
              <a:t> </a:t>
            </a:r>
            <a:r>
              <a:rPr lang="en-US" sz="2600" dirty="0"/>
              <a:t>Project 2          </a:t>
            </a:r>
            <a:r>
              <a:rPr lang="en-US" sz="2600" dirty="0">
                <a:sym typeface="Wingdings" panose="05000000000000000000" pitchFamily="2" charset="2"/>
              </a:rPr>
              <a:t> </a:t>
            </a:r>
            <a:r>
              <a:rPr lang="en-US" sz="2600" dirty="0"/>
              <a:t>Presentation</a:t>
            </a:r>
          </a:p>
          <a:p>
            <a:r>
              <a:rPr lang="en-US" sz="3000" dirty="0"/>
              <a:t>Findings related to Diversity Inventory and Reflection Questions</a:t>
            </a:r>
          </a:p>
          <a:p>
            <a:r>
              <a:rPr lang="en-US" sz="3000" dirty="0"/>
              <a:t>Conclusions</a:t>
            </a:r>
          </a:p>
        </p:txBody>
      </p:sp>
    </p:spTree>
    <p:extLst>
      <p:ext uri="{BB962C8B-B14F-4D97-AF65-F5344CB8AC3E}">
        <p14:creationId xmlns:p14="http://schemas.microsoft.com/office/powerpoint/2010/main" val="128490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Responses to </a:t>
            </a:r>
            <a:r>
              <a:rPr lang="en-US" dirty="0"/>
              <a:t>Reflection</a:t>
            </a:r>
            <a:r>
              <a:rPr lang="en-US" dirty="0">
                <a:solidFill>
                  <a:schemeClr val="tx1"/>
                </a:solidFill>
              </a:rPr>
              <a:t> Questions</a:t>
            </a:r>
          </a:p>
        </p:txBody>
      </p:sp>
      <p:pic>
        <p:nvPicPr>
          <p:cNvPr id="4" name="Content Placeholder 3">
            <a:extLst>
              <a:ext uri="{FF2B5EF4-FFF2-40B4-BE49-F238E27FC236}">
                <a16:creationId xmlns:a16="http://schemas.microsoft.com/office/drawing/2014/main" id="{6B085F40-3424-43D9-99A2-08467C24D1E1}"/>
              </a:ext>
            </a:extLst>
          </p:cNvPr>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685801" y="1676401"/>
            <a:ext cx="7848600" cy="4876800"/>
          </a:xfrm>
          <a:prstGeom prst="rect">
            <a:avLst/>
          </a:prstGeom>
          <a:noFill/>
          <a:ln>
            <a:noFill/>
          </a:ln>
        </p:spPr>
      </p:pic>
    </p:spTree>
    <p:extLst>
      <p:ext uri="{BB962C8B-B14F-4D97-AF65-F5344CB8AC3E}">
        <p14:creationId xmlns:p14="http://schemas.microsoft.com/office/powerpoint/2010/main" val="251167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Responses to Reflection Questions</a:t>
            </a:r>
          </a:p>
        </p:txBody>
      </p:sp>
      <p:graphicFrame>
        <p:nvGraphicFramePr>
          <p:cNvPr id="6" name="Content Placeholder 5">
            <a:extLst>
              <a:ext uri="{FF2B5EF4-FFF2-40B4-BE49-F238E27FC236}">
                <a16:creationId xmlns:a16="http://schemas.microsoft.com/office/drawing/2014/main" id="{4A2A4485-F65D-4166-844C-42874F546F88}"/>
              </a:ext>
            </a:extLst>
          </p:cNvPr>
          <p:cNvGraphicFramePr>
            <a:graphicFrameLocks noGrp="1"/>
          </p:cNvGraphicFramePr>
          <p:nvPr>
            <p:ph sz="quarter" idx="1"/>
            <p:extLst>
              <p:ext uri="{D42A27DB-BD31-4B8C-83A1-F6EECF244321}">
                <p14:modId xmlns:p14="http://schemas.microsoft.com/office/powerpoint/2010/main" val="4244144318"/>
              </p:ext>
            </p:extLst>
          </p:nvPr>
        </p:nvGraphicFramePr>
        <p:xfrm>
          <a:off x="914400" y="2831465"/>
          <a:ext cx="7086600" cy="3264535"/>
        </p:xfrm>
        <a:graphic>
          <a:graphicData uri="http://schemas.openxmlformats.org/drawingml/2006/table">
            <a:tbl>
              <a:tblPr firstRow="1" firstCol="1" bandRow="1">
                <a:tableStyleId>{5C22544A-7EE6-4342-B048-85BDC9FD1C3A}</a:tableStyleId>
              </a:tblPr>
              <a:tblGrid>
                <a:gridCol w="1771271">
                  <a:extLst>
                    <a:ext uri="{9D8B030D-6E8A-4147-A177-3AD203B41FA5}">
                      <a16:colId xmlns:a16="http://schemas.microsoft.com/office/drawing/2014/main" val="3148339367"/>
                    </a:ext>
                  </a:extLst>
                </a:gridCol>
                <a:gridCol w="1771271">
                  <a:extLst>
                    <a:ext uri="{9D8B030D-6E8A-4147-A177-3AD203B41FA5}">
                      <a16:colId xmlns:a16="http://schemas.microsoft.com/office/drawing/2014/main" val="4280515981"/>
                    </a:ext>
                  </a:extLst>
                </a:gridCol>
                <a:gridCol w="1772029">
                  <a:extLst>
                    <a:ext uri="{9D8B030D-6E8A-4147-A177-3AD203B41FA5}">
                      <a16:colId xmlns:a16="http://schemas.microsoft.com/office/drawing/2014/main" val="864051068"/>
                    </a:ext>
                  </a:extLst>
                </a:gridCol>
                <a:gridCol w="1772029">
                  <a:extLst>
                    <a:ext uri="{9D8B030D-6E8A-4147-A177-3AD203B41FA5}">
                      <a16:colId xmlns:a16="http://schemas.microsoft.com/office/drawing/2014/main" val="1527667011"/>
                    </a:ext>
                  </a:extLst>
                </a:gridCol>
              </a:tblGrid>
              <a:tr h="1088178">
                <a:tc>
                  <a:txBody>
                    <a:bodyPr/>
                    <a:lstStyle/>
                    <a:p>
                      <a:pPr marL="0" marR="0">
                        <a:spcBef>
                          <a:spcPts val="0"/>
                        </a:spcBef>
                        <a:spcAft>
                          <a:spcPts val="0"/>
                        </a:spcAft>
                      </a:pPr>
                      <a:r>
                        <a:rPr lang="en-US" sz="1500">
                          <a:effectLst/>
                        </a:rPr>
                        <a:t> </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500" dirty="0">
                          <a:effectLst/>
                        </a:rPr>
                        <a:t>Empathy for or Challenges of People on SNAP benefits</a:t>
                      </a:r>
                      <a:endParaRPr lang="en-US" sz="15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500">
                          <a:effectLst/>
                        </a:rPr>
                        <a:t>Nutritional limitations of SNAP benefits</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500">
                          <a:effectLst/>
                        </a:rPr>
                        <a:t>Limitations of SNAP benefits</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3502702353"/>
                  </a:ext>
                </a:extLst>
              </a:tr>
              <a:tr h="816134">
                <a:tc>
                  <a:txBody>
                    <a:bodyPr/>
                    <a:lstStyle/>
                    <a:p>
                      <a:pPr marL="0" marR="0">
                        <a:spcBef>
                          <a:spcPts val="0"/>
                        </a:spcBef>
                        <a:spcAft>
                          <a:spcPts val="0"/>
                        </a:spcAft>
                      </a:pPr>
                      <a:r>
                        <a:rPr lang="en-US" sz="1500">
                          <a:effectLst/>
                        </a:rPr>
                        <a:t>Responses indicative of this sentiment</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lgn="ctr">
                        <a:spcBef>
                          <a:spcPts val="0"/>
                        </a:spcBef>
                        <a:spcAft>
                          <a:spcPts val="0"/>
                        </a:spcAft>
                      </a:pPr>
                      <a:r>
                        <a:rPr lang="en-US" sz="1500">
                          <a:effectLst/>
                        </a:rPr>
                        <a:t>32 (66.7%)</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500">
                          <a:effectLst/>
                        </a:rPr>
                        <a:t>17 (35.4%)</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500">
                          <a:effectLst/>
                        </a:rPr>
                        <a:t>7 (14.6%)</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1561229162"/>
                  </a:ext>
                </a:extLst>
              </a:tr>
              <a:tr h="816134">
                <a:tc>
                  <a:txBody>
                    <a:bodyPr/>
                    <a:lstStyle/>
                    <a:p>
                      <a:pPr marL="0" marR="0">
                        <a:spcBef>
                          <a:spcPts val="0"/>
                        </a:spcBef>
                        <a:spcAft>
                          <a:spcPts val="0"/>
                        </a:spcAft>
                      </a:pPr>
                      <a:r>
                        <a:rPr lang="en-US" sz="1500">
                          <a:effectLst/>
                        </a:rPr>
                        <a:t>Responses not indicative of this sentiment</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lgn="ctr">
                        <a:spcBef>
                          <a:spcPts val="0"/>
                        </a:spcBef>
                        <a:spcAft>
                          <a:spcPts val="0"/>
                        </a:spcAft>
                      </a:pPr>
                      <a:r>
                        <a:rPr lang="en-US" sz="1500" dirty="0">
                          <a:effectLst/>
                        </a:rPr>
                        <a:t>16 (33.3%)</a:t>
                      </a:r>
                      <a:endParaRPr lang="en-US" sz="1500" dirty="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500">
                          <a:effectLst/>
                        </a:rPr>
                        <a:t>31 (64.6%)</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500">
                          <a:effectLst/>
                        </a:rPr>
                        <a:t>41 (85.4%)</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1848221589"/>
                  </a:ext>
                </a:extLst>
              </a:tr>
              <a:tr h="544089">
                <a:tc>
                  <a:txBody>
                    <a:bodyPr/>
                    <a:lstStyle/>
                    <a:p>
                      <a:pPr marL="0" marR="0">
                        <a:spcBef>
                          <a:spcPts val="0"/>
                        </a:spcBef>
                        <a:spcAft>
                          <a:spcPts val="0"/>
                        </a:spcAft>
                      </a:pPr>
                      <a:r>
                        <a:rPr lang="en-US" sz="1500" dirty="0">
                          <a:effectLst/>
                        </a:rPr>
                        <a:t>Total </a:t>
                      </a:r>
                    </a:p>
                    <a:p>
                      <a:pPr marL="0" marR="0">
                        <a:spcBef>
                          <a:spcPts val="0"/>
                        </a:spcBef>
                        <a:spcAft>
                          <a:spcPts val="0"/>
                        </a:spcAft>
                      </a:pPr>
                      <a:r>
                        <a:rPr lang="en-US" sz="1500" dirty="0">
                          <a:effectLst/>
                        </a:rPr>
                        <a:t>Responses</a:t>
                      </a:r>
                      <a:endParaRPr lang="en-US" sz="15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lgn="ctr">
                        <a:spcBef>
                          <a:spcPts val="0"/>
                        </a:spcBef>
                        <a:spcAft>
                          <a:spcPts val="0"/>
                        </a:spcAft>
                      </a:pPr>
                      <a:r>
                        <a:rPr lang="en-US" sz="1500">
                          <a:effectLst/>
                        </a:rPr>
                        <a:t>48</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500">
                          <a:effectLst/>
                        </a:rPr>
                        <a:t>48</a:t>
                      </a:r>
                      <a:endParaRPr lang="en-US" sz="150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tc>
                  <a:txBody>
                    <a:bodyPr/>
                    <a:lstStyle/>
                    <a:p>
                      <a:pPr marL="0" marR="0" algn="ctr">
                        <a:spcBef>
                          <a:spcPts val="0"/>
                        </a:spcBef>
                        <a:spcAft>
                          <a:spcPts val="0"/>
                        </a:spcAft>
                      </a:pPr>
                      <a:r>
                        <a:rPr lang="en-US" sz="1500" dirty="0">
                          <a:effectLst/>
                        </a:rPr>
                        <a:t>48</a:t>
                      </a:r>
                      <a:endParaRPr lang="en-US" sz="1500" dirty="0">
                        <a:solidFill>
                          <a:srgbClr val="000000"/>
                        </a:solidFill>
                        <a:effectLst/>
                        <a:latin typeface="Times New Roman" panose="02020603050405020304" pitchFamily="18" charset="0"/>
                        <a:ea typeface="Cambria" panose="02040503050406030204" pitchFamily="18" charset="0"/>
                      </a:endParaRPr>
                    </a:p>
                  </a:txBody>
                  <a:tcPr marL="68580" marR="68580" marT="0" marB="0" anchor="ctr"/>
                </a:tc>
                <a:extLst>
                  <a:ext uri="{0D108BD9-81ED-4DB2-BD59-A6C34878D82A}">
                    <a16:rowId xmlns:a16="http://schemas.microsoft.com/office/drawing/2014/main" val="3929474600"/>
                  </a:ext>
                </a:extLst>
              </a:tr>
            </a:tbl>
          </a:graphicData>
        </a:graphic>
      </p:graphicFrame>
      <p:sp>
        <p:nvSpPr>
          <p:cNvPr id="3" name="TextBox 2">
            <a:extLst>
              <a:ext uri="{FF2B5EF4-FFF2-40B4-BE49-F238E27FC236}">
                <a16:creationId xmlns:a16="http://schemas.microsoft.com/office/drawing/2014/main" id="{28A932CD-D57D-45FE-851E-39E7E307D5FE}"/>
              </a:ext>
            </a:extLst>
          </p:cNvPr>
          <p:cNvSpPr txBox="1"/>
          <p:nvPr/>
        </p:nvSpPr>
        <p:spPr>
          <a:xfrm>
            <a:off x="1905000" y="1752600"/>
            <a:ext cx="5715000" cy="646331"/>
          </a:xfrm>
          <a:prstGeom prst="rect">
            <a:avLst/>
          </a:prstGeom>
          <a:noFill/>
        </p:spPr>
        <p:txBody>
          <a:bodyPr wrap="square" rtlCol="0">
            <a:spAutoFit/>
          </a:bodyPr>
          <a:lstStyle/>
          <a:p>
            <a:r>
              <a:rPr lang="en-US" dirty="0"/>
              <a:t>What reflections do you have on the challenges </a:t>
            </a:r>
          </a:p>
          <a:p>
            <a:r>
              <a:rPr lang="en-US" dirty="0"/>
              <a:t>for individuals who receive SNAP benefits?”</a:t>
            </a:r>
          </a:p>
        </p:txBody>
      </p:sp>
    </p:spTree>
    <p:extLst>
      <p:ext uri="{BB962C8B-B14F-4D97-AF65-F5344CB8AC3E}">
        <p14:creationId xmlns:p14="http://schemas.microsoft.com/office/powerpoint/2010/main" val="3111685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DD253-A742-424E-AE6C-69B75E24122B}"/>
              </a:ext>
            </a:extLst>
          </p:cNvPr>
          <p:cNvSpPr>
            <a:spLocks noGrp="1"/>
          </p:cNvSpPr>
          <p:nvPr>
            <p:ph type="title"/>
          </p:nvPr>
        </p:nvSpPr>
        <p:spPr/>
        <p:txBody>
          <a:bodyPr/>
          <a:lstStyle/>
          <a:p>
            <a:r>
              <a:rPr lang="en-US" dirty="0"/>
              <a:t>Example Responses</a:t>
            </a:r>
          </a:p>
        </p:txBody>
      </p:sp>
      <p:graphicFrame>
        <p:nvGraphicFramePr>
          <p:cNvPr id="5" name="Content Placeholder 4">
            <a:extLst>
              <a:ext uri="{FF2B5EF4-FFF2-40B4-BE49-F238E27FC236}">
                <a16:creationId xmlns:a16="http://schemas.microsoft.com/office/drawing/2014/main" id="{276F32FA-CD7B-464A-9EF5-7A6DAAC7D443}"/>
              </a:ext>
            </a:extLst>
          </p:cNvPr>
          <p:cNvGraphicFramePr>
            <a:graphicFrameLocks noGrp="1"/>
          </p:cNvGraphicFramePr>
          <p:nvPr>
            <p:ph sz="quarter" idx="1"/>
            <p:extLst>
              <p:ext uri="{D42A27DB-BD31-4B8C-83A1-F6EECF244321}">
                <p14:modId xmlns:p14="http://schemas.microsoft.com/office/powerpoint/2010/main" val="1471256793"/>
              </p:ext>
            </p:extLst>
          </p:nvPr>
        </p:nvGraphicFramePr>
        <p:xfrm>
          <a:off x="301752" y="1600200"/>
          <a:ext cx="8534400" cy="4724399"/>
        </p:xfrm>
        <a:graphic>
          <a:graphicData uri="http://schemas.openxmlformats.org/drawingml/2006/table">
            <a:tbl>
              <a:tblPr firstRow="1" firstCol="1" bandRow="1">
                <a:tableStyleId>{5C22544A-7EE6-4342-B048-85BDC9FD1C3A}</a:tableStyleId>
              </a:tblPr>
              <a:tblGrid>
                <a:gridCol w="6238783">
                  <a:extLst>
                    <a:ext uri="{9D8B030D-6E8A-4147-A177-3AD203B41FA5}">
                      <a16:colId xmlns:a16="http://schemas.microsoft.com/office/drawing/2014/main" val="1535426872"/>
                    </a:ext>
                  </a:extLst>
                </a:gridCol>
                <a:gridCol w="2295617">
                  <a:extLst>
                    <a:ext uri="{9D8B030D-6E8A-4147-A177-3AD203B41FA5}">
                      <a16:colId xmlns:a16="http://schemas.microsoft.com/office/drawing/2014/main" val="2907942348"/>
                    </a:ext>
                  </a:extLst>
                </a:gridCol>
              </a:tblGrid>
              <a:tr h="508782">
                <a:tc>
                  <a:txBody>
                    <a:bodyPr/>
                    <a:lstStyle/>
                    <a:p>
                      <a:pPr marL="0" marR="0">
                        <a:spcBef>
                          <a:spcPts val="0"/>
                        </a:spcBef>
                        <a:spcAft>
                          <a:spcPts val="0"/>
                        </a:spcAft>
                      </a:pPr>
                      <a:r>
                        <a:rPr lang="en-US" sz="1600" dirty="0">
                          <a:effectLst/>
                        </a:rPr>
                        <a:t>Student response</a:t>
                      </a:r>
                    </a:p>
                    <a:p>
                      <a:pPr marL="0" marR="0">
                        <a:spcBef>
                          <a:spcPts val="0"/>
                        </a:spcBef>
                        <a:spcAft>
                          <a:spcPts val="0"/>
                        </a:spcAft>
                      </a:pPr>
                      <a:endParaRPr lang="en-US" sz="16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600">
                          <a:effectLst/>
                        </a:rPr>
                        <a:t>Theme(s)</a:t>
                      </a:r>
                      <a:endParaRPr lang="en-US" sz="160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3018032155"/>
                  </a:ext>
                </a:extLst>
              </a:tr>
              <a:tr h="992902">
                <a:tc>
                  <a:txBody>
                    <a:bodyPr/>
                    <a:lstStyle/>
                    <a:p>
                      <a:pPr marL="0" marR="0">
                        <a:spcBef>
                          <a:spcPts val="0"/>
                        </a:spcBef>
                        <a:spcAft>
                          <a:spcPts val="0"/>
                        </a:spcAft>
                      </a:pPr>
                      <a:r>
                        <a:rPr lang="en-US" sz="1600" dirty="0">
                          <a:effectLst/>
                        </a:rPr>
                        <a:t>It is so hard to imagine the struggles these people would face, given how challenging it was for our group of 6 college students to figure it out! </a:t>
                      </a:r>
                      <a:endParaRPr lang="en-US" sz="16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600">
                          <a:effectLst/>
                        </a:rPr>
                        <a:t>Empathy/Challenges</a:t>
                      </a:r>
                      <a:endParaRPr lang="en-US" sz="160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2322228729"/>
                  </a:ext>
                </a:extLst>
              </a:tr>
              <a:tr h="1323870">
                <a:tc>
                  <a:txBody>
                    <a:bodyPr/>
                    <a:lstStyle/>
                    <a:p>
                      <a:pPr marL="0" marR="0">
                        <a:spcBef>
                          <a:spcPts val="0"/>
                        </a:spcBef>
                        <a:spcAft>
                          <a:spcPts val="0"/>
                        </a:spcAft>
                      </a:pPr>
                      <a:r>
                        <a:rPr lang="en-US" sz="1600" dirty="0">
                          <a:effectLst/>
                        </a:rPr>
                        <a:t>It made me realize how hard it is for people on SNAP benefits to eat healthy and to provide enough food for their family. And it really made me appreciate the money I have for food. </a:t>
                      </a:r>
                      <a:endParaRPr lang="en-US" sz="16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600">
                          <a:effectLst/>
                        </a:rPr>
                        <a:t>Empathy/Challenges, Nutritional Limitations</a:t>
                      </a:r>
                      <a:endParaRPr lang="en-US" sz="160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1701903498"/>
                  </a:ext>
                </a:extLst>
              </a:tr>
              <a:tr h="992902">
                <a:tc>
                  <a:txBody>
                    <a:bodyPr/>
                    <a:lstStyle/>
                    <a:p>
                      <a:pPr marL="0" marR="0">
                        <a:spcBef>
                          <a:spcPts val="0"/>
                        </a:spcBef>
                        <a:spcAft>
                          <a:spcPts val="0"/>
                        </a:spcAft>
                      </a:pPr>
                      <a:r>
                        <a:rPr lang="en-US" sz="1600">
                          <a:effectLst/>
                        </a:rPr>
                        <a:t>It's often hard to make ends meet and I have a newfound level of respect for people who have no other choice but to use SNAP benefits. </a:t>
                      </a:r>
                      <a:endParaRPr lang="en-US" sz="160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600">
                          <a:effectLst/>
                        </a:rPr>
                        <a:t>Empathy/Challenges</a:t>
                      </a:r>
                      <a:endParaRPr lang="en-US" sz="160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70851174"/>
                  </a:ext>
                </a:extLst>
              </a:tr>
              <a:tr h="905943">
                <a:tc>
                  <a:txBody>
                    <a:bodyPr/>
                    <a:lstStyle/>
                    <a:p>
                      <a:pPr marL="0" marR="0">
                        <a:spcBef>
                          <a:spcPts val="0"/>
                        </a:spcBef>
                        <a:spcAft>
                          <a:spcPts val="0"/>
                        </a:spcAft>
                      </a:pPr>
                      <a:r>
                        <a:rPr lang="en-US" sz="1600" dirty="0">
                          <a:effectLst/>
                        </a:rPr>
                        <a:t>There was not enough money to feed us. Especially myself because I play &lt;&lt;a sport&gt;&gt; and need much more food than we had. </a:t>
                      </a:r>
                      <a:endParaRPr lang="en-US" sz="1600" dirty="0">
                        <a:solidFill>
                          <a:srgbClr val="000000"/>
                        </a:solidFill>
                        <a:effectLst/>
                        <a:latin typeface="Times New Roman" panose="02020603050405020304" pitchFamily="18" charset="0"/>
                        <a:ea typeface="Cambria" panose="02040503050406030204" pitchFamily="18" charset="0"/>
                      </a:endParaRPr>
                    </a:p>
                  </a:txBody>
                  <a:tcPr marL="68580" marR="68580" marT="0" marB="0"/>
                </a:tc>
                <a:tc>
                  <a:txBody>
                    <a:bodyPr/>
                    <a:lstStyle/>
                    <a:p>
                      <a:pPr marL="0" marR="0">
                        <a:spcBef>
                          <a:spcPts val="0"/>
                        </a:spcBef>
                        <a:spcAft>
                          <a:spcPts val="0"/>
                        </a:spcAft>
                      </a:pPr>
                      <a:r>
                        <a:rPr lang="en-US" sz="1600" dirty="0">
                          <a:effectLst/>
                        </a:rPr>
                        <a:t>Limitations of SNAP</a:t>
                      </a:r>
                      <a:endParaRPr lang="en-US" sz="1600" dirty="0">
                        <a:solidFill>
                          <a:srgbClr val="000000"/>
                        </a:solidFill>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977463398"/>
                  </a:ext>
                </a:extLst>
              </a:tr>
            </a:tbl>
          </a:graphicData>
        </a:graphic>
      </p:graphicFrame>
    </p:spTree>
    <p:extLst>
      <p:ext uri="{BB962C8B-B14F-4D97-AF65-F5344CB8AC3E}">
        <p14:creationId xmlns:p14="http://schemas.microsoft.com/office/powerpoint/2010/main" val="3775157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Conclusions</a:t>
            </a:r>
          </a:p>
        </p:txBody>
      </p:sp>
      <p:sp>
        <p:nvSpPr>
          <p:cNvPr id="3" name="Content Placeholder 2"/>
          <p:cNvSpPr>
            <a:spLocks noGrp="1"/>
          </p:cNvSpPr>
          <p:nvPr>
            <p:ph sz="quarter" idx="1"/>
          </p:nvPr>
        </p:nvSpPr>
        <p:spPr>
          <a:xfrm>
            <a:off x="528828" y="1524000"/>
            <a:ext cx="8080248" cy="4492752"/>
          </a:xfrm>
        </p:spPr>
        <p:txBody>
          <a:bodyPr>
            <a:normAutofit/>
          </a:bodyPr>
          <a:lstStyle/>
          <a:p>
            <a:r>
              <a:rPr lang="en-US" sz="2200" dirty="0"/>
              <a:t>Insignificant overall M-GUDS results. </a:t>
            </a:r>
          </a:p>
          <a:p>
            <a:endParaRPr lang="en-US" sz="2200" dirty="0"/>
          </a:p>
          <a:p>
            <a:r>
              <a:rPr lang="en-US" sz="2200" dirty="0"/>
              <a:t>SNAP project provides an opportunity for students to work     on a project which helps them gain statistical skills while simultaneously thinking critically about issues of diversity and social justice.  Therefore, regardless of M-GUDS results, it’s worth trying.</a:t>
            </a:r>
          </a:p>
          <a:p>
            <a:pPr marL="0" indent="0">
              <a:buNone/>
            </a:pPr>
            <a:endParaRPr lang="en-US" sz="2200" dirty="0"/>
          </a:p>
          <a:p>
            <a:r>
              <a:rPr lang="en-US" sz="2200" dirty="0"/>
              <a:t>Including additional written reflections throughout the project could be beneficial.</a:t>
            </a:r>
          </a:p>
          <a:p>
            <a:endParaRPr lang="en-US" dirty="0"/>
          </a:p>
          <a:p>
            <a:endParaRPr lang="en-US" dirty="0"/>
          </a:p>
        </p:txBody>
      </p:sp>
      <p:graphicFrame>
        <p:nvGraphicFramePr>
          <p:cNvPr id="5" name="Table 4">
            <a:extLst>
              <a:ext uri="{FF2B5EF4-FFF2-40B4-BE49-F238E27FC236}">
                <a16:creationId xmlns:a16="http://schemas.microsoft.com/office/drawing/2014/main" id="{FFF485B2-ED29-4C67-9D90-F59B30AC43AE}"/>
              </a:ext>
            </a:extLst>
          </p:cNvPr>
          <p:cNvGraphicFramePr>
            <a:graphicFrameLocks noGrp="1"/>
          </p:cNvGraphicFramePr>
          <p:nvPr>
            <p:extLst>
              <p:ext uri="{D42A27DB-BD31-4B8C-83A1-F6EECF244321}">
                <p14:modId xmlns:p14="http://schemas.microsoft.com/office/powerpoint/2010/main" val="1139339907"/>
              </p:ext>
            </p:extLst>
          </p:nvPr>
        </p:nvGraphicFramePr>
        <p:xfrm>
          <a:off x="1524000" y="5486400"/>
          <a:ext cx="5641848" cy="808342"/>
        </p:xfrm>
        <a:graphic>
          <a:graphicData uri="http://schemas.openxmlformats.org/drawingml/2006/table">
            <a:tbl>
              <a:tblPr firstRow="1" bandRow="1">
                <a:tableStyleId>{5940675A-B579-460E-94D1-54222C63F5DA}</a:tableStyleId>
              </a:tblPr>
              <a:tblGrid>
                <a:gridCol w="5641848">
                  <a:extLst>
                    <a:ext uri="{9D8B030D-6E8A-4147-A177-3AD203B41FA5}">
                      <a16:colId xmlns:a16="http://schemas.microsoft.com/office/drawing/2014/main" val="2952752649"/>
                    </a:ext>
                  </a:extLst>
                </a:gridCol>
              </a:tblGrid>
              <a:tr h="8083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i="1" dirty="0"/>
                        <a:t>“It is better to know some of the questions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i="1" dirty="0"/>
                        <a:t>than all of the answers.” – James Thurber</a:t>
                      </a:r>
                    </a:p>
                  </a:txBody>
                  <a:tcPr/>
                </a:tc>
                <a:extLst>
                  <a:ext uri="{0D108BD9-81ED-4DB2-BD59-A6C34878D82A}">
                    <a16:rowId xmlns:a16="http://schemas.microsoft.com/office/drawing/2014/main" val="549191316"/>
                  </a:ext>
                </a:extLst>
              </a:tr>
            </a:tbl>
          </a:graphicData>
        </a:graphic>
      </p:graphicFrame>
    </p:spTree>
    <p:extLst>
      <p:ext uri="{BB962C8B-B14F-4D97-AF65-F5344CB8AC3E}">
        <p14:creationId xmlns:p14="http://schemas.microsoft.com/office/powerpoint/2010/main" val="2943106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chemeClr val="tx1"/>
                </a:solidFill>
              </a:rPr>
            </a:br>
            <a:r>
              <a:rPr lang="en-US" sz="3700" dirty="0"/>
              <a:t>Questions? </a:t>
            </a:r>
            <a:endParaRPr lang="en-US" sz="3700" dirty="0">
              <a:solidFill>
                <a:schemeClr val="tx1"/>
              </a:solidFill>
            </a:endParaRPr>
          </a:p>
        </p:txBody>
      </p:sp>
      <p:sp>
        <p:nvSpPr>
          <p:cNvPr id="3" name="Content Placeholder 2"/>
          <p:cNvSpPr>
            <a:spLocks noGrp="1"/>
          </p:cNvSpPr>
          <p:nvPr>
            <p:ph sz="quarter" idx="1"/>
          </p:nvPr>
        </p:nvSpPr>
        <p:spPr/>
        <p:txBody>
          <a:bodyPr/>
          <a:lstStyle/>
          <a:p>
            <a:endParaRPr lang="en-US" dirty="0"/>
          </a:p>
          <a:p>
            <a:pPr marL="0" indent="0">
              <a:buNone/>
            </a:pPr>
            <a:endParaRPr lang="en-US" sz="3000" dirty="0"/>
          </a:p>
          <a:p>
            <a:pPr marL="0" indent="0">
              <a:buNone/>
            </a:pPr>
            <a:endParaRPr lang="en-US" sz="3000" dirty="0"/>
          </a:p>
          <a:p>
            <a:pPr marL="0" indent="0">
              <a:buNone/>
            </a:pPr>
            <a:r>
              <a:rPr lang="en-US" sz="3000" dirty="0"/>
              <a:t>                          </a:t>
            </a:r>
          </a:p>
        </p:txBody>
      </p:sp>
      <p:pic>
        <p:nvPicPr>
          <p:cNvPr id="8" name="Picture Placeholder 7">
            <a:extLst>
              <a:ext uri="{FF2B5EF4-FFF2-40B4-BE49-F238E27FC236}">
                <a16:creationId xmlns:a16="http://schemas.microsoft.com/office/drawing/2014/main" id="{0E7AD607-0D57-43F5-9AFB-CC0861EAC899}"/>
              </a:ext>
            </a:extLst>
          </p:cNvPr>
          <p:cNvPicPr>
            <a:picLocks noChangeAspect="1"/>
          </p:cNvPicPr>
          <p:nvPr/>
        </p:nvPicPr>
        <p:blipFill>
          <a:blip r:embed="rId3"/>
          <a:srcRect t="16797" b="16797"/>
          <a:stretch>
            <a:fillRect/>
          </a:stretch>
        </p:blipFill>
        <p:spPr>
          <a:xfrm>
            <a:off x="570037" y="4004205"/>
            <a:ext cx="1411163" cy="1674812"/>
          </a:xfrm>
          <a:prstGeom prst="rect">
            <a:avLst/>
          </a:prstGeom>
          <a:ln w="38100" cmpd="sng">
            <a:solidFill>
              <a:srgbClr val="FFFFFF"/>
            </a:solidFill>
          </a:ln>
          <a:effectLst>
            <a:outerShdw blurRad="63500" sx="102000" sy="102000" algn="ctr" rotWithShape="0">
              <a:prstClr val="black">
                <a:alpha val="40000"/>
              </a:prstClr>
            </a:outerShdw>
          </a:effectLst>
        </p:spPr>
      </p:pic>
      <p:sp>
        <p:nvSpPr>
          <p:cNvPr id="9" name="Text Placeholder 2">
            <a:extLst>
              <a:ext uri="{FF2B5EF4-FFF2-40B4-BE49-F238E27FC236}">
                <a16:creationId xmlns:a16="http://schemas.microsoft.com/office/drawing/2014/main" id="{922B636A-4A3F-4060-8AB8-72A10D0C371B}"/>
              </a:ext>
            </a:extLst>
          </p:cNvPr>
          <p:cNvSpPr txBox="1">
            <a:spLocks/>
          </p:cNvSpPr>
          <p:nvPr/>
        </p:nvSpPr>
        <p:spPr>
          <a:xfrm>
            <a:off x="2151592" y="2211386"/>
            <a:ext cx="5773208" cy="148219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Verdana"/>
                <a:ea typeface="+mn-ea"/>
                <a:cs typeface="Verdana"/>
              </a:defRPr>
            </a:lvl1pPr>
            <a:lvl2pPr marL="742950" indent="-285750" algn="l" defTabSz="457200" rtl="0" eaLnBrk="1" latinLnBrk="0" hangingPunct="1">
              <a:spcBef>
                <a:spcPct val="20000"/>
              </a:spcBef>
              <a:buFont typeface="Arial"/>
              <a:buChar char="–"/>
              <a:defRPr sz="2800" kern="1200">
                <a:solidFill>
                  <a:schemeClr val="tx1"/>
                </a:solidFill>
                <a:latin typeface="Verdana"/>
                <a:ea typeface="+mn-ea"/>
                <a:cs typeface="Verdana"/>
              </a:defRPr>
            </a:lvl2pPr>
            <a:lvl3pPr marL="1143000" indent="-228600" algn="l" defTabSz="457200" rtl="0" eaLnBrk="1" latinLnBrk="0" hangingPunct="1">
              <a:spcBef>
                <a:spcPct val="20000"/>
              </a:spcBef>
              <a:buFont typeface="Arial"/>
              <a:buChar char="•"/>
              <a:defRPr sz="2400" kern="1200">
                <a:solidFill>
                  <a:schemeClr val="tx1"/>
                </a:solidFill>
                <a:latin typeface="Verdana"/>
                <a:ea typeface="+mn-ea"/>
                <a:cs typeface="Verdana"/>
              </a:defRPr>
            </a:lvl3pPr>
            <a:lvl4pPr marL="16002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None/>
            </a:pPr>
            <a:r>
              <a:rPr lang="en-US" sz="1800" b="1" dirty="0">
                <a:solidFill>
                  <a:schemeClr val="tx2"/>
                </a:solidFill>
              </a:rPr>
              <a:t>Kirsten Doehler</a:t>
            </a:r>
          </a:p>
          <a:p>
            <a:pPr marL="0" indent="0">
              <a:lnSpc>
                <a:spcPts val="1480"/>
              </a:lnSpc>
              <a:buNone/>
            </a:pPr>
            <a:r>
              <a:rPr lang="en-US" sz="1800" dirty="0">
                <a:solidFill>
                  <a:schemeClr val="tx2"/>
                </a:solidFill>
              </a:rPr>
              <a:t>Associate Professor of Statistics</a:t>
            </a:r>
          </a:p>
          <a:p>
            <a:pPr marL="0" indent="0">
              <a:lnSpc>
                <a:spcPts val="1480"/>
              </a:lnSpc>
              <a:buNone/>
            </a:pPr>
            <a:r>
              <a:rPr lang="en-US" sz="1800" dirty="0">
                <a:solidFill>
                  <a:schemeClr val="tx2"/>
                </a:solidFill>
              </a:rPr>
              <a:t>Elon University</a:t>
            </a:r>
          </a:p>
          <a:p>
            <a:pPr marL="0" indent="0">
              <a:lnSpc>
                <a:spcPts val="1480"/>
              </a:lnSpc>
              <a:buNone/>
            </a:pPr>
            <a:r>
              <a:rPr lang="en-US" sz="1800" dirty="0">
                <a:solidFill>
                  <a:schemeClr val="tx2"/>
                </a:solidFill>
              </a:rPr>
              <a:t>kdoehler@elon.edu</a:t>
            </a:r>
          </a:p>
        </p:txBody>
      </p:sp>
      <p:sp>
        <p:nvSpPr>
          <p:cNvPr id="10" name="Text Placeholder 2">
            <a:extLst>
              <a:ext uri="{FF2B5EF4-FFF2-40B4-BE49-F238E27FC236}">
                <a16:creationId xmlns:a16="http://schemas.microsoft.com/office/drawing/2014/main" id="{B928A983-019E-44B3-AEA0-00C98BAE614D}"/>
              </a:ext>
            </a:extLst>
          </p:cNvPr>
          <p:cNvSpPr txBox="1">
            <a:spLocks/>
          </p:cNvSpPr>
          <p:nvPr/>
        </p:nvSpPr>
        <p:spPr>
          <a:xfrm>
            <a:off x="2151592" y="4004205"/>
            <a:ext cx="5773208" cy="148219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Verdana"/>
                <a:ea typeface="+mn-ea"/>
                <a:cs typeface="Verdana"/>
              </a:defRPr>
            </a:lvl1pPr>
            <a:lvl2pPr marL="742950" indent="-285750" algn="l" defTabSz="457200" rtl="0" eaLnBrk="1" latinLnBrk="0" hangingPunct="1">
              <a:spcBef>
                <a:spcPct val="20000"/>
              </a:spcBef>
              <a:buFont typeface="Arial"/>
              <a:buChar char="–"/>
              <a:defRPr sz="2800" kern="1200">
                <a:solidFill>
                  <a:schemeClr val="tx1"/>
                </a:solidFill>
                <a:latin typeface="Verdana"/>
                <a:ea typeface="+mn-ea"/>
                <a:cs typeface="Verdana"/>
              </a:defRPr>
            </a:lvl2pPr>
            <a:lvl3pPr marL="1143000" indent="-228600" algn="l" defTabSz="457200" rtl="0" eaLnBrk="1" latinLnBrk="0" hangingPunct="1">
              <a:spcBef>
                <a:spcPct val="20000"/>
              </a:spcBef>
              <a:buFont typeface="Arial"/>
              <a:buChar char="•"/>
              <a:defRPr sz="2400" kern="1200">
                <a:solidFill>
                  <a:schemeClr val="tx1"/>
                </a:solidFill>
                <a:latin typeface="Verdana"/>
                <a:ea typeface="+mn-ea"/>
                <a:cs typeface="Verdana"/>
              </a:defRPr>
            </a:lvl3pPr>
            <a:lvl4pPr marL="16002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spcAft>
                <a:spcPts val="600"/>
              </a:spcAft>
              <a:buNone/>
            </a:pPr>
            <a:r>
              <a:rPr lang="en-US" sz="1800" b="1" dirty="0">
                <a:solidFill>
                  <a:schemeClr val="tx2"/>
                </a:solidFill>
              </a:rPr>
              <a:t>Laura Taylor</a:t>
            </a:r>
          </a:p>
          <a:p>
            <a:pPr marL="0" indent="0">
              <a:lnSpc>
                <a:spcPts val="1480"/>
              </a:lnSpc>
              <a:buNone/>
            </a:pPr>
            <a:r>
              <a:rPr lang="en-US" sz="1800" dirty="0">
                <a:solidFill>
                  <a:schemeClr val="tx2"/>
                </a:solidFill>
              </a:rPr>
              <a:t>Associate Professor of Statistics</a:t>
            </a:r>
          </a:p>
          <a:p>
            <a:pPr marL="0" indent="0">
              <a:lnSpc>
                <a:spcPts val="1480"/>
              </a:lnSpc>
              <a:buNone/>
            </a:pPr>
            <a:r>
              <a:rPr lang="en-US" sz="1800" dirty="0">
                <a:solidFill>
                  <a:schemeClr val="tx2"/>
                </a:solidFill>
              </a:rPr>
              <a:t>Elon University</a:t>
            </a:r>
          </a:p>
          <a:p>
            <a:pPr marL="0" indent="0">
              <a:lnSpc>
                <a:spcPts val="1480"/>
              </a:lnSpc>
              <a:buNone/>
            </a:pPr>
            <a:r>
              <a:rPr lang="en-US" sz="1800" dirty="0">
                <a:solidFill>
                  <a:schemeClr val="tx2"/>
                </a:solidFill>
              </a:rPr>
              <a:t>ltaylor18@elon.edu</a:t>
            </a:r>
          </a:p>
        </p:txBody>
      </p:sp>
      <p:pic>
        <p:nvPicPr>
          <p:cNvPr id="13" name="Picture 12">
            <a:extLst>
              <a:ext uri="{FF2B5EF4-FFF2-40B4-BE49-F238E27FC236}">
                <a16:creationId xmlns:a16="http://schemas.microsoft.com/office/drawing/2014/main" id="{A64B508F-1E3C-41F0-A152-D8CC3FFB9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861" y="1768687"/>
            <a:ext cx="1408339" cy="1867902"/>
          </a:xfrm>
          <a:prstGeom prst="rect">
            <a:avLst/>
          </a:prstGeom>
          <a:ln w="38100">
            <a:solidFill>
              <a:srgbClr val="FFFFFF"/>
            </a:solidFill>
          </a:ln>
          <a:effectLst>
            <a:outerShdw blurRad="63500" dist="50800" dir="5400000" sx="102000" sy="102000" algn="ctr" rotWithShape="0">
              <a:srgbClr val="000000">
                <a:alpha val="40000"/>
              </a:srgbClr>
            </a:outerShdw>
          </a:effectLst>
        </p:spPr>
      </p:pic>
      <p:pic>
        <p:nvPicPr>
          <p:cNvPr id="16" name="Picture 15">
            <a:extLst>
              <a:ext uri="{FF2B5EF4-FFF2-40B4-BE49-F238E27FC236}">
                <a16:creationId xmlns:a16="http://schemas.microsoft.com/office/drawing/2014/main" id="{322056FA-A5AF-4B62-976D-AAA57F69704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809025" y="2151425"/>
            <a:ext cx="2725375" cy="2725375"/>
          </a:xfrm>
          <a:prstGeom prst="rect">
            <a:avLst/>
          </a:prstGeom>
        </p:spPr>
      </p:pic>
    </p:spTree>
    <p:extLst>
      <p:ext uri="{BB962C8B-B14F-4D97-AF65-F5344CB8AC3E}">
        <p14:creationId xmlns:p14="http://schemas.microsoft.com/office/powerpoint/2010/main" val="237311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History</a:t>
            </a:r>
          </a:p>
        </p:txBody>
      </p:sp>
      <p:sp>
        <p:nvSpPr>
          <p:cNvPr id="6" name="Content Placeholder 5">
            <a:extLst>
              <a:ext uri="{FF2B5EF4-FFF2-40B4-BE49-F238E27FC236}">
                <a16:creationId xmlns:a16="http://schemas.microsoft.com/office/drawing/2014/main" id="{63B43F25-1233-4770-AA09-708779CB376C}"/>
              </a:ext>
            </a:extLst>
          </p:cNvPr>
          <p:cNvSpPr>
            <a:spLocks noGrp="1"/>
          </p:cNvSpPr>
          <p:nvPr>
            <p:ph sz="quarter" idx="1"/>
          </p:nvPr>
        </p:nvSpPr>
        <p:spPr>
          <a:xfrm>
            <a:off x="301752" y="1600200"/>
            <a:ext cx="8503920" cy="4572000"/>
          </a:xfrm>
        </p:spPr>
        <p:txBody>
          <a:bodyPr>
            <a:normAutofit fontScale="92500" lnSpcReduction="10000"/>
          </a:bodyPr>
          <a:lstStyle/>
          <a:p>
            <a:r>
              <a:rPr lang="en-US" dirty="0"/>
              <a:t>First iteration of project came from a Diversity Infusion Project Grant in 2013</a:t>
            </a:r>
          </a:p>
          <a:p>
            <a:pPr marL="0" indent="0">
              <a:buNone/>
            </a:pPr>
            <a:r>
              <a:rPr lang="en-US" dirty="0">
                <a:sym typeface="Wingdings" panose="05000000000000000000" pitchFamily="2" charset="2"/>
              </a:rPr>
              <a:t>     We tried to find numerous diversity-themed data sets</a:t>
            </a:r>
          </a:p>
          <a:p>
            <a:pPr marL="0" indent="0">
              <a:buNone/>
            </a:pPr>
            <a:r>
              <a:rPr lang="en-US" dirty="0">
                <a:sym typeface="Wingdings" panose="05000000000000000000" pitchFamily="2" charset="2"/>
              </a:rPr>
              <a:t>     Challenges in finding non-categorical data</a:t>
            </a:r>
          </a:p>
          <a:p>
            <a:pPr marL="0" indent="0">
              <a:buNone/>
            </a:pPr>
            <a:endParaRPr lang="en-US" dirty="0">
              <a:sym typeface="Wingdings" panose="05000000000000000000" pitchFamily="2" charset="2"/>
            </a:endParaRPr>
          </a:p>
          <a:p>
            <a:r>
              <a:rPr lang="en-US" dirty="0">
                <a:sym typeface="Wingdings" panose="05000000000000000000" pitchFamily="2" charset="2"/>
              </a:rPr>
              <a:t>We were asked to do a Phase II part of the project in 2015</a:t>
            </a:r>
          </a:p>
          <a:p>
            <a:pPr marL="0" indent="0">
              <a:buNone/>
            </a:pPr>
            <a:r>
              <a:rPr lang="en-US" dirty="0">
                <a:sym typeface="Wingdings" panose="05000000000000000000" pitchFamily="2" charset="2"/>
              </a:rPr>
              <a:t>      Article on the “Food Stamp Challenge” motivated us    </a:t>
            </a:r>
          </a:p>
          <a:p>
            <a:pPr marL="0" indent="0">
              <a:buNone/>
            </a:pPr>
            <a:r>
              <a:rPr lang="en-US" dirty="0">
                <a:sym typeface="Wingdings" panose="05000000000000000000" pitchFamily="2" charset="2"/>
              </a:rPr>
              <a:t>          to use publicly available SNAP data (all groups used </a:t>
            </a:r>
          </a:p>
          <a:p>
            <a:pPr marL="0" indent="0">
              <a:buNone/>
            </a:pPr>
            <a:r>
              <a:rPr lang="en-US" dirty="0">
                <a:sym typeface="Wingdings" panose="05000000000000000000" pitchFamily="2" charset="2"/>
              </a:rPr>
              <a:t>          same data set)</a:t>
            </a:r>
          </a:p>
          <a:p>
            <a:pPr marL="0" indent="0">
              <a:buNone/>
            </a:pPr>
            <a:r>
              <a:rPr lang="en-US" dirty="0"/>
              <a:t>     </a:t>
            </a:r>
            <a:r>
              <a:rPr lang="en-US" dirty="0">
                <a:sym typeface="Wingdings" panose="05000000000000000000" pitchFamily="2" charset="2"/>
              </a:rPr>
              <a:t> </a:t>
            </a:r>
            <a:r>
              <a:rPr lang="en-US" dirty="0"/>
              <a:t>Two themes in SNAP data are socioeconomic status &amp; </a:t>
            </a:r>
          </a:p>
          <a:p>
            <a:pPr marL="0" indent="0">
              <a:buNone/>
            </a:pPr>
            <a:r>
              <a:rPr lang="en-US" dirty="0"/>
              <a:t>          race</a:t>
            </a:r>
          </a:p>
          <a:p>
            <a:endParaRPr lang="en-US" dirty="0"/>
          </a:p>
        </p:txBody>
      </p:sp>
    </p:spTree>
    <p:extLst>
      <p:ext uri="{BB962C8B-B14F-4D97-AF65-F5344CB8AC3E}">
        <p14:creationId xmlns:p14="http://schemas.microsoft.com/office/powerpoint/2010/main" val="205162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Accessing SNAP Data</a:t>
            </a:r>
          </a:p>
        </p:txBody>
      </p:sp>
      <p:sp>
        <p:nvSpPr>
          <p:cNvPr id="3" name="Content Placeholder 2"/>
          <p:cNvSpPr>
            <a:spLocks noGrp="1"/>
          </p:cNvSpPr>
          <p:nvPr>
            <p:ph sz="quarter" idx="1"/>
          </p:nvPr>
        </p:nvSpPr>
        <p:spPr/>
        <p:txBody>
          <a:bodyPr>
            <a:normAutofit/>
          </a:bodyPr>
          <a:lstStyle/>
          <a:p>
            <a:pPr marL="0" indent="0">
              <a:buNone/>
            </a:pPr>
            <a:r>
              <a:rPr lang="en-US" dirty="0"/>
              <a:t>United States Department of Agriculture Food and Nutrition Service. (2017). Research.</a:t>
            </a:r>
          </a:p>
          <a:p>
            <a:pPr marL="0" indent="0">
              <a:buNone/>
            </a:pPr>
            <a:endParaRPr lang="en-US" dirty="0"/>
          </a:p>
          <a:p>
            <a:pPr marL="0" indent="0">
              <a:buNone/>
            </a:pPr>
            <a:r>
              <a:rPr lang="en-US" dirty="0"/>
              <a:t> </a:t>
            </a:r>
            <a:r>
              <a:rPr lang="en-US" u="sng" dirty="0">
                <a:hlinkClick r:id="rId3"/>
              </a:rPr>
              <a:t>https://www.fns.usda.gov/ops/research-and-analysis</a:t>
            </a:r>
            <a:endParaRPr lang="en-US" u="sng" dirty="0"/>
          </a:p>
          <a:p>
            <a:pPr marL="0" indent="0">
              <a:buNone/>
            </a:pPr>
            <a:endParaRPr lang="en-US" u="sng" dirty="0"/>
          </a:p>
        </p:txBody>
      </p:sp>
      <p:pic>
        <p:nvPicPr>
          <p:cNvPr id="4" name="Picture 3">
            <a:extLst>
              <a:ext uri="{FF2B5EF4-FFF2-40B4-BE49-F238E27FC236}">
                <a16:creationId xmlns:a16="http://schemas.microsoft.com/office/drawing/2014/main" id="{4D5C1FB2-9CC7-4D49-8D56-E465B3D3CF65}"/>
              </a:ext>
            </a:extLst>
          </p:cNvPr>
          <p:cNvPicPr>
            <a:picLocks noChangeAspect="1"/>
          </p:cNvPicPr>
          <p:nvPr/>
        </p:nvPicPr>
        <p:blipFill>
          <a:blip r:embed="rId4"/>
          <a:stretch>
            <a:fillRect/>
          </a:stretch>
        </p:blipFill>
        <p:spPr>
          <a:xfrm>
            <a:off x="685800" y="3962400"/>
            <a:ext cx="7788940" cy="1447800"/>
          </a:xfrm>
          <a:prstGeom prst="rect">
            <a:avLst/>
          </a:prstGeom>
        </p:spPr>
      </p:pic>
      <p:sp>
        <p:nvSpPr>
          <p:cNvPr id="6" name="Arrow: Left 5">
            <a:extLst>
              <a:ext uri="{FF2B5EF4-FFF2-40B4-BE49-F238E27FC236}">
                <a16:creationId xmlns:a16="http://schemas.microsoft.com/office/drawing/2014/main" id="{98E09AEC-C218-4FC6-A709-9E2A4BE18D7E}"/>
              </a:ext>
            </a:extLst>
          </p:cNvPr>
          <p:cNvSpPr/>
          <p:nvPr/>
        </p:nvSpPr>
        <p:spPr>
          <a:xfrm>
            <a:off x="3429000" y="4876800"/>
            <a:ext cx="1447800" cy="91440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01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72B0-E99E-46A6-A62E-2A0791E69DAF}"/>
              </a:ext>
            </a:extLst>
          </p:cNvPr>
          <p:cNvSpPr>
            <a:spLocks noGrp="1"/>
          </p:cNvSpPr>
          <p:nvPr>
            <p:ph type="title"/>
          </p:nvPr>
        </p:nvSpPr>
        <p:spPr/>
        <p:txBody>
          <a:bodyPr/>
          <a:lstStyle/>
          <a:p>
            <a:r>
              <a:rPr lang="en-US" dirty="0"/>
              <a:t>Accessing SNAP Data</a:t>
            </a:r>
          </a:p>
        </p:txBody>
      </p:sp>
      <p:pic>
        <p:nvPicPr>
          <p:cNvPr id="5" name="Content Placeholder 4">
            <a:extLst>
              <a:ext uri="{FF2B5EF4-FFF2-40B4-BE49-F238E27FC236}">
                <a16:creationId xmlns:a16="http://schemas.microsoft.com/office/drawing/2014/main" id="{98B6A74B-5D8D-4E8F-810D-38F0743F3D70}"/>
              </a:ext>
            </a:extLst>
          </p:cNvPr>
          <p:cNvPicPr>
            <a:picLocks noGrp="1" noChangeAspect="1"/>
          </p:cNvPicPr>
          <p:nvPr>
            <p:ph sz="quarter" idx="1"/>
          </p:nvPr>
        </p:nvPicPr>
        <p:blipFill>
          <a:blip r:embed="rId3"/>
          <a:stretch>
            <a:fillRect/>
          </a:stretch>
        </p:blipFill>
        <p:spPr>
          <a:xfrm>
            <a:off x="302681" y="1593716"/>
            <a:ext cx="8536519" cy="4578484"/>
          </a:xfrm>
          <a:prstGeom prst="rect">
            <a:avLst/>
          </a:prstGeom>
        </p:spPr>
      </p:pic>
      <p:sp>
        <p:nvSpPr>
          <p:cNvPr id="4" name="Text Placeholder 3">
            <a:extLst>
              <a:ext uri="{FF2B5EF4-FFF2-40B4-BE49-F238E27FC236}">
                <a16:creationId xmlns:a16="http://schemas.microsoft.com/office/drawing/2014/main" id="{5EED7AA6-DF60-401E-AEC0-9DA7903061CE}"/>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52117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Raw SNAP Data</a:t>
            </a:r>
          </a:p>
        </p:txBody>
      </p:sp>
      <p:pic>
        <p:nvPicPr>
          <p:cNvPr id="5" name="Picture 4">
            <a:extLst>
              <a:ext uri="{FF2B5EF4-FFF2-40B4-BE49-F238E27FC236}">
                <a16:creationId xmlns:a16="http://schemas.microsoft.com/office/drawing/2014/main" id="{C47C6A18-FA59-4B81-9BF0-A6904C03D3FB}"/>
              </a:ext>
            </a:extLst>
          </p:cNvPr>
          <p:cNvPicPr>
            <a:picLocks noChangeAspect="1"/>
          </p:cNvPicPr>
          <p:nvPr/>
        </p:nvPicPr>
        <p:blipFill>
          <a:blip r:embed="rId3"/>
          <a:stretch>
            <a:fillRect/>
          </a:stretch>
        </p:blipFill>
        <p:spPr>
          <a:xfrm>
            <a:off x="1119204" y="1600200"/>
            <a:ext cx="6899495" cy="4795838"/>
          </a:xfrm>
          <a:prstGeom prst="rect">
            <a:avLst/>
          </a:prstGeom>
        </p:spPr>
      </p:pic>
    </p:spTree>
    <p:extLst>
      <p:ext uri="{BB962C8B-B14F-4D97-AF65-F5344CB8AC3E}">
        <p14:creationId xmlns:p14="http://schemas.microsoft.com/office/powerpoint/2010/main" val="4177976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SNAP Data</a:t>
            </a:r>
          </a:p>
        </p:txBody>
      </p:sp>
      <p:pic>
        <p:nvPicPr>
          <p:cNvPr id="8" name="Content Placeholder 7">
            <a:extLst>
              <a:ext uri="{FF2B5EF4-FFF2-40B4-BE49-F238E27FC236}">
                <a16:creationId xmlns:a16="http://schemas.microsoft.com/office/drawing/2014/main" id="{0884F43E-0F76-4796-BF1C-AFE79A2E871F}"/>
              </a:ext>
            </a:extLst>
          </p:cNvPr>
          <p:cNvPicPr>
            <a:picLocks noGrp="1" noChangeAspect="1"/>
          </p:cNvPicPr>
          <p:nvPr>
            <p:ph sz="quarter" idx="1"/>
          </p:nvPr>
        </p:nvPicPr>
        <p:blipFill>
          <a:blip r:embed="rId3"/>
          <a:stretch>
            <a:fillRect/>
          </a:stretch>
        </p:blipFill>
        <p:spPr>
          <a:xfrm>
            <a:off x="1600200" y="4191000"/>
            <a:ext cx="5687984" cy="1511300"/>
          </a:xfrm>
          <a:prstGeom prst="rect">
            <a:avLst/>
          </a:prstGeom>
        </p:spPr>
      </p:pic>
      <p:pic>
        <p:nvPicPr>
          <p:cNvPr id="9" name="Picture 8">
            <a:extLst>
              <a:ext uri="{FF2B5EF4-FFF2-40B4-BE49-F238E27FC236}">
                <a16:creationId xmlns:a16="http://schemas.microsoft.com/office/drawing/2014/main" id="{32243832-8FB5-407E-9324-D061A49E3B34}"/>
              </a:ext>
            </a:extLst>
          </p:cNvPr>
          <p:cNvPicPr>
            <a:picLocks noChangeAspect="1"/>
          </p:cNvPicPr>
          <p:nvPr/>
        </p:nvPicPr>
        <p:blipFill>
          <a:blip r:embed="rId4"/>
          <a:stretch>
            <a:fillRect/>
          </a:stretch>
        </p:blipFill>
        <p:spPr>
          <a:xfrm>
            <a:off x="2971800" y="2209800"/>
            <a:ext cx="3124200" cy="1506311"/>
          </a:xfrm>
          <a:prstGeom prst="rect">
            <a:avLst/>
          </a:prstGeom>
        </p:spPr>
      </p:pic>
    </p:spTree>
    <p:extLst>
      <p:ext uri="{BB962C8B-B14F-4D97-AF65-F5344CB8AC3E}">
        <p14:creationId xmlns:p14="http://schemas.microsoft.com/office/powerpoint/2010/main" val="105059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SNAP Data</a:t>
            </a:r>
          </a:p>
        </p:txBody>
      </p:sp>
      <p:pic>
        <p:nvPicPr>
          <p:cNvPr id="8" name="Content Placeholder 7">
            <a:extLst>
              <a:ext uri="{FF2B5EF4-FFF2-40B4-BE49-F238E27FC236}">
                <a16:creationId xmlns:a16="http://schemas.microsoft.com/office/drawing/2014/main" id="{0884F43E-0F76-4796-BF1C-AFE79A2E871F}"/>
              </a:ext>
            </a:extLst>
          </p:cNvPr>
          <p:cNvPicPr>
            <a:picLocks noGrp="1" noChangeAspect="1"/>
          </p:cNvPicPr>
          <p:nvPr>
            <p:ph sz="quarter" idx="1"/>
          </p:nvPr>
        </p:nvPicPr>
        <p:blipFill>
          <a:blip r:embed="rId3"/>
          <a:stretch>
            <a:fillRect/>
          </a:stretch>
        </p:blipFill>
        <p:spPr>
          <a:xfrm>
            <a:off x="1600200" y="4191000"/>
            <a:ext cx="5687984" cy="1511300"/>
          </a:xfrm>
          <a:prstGeom prst="rect">
            <a:avLst/>
          </a:prstGeom>
        </p:spPr>
      </p:pic>
      <p:pic>
        <p:nvPicPr>
          <p:cNvPr id="9" name="Picture 8">
            <a:extLst>
              <a:ext uri="{FF2B5EF4-FFF2-40B4-BE49-F238E27FC236}">
                <a16:creationId xmlns:a16="http://schemas.microsoft.com/office/drawing/2014/main" id="{32243832-8FB5-407E-9324-D061A49E3B34}"/>
              </a:ext>
            </a:extLst>
          </p:cNvPr>
          <p:cNvPicPr>
            <a:picLocks noChangeAspect="1"/>
          </p:cNvPicPr>
          <p:nvPr/>
        </p:nvPicPr>
        <p:blipFill>
          <a:blip r:embed="rId4"/>
          <a:stretch>
            <a:fillRect/>
          </a:stretch>
        </p:blipFill>
        <p:spPr>
          <a:xfrm>
            <a:off x="2971800" y="2209800"/>
            <a:ext cx="3124200" cy="1506311"/>
          </a:xfrm>
          <a:prstGeom prst="rect">
            <a:avLst/>
          </a:prstGeom>
        </p:spPr>
      </p:pic>
      <p:sp>
        <p:nvSpPr>
          <p:cNvPr id="3" name="Arrow: Right 2">
            <a:extLst>
              <a:ext uri="{FF2B5EF4-FFF2-40B4-BE49-F238E27FC236}">
                <a16:creationId xmlns:a16="http://schemas.microsoft.com/office/drawing/2014/main" id="{0DA02F28-6571-44FD-B14A-846A473B4FAC}"/>
              </a:ext>
            </a:extLst>
          </p:cNvPr>
          <p:cNvSpPr/>
          <p:nvPr/>
        </p:nvSpPr>
        <p:spPr>
          <a:xfrm>
            <a:off x="2262229" y="2138065"/>
            <a:ext cx="1143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5172F1A3-EA38-41DB-B9EF-237164346D17}"/>
              </a:ext>
            </a:extLst>
          </p:cNvPr>
          <p:cNvSpPr/>
          <p:nvPr/>
        </p:nvSpPr>
        <p:spPr>
          <a:xfrm flipH="1">
            <a:off x="6754784" y="4225977"/>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105DA5-000E-4747-BB90-F6CD3D387EF6}"/>
              </a:ext>
            </a:extLst>
          </p:cNvPr>
          <p:cNvSpPr txBox="1"/>
          <p:nvPr/>
        </p:nvSpPr>
        <p:spPr>
          <a:xfrm>
            <a:off x="301752" y="2057400"/>
            <a:ext cx="2236510" cy="923330"/>
          </a:xfrm>
          <a:prstGeom prst="rect">
            <a:avLst/>
          </a:prstGeom>
          <a:noFill/>
        </p:spPr>
        <p:txBody>
          <a:bodyPr wrap="none" rtlCol="0">
            <a:spAutoFit/>
          </a:bodyPr>
          <a:lstStyle/>
          <a:p>
            <a:r>
              <a:rPr lang="en-US" dirty="0"/>
              <a:t>Contains all SNAP </a:t>
            </a:r>
            <a:br>
              <a:rPr lang="en-US" dirty="0"/>
            </a:br>
            <a:r>
              <a:rPr lang="en-US" dirty="0"/>
              <a:t>recipients (children </a:t>
            </a:r>
            <a:br>
              <a:rPr lang="en-US" dirty="0"/>
            </a:br>
            <a:r>
              <a:rPr lang="en-US" dirty="0"/>
              <a:t>and adults)</a:t>
            </a:r>
          </a:p>
        </p:txBody>
      </p:sp>
      <p:sp>
        <p:nvSpPr>
          <p:cNvPr id="5" name="TextBox 4">
            <a:extLst>
              <a:ext uri="{FF2B5EF4-FFF2-40B4-BE49-F238E27FC236}">
                <a16:creationId xmlns:a16="http://schemas.microsoft.com/office/drawing/2014/main" id="{D1A43D04-58BB-4599-BC6C-F25D2FAB407E}"/>
              </a:ext>
            </a:extLst>
          </p:cNvPr>
          <p:cNvSpPr txBox="1"/>
          <p:nvPr/>
        </p:nvSpPr>
        <p:spPr>
          <a:xfrm>
            <a:off x="7086600" y="3420070"/>
            <a:ext cx="1962397" cy="923330"/>
          </a:xfrm>
          <a:prstGeom prst="rect">
            <a:avLst/>
          </a:prstGeom>
          <a:noFill/>
        </p:spPr>
        <p:txBody>
          <a:bodyPr wrap="none" rtlCol="0">
            <a:spAutoFit/>
          </a:bodyPr>
          <a:lstStyle/>
          <a:p>
            <a:r>
              <a:rPr lang="en-US" dirty="0"/>
              <a:t>Contains head of </a:t>
            </a:r>
            <a:br>
              <a:rPr lang="en-US" dirty="0"/>
            </a:br>
            <a:r>
              <a:rPr lang="en-US" dirty="0"/>
              <a:t>household SNAP </a:t>
            </a:r>
            <a:br>
              <a:rPr lang="en-US" dirty="0"/>
            </a:br>
            <a:r>
              <a:rPr lang="en-US" dirty="0"/>
              <a:t>recipients</a:t>
            </a:r>
          </a:p>
        </p:txBody>
      </p:sp>
    </p:spTree>
    <p:extLst>
      <p:ext uri="{BB962C8B-B14F-4D97-AF65-F5344CB8AC3E}">
        <p14:creationId xmlns:p14="http://schemas.microsoft.com/office/powerpoint/2010/main" val="321419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Project Goals</a:t>
            </a:r>
          </a:p>
        </p:txBody>
      </p:sp>
      <p:graphicFrame>
        <p:nvGraphicFramePr>
          <p:cNvPr id="7" name="Content Placeholder 6">
            <a:extLst>
              <a:ext uri="{FF2B5EF4-FFF2-40B4-BE49-F238E27FC236}">
                <a16:creationId xmlns:a16="http://schemas.microsoft.com/office/drawing/2014/main" id="{796E3987-BB4E-4E60-A1BB-B2EA5D5A4498}"/>
              </a:ext>
            </a:extLst>
          </p:cNvPr>
          <p:cNvGraphicFramePr>
            <a:graphicFrameLocks noGrp="1" noChangeAspect="1"/>
          </p:cNvGraphicFramePr>
          <p:nvPr>
            <p:ph sz="quarter" idx="1"/>
            <p:extLst>
              <p:ext uri="{D42A27DB-BD31-4B8C-83A1-F6EECF244321}">
                <p14:modId xmlns:p14="http://schemas.microsoft.com/office/powerpoint/2010/main" val="3799386782"/>
              </p:ext>
            </p:extLst>
          </p:nvPr>
        </p:nvGraphicFramePr>
        <p:xfrm>
          <a:off x="533400" y="1752600"/>
          <a:ext cx="8001001" cy="4285377"/>
        </p:xfrm>
        <a:graphic>
          <a:graphicData uri="http://schemas.openxmlformats.org/drawingml/2006/table">
            <a:tbl>
              <a:tblPr firstRow="1" firstCol="1" bandRow="1">
                <a:tableStyleId>{5A111915-BE36-4E01-A7E5-04B1672EAD32}</a:tableStyleId>
              </a:tblPr>
              <a:tblGrid>
                <a:gridCol w="6477000">
                  <a:extLst>
                    <a:ext uri="{9D8B030D-6E8A-4147-A177-3AD203B41FA5}">
                      <a16:colId xmlns:a16="http://schemas.microsoft.com/office/drawing/2014/main" val="997558727"/>
                    </a:ext>
                  </a:extLst>
                </a:gridCol>
                <a:gridCol w="459254">
                  <a:extLst>
                    <a:ext uri="{9D8B030D-6E8A-4147-A177-3AD203B41FA5}">
                      <a16:colId xmlns:a16="http://schemas.microsoft.com/office/drawing/2014/main" val="1370774985"/>
                    </a:ext>
                  </a:extLst>
                </a:gridCol>
                <a:gridCol w="455146">
                  <a:extLst>
                    <a:ext uri="{9D8B030D-6E8A-4147-A177-3AD203B41FA5}">
                      <a16:colId xmlns:a16="http://schemas.microsoft.com/office/drawing/2014/main" val="4001923545"/>
                    </a:ext>
                  </a:extLst>
                </a:gridCol>
                <a:gridCol w="609601">
                  <a:extLst>
                    <a:ext uri="{9D8B030D-6E8A-4147-A177-3AD203B41FA5}">
                      <a16:colId xmlns:a16="http://schemas.microsoft.com/office/drawing/2014/main" val="1464009472"/>
                    </a:ext>
                  </a:extLst>
                </a:gridCol>
              </a:tblGrid>
              <a:tr h="383589">
                <a:tc>
                  <a:txBody>
                    <a:bodyPr/>
                    <a:lstStyle/>
                    <a:p>
                      <a:pPr marL="0" marR="0">
                        <a:lnSpc>
                          <a:spcPct val="107000"/>
                        </a:lnSpc>
                        <a:spcBef>
                          <a:spcPts val="0"/>
                        </a:spcBef>
                        <a:spcAft>
                          <a:spcPts val="0"/>
                        </a:spcAft>
                      </a:pPr>
                      <a:r>
                        <a:rPr lang="en-US" sz="2000" b="0" dirty="0">
                          <a:effectLst/>
                        </a:rPr>
                        <a:t>Students will…</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0" dirty="0">
                          <a:effectLst/>
                        </a:rPr>
                        <a:t>P1</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0">
                          <a:effectLst/>
                        </a:rPr>
                        <a:t>P2</a:t>
                      </a:r>
                      <a:endParaRPr lang="en-US"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0" dirty="0">
                          <a:effectLst/>
                        </a:rPr>
                        <a:t>Pres.</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8188333"/>
                  </a:ext>
                </a:extLst>
              </a:tr>
              <a:tr h="612189">
                <a:tc>
                  <a:txBody>
                    <a:bodyPr/>
                    <a:lstStyle/>
                    <a:p>
                      <a:pPr marL="0" marR="0">
                        <a:lnSpc>
                          <a:spcPct val="107000"/>
                        </a:lnSpc>
                        <a:spcBef>
                          <a:spcPts val="0"/>
                        </a:spcBef>
                        <a:spcAft>
                          <a:spcPts val="0"/>
                        </a:spcAft>
                      </a:pPr>
                      <a:r>
                        <a:rPr lang="en-US" sz="1600" b="0" dirty="0">
                          <a:effectLst/>
                        </a:rPr>
                        <a:t>… recognize and evaluate any preconceived notions on the race of SNAP recipients and connect the trends in the data to larger population trends.</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4364923"/>
                  </a:ext>
                </a:extLst>
              </a:tr>
              <a:tr h="612189">
                <a:tc>
                  <a:txBody>
                    <a:bodyPr/>
                    <a:lstStyle/>
                    <a:p>
                      <a:pPr marL="0" marR="0">
                        <a:lnSpc>
                          <a:spcPct val="107000"/>
                        </a:lnSpc>
                        <a:spcBef>
                          <a:spcPts val="0"/>
                        </a:spcBef>
                        <a:spcAft>
                          <a:spcPts val="0"/>
                        </a:spcAft>
                      </a:pPr>
                      <a:r>
                        <a:rPr lang="en-US" sz="1600" b="0" dirty="0">
                          <a:effectLst/>
                        </a:rPr>
                        <a:t>… formulate their own question about real data that can be answered using methods learned in the course.</a:t>
                      </a:r>
                      <a:endParaRPr lang="en-US" sz="1600" b="0" dirty="0">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rPr>
                        <a:t>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516732"/>
                  </a:ext>
                </a:extLst>
              </a:tr>
              <a:tr h="331354">
                <a:tc>
                  <a:txBody>
                    <a:bodyPr/>
                    <a:lstStyle/>
                    <a:p>
                      <a:pPr marL="0" marR="0">
                        <a:lnSpc>
                          <a:spcPct val="107000"/>
                        </a:lnSpc>
                        <a:spcBef>
                          <a:spcPts val="0"/>
                        </a:spcBef>
                        <a:spcAft>
                          <a:spcPts val="0"/>
                        </a:spcAft>
                      </a:pPr>
                      <a:r>
                        <a:rPr lang="en-US" sz="1600" b="0" dirty="0">
                          <a:effectLst/>
                        </a:rPr>
                        <a:t>… gain experience working with real, large, raw data sets.</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sym typeface="Wingdings" panose="05000000000000000000" pitchFamily="2"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3368081"/>
                  </a:ext>
                </a:extLst>
              </a:tr>
              <a:tr h="569229">
                <a:tc>
                  <a:txBody>
                    <a:bodyPr/>
                    <a:lstStyle/>
                    <a:p>
                      <a:pPr marL="0" marR="0">
                        <a:lnSpc>
                          <a:spcPct val="107000"/>
                        </a:lnSpc>
                        <a:spcBef>
                          <a:spcPts val="0"/>
                        </a:spcBef>
                        <a:spcAft>
                          <a:spcPts val="0"/>
                        </a:spcAft>
                      </a:pPr>
                      <a:r>
                        <a:rPr lang="en-US" sz="1600" b="0" dirty="0">
                          <a:effectLst/>
                        </a:rPr>
                        <a:t>… select an appropriate analysis method for quantitative or categorical data.</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sym typeface="Wingdings" panose="05000000000000000000" pitchFamily="2"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2686013"/>
                  </a:ext>
                </a:extLst>
              </a:tr>
              <a:tr h="331354">
                <a:tc>
                  <a:txBody>
                    <a:bodyPr/>
                    <a:lstStyle/>
                    <a:p>
                      <a:pPr marL="0" marR="0">
                        <a:lnSpc>
                          <a:spcPct val="107000"/>
                        </a:lnSpc>
                        <a:spcBef>
                          <a:spcPts val="0"/>
                        </a:spcBef>
                        <a:spcAft>
                          <a:spcPts val="0"/>
                        </a:spcAft>
                      </a:pPr>
                      <a:r>
                        <a:rPr lang="en-US" sz="1600" b="0">
                          <a:effectLst/>
                        </a:rPr>
                        <a:t>… perform statistical analysis using statistical software.</a:t>
                      </a:r>
                      <a:endParaRPr lang="en-US"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sym typeface="Wingdings" panose="05000000000000000000" pitchFamily="2"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6787815"/>
                  </a:ext>
                </a:extLst>
              </a:tr>
              <a:tr h="331354">
                <a:tc>
                  <a:txBody>
                    <a:bodyPr/>
                    <a:lstStyle/>
                    <a:p>
                      <a:pPr marL="0" marR="0">
                        <a:lnSpc>
                          <a:spcPct val="107000"/>
                        </a:lnSpc>
                        <a:spcBef>
                          <a:spcPts val="0"/>
                        </a:spcBef>
                        <a:spcAft>
                          <a:spcPts val="0"/>
                        </a:spcAft>
                      </a:pPr>
                      <a:r>
                        <a:rPr lang="en-US" sz="1600" b="0" dirty="0">
                          <a:effectLst/>
                        </a:rPr>
                        <a:t>… communicate statistical results in writing to a general audience.</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sym typeface="Wingdings" panose="05000000000000000000" pitchFamily="2"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2403392"/>
                  </a:ext>
                </a:extLst>
              </a:tr>
              <a:tr h="612189">
                <a:tc>
                  <a:txBody>
                    <a:bodyPr/>
                    <a:lstStyle/>
                    <a:p>
                      <a:pPr marL="0" marR="0">
                        <a:lnSpc>
                          <a:spcPct val="107000"/>
                        </a:lnSpc>
                        <a:spcBef>
                          <a:spcPts val="0"/>
                        </a:spcBef>
                        <a:spcAft>
                          <a:spcPts val="0"/>
                        </a:spcAft>
                      </a:pPr>
                      <a:r>
                        <a:rPr lang="en-US" sz="1600" b="0">
                          <a:effectLst/>
                        </a:rPr>
                        <a:t>… familiarize themselves with the basic provisions of SNAP benefits and develop a meal plan that meets budgetary restrictions.</a:t>
                      </a:r>
                      <a:endParaRPr lang="en-US" sz="16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rPr>
                        <a:t>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9594630"/>
                  </a:ext>
                </a:extLst>
              </a:tr>
              <a:tr h="331354">
                <a:tc>
                  <a:txBody>
                    <a:bodyPr/>
                    <a:lstStyle/>
                    <a:p>
                      <a:pPr marL="0" marR="0">
                        <a:lnSpc>
                          <a:spcPct val="107000"/>
                        </a:lnSpc>
                        <a:spcBef>
                          <a:spcPts val="0"/>
                        </a:spcBef>
                        <a:spcAft>
                          <a:spcPts val="0"/>
                        </a:spcAft>
                      </a:pPr>
                      <a:r>
                        <a:rPr lang="en-US" sz="1600" b="0" dirty="0">
                          <a:effectLst/>
                        </a:rPr>
                        <a:t>… communicate statistical results orally to a general audience.</a:t>
                      </a: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rPr>
                        <a:t>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rPr>
                        <a:t>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sym typeface="Wingdings" panose="05000000000000000000" pitchFamily="2"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395936"/>
                  </a:ext>
                </a:extLst>
              </a:tr>
            </a:tbl>
          </a:graphicData>
        </a:graphic>
      </p:graphicFrame>
    </p:spTree>
    <p:extLst>
      <p:ext uri="{BB962C8B-B14F-4D97-AF65-F5344CB8AC3E}">
        <p14:creationId xmlns:p14="http://schemas.microsoft.com/office/powerpoint/2010/main" val="20258044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ustom 3">
      <a:dk1>
        <a:srgbClr val="000000"/>
      </a:dk1>
      <a:lt1>
        <a:srgbClr val="D7EDBF"/>
      </a:lt1>
      <a:dk2>
        <a:srgbClr val="9C1D22"/>
      </a:dk2>
      <a:lt2>
        <a:srgbClr val="BDE296"/>
      </a:lt2>
      <a:accent1>
        <a:srgbClr val="000000"/>
      </a:accent1>
      <a:accent2>
        <a:srgbClr val="000000"/>
      </a:accent2>
      <a:accent3>
        <a:srgbClr val="FFCC66"/>
      </a:accent3>
      <a:accent4>
        <a:srgbClr val="BDE296"/>
      </a:accent4>
      <a:accent5>
        <a:srgbClr val="9C1D22"/>
      </a:accent5>
      <a:accent6>
        <a:srgbClr val="FFCC66"/>
      </a:accent6>
      <a:hlink>
        <a:srgbClr val="0C0C0C"/>
      </a:hlink>
      <a:folHlink>
        <a:srgbClr val="9C1D2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2014</TotalTime>
  <Words>1493</Words>
  <Application>Microsoft Office PowerPoint</Application>
  <PresentationFormat>On-screen Show (4:3)</PresentationFormat>
  <Paragraphs>241</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Cambria</vt:lpstr>
      <vt:lpstr>Georgia</vt:lpstr>
      <vt:lpstr>Times New Roman</vt:lpstr>
      <vt:lpstr>Verdana</vt:lpstr>
      <vt:lpstr>Wingdings</vt:lpstr>
      <vt:lpstr>Wingdings 2</vt:lpstr>
      <vt:lpstr>Civic</vt:lpstr>
      <vt:lpstr>Diversity-Related Projects in an Introductory Statistics Course</vt:lpstr>
      <vt:lpstr>Outline</vt:lpstr>
      <vt:lpstr>Project History</vt:lpstr>
      <vt:lpstr>Accessing SNAP Data</vt:lpstr>
      <vt:lpstr>Accessing SNAP Data</vt:lpstr>
      <vt:lpstr>Raw SNAP Data</vt:lpstr>
      <vt:lpstr>Project SNAP Data</vt:lpstr>
      <vt:lpstr>Project SNAP Data</vt:lpstr>
      <vt:lpstr>Project Goals</vt:lpstr>
      <vt:lpstr>Project 1 Details</vt:lpstr>
      <vt:lpstr>Project 1 Details</vt:lpstr>
      <vt:lpstr>Project 2 Details</vt:lpstr>
      <vt:lpstr>Project 2 Details</vt:lpstr>
      <vt:lpstr>Presentation</vt:lpstr>
      <vt:lpstr>Presentation</vt:lpstr>
      <vt:lpstr>Research Methods</vt:lpstr>
      <vt:lpstr>Research Study Demographics</vt:lpstr>
      <vt:lpstr>Findings related to Diversity Inventory</vt:lpstr>
      <vt:lpstr>Responses to Reflection Questions</vt:lpstr>
      <vt:lpstr>Responses to Reflection Questions</vt:lpstr>
      <vt:lpstr>Responses to Reflection Questions</vt:lpstr>
      <vt:lpstr>Example Responses</vt:lpstr>
      <vt:lpstr>Conclusions</vt:lpstr>
      <vt:lpstr> Questions? </vt:lpstr>
    </vt:vector>
  </TitlesOfParts>
  <Company>Elon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Collect Data  Quicker in Class</dc:title>
  <dc:creator>Kirsten Doehler</dc:creator>
  <cp:lastModifiedBy>Kirsten Doehler</cp:lastModifiedBy>
  <cp:revision>205</cp:revision>
  <cp:lastPrinted>2018-07-04T21:13:16Z</cp:lastPrinted>
  <dcterms:created xsi:type="dcterms:W3CDTF">2013-05-22T19:29:53Z</dcterms:created>
  <dcterms:modified xsi:type="dcterms:W3CDTF">2018-07-10T04:22:55Z</dcterms:modified>
</cp:coreProperties>
</file>