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63" r:id="rId5"/>
    <p:sldId id="260" r:id="rId6"/>
    <p:sldId id="264" r:id="rId7"/>
    <p:sldId id="267" r:id="rId8"/>
    <p:sldId id="271" r:id="rId9"/>
    <p:sldId id="269" r:id="rId10"/>
    <p:sldId id="265" r:id="rId11"/>
    <p:sldId id="266"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BFB"/>
    <a:srgbClr val="4CBB38"/>
    <a:srgbClr val="5AC1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8" autoAdjust="0"/>
    <p:restoredTop sz="94660"/>
  </p:normalViewPr>
  <p:slideViewPr>
    <p:cSldViewPr snapToGrid="0">
      <p:cViewPr varScale="1">
        <p:scale>
          <a:sx n="48" d="100"/>
          <a:sy n="48" d="100"/>
        </p:scale>
        <p:origin x="72"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Saturday, July 25,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3766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Saturday, July 25,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2727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Saturday, July 25,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0510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Saturday, July 25,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7064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Saturday, July 25,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2552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Saturday, July 25,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70362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Saturday, July 25,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8384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Saturday, July 25,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1128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Saturday, July 25,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5751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Saturday, July 25,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4256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Saturday, July 25,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0422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Saturday, July 25,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318988142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3C643DF-9BA3-43EB-BD39-4C6AF3213AFF}"/>
              </a:ext>
            </a:extLst>
          </p:cNvPr>
          <p:cNvPicPr>
            <a:picLocks noChangeAspect="1"/>
          </p:cNvPicPr>
          <p:nvPr/>
        </p:nvPicPr>
        <p:blipFill rotWithShape="1">
          <a:blip r:embed="rId2"/>
          <a:srcRect t="14028"/>
          <a:stretch/>
        </p:blipFill>
        <p:spPr>
          <a:xfrm>
            <a:off x="20" y="-1824"/>
            <a:ext cx="12191980" cy="6865514"/>
          </a:xfrm>
          <a:prstGeom prst="rect">
            <a:avLst/>
          </a:prstGeom>
        </p:spPr>
      </p:pic>
      <p:sp>
        <p:nvSpPr>
          <p:cNvPr id="11" name="Rectangle 10">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D85345-0ECA-4BBC-9273-B4122B93B36A}"/>
              </a:ext>
            </a:extLst>
          </p:cNvPr>
          <p:cNvSpPr>
            <a:spLocks noGrp="1"/>
          </p:cNvSpPr>
          <p:nvPr>
            <p:ph type="ctrTitle"/>
          </p:nvPr>
        </p:nvSpPr>
        <p:spPr>
          <a:xfrm>
            <a:off x="751114" y="709684"/>
            <a:ext cx="8588092" cy="1927695"/>
          </a:xfrm>
        </p:spPr>
        <p:txBody>
          <a:bodyPr anchor="b">
            <a:normAutofit/>
          </a:bodyPr>
          <a:lstStyle/>
          <a:p>
            <a:pPr algn="l"/>
            <a:r>
              <a:rPr lang="en-US" dirty="0">
                <a:solidFill>
                  <a:schemeClr val="bg1"/>
                </a:solidFill>
              </a:rPr>
              <a:t>Final Project</a:t>
            </a:r>
            <a:br>
              <a:rPr lang="en-US" dirty="0">
                <a:solidFill>
                  <a:schemeClr val="bg1"/>
                </a:solidFill>
              </a:rPr>
            </a:br>
            <a:r>
              <a:rPr lang="en-US" dirty="0">
                <a:solidFill>
                  <a:schemeClr val="bg1"/>
                </a:solidFill>
              </a:rPr>
              <a:t>bank customer data</a:t>
            </a:r>
          </a:p>
        </p:txBody>
      </p:sp>
      <p:sp>
        <p:nvSpPr>
          <p:cNvPr id="3" name="Subtitle 2">
            <a:extLst>
              <a:ext uri="{FF2B5EF4-FFF2-40B4-BE49-F238E27FC236}">
                <a16:creationId xmlns:a16="http://schemas.microsoft.com/office/drawing/2014/main" id="{69CCFA4B-F192-4845-B15F-372A7DDAA79A}"/>
              </a:ext>
            </a:extLst>
          </p:cNvPr>
          <p:cNvSpPr>
            <a:spLocks noGrp="1"/>
          </p:cNvSpPr>
          <p:nvPr>
            <p:ph type="subTitle" idx="1"/>
          </p:nvPr>
        </p:nvSpPr>
        <p:spPr>
          <a:xfrm>
            <a:off x="751113" y="2988860"/>
            <a:ext cx="4878587" cy="2031275"/>
          </a:xfrm>
        </p:spPr>
        <p:txBody>
          <a:bodyPr>
            <a:normAutofit/>
          </a:bodyPr>
          <a:lstStyle/>
          <a:p>
            <a:pPr algn="l"/>
            <a:r>
              <a:rPr lang="en-US" dirty="0">
                <a:solidFill>
                  <a:schemeClr val="bg1"/>
                </a:solidFill>
              </a:rPr>
              <a:t>Mia </a:t>
            </a:r>
            <a:r>
              <a:rPr lang="en-US" dirty="0" err="1">
                <a:solidFill>
                  <a:schemeClr val="bg1"/>
                </a:solidFill>
              </a:rPr>
              <a:t>curtopelle</a:t>
            </a:r>
            <a:endParaRPr lang="en-US" dirty="0">
              <a:solidFill>
                <a:schemeClr val="bg1"/>
              </a:solidFill>
            </a:endParaRPr>
          </a:p>
          <a:p>
            <a:pPr algn="l"/>
            <a:r>
              <a:rPr lang="en-US" dirty="0">
                <a:solidFill>
                  <a:schemeClr val="bg1"/>
                </a:solidFill>
              </a:rPr>
              <a:t>Kirsten Fischl</a:t>
            </a:r>
          </a:p>
          <a:p>
            <a:pPr algn="l"/>
            <a:r>
              <a:rPr lang="en-US" dirty="0" err="1">
                <a:solidFill>
                  <a:schemeClr val="bg1"/>
                </a:solidFill>
              </a:rPr>
              <a:t>Tajahnei</a:t>
            </a:r>
            <a:r>
              <a:rPr lang="en-US" dirty="0">
                <a:solidFill>
                  <a:schemeClr val="bg1"/>
                </a:solidFill>
              </a:rPr>
              <a:t> </a:t>
            </a:r>
            <a:r>
              <a:rPr lang="en-US" dirty="0" err="1">
                <a:solidFill>
                  <a:schemeClr val="bg1"/>
                </a:solidFill>
              </a:rPr>
              <a:t>williams</a:t>
            </a:r>
            <a:endParaRPr lang="en-US" dirty="0">
              <a:solidFill>
                <a:schemeClr val="bg1"/>
              </a:solidFill>
            </a:endParaRPr>
          </a:p>
        </p:txBody>
      </p:sp>
      <p:sp>
        <p:nvSpPr>
          <p:cNvPr id="13" name="Rectangle 12">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595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E4FF-7C33-4BA7-AF0A-7B82B1A7B82D}"/>
              </a:ext>
            </a:extLst>
          </p:cNvPr>
          <p:cNvSpPr>
            <a:spLocks noGrp="1"/>
          </p:cNvSpPr>
          <p:nvPr>
            <p:ph type="title"/>
          </p:nvPr>
        </p:nvSpPr>
        <p:spPr>
          <a:xfrm>
            <a:off x="419483" y="-328719"/>
            <a:ext cx="11023834" cy="1556725"/>
          </a:xfrm>
        </p:spPr>
        <p:txBody>
          <a:bodyPr vert="horz" lIns="0" tIns="0" rIns="0" bIns="0" rtlCol="0" anchor="b">
            <a:normAutofit/>
          </a:bodyPr>
          <a:lstStyle/>
          <a:p>
            <a:r>
              <a:rPr lang="en-US" sz="3600" dirty="0"/>
              <a:t>Random Forest classification</a:t>
            </a:r>
          </a:p>
        </p:txBody>
      </p:sp>
      <p:sp>
        <p:nvSpPr>
          <p:cNvPr id="4" name="TextBox 3">
            <a:extLst>
              <a:ext uri="{FF2B5EF4-FFF2-40B4-BE49-F238E27FC236}">
                <a16:creationId xmlns:a16="http://schemas.microsoft.com/office/drawing/2014/main" id="{711E739A-AAF6-4112-BEEE-2C3B3C5B63F8}"/>
              </a:ext>
            </a:extLst>
          </p:cNvPr>
          <p:cNvSpPr txBox="1"/>
          <p:nvPr/>
        </p:nvSpPr>
        <p:spPr>
          <a:xfrm>
            <a:off x="731318" y="1629387"/>
            <a:ext cx="4906002" cy="3599226"/>
          </a:xfrm>
          <a:prstGeom prst="rect">
            <a:avLst/>
          </a:prstGeom>
        </p:spPr>
        <p:txBody>
          <a:bodyPr vert="horz" lIns="0" tIns="0" rIns="0" bIns="0" rtlCol="0">
            <a:normAutofit/>
          </a:bodyPr>
          <a:lstStyle/>
          <a:p>
            <a:pPr indent="-228600">
              <a:lnSpc>
                <a:spcPct val="120000"/>
              </a:lnSpc>
              <a:spcAft>
                <a:spcPts val="600"/>
              </a:spcAft>
              <a:buFont typeface="Arial" panose="020B0604020202020204" pitchFamily="34" charset="0"/>
              <a:buChar char="•"/>
            </a:pPr>
            <a:r>
              <a:rPr lang="en-US" dirty="0"/>
              <a:t>The first model was trained using 1,000 decision trees on scaled, but imbalanced data. It reached an accuracy score of 76%.</a:t>
            </a:r>
          </a:p>
        </p:txBody>
      </p:sp>
      <p:pic>
        <p:nvPicPr>
          <p:cNvPr id="8" name="Picture 7" descr="A screenshot of a cell phone&#10;&#10;Description automatically generated">
            <a:extLst>
              <a:ext uri="{FF2B5EF4-FFF2-40B4-BE49-F238E27FC236}">
                <a16:creationId xmlns:a16="http://schemas.microsoft.com/office/drawing/2014/main" id="{99CB41B2-54BF-4A4B-9E14-C38AD6505D5F}"/>
              </a:ext>
            </a:extLst>
          </p:cNvPr>
          <p:cNvPicPr>
            <a:picLocks noChangeAspect="1"/>
          </p:cNvPicPr>
          <p:nvPr/>
        </p:nvPicPr>
        <p:blipFill>
          <a:blip r:embed="rId2"/>
          <a:stretch>
            <a:fillRect/>
          </a:stretch>
        </p:blipFill>
        <p:spPr>
          <a:xfrm>
            <a:off x="6096000" y="2990855"/>
            <a:ext cx="5390458" cy="2872287"/>
          </a:xfrm>
          <a:prstGeom prst="rect">
            <a:avLst/>
          </a:prstGeom>
        </p:spPr>
      </p:pic>
      <p:pic>
        <p:nvPicPr>
          <p:cNvPr id="20" name="Picture 19">
            <a:extLst>
              <a:ext uri="{FF2B5EF4-FFF2-40B4-BE49-F238E27FC236}">
                <a16:creationId xmlns:a16="http://schemas.microsoft.com/office/drawing/2014/main" id="{7C72B2CD-7228-47EA-9E5A-2CE9CE8F0128}"/>
              </a:ext>
            </a:extLst>
          </p:cNvPr>
          <p:cNvPicPr>
            <a:picLocks noChangeAspect="1"/>
          </p:cNvPicPr>
          <p:nvPr/>
        </p:nvPicPr>
        <p:blipFill>
          <a:blip r:embed="rId3"/>
          <a:stretch>
            <a:fillRect/>
          </a:stretch>
        </p:blipFill>
        <p:spPr>
          <a:xfrm>
            <a:off x="665098" y="3550330"/>
            <a:ext cx="4708851" cy="1487006"/>
          </a:xfrm>
          <a:prstGeom prst="rect">
            <a:avLst/>
          </a:prstGeom>
        </p:spPr>
      </p:pic>
      <p:sp>
        <p:nvSpPr>
          <p:cNvPr id="3" name="Rectangle 2">
            <a:extLst>
              <a:ext uri="{FF2B5EF4-FFF2-40B4-BE49-F238E27FC236}">
                <a16:creationId xmlns:a16="http://schemas.microsoft.com/office/drawing/2014/main" id="{4C39F812-8EA8-4187-BCC4-F270381FE69E}"/>
              </a:ext>
            </a:extLst>
          </p:cNvPr>
          <p:cNvSpPr/>
          <p:nvPr/>
        </p:nvSpPr>
        <p:spPr>
          <a:xfrm>
            <a:off x="6260602" y="1629387"/>
            <a:ext cx="5225856" cy="1063561"/>
          </a:xfrm>
          <a:prstGeom prst="rect">
            <a:avLst/>
          </a:prstGeom>
        </p:spPr>
        <p:txBody>
          <a:bodyPr wrap="square">
            <a:spAutoFit/>
          </a:bodyPr>
          <a:lstStyle/>
          <a:p>
            <a:pPr indent="-228600">
              <a:lnSpc>
                <a:spcPct val="120000"/>
              </a:lnSpc>
              <a:spcAft>
                <a:spcPts val="600"/>
              </a:spcAft>
              <a:buFont typeface="Arial" panose="020B0604020202020204" pitchFamily="34" charset="0"/>
              <a:buChar char="•"/>
            </a:pPr>
            <a:r>
              <a:rPr lang="en-US" dirty="0"/>
              <a:t>To improve the model, we compared the importance of the features to find out which ones could be dropped.</a:t>
            </a:r>
          </a:p>
        </p:txBody>
      </p:sp>
    </p:spTree>
    <p:extLst>
      <p:ext uri="{BB962C8B-B14F-4D97-AF65-F5344CB8AC3E}">
        <p14:creationId xmlns:p14="http://schemas.microsoft.com/office/powerpoint/2010/main" val="220532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CC41D-AC39-4F58-B8F1-CCFA8CF00050}"/>
              </a:ext>
            </a:extLst>
          </p:cNvPr>
          <p:cNvSpPr txBox="1"/>
          <p:nvPr/>
        </p:nvSpPr>
        <p:spPr>
          <a:xfrm>
            <a:off x="990600" y="904876"/>
            <a:ext cx="4680235" cy="2470100"/>
          </a:xfrm>
          <a:prstGeom prst="rect">
            <a:avLst/>
          </a:prstGeom>
          <a:noFill/>
        </p:spPr>
        <p:txBody>
          <a:bodyPr wrap="square" rtlCol="0">
            <a:spAutoFit/>
          </a:bodyPr>
          <a:lstStyle/>
          <a:p>
            <a:pPr indent="-228600">
              <a:lnSpc>
                <a:spcPct val="120000"/>
              </a:lnSpc>
              <a:spcAft>
                <a:spcPts val="600"/>
              </a:spcAft>
              <a:buFont typeface="Arial" panose="020B0604020202020204" pitchFamily="34" charset="0"/>
              <a:buChar char="•"/>
            </a:pPr>
            <a:r>
              <a:rPr lang="en-US" dirty="0"/>
              <a:t>The least significant columns were dropped and by using the </a:t>
            </a:r>
            <a:r>
              <a:rPr lang="en-US" dirty="0" err="1"/>
              <a:t>RandomOverSampler</a:t>
            </a:r>
            <a:r>
              <a:rPr lang="en-US" dirty="0"/>
              <a:t> method, the data was balanced.</a:t>
            </a:r>
          </a:p>
          <a:p>
            <a:pPr indent="-228600">
              <a:lnSpc>
                <a:spcPct val="120000"/>
              </a:lnSpc>
              <a:spcAft>
                <a:spcPts val="600"/>
              </a:spcAft>
              <a:buFont typeface="Arial" panose="020B0604020202020204" pitchFamily="34" charset="0"/>
              <a:buChar char="•"/>
            </a:pPr>
            <a:r>
              <a:rPr lang="en-US" dirty="0"/>
              <a:t>The second model trained with 3,000 decision trees, balanced data, and less features reached an accuracy score of 87%.</a:t>
            </a:r>
          </a:p>
        </p:txBody>
      </p:sp>
      <p:pic>
        <p:nvPicPr>
          <p:cNvPr id="4" name="Picture 3">
            <a:extLst>
              <a:ext uri="{FF2B5EF4-FFF2-40B4-BE49-F238E27FC236}">
                <a16:creationId xmlns:a16="http://schemas.microsoft.com/office/drawing/2014/main" id="{5A142BCC-5867-47AE-AD49-B6C3B97D3B65}"/>
              </a:ext>
            </a:extLst>
          </p:cNvPr>
          <p:cNvPicPr>
            <a:picLocks noChangeAspect="1"/>
          </p:cNvPicPr>
          <p:nvPr/>
        </p:nvPicPr>
        <p:blipFill>
          <a:blip r:embed="rId2"/>
          <a:stretch>
            <a:fillRect/>
          </a:stretch>
        </p:blipFill>
        <p:spPr>
          <a:xfrm>
            <a:off x="6096000" y="767179"/>
            <a:ext cx="4680235" cy="1487749"/>
          </a:xfrm>
          <a:prstGeom prst="rect">
            <a:avLst/>
          </a:prstGeom>
        </p:spPr>
      </p:pic>
      <p:pic>
        <p:nvPicPr>
          <p:cNvPr id="6" name="Picture 5">
            <a:extLst>
              <a:ext uri="{FF2B5EF4-FFF2-40B4-BE49-F238E27FC236}">
                <a16:creationId xmlns:a16="http://schemas.microsoft.com/office/drawing/2014/main" id="{D4110231-D85A-4199-B30E-7522AEB75B9B}"/>
              </a:ext>
            </a:extLst>
          </p:cNvPr>
          <p:cNvPicPr>
            <a:picLocks noChangeAspect="1"/>
          </p:cNvPicPr>
          <p:nvPr/>
        </p:nvPicPr>
        <p:blipFill>
          <a:blip r:embed="rId3"/>
          <a:stretch>
            <a:fillRect/>
          </a:stretch>
        </p:blipFill>
        <p:spPr>
          <a:xfrm>
            <a:off x="6500594" y="2707127"/>
            <a:ext cx="4399029" cy="3201313"/>
          </a:xfrm>
          <a:prstGeom prst="rect">
            <a:avLst/>
          </a:prstGeom>
        </p:spPr>
      </p:pic>
    </p:spTree>
    <p:extLst>
      <p:ext uri="{BB962C8B-B14F-4D97-AF65-F5344CB8AC3E}">
        <p14:creationId xmlns:p14="http://schemas.microsoft.com/office/powerpoint/2010/main" val="204701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E4BB64-552E-4E54-BEE1-DF9E7E480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05DB9-051A-6442-89DC-D686BE6B8A2E}"/>
              </a:ext>
            </a:extLst>
          </p:cNvPr>
          <p:cNvSpPr>
            <a:spLocks noGrp="1"/>
          </p:cNvSpPr>
          <p:nvPr>
            <p:ph type="title"/>
          </p:nvPr>
        </p:nvSpPr>
        <p:spPr>
          <a:xfrm>
            <a:off x="1371600" y="1028700"/>
            <a:ext cx="4432151" cy="4843464"/>
          </a:xfrm>
        </p:spPr>
        <p:txBody>
          <a:bodyPr>
            <a:normAutofit/>
          </a:bodyPr>
          <a:lstStyle/>
          <a:p>
            <a:r>
              <a:rPr lang="en-US" sz="3700"/>
              <a:t>Bias </a:t>
            </a:r>
            <a:br>
              <a:rPr lang="en-US" sz="3700"/>
            </a:br>
            <a:r>
              <a:rPr lang="en-US" sz="3700"/>
              <a:t>in</a:t>
            </a:r>
            <a:br>
              <a:rPr lang="en-US" sz="3700"/>
            </a:br>
            <a:r>
              <a:rPr lang="en-US" sz="3700"/>
              <a:t>artificial</a:t>
            </a:r>
            <a:br>
              <a:rPr lang="en-US" sz="3700"/>
            </a:br>
            <a:r>
              <a:rPr lang="en-US" sz="3700"/>
              <a:t>intelligence</a:t>
            </a:r>
          </a:p>
        </p:txBody>
      </p:sp>
      <p:sp>
        <p:nvSpPr>
          <p:cNvPr id="3" name="Content Placeholder 2">
            <a:extLst>
              <a:ext uri="{FF2B5EF4-FFF2-40B4-BE49-F238E27FC236}">
                <a16:creationId xmlns:a16="http://schemas.microsoft.com/office/drawing/2014/main" id="{79862EC9-E89C-304C-84F4-B3918B532463}"/>
              </a:ext>
            </a:extLst>
          </p:cNvPr>
          <p:cNvSpPr>
            <a:spLocks noGrp="1"/>
          </p:cNvSpPr>
          <p:nvPr>
            <p:ph idx="1"/>
          </p:nvPr>
        </p:nvSpPr>
        <p:spPr>
          <a:xfrm>
            <a:off x="6388249" y="1028700"/>
            <a:ext cx="4432151" cy="4786314"/>
          </a:xfrm>
        </p:spPr>
        <p:txBody>
          <a:bodyPr>
            <a:normAutofit/>
          </a:bodyPr>
          <a:lstStyle/>
          <a:p>
            <a:r>
              <a:rPr lang="en-US" sz="1700"/>
              <a:t>While it may be a significant improvement on making decisions through pure human subjectivity, banks still need to be concerned with the prevention of bias on the part of the programmer that may be intentional or unintentional </a:t>
            </a:r>
          </a:p>
          <a:p>
            <a:r>
              <a:rPr lang="en-US" sz="1700"/>
              <a:t>Steps like omitting unnecessary attributes like sex and foreign worker status can possibly prevent the algorithm from making a biased decision</a:t>
            </a:r>
          </a:p>
          <a:p>
            <a:r>
              <a:rPr lang="en-US" sz="1700"/>
              <a:t>A human review should be conducted of the predictions made by the machine learning algorithm to ensure fairness and protection against bias decisions.</a:t>
            </a:r>
          </a:p>
        </p:txBody>
      </p:sp>
      <p:sp>
        <p:nvSpPr>
          <p:cNvPr id="10" name="Rectangle 9">
            <a:extLst>
              <a:ext uri="{FF2B5EF4-FFF2-40B4-BE49-F238E27FC236}">
                <a16:creationId xmlns:a16="http://schemas.microsoft.com/office/drawing/2014/main" id="{0AC71E46-E2E1-4E45-A872-06D90B5F3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3"/>
            <a:ext cx="12191999" cy="457198"/>
          </a:xfrm>
          <a:prstGeom prst="rect">
            <a:avLst/>
          </a:prstGeom>
          <a:gradFill>
            <a:gsLst>
              <a:gs pos="0">
                <a:schemeClr val="accent6">
                  <a:lumMod val="75000"/>
                  <a:alpha val="61000"/>
                </a:schemeClr>
              </a:gs>
              <a:gs pos="50000">
                <a:schemeClr val="accent5">
                  <a:alpha val="85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A2FC3-465C-4FF6-865B-E7357D277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373"/>
            <a:ext cx="8153398" cy="457199"/>
          </a:xfrm>
          <a:prstGeom prst="rect">
            <a:avLst/>
          </a:prstGeom>
          <a:gradFill>
            <a:gsLst>
              <a:gs pos="0">
                <a:schemeClr val="accent5">
                  <a:alpha val="0"/>
                </a:schemeClr>
              </a:gs>
              <a:gs pos="74000">
                <a:schemeClr val="accent2">
                  <a:alpha val="48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77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E0A5C98-BCE7-474A-B1A0-9B9674551C3C}"/>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About the dataset</a:t>
            </a:r>
          </a:p>
        </p:txBody>
      </p:sp>
      <p:sp>
        <p:nvSpPr>
          <p:cNvPr id="3" name="Content Placeholder 2">
            <a:extLst>
              <a:ext uri="{FF2B5EF4-FFF2-40B4-BE49-F238E27FC236}">
                <a16:creationId xmlns:a16="http://schemas.microsoft.com/office/drawing/2014/main" id="{40D9CB5E-3756-49BC-B087-034F35881B63}"/>
              </a:ext>
            </a:extLst>
          </p:cNvPr>
          <p:cNvSpPr>
            <a:spLocks noGrp="1"/>
          </p:cNvSpPr>
          <p:nvPr>
            <p:ph idx="1"/>
          </p:nvPr>
        </p:nvSpPr>
        <p:spPr>
          <a:xfrm>
            <a:off x="4777409" y="1028702"/>
            <a:ext cx="6273972" cy="4843462"/>
          </a:xfrm>
        </p:spPr>
        <p:txBody>
          <a:bodyPr>
            <a:normAutofit/>
          </a:bodyPr>
          <a:lstStyle/>
          <a:p>
            <a:pPr>
              <a:lnSpc>
                <a:spcPct val="110000"/>
              </a:lnSpc>
            </a:pPr>
            <a:r>
              <a:rPr lang="en-US" sz="1800" dirty="0"/>
              <a:t>Dataset from a German bank regarding customers applying for a loan</a:t>
            </a:r>
          </a:p>
          <a:p>
            <a:pPr>
              <a:lnSpc>
                <a:spcPct val="110000"/>
              </a:lnSpc>
            </a:pPr>
            <a:r>
              <a:rPr lang="en-US" sz="1800" dirty="0"/>
              <a:t>N = 1,000</a:t>
            </a:r>
          </a:p>
          <a:p>
            <a:pPr>
              <a:lnSpc>
                <a:spcPct val="110000"/>
              </a:lnSpc>
            </a:pPr>
            <a:r>
              <a:rPr lang="en-US" sz="1800" dirty="0"/>
              <a:t>20 attributes (numerical and qualitative)</a:t>
            </a:r>
          </a:p>
          <a:p>
            <a:pPr lvl="1">
              <a:lnSpc>
                <a:spcPct val="110000"/>
              </a:lnSpc>
            </a:pPr>
            <a:r>
              <a:rPr lang="en-US" sz="1800" dirty="0"/>
              <a:t>Status of existing checking account, duration of checking account life, credit history, purpose of application, credit amount, savings account/bonds, employment, installment rate in percentage of disposable income, personal status and sex, other debtors, present resident since, property, age, other installment plans, housing, existing credits at this bank, job, number of people liable to provide maintenance for, telephone, and foreign worker</a:t>
            </a:r>
          </a:p>
          <a:p>
            <a:pPr>
              <a:lnSpc>
                <a:spcPct val="110000"/>
              </a:lnSpc>
            </a:pPr>
            <a:r>
              <a:rPr lang="en-US" sz="1800" dirty="0"/>
              <a:t>Two outcome classes (good or bad customer)</a:t>
            </a:r>
          </a:p>
        </p:txBody>
      </p:sp>
    </p:spTree>
    <p:extLst>
      <p:ext uri="{BB962C8B-B14F-4D97-AF65-F5344CB8AC3E}">
        <p14:creationId xmlns:p14="http://schemas.microsoft.com/office/powerpoint/2010/main" val="86835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E36340A-127C-4617-8F36-F34302523266}"/>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approach</a:t>
            </a:r>
          </a:p>
        </p:txBody>
      </p:sp>
      <p:sp>
        <p:nvSpPr>
          <p:cNvPr id="3" name="Content Placeholder 2">
            <a:extLst>
              <a:ext uri="{FF2B5EF4-FFF2-40B4-BE49-F238E27FC236}">
                <a16:creationId xmlns:a16="http://schemas.microsoft.com/office/drawing/2014/main" id="{0CAE652E-AA26-4448-8683-DAA3CCAFD89F}"/>
              </a:ext>
            </a:extLst>
          </p:cNvPr>
          <p:cNvSpPr>
            <a:spLocks noGrp="1"/>
          </p:cNvSpPr>
          <p:nvPr>
            <p:ph idx="1"/>
          </p:nvPr>
        </p:nvSpPr>
        <p:spPr>
          <a:xfrm>
            <a:off x="4777409" y="1028702"/>
            <a:ext cx="6273972" cy="4843462"/>
          </a:xfrm>
        </p:spPr>
        <p:txBody>
          <a:bodyPr anchor="ctr">
            <a:normAutofit/>
          </a:bodyPr>
          <a:lstStyle/>
          <a:p>
            <a:r>
              <a:rPr lang="en-US" sz="2800" dirty="0"/>
              <a:t>Supervised</a:t>
            </a:r>
          </a:p>
          <a:p>
            <a:r>
              <a:rPr lang="en-US" sz="2800" dirty="0"/>
              <a:t>Binary classification</a:t>
            </a:r>
          </a:p>
          <a:p>
            <a:r>
              <a:rPr lang="en-US" sz="2800" dirty="0"/>
              <a:t>Three tested models</a:t>
            </a:r>
          </a:p>
          <a:p>
            <a:pPr lvl="1"/>
            <a:r>
              <a:rPr lang="en-US" sz="2800" dirty="0"/>
              <a:t>Support vector model (linear)</a:t>
            </a:r>
          </a:p>
          <a:p>
            <a:pPr lvl="1"/>
            <a:r>
              <a:rPr lang="en-US" sz="2800" dirty="0"/>
              <a:t>Logistic regression</a:t>
            </a:r>
          </a:p>
          <a:p>
            <a:pPr lvl="1"/>
            <a:r>
              <a:rPr lang="en-US" sz="2800" dirty="0"/>
              <a:t>Random forest</a:t>
            </a:r>
          </a:p>
        </p:txBody>
      </p:sp>
    </p:spTree>
    <p:extLst>
      <p:ext uri="{BB962C8B-B14F-4D97-AF65-F5344CB8AC3E}">
        <p14:creationId xmlns:p14="http://schemas.microsoft.com/office/powerpoint/2010/main" val="121639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59EC0-8C1F-49CF-989C-23B0EA71EBD4}"/>
              </a:ext>
            </a:extLst>
          </p:cNvPr>
          <p:cNvSpPr>
            <a:spLocks noGrp="1"/>
          </p:cNvSpPr>
          <p:nvPr>
            <p:ph type="title"/>
          </p:nvPr>
        </p:nvSpPr>
        <p:spPr>
          <a:xfrm>
            <a:off x="1371600" y="3022410"/>
            <a:ext cx="5868785" cy="1556724"/>
          </a:xfrm>
        </p:spPr>
        <p:txBody>
          <a:bodyPr anchor="b">
            <a:normAutofit/>
          </a:bodyPr>
          <a:lstStyle/>
          <a:p>
            <a:r>
              <a:rPr lang="en-US" dirty="0"/>
              <a:t>sampling</a:t>
            </a:r>
          </a:p>
        </p:txBody>
      </p:sp>
      <p:pic>
        <p:nvPicPr>
          <p:cNvPr id="19" name="Graphic 6" descr="Group">
            <a:extLst>
              <a:ext uri="{FF2B5EF4-FFF2-40B4-BE49-F238E27FC236}">
                <a16:creationId xmlns:a16="http://schemas.microsoft.com/office/drawing/2014/main" id="{7634B987-A9F1-4489-989B-04B1922A80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8737" y="3321758"/>
            <a:ext cx="3581400" cy="3581400"/>
          </a:xfrm>
          <a:prstGeom prst="rect">
            <a:avLst/>
          </a:prstGeom>
        </p:spPr>
      </p:pic>
      <p:sp>
        <p:nvSpPr>
          <p:cNvPr id="20" name="Rectangle 11">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13">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4" name="Table 4">
            <a:extLst>
              <a:ext uri="{FF2B5EF4-FFF2-40B4-BE49-F238E27FC236}">
                <a16:creationId xmlns:a16="http://schemas.microsoft.com/office/drawing/2014/main" id="{5C048303-FE87-4DC0-B81F-13D0CE79E76C}"/>
              </a:ext>
            </a:extLst>
          </p:cNvPr>
          <p:cNvGraphicFramePr>
            <a:graphicFrameLocks noGrp="1"/>
          </p:cNvGraphicFramePr>
          <p:nvPr>
            <p:extLst>
              <p:ext uri="{D42A27DB-BD31-4B8C-83A1-F6EECF244321}">
                <p14:modId xmlns:p14="http://schemas.microsoft.com/office/powerpoint/2010/main" val="3218864077"/>
              </p:ext>
            </p:extLst>
          </p:nvPr>
        </p:nvGraphicFramePr>
        <p:xfrm>
          <a:off x="1371600" y="4694155"/>
          <a:ext cx="8647836" cy="1371600"/>
        </p:xfrm>
        <a:graphic>
          <a:graphicData uri="http://schemas.openxmlformats.org/drawingml/2006/table">
            <a:tbl>
              <a:tblPr firstRow="1" bandRow="1">
                <a:tableStyleId>{EB9631B5-78F2-41C9-869B-9F39066F8104}</a:tableStyleId>
              </a:tblPr>
              <a:tblGrid>
                <a:gridCol w="2882612">
                  <a:extLst>
                    <a:ext uri="{9D8B030D-6E8A-4147-A177-3AD203B41FA5}">
                      <a16:colId xmlns:a16="http://schemas.microsoft.com/office/drawing/2014/main" val="3936090327"/>
                    </a:ext>
                  </a:extLst>
                </a:gridCol>
                <a:gridCol w="2882612">
                  <a:extLst>
                    <a:ext uri="{9D8B030D-6E8A-4147-A177-3AD203B41FA5}">
                      <a16:colId xmlns:a16="http://schemas.microsoft.com/office/drawing/2014/main" val="3057817450"/>
                    </a:ext>
                  </a:extLst>
                </a:gridCol>
                <a:gridCol w="2882612">
                  <a:extLst>
                    <a:ext uri="{9D8B030D-6E8A-4147-A177-3AD203B41FA5}">
                      <a16:colId xmlns:a16="http://schemas.microsoft.com/office/drawing/2014/main" val="1141435056"/>
                    </a:ext>
                  </a:extLst>
                </a:gridCol>
              </a:tblGrid>
              <a:tr h="291436">
                <a:tc>
                  <a:txBody>
                    <a:bodyPr/>
                    <a:lstStyle/>
                    <a:p>
                      <a:endParaRPr lang="en-US" sz="1800" dirty="0"/>
                    </a:p>
                  </a:txBody>
                  <a:tcPr>
                    <a:solidFill>
                      <a:schemeClr val="accent1">
                        <a:lumMod val="60000"/>
                        <a:lumOff val="40000"/>
                      </a:schemeClr>
                    </a:solidFill>
                  </a:tcPr>
                </a:tc>
                <a:tc>
                  <a:txBody>
                    <a:bodyPr/>
                    <a:lstStyle/>
                    <a:p>
                      <a:pPr algn="ctr"/>
                      <a:r>
                        <a:rPr lang="en-US" sz="1800" dirty="0">
                          <a:solidFill>
                            <a:schemeClr val="tx1"/>
                          </a:solidFill>
                        </a:rPr>
                        <a:t>Original Dataset</a:t>
                      </a:r>
                    </a:p>
                  </a:txBody>
                  <a:tcPr anchor="ctr">
                    <a:solidFill>
                      <a:schemeClr val="accent1">
                        <a:lumMod val="60000"/>
                        <a:lumOff val="40000"/>
                      </a:schemeClr>
                    </a:solidFill>
                  </a:tcPr>
                </a:tc>
                <a:tc>
                  <a:txBody>
                    <a:bodyPr/>
                    <a:lstStyle/>
                    <a:p>
                      <a:pPr algn="ctr"/>
                      <a:r>
                        <a:rPr lang="en-US" sz="1800" dirty="0">
                          <a:solidFill>
                            <a:schemeClr val="tx1"/>
                          </a:solidFill>
                        </a:rPr>
                        <a:t>Training Dataset </a:t>
                      </a:r>
                    </a:p>
                    <a:p>
                      <a:pPr algn="ctr"/>
                      <a:r>
                        <a:rPr lang="en-US" sz="1800" dirty="0">
                          <a:solidFill>
                            <a:schemeClr val="tx1"/>
                          </a:solidFill>
                        </a:rPr>
                        <a:t>(imblearn.over_sampling)</a:t>
                      </a:r>
                    </a:p>
                  </a:txBody>
                  <a:tcPr anchor="ctr">
                    <a:solidFill>
                      <a:schemeClr val="accent1">
                        <a:lumMod val="60000"/>
                        <a:lumOff val="40000"/>
                      </a:schemeClr>
                    </a:solidFill>
                  </a:tcPr>
                </a:tc>
                <a:extLst>
                  <a:ext uri="{0D108BD9-81ED-4DB2-BD59-A6C34878D82A}">
                    <a16:rowId xmlns:a16="http://schemas.microsoft.com/office/drawing/2014/main" val="3204913181"/>
                  </a:ext>
                </a:extLst>
              </a:tr>
              <a:tr h="180413">
                <a:tc>
                  <a:txBody>
                    <a:bodyPr/>
                    <a:lstStyle/>
                    <a:p>
                      <a:r>
                        <a:rPr lang="en-US" sz="1800" b="1" dirty="0"/>
                        <a:t>Bad customers </a:t>
                      </a:r>
                      <a:r>
                        <a:rPr lang="en-US" sz="1800" dirty="0"/>
                        <a:t>(0)</a:t>
                      </a:r>
                    </a:p>
                  </a:txBody>
                  <a:tcPr anchor="ctr"/>
                </a:tc>
                <a:tc>
                  <a:txBody>
                    <a:bodyPr/>
                    <a:lstStyle/>
                    <a:p>
                      <a:pPr algn="ctr"/>
                      <a:r>
                        <a:rPr lang="en-US" sz="1800" dirty="0"/>
                        <a:t>300</a:t>
                      </a:r>
                    </a:p>
                  </a:txBody>
                  <a:tcPr anchor="ctr"/>
                </a:tc>
                <a:tc>
                  <a:txBody>
                    <a:bodyPr/>
                    <a:lstStyle/>
                    <a:p>
                      <a:pPr algn="ctr"/>
                      <a:r>
                        <a:rPr lang="en-US" sz="1800" dirty="0"/>
                        <a:t>527</a:t>
                      </a:r>
                    </a:p>
                  </a:txBody>
                  <a:tcPr anchor="ctr"/>
                </a:tc>
                <a:extLst>
                  <a:ext uri="{0D108BD9-81ED-4DB2-BD59-A6C34878D82A}">
                    <a16:rowId xmlns:a16="http://schemas.microsoft.com/office/drawing/2014/main" val="1725896782"/>
                  </a:ext>
                </a:extLst>
              </a:tr>
              <a:tr h="180413">
                <a:tc>
                  <a:txBody>
                    <a:bodyPr/>
                    <a:lstStyle/>
                    <a:p>
                      <a:r>
                        <a:rPr lang="en-US" sz="1800" b="1" dirty="0"/>
                        <a:t>Good customers </a:t>
                      </a:r>
                      <a:r>
                        <a:rPr lang="en-US" sz="1800" dirty="0"/>
                        <a:t>(1)</a:t>
                      </a:r>
                    </a:p>
                  </a:txBody>
                  <a:tcPr anchor="ctr"/>
                </a:tc>
                <a:tc>
                  <a:txBody>
                    <a:bodyPr/>
                    <a:lstStyle/>
                    <a:p>
                      <a:pPr algn="ctr"/>
                      <a:r>
                        <a:rPr lang="en-US" sz="1800" dirty="0"/>
                        <a:t>700</a:t>
                      </a:r>
                    </a:p>
                  </a:txBody>
                  <a:tcPr anchor="ctr"/>
                </a:tc>
                <a:tc>
                  <a:txBody>
                    <a:bodyPr/>
                    <a:lstStyle/>
                    <a:p>
                      <a:pPr algn="ctr"/>
                      <a:r>
                        <a:rPr lang="en-US" sz="1800" dirty="0"/>
                        <a:t>523</a:t>
                      </a:r>
                    </a:p>
                  </a:txBody>
                  <a:tcPr anchor="ctr"/>
                </a:tc>
                <a:extLst>
                  <a:ext uri="{0D108BD9-81ED-4DB2-BD59-A6C34878D82A}">
                    <a16:rowId xmlns:a16="http://schemas.microsoft.com/office/drawing/2014/main" val="3480402118"/>
                  </a:ext>
                </a:extLst>
              </a:tr>
            </a:tbl>
          </a:graphicData>
        </a:graphic>
      </p:graphicFrame>
      <p:sp>
        <p:nvSpPr>
          <p:cNvPr id="8" name="Title 1">
            <a:extLst>
              <a:ext uri="{FF2B5EF4-FFF2-40B4-BE49-F238E27FC236}">
                <a16:creationId xmlns:a16="http://schemas.microsoft.com/office/drawing/2014/main" id="{43D2D92A-89AE-4A60-9581-065F6A19E5C9}"/>
              </a:ext>
            </a:extLst>
          </p:cNvPr>
          <p:cNvSpPr txBox="1">
            <a:spLocks/>
          </p:cNvSpPr>
          <p:nvPr/>
        </p:nvSpPr>
        <p:spPr>
          <a:xfrm>
            <a:off x="1371600" y="619005"/>
            <a:ext cx="10240903" cy="652262"/>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dirty="0"/>
              <a:t>Model performance</a:t>
            </a:r>
          </a:p>
        </p:txBody>
      </p:sp>
      <p:graphicFrame>
        <p:nvGraphicFramePr>
          <p:cNvPr id="9" name="Table 4">
            <a:extLst>
              <a:ext uri="{FF2B5EF4-FFF2-40B4-BE49-F238E27FC236}">
                <a16:creationId xmlns:a16="http://schemas.microsoft.com/office/drawing/2014/main" id="{83EEB234-6EE3-4E8E-943F-4DB2F6787143}"/>
              </a:ext>
            </a:extLst>
          </p:cNvPr>
          <p:cNvGraphicFramePr>
            <a:graphicFrameLocks noGrp="1"/>
          </p:cNvGraphicFramePr>
          <p:nvPr>
            <p:ph idx="1"/>
            <p:extLst>
              <p:ext uri="{D42A27DB-BD31-4B8C-83A1-F6EECF244321}">
                <p14:modId xmlns:p14="http://schemas.microsoft.com/office/powerpoint/2010/main" val="2253909796"/>
              </p:ext>
            </p:extLst>
          </p:nvPr>
        </p:nvGraphicFramePr>
        <p:xfrm>
          <a:off x="1371599" y="2298765"/>
          <a:ext cx="10240902" cy="421387"/>
        </p:xfrm>
        <a:graphic>
          <a:graphicData uri="http://schemas.openxmlformats.org/drawingml/2006/table">
            <a:tbl>
              <a:tblPr firstRow="1" bandRow="1">
                <a:tableStyleId>{5C22544A-7EE6-4342-B048-85BDC9FD1C3A}</a:tableStyleId>
              </a:tblPr>
              <a:tblGrid>
                <a:gridCol w="3413634">
                  <a:extLst>
                    <a:ext uri="{9D8B030D-6E8A-4147-A177-3AD203B41FA5}">
                      <a16:colId xmlns:a16="http://schemas.microsoft.com/office/drawing/2014/main" val="4118802158"/>
                    </a:ext>
                  </a:extLst>
                </a:gridCol>
                <a:gridCol w="3413634">
                  <a:extLst>
                    <a:ext uri="{9D8B030D-6E8A-4147-A177-3AD203B41FA5}">
                      <a16:colId xmlns:a16="http://schemas.microsoft.com/office/drawing/2014/main" val="2110544152"/>
                    </a:ext>
                  </a:extLst>
                </a:gridCol>
                <a:gridCol w="3413634">
                  <a:extLst>
                    <a:ext uri="{9D8B030D-6E8A-4147-A177-3AD203B41FA5}">
                      <a16:colId xmlns:a16="http://schemas.microsoft.com/office/drawing/2014/main" val="445697095"/>
                    </a:ext>
                  </a:extLst>
                </a:gridCol>
              </a:tblGrid>
              <a:tr h="421387">
                <a:tc>
                  <a:txBody>
                    <a:bodyPr/>
                    <a:lstStyle/>
                    <a:p>
                      <a:pPr algn="ctr"/>
                      <a:r>
                        <a:rPr lang="en-US" dirty="0">
                          <a:solidFill>
                            <a:schemeClr val="tx1"/>
                          </a:solidFill>
                          <a:latin typeface="Calibri" panose="020F0502020204030204" pitchFamily="34" charset="0"/>
                          <a:cs typeface="Calibri" panose="020F0502020204030204" pitchFamily="34" charset="0"/>
                        </a:rPr>
                        <a:t>Support Vector Model</a:t>
                      </a:r>
                    </a:p>
                  </a:txBody>
                  <a:tcPr>
                    <a:noFill/>
                  </a:tcPr>
                </a:tc>
                <a:tc>
                  <a:txBody>
                    <a:bodyPr/>
                    <a:lstStyle/>
                    <a:p>
                      <a:pPr algn="ctr"/>
                      <a:r>
                        <a:rPr lang="en-US" dirty="0">
                          <a:solidFill>
                            <a:schemeClr val="tx1"/>
                          </a:solidFill>
                          <a:latin typeface="Calibri" panose="020F0502020204030204" pitchFamily="34" charset="0"/>
                          <a:cs typeface="Calibri" panose="020F0502020204030204" pitchFamily="34" charset="0"/>
                        </a:rPr>
                        <a:t>Logistic Regression</a:t>
                      </a:r>
                    </a:p>
                  </a:txBody>
                  <a:tcPr>
                    <a:noFill/>
                  </a:tcPr>
                </a:tc>
                <a:tc>
                  <a:txBody>
                    <a:bodyPr/>
                    <a:lstStyle/>
                    <a:p>
                      <a:pPr algn="ctr"/>
                      <a:r>
                        <a:rPr lang="en-US" dirty="0">
                          <a:solidFill>
                            <a:schemeClr val="tx1"/>
                          </a:solidFill>
                          <a:latin typeface="Calibri" panose="020F0502020204030204" pitchFamily="34" charset="0"/>
                          <a:cs typeface="Calibri" panose="020F0502020204030204" pitchFamily="34" charset="0"/>
                        </a:rPr>
                        <a:t>Random Forest</a:t>
                      </a:r>
                    </a:p>
                  </a:txBody>
                  <a:tcPr>
                    <a:noFill/>
                  </a:tcPr>
                </a:tc>
                <a:extLst>
                  <a:ext uri="{0D108BD9-81ED-4DB2-BD59-A6C34878D82A}">
                    <a16:rowId xmlns:a16="http://schemas.microsoft.com/office/drawing/2014/main" val="2740388139"/>
                  </a:ext>
                </a:extLst>
              </a:tr>
            </a:tbl>
          </a:graphicData>
        </a:graphic>
      </p:graphicFrame>
      <p:sp>
        <p:nvSpPr>
          <p:cNvPr id="10" name="Arrow: Left-Right 9">
            <a:extLst>
              <a:ext uri="{FF2B5EF4-FFF2-40B4-BE49-F238E27FC236}">
                <a16:creationId xmlns:a16="http://schemas.microsoft.com/office/drawing/2014/main" id="{6FEBB20B-7C35-4A9C-B2F9-4255B11B5C67}"/>
              </a:ext>
            </a:extLst>
          </p:cNvPr>
          <p:cNvSpPr/>
          <p:nvPr/>
        </p:nvSpPr>
        <p:spPr>
          <a:xfrm>
            <a:off x="1371600" y="1855388"/>
            <a:ext cx="10240904" cy="369331"/>
          </a:xfrm>
          <a:prstGeom prst="leftRightArrow">
            <a:avLst/>
          </a:prstGeom>
          <a:gradFill flip="none" rotWithShape="1">
            <a:gsLst>
              <a:gs pos="0">
                <a:srgbClr val="5AC1C8"/>
              </a:gs>
              <a:gs pos="50000">
                <a:schemeClr val="accent1">
                  <a:tint val="44500"/>
                  <a:satMod val="160000"/>
                </a:schemeClr>
              </a:gs>
              <a:gs pos="100000">
                <a:srgbClr val="4CBB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46C635EE-CD56-4DCB-A7CA-31DD32DC96D3}"/>
              </a:ext>
            </a:extLst>
          </p:cNvPr>
          <p:cNvSpPr txBox="1"/>
          <p:nvPr/>
        </p:nvSpPr>
        <p:spPr>
          <a:xfrm>
            <a:off x="1371597" y="1472892"/>
            <a:ext cx="2021150" cy="369332"/>
          </a:xfrm>
          <a:prstGeom prst="rect">
            <a:avLst/>
          </a:prstGeom>
          <a:noFill/>
        </p:spPr>
        <p:txBody>
          <a:bodyPr wrap="square" rtlCol="0">
            <a:spAutoFit/>
          </a:bodyPr>
          <a:lstStyle/>
          <a:p>
            <a:r>
              <a:rPr lang="en-US" dirty="0"/>
              <a:t>Weaker</a:t>
            </a:r>
          </a:p>
        </p:txBody>
      </p:sp>
      <p:sp>
        <p:nvSpPr>
          <p:cNvPr id="13" name="TextBox 12">
            <a:extLst>
              <a:ext uri="{FF2B5EF4-FFF2-40B4-BE49-F238E27FC236}">
                <a16:creationId xmlns:a16="http://schemas.microsoft.com/office/drawing/2014/main" id="{ED644B71-B453-4A13-AADD-792E80AD8255}"/>
              </a:ext>
            </a:extLst>
          </p:cNvPr>
          <p:cNvSpPr txBox="1"/>
          <p:nvPr/>
        </p:nvSpPr>
        <p:spPr>
          <a:xfrm>
            <a:off x="10340619" y="1472892"/>
            <a:ext cx="2021150" cy="369332"/>
          </a:xfrm>
          <a:prstGeom prst="rect">
            <a:avLst/>
          </a:prstGeom>
          <a:noFill/>
        </p:spPr>
        <p:txBody>
          <a:bodyPr wrap="square" rtlCol="0">
            <a:spAutoFit/>
          </a:bodyPr>
          <a:lstStyle/>
          <a:p>
            <a:r>
              <a:rPr lang="en-US" dirty="0"/>
              <a:t>Stronger</a:t>
            </a:r>
          </a:p>
        </p:txBody>
      </p:sp>
    </p:spTree>
    <p:extLst>
      <p:ext uri="{BB962C8B-B14F-4D97-AF65-F5344CB8AC3E}">
        <p14:creationId xmlns:p14="http://schemas.microsoft.com/office/powerpoint/2010/main" val="153084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312F-DD31-412D-BCE6-A111C822C3AB}"/>
              </a:ext>
            </a:extLst>
          </p:cNvPr>
          <p:cNvSpPr>
            <a:spLocks noGrp="1"/>
          </p:cNvSpPr>
          <p:nvPr>
            <p:ph type="title"/>
          </p:nvPr>
        </p:nvSpPr>
        <p:spPr>
          <a:xfrm>
            <a:off x="792104" y="793080"/>
            <a:ext cx="10240903" cy="1233488"/>
          </a:xfrm>
        </p:spPr>
        <p:txBody>
          <a:bodyPr/>
          <a:lstStyle/>
          <a:p>
            <a:r>
              <a:rPr lang="en-US" dirty="0"/>
              <a:t>Support vector model</a:t>
            </a:r>
          </a:p>
        </p:txBody>
      </p:sp>
      <p:sp>
        <p:nvSpPr>
          <p:cNvPr id="5" name="TextBox 4">
            <a:extLst>
              <a:ext uri="{FF2B5EF4-FFF2-40B4-BE49-F238E27FC236}">
                <a16:creationId xmlns:a16="http://schemas.microsoft.com/office/drawing/2014/main" id="{8CFF3603-6CA2-41C3-AF24-5F55251F8FC1}"/>
              </a:ext>
            </a:extLst>
          </p:cNvPr>
          <p:cNvSpPr txBox="1"/>
          <p:nvPr/>
        </p:nvSpPr>
        <p:spPr>
          <a:xfrm>
            <a:off x="792104" y="2310341"/>
            <a:ext cx="3086100" cy="369332"/>
          </a:xfrm>
          <a:prstGeom prst="rect">
            <a:avLst/>
          </a:prstGeom>
          <a:noFill/>
        </p:spPr>
        <p:txBody>
          <a:bodyPr wrap="square" rtlCol="0">
            <a:spAutoFit/>
          </a:bodyPr>
          <a:lstStyle/>
          <a:p>
            <a:r>
              <a:rPr lang="en-US" b="1" dirty="0"/>
              <a:t>Classification Report</a:t>
            </a:r>
          </a:p>
        </p:txBody>
      </p:sp>
      <p:sp>
        <p:nvSpPr>
          <p:cNvPr id="6" name="Arrow: Right 5">
            <a:extLst>
              <a:ext uri="{FF2B5EF4-FFF2-40B4-BE49-F238E27FC236}">
                <a16:creationId xmlns:a16="http://schemas.microsoft.com/office/drawing/2014/main" id="{73F4CB72-C8C3-4478-824B-A934BCBFAC3E}"/>
              </a:ext>
            </a:extLst>
          </p:cNvPr>
          <p:cNvSpPr/>
          <p:nvPr/>
        </p:nvSpPr>
        <p:spPr>
          <a:xfrm>
            <a:off x="6325297" y="3984401"/>
            <a:ext cx="721877" cy="452520"/>
          </a:xfrm>
          <a:prstGeom prst="rightArrow">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AC101C4-46C4-4236-9527-99E6281074FE}"/>
              </a:ext>
            </a:extLst>
          </p:cNvPr>
          <p:cNvSpPr txBox="1"/>
          <p:nvPr/>
        </p:nvSpPr>
        <p:spPr>
          <a:xfrm>
            <a:off x="7100375" y="2310341"/>
            <a:ext cx="5227697" cy="369332"/>
          </a:xfrm>
          <a:prstGeom prst="rect">
            <a:avLst/>
          </a:prstGeom>
          <a:noFill/>
        </p:spPr>
        <p:txBody>
          <a:bodyPr wrap="square" rtlCol="0">
            <a:spAutoFit/>
          </a:bodyPr>
          <a:lstStyle/>
          <a:p>
            <a:r>
              <a:rPr lang="en-US" b="1" dirty="0" err="1"/>
              <a:t>GridSearch</a:t>
            </a:r>
            <a:r>
              <a:rPr lang="en-US" b="1" dirty="0"/>
              <a:t> Optimization</a:t>
            </a:r>
          </a:p>
        </p:txBody>
      </p:sp>
      <p:graphicFrame>
        <p:nvGraphicFramePr>
          <p:cNvPr id="8" name="Table 7">
            <a:extLst>
              <a:ext uri="{FF2B5EF4-FFF2-40B4-BE49-F238E27FC236}">
                <a16:creationId xmlns:a16="http://schemas.microsoft.com/office/drawing/2014/main" id="{D9600F87-D711-4CBE-9CEC-B5D33B331418}"/>
              </a:ext>
            </a:extLst>
          </p:cNvPr>
          <p:cNvGraphicFramePr>
            <a:graphicFrameLocks noGrp="1"/>
          </p:cNvGraphicFramePr>
          <p:nvPr>
            <p:extLst>
              <p:ext uri="{D42A27DB-BD31-4B8C-83A1-F6EECF244321}">
                <p14:modId xmlns:p14="http://schemas.microsoft.com/office/powerpoint/2010/main" val="975362587"/>
              </p:ext>
            </p:extLst>
          </p:nvPr>
        </p:nvGraphicFramePr>
        <p:xfrm>
          <a:off x="792104" y="3098016"/>
          <a:ext cx="5394960" cy="2422069"/>
        </p:xfrm>
        <a:graphic>
          <a:graphicData uri="http://schemas.openxmlformats.org/drawingml/2006/table">
            <a:tbl>
              <a:tblPr firstRow="1" bandRow="1">
                <a:tableStyleId>{74C1A8A3-306A-4EB7-A6B1-4F7E0EB9C5D6}</a:tableStyleId>
              </a:tblPr>
              <a:tblGrid>
                <a:gridCol w="1371600">
                  <a:extLst>
                    <a:ext uri="{9D8B030D-6E8A-4147-A177-3AD203B41FA5}">
                      <a16:colId xmlns:a16="http://schemas.microsoft.com/office/drawing/2014/main" val="3561920289"/>
                    </a:ext>
                  </a:extLst>
                </a:gridCol>
                <a:gridCol w="1005840">
                  <a:extLst>
                    <a:ext uri="{9D8B030D-6E8A-4147-A177-3AD203B41FA5}">
                      <a16:colId xmlns:a16="http://schemas.microsoft.com/office/drawing/2014/main" val="3075658774"/>
                    </a:ext>
                  </a:extLst>
                </a:gridCol>
                <a:gridCol w="1005840">
                  <a:extLst>
                    <a:ext uri="{9D8B030D-6E8A-4147-A177-3AD203B41FA5}">
                      <a16:colId xmlns:a16="http://schemas.microsoft.com/office/drawing/2014/main" val="402872021"/>
                    </a:ext>
                  </a:extLst>
                </a:gridCol>
                <a:gridCol w="1005840">
                  <a:extLst>
                    <a:ext uri="{9D8B030D-6E8A-4147-A177-3AD203B41FA5}">
                      <a16:colId xmlns:a16="http://schemas.microsoft.com/office/drawing/2014/main" val="1336959234"/>
                    </a:ext>
                  </a:extLst>
                </a:gridCol>
                <a:gridCol w="1005840">
                  <a:extLst>
                    <a:ext uri="{9D8B030D-6E8A-4147-A177-3AD203B41FA5}">
                      <a16:colId xmlns:a16="http://schemas.microsoft.com/office/drawing/2014/main" val="181199538"/>
                    </a:ext>
                  </a:extLst>
                </a:gridCol>
              </a:tblGrid>
              <a:tr h="360104">
                <a:tc>
                  <a:txBody>
                    <a:bodyPr/>
                    <a:lstStyle/>
                    <a:p>
                      <a:endParaRPr lang="en-US" sz="1400" dirty="0"/>
                    </a:p>
                  </a:txBody>
                  <a:tcPr>
                    <a:solidFill>
                      <a:srgbClr val="DCEBFB"/>
                    </a:solidFill>
                  </a:tcPr>
                </a:tc>
                <a:tc>
                  <a:txBody>
                    <a:bodyPr/>
                    <a:lstStyle/>
                    <a:p>
                      <a:pPr algn="ctr"/>
                      <a:r>
                        <a:rPr lang="en-US" sz="1400" dirty="0">
                          <a:solidFill>
                            <a:schemeClr val="tx1"/>
                          </a:solidFill>
                        </a:rPr>
                        <a:t>Precision</a:t>
                      </a:r>
                    </a:p>
                  </a:txBody>
                  <a:tcPr anchor="ctr">
                    <a:solidFill>
                      <a:srgbClr val="DCEBFB"/>
                    </a:solidFill>
                  </a:tcPr>
                </a:tc>
                <a:tc>
                  <a:txBody>
                    <a:bodyPr/>
                    <a:lstStyle/>
                    <a:p>
                      <a:pPr algn="ctr"/>
                      <a:r>
                        <a:rPr lang="en-US" sz="1400" dirty="0">
                          <a:solidFill>
                            <a:schemeClr val="tx1"/>
                          </a:solidFill>
                        </a:rPr>
                        <a:t>Recall</a:t>
                      </a:r>
                    </a:p>
                  </a:txBody>
                  <a:tcPr anchor="ctr">
                    <a:solidFill>
                      <a:srgbClr val="DCEBFB"/>
                    </a:solidFill>
                  </a:tcPr>
                </a:tc>
                <a:tc>
                  <a:txBody>
                    <a:bodyPr/>
                    <a:lstStyle/>
                    <a:p>
                      <a:pPr algn="ctr"/>
                      <a:r>
                        <a:rPr lang="en-US" sz="1400" dirty="0">
                          <a:solidFill>
                            <a:schemeClr val="tx1"/>
                          </a:solidFill>
                        </a:rPr>
                        <a:t>F1-score</a:t>
                      </a:r>
                    </a:p>
                  </a:txBody>
                  <a:tcPr anchor="ctr">
                    <a:solidFill>
                      <a:srgbClr val="DCEBFB"/>
                    </a:solidFill>
                  </a:tcPr>
                </a:tc>
                <a:tc>
                  <a:txBody>
                    <a:bodyPr/>
                    <a:lstStyle/>
                    <a:p>
                      <a:pPr algn="ctr"/>
                      <a:r>
                        <a:rPr lang="en-US" sz="1400" dirty="0">
                          <a:solidFill>
                            <a:schemeClr val="tx1"/>
                          </a:solidFill>
                        </a:rPr>
                        <a:t>Support</a:t>
                      </a:r>
                    </a:p>
                  </a:txBody>
                  <a:tcPr anchor="ctr">
                    <a:solidFill>
                      <a:srgbClr val="DCEBFB"/>
                    </a:solidFill>
                  </a:tcPr>
                </a:tc>
                <a:extLst>
                  <a:ext uri="{0D108BD9-81ED-4DB2-BD59-A6C34878D82A}">
                    <a16:rowId xmlns:a16="http://schemas.microsoft.com/office/drawing/2014/main" val="3980599088"/>
                  </a:ext>
                </a:extLst>
              </a:tr>
              <a:tr h="360104">
                <a:tc>
                  <a:txBody>
                    <a:bodyPr/>
                    <a:lstStyle/>
                    <a:p>
                      <a:r>
                        <a:rPr lang="en-US" sz="1400" dirty="0"/>
                        <a:t>Bad</a:t>
                      </a:r>
                    </a:p>
                  </a:txBody>
                  <a:tcPr anchor="ctr"/>
                </a:tc>
                <a:tc>
                  <a:txBody>
                    <a:bodyPr/>
                    <a:lstStyle/>
                    <a:p>
                      <a:pPr algn="ctr"/>
                      <a:r>
                        <a:rPr lang="en-US" sz="1400" dirty="0"/>
                        <a:t>0.69</a:t>
                      </a:r>
                    </a:p>
                  </a:txBody>
                  <a:tcPr anchor="ctr"/>
                </a:tc>
                <a:tc>
                  <a:txBody>
                    <a:bodyPr/>
                    <a:lstStyle/>
                    <a:p>
                      <a:pPr algn="ctr"/>
                      <a:r>
                        <a:rPr lang="en-US" sz="1400" dirty="0"/>
                        <a:t>0.76</a:t>
                      </a:r>
                    </a:p>
                  </a:txBody>
                  <a:tcPr anchor="ctr"/>
                </a:tc>
                <a:tc>
                  <a:txBody>
                    <a:bodyPr/>
                    <a:lstStyle/>
                    <a:p>
                      <a:pPr algn="ctr"/>
                      <a:r>
                        <a:rPr lang="en-US" sz="1400" dirty="0"/>
                        <a:t>0.72</a:t>
                      </a:r>
                    </a:p>
                  </a:txBody>
                  <a:tcPr anchor="ctr"/>
                </a:tc>
                <a:tc>
                  <a:txBody>
                    <a:bodyPr/>
                    <a:lstStyle/>
                    <a:p>
                      <a:pPr algn="ctr"/>
                      <a:r>
                        <a:rPr lang="en-US" sz="1400" dirty="0"/>
                        <a:t>173</a:t>
                      </a:r>
                    </a:p>
                  </a:txBody>
                  <a:tcPr anchor="ctr"/>
                </a:tc>
                <a:extLst>
                  <a:ext uri="{0D108BD9-81ED-4DB2-BD59-A6C34878D82A}">
                    <a16:rowId xmlns:a16="http://schemas.microsoft.com/office/drawing/2014/main" val="2320730729"/>
                  </a:ext>
                </a:extLst>
              </a:tr>
              <a:tr h="360104">
                <a:tc>
                  <a:txBody>
                    <a:bodyPr/>
                    <a:lstStyle/>
                    <a:p>
                      <a:r>
                        <a:rPr lang="en-US" sz="1400" dirty="0"/>
                        <a:t>Good</a:t>
                      </a:r>
                    </a:p>
                  </a:txBody>
                  <a:tcPr anchor="ctr"/>
                </a:tc>
                <a:tc>
                  <a:txBody>
                    <a:bodyPr/>
                    <a:lstStyle/>
                    <a:p>
                      <a:pPr algn="ctr"/>
                      <a:r>
                        <a:rPr lang="en-US" sz="1400" dirty="0"/>
                        <a:t>0.74</a:t>
                      </a:r>
                    </a:p>
                  </a:txBody>
                  <a:tcPr anchor="ctr"/>
                </a:tc>
                <a:tc>
                  <a:txBody>
                    <a:bodyPr/>
                    <a:lstStyle/>
                    <a:p>
                      <a:pPr algn="ctr"/>
                      <a:r>
                        <a:rPr lang="en-US" sz="1400" dirty="0"/>
                        <a:t>0.67</a:t>
                      </a:r>
                    </a:p>
                  </a:txBody>
                  <a:tcPr anchor="ctr"/>
                </a:tc>
                <a:tc>
                  <a:txBody>
                    <a:bodyPr/>
                    <a:lstStyle/>
                    <a:p>
                      <a:pPr algn="ctr"/>
                      <a:r>
                        <a:rPr lang="en-US" sz="1400" dirty="0"/>
                        <a:t>0.70</a:t>
                      </a:r>
                    </a:p>
                  </a:txBody>
                  <a:tcPr anchor="ctr"/>
                </a:tc>
                <a:tc>
                  <a:txBody>
                    <a:bodyPr/>
                    <a:lstStyle/>
                    <a:p>
                      <a:pPr algn="ctr"/>
                      <a:r>
                        <a:rPr lang="en-US" sz="1400" dirty="0"/>
                        <a:t>177</a:t>
                      </a:r>
                    </a:p>
                  </a:txBody>
                  <a:tcPr anchor="ctr"/>
                </a:tc>
                <a:extLst>
                  <a:ext uri="{0D108BD9-81ED-4DB2-BD59-A6C34878D82A}">
                    <a16:rowId xmlns:a16="http://schemas.microsoft.com/office/drawing/2014/main" val="657445043"/>
                  </a:ext>
                </a:extLst>
              </a:tr>
              <a:tr h="360104">
                <a:tc>
                  <a:txBody>
                    <a:bodyPr/>
                    <a:lstStyle/>
                    <a:p>
                      <a:r>
                        <a:rPr lang="en-US" sz="1400" dirty="0"/>
                        <a:t>Accuracy</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886449001"/>
                  </a:ext>
                </a:extLst>
              </a:tr>
              <a:tr h="360104">
                <a:tc>
                  <a:txBody>
                    <a:bodyPr/>
                    <a:lstStyle/>
                    <a:p>
                      <a:r>
                        <a:rPr lang="en-US" sz="1400" dirty="0"/>
                        <a:t>Macro Avg</a:t>
                      </a:r>
                    </a:p>
                  </a:txBody>
                  <a:tcPr anchor="ctr"/>
                </a:tc>
                <a:tc>
                  <a:txBody>
                    <a:bodyPr/>
                    <a:lstStyle/>
                    <a:p>
                      <a:pPr algn="ctr"/>
                      <a:r>
                        <a:rPr lang="en-US" sz="1400" dirty="0"/>
                        <a:t>0.72</a:t>
                      </a:r>
                    </a:p>
                  </a:txBody>
                  <a:tcPr anchor="ctr"/>
                </a:tc>
                <a:tc>
                  <a:txBody>
                    <a:bodyPr/>
                    <a:lstStyle/>
                    <a:p>
                      <a:pPr algn="ctr"/>
                      <a:r>
                        <a:rPr lang="en-US" sz="1400" dirty="0"/>
                        <a:t>0.71</a:t>
                      </a:r>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2977773619"/>
                  </a:ext>
                </a:extLst>
              </a:tr>
              <a:tr h="621549">
                <a:tc>
                  <a:txBody>
                    <a:bodyPr/>
                    <a:lstStyle/>
                    <a:p>
                      <a:r>
                        <a:rPr lang="en-US" sz="1400" dirty="0"/>
                        <a:t>Weighted Avg</a:t>
                      </a:r>
                    </a:p>
                  </a:txBody>
                  <a:tcPr anchor="ctr"/>
                </a:tc>
                <a:tc>
                  <a:txBody>
                    <a:bodyPr/>
                    <a:lstStyle/>
                    <a:p>
                      <a:pPr algn="ctr"/>
                      <a:r>
                        <a:rPr lang="en-US" sz="1400" dirty="0"/>
                        <a:t>0.72</a:t>
                      </a:r>
                    </a:p>
                  </a:txBody>
                  <a:tcPr anchor="ctr"/>
                </a:tc>
                <a:tc>
                  <a:txBody>
                    <a:bodyPr/>
                    <a:lstStyle/>
                    <a:p>
                      <a:pPr algn="ctr"/>
                      <a:r>
                        <a:rPr lang="en-US" sz="1400" dirty="0"/>
                        <a:t>0.71</a:t>
                      </a:r>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1671609784"/>
                  </a:ext>
                </a:extLst>
              </a:tr>
            </a:tbl>
          </a:graphicData>
        </a:graphic>
      </p:graphicFrame>
      <p:graphicFrame>
        <p:nvGraphicFramePr>
          <p:cNvPr id="9" name="Table 8">
            <a:extLst>
              <a:ext uri="{FF2B5EF4-FFF2-40B4-BE49-F238E27FC236}">
                <a16:creationId xmlns:a16="http://schemas.microsoft.com/office/drawing/2014/main" id="{778CD386-D762-4864-8344-A8442347E313}"/>
              </a:ext>
            </a:extLst>
          </p:cNvPr>
          <p:cNvGraphicFramePr>
            <a:graphicFrameLocks noGrp="1"/>
          </p:cNvGraphicFramePr>
          <p:nvPr>
            <p:extLst>
              <p:ext uri="{D42A27DB-BD31-4B8C-83A1-F6EECF244321}">
                <p14:modId xmlns:p14="http://schemas.microsoft.com/office/powerpoint/2010/main" val="2578207362"/>
              </p:ext>
            </p:extLst>
          </p:nvPr>
        </p:nvGraphicFramePr>
        <p:xfrm>
          <a:off x="7186170" y="3098016"/>
          <a:ext cx="4213726" cy="1080312"/>
        </p:xfrm>
        <a:graphic>
          <a:graphicData uri="http://schemas.openxmlformats.org/drawingml/2006/table">
            <a:tbl>
              <a:tblPr firstRow="1" bandRow="1">
                <a:tableStyleId>{74C1A8A3-306A-4EB7-A6B1-4F7E0EB9C5D6}</a:tableStyleId>
              </a:tblPr>
              <a:tblGrid>
                <a:gridCol w="1071286">
                  <a:extLst>
                    <a:ext uri="{9D8B030D-6E8A-4147-A177-3AD203B41FA5}">
                      <a16:colId xmlns:a16="http://schemas.microsoft.com/office/drawing/2014/main" val="3561920289"/>
                    </a:ext>
                  </a:extLst>
                </a:gridCol>
                <a:gridCol w="785610">
                  <a:extLst>
                    <a:ext uri="{9D8B030D-6E8A-4147-A177-3AD203B41FA5}">
                      <a16:colId xmlns:a16="http://schemas.microsoft.com/office/drawing/2014/main" val="3075658774"/>
                    </a:ext>
                  </a:extLst>
                </a:gridCol>
                <a:gridCol w="785610">
                  <a:extLst>
                    <a:ext uri="{9D8B030D-6E8A-4147-A177-3AD203B41FA5}">
                      <a16:colId xmlns:a16="http://schemas.microsoft.com/office/drawing/2014/main" val="402872021"/>
                    </a:ext>
                  </a:extLst>
                </a:gridCol>
                <a:gridCol w="785610">
                  <a:extLst>
                    <a:ext uri="{9D8B030D-6E8A-4147-A177-3AD203B41FA5}">
                      <a16:colId xmlns:a16="http://schemas.microsoft.com/office/drawing/2014/main" val="1336959234"/>
                    </a:ext>
                  </a:extLst>
                </a:gridCol>
                <a:gridCol w="785610">
                  <a:extLst>
                    <a:ext uri="{9D8B030D-6E8A-4147-A177-3AD203B41FA5}">
                      <a16:colId xmlns:a16="http://schemas.microsoft.com/office/drawing/2014/main" val="181199538"/>
                    </a:ext>
                  </a:extLst>
                </a:gridCol>
              </a:tblGrid>
              <a:tr h="360104">
                <a:tc gridSpan="2">
                  <a:txBody>
                    <a:bodyPr/>
                    <a:lstStyle/>
                    <a:p>
                      <a:r>
                        <a:rPr lang="en-US" sz="1400" dirty="0">
                          <a:solidFill>
                            <a:schemeClr val="tx1"/>
                          </a:solidFill>
                        </a:rPr>
                        <a:t>Tested Parameters</a:t>
                      </a:r>
                    </a:p>
                  </a:txBody>
                  <a:tcPr>
                    <a:solidFill>
                      <a:schemeClr val="accent2">
                        <a:lumMod val="20000"/>
                        <a:lumOff val="80000"/>
                      </a:schemeClr>
                    </a:solidFill>
                  </a:tcPr>
                </a:tc>
                <a:tc hMerge="1">
                  <a:txBody>
                    <a:bodyPr/>
                    <a:lstStyle/>
                    <a:p>
                      <a:pPr algn="ctr"/>
                      <a:endParaRPr lang="en-US" sz="1400" dirty="0">
                        <a:solidFill>
                          <a:schemeClr val="tx1"/>
                        </a:solidFill>
                      </a:endParaRPr>
                    </a:p>
                  </a:txBody>
                  <a:tcPr anchor="ctr">
                    <a:solidFill>
                      <a:srgbClr val="DCEBFB"/>
                    </a:solidFill>
                  </a:tcPr>
                </a:tc>
                <a:tc>
                  <a:txBody>
                    <a:bodyPr/>
                    <a:lstStyle/>
                    <a:p>
                      <a:pPr algn="ctr"/>
                      <a:endParaRPr lang="en-US" sz="1400" dirty="0">
                        <a:solidFill>
                          <a:schemeClr val="tx1"/>
                        </a:solidFill>
                      </a:endParaRPr>
                    </a:p>
                  </a:txBody>
                  <a:tcPr anchor="ctr">
                    <a:solidFill>
                      <a:schemeClr val="accent2">
                        <a:lumMod val="20000"/>
                        <a:lumOff val="80000"/>
                      </a:schemeClr>
                    </a:solidFill>
                  </a:tcPr>
                </a:tc>
                <a:tc>
                  <a:txBody>
                    <a:bodyPr/>
                    <a:lstStyle/>
                    <a:p>
                      <a:pPr algn="ctr"/>
                      <a:endParaRPr lang="en-US" sz="1400" dirty="0">
                        <a:solidFill>
                          <a:schemeClr val="tx1"/>
                        </a:solidFill>
                      </a:endParaRPr>
                    </a:p>
                  </a:txBody>
                  <a:tcPr anchor="ctr">
                    <a:solidFill>
                      <a:schemeClr val="accent2">
                        <a:lumMod val="20000"/>
                        <a:lumOff val="80000"/>
                      </a:schemeClr>
                    </a:solidFill>
                  </a:tcPr>
                </a:tc>
                <a:tc>
                  <a:txBody>
                    <a:bodyPr/>
                    <a:lstStyle/>
                    <a:p>
                      <a:pPr algn="ctr"/>
                      <a:endParaRPr lang="en-US" sz="1400" dirty="0">
                        <a:solidFill>
                          <a:schemeClr val="tx1"/>
                        </a:solidFill>
                      </a:endParaRPr>
                    </a:p>
                  </a:txBody>
                  <a:tcPr anchor="ctr">
                    <a:solidFill>
                      <a:schemeClr val="accent2">
                        <a:lumMod val="20000"/>
                        <a:lumOff val="80000"/>
                      </a:schemeClr>
                    </a:solidFill>
                  </a:tcPr>
                </a:tc>
                <a:extLst>
                  <a:ext uri="{0D108BD9-81ED-4DB2-BD59-A6C34878D82A}">
                    <a16:rowId xmlns:a16="http://schemas.microsoft.com/office/drawing/2014/main" val="3980599088"/>
                  </a:ext>
                </a:extLst>
              </a:tr>
              <a:tr h="360104">
                <a:tc>
                  <a:txBody>
                    <a:bodyPr/>
                    <a:lstStyle/>
                    <a:p>
                      <a:r>
                        <a:rPr lang="en-US" sz="1400" dirty="0"/>
                        <a:t>C</a:t>
                      </a:r>
                    </a:p>
                  </a:txBody>
                  <a:tcPr anchor="ctr"/>
                </a:tc>
                <a:tc>
                  <a:txBody>
                    <a:bodyPr/>
                    <a:lstStyle/>
                    <a:p>
                      <a:pPr algn="ctr"/>
                      <a:r>
                        <a:rPr lang="en-US" sz="1400" dirty="0"/>
                        <a:t>1</a:t>
                      </a:r>
                    </a:p>
                  </a:txBody>
                  <a:tcPr anchor="ctr"/>
                </a:tc>
                <a:tc>
                  <a:txBody>
                    <a:bodyPr/>
                    <a:lstStyle/>
                    <a:p>
                      <a:pPr algn="ctr"/>
                      <a:r>
                        <a:rPr lang="en-US" sz="1400" dirty="0"/>
                        <a:t>5</a:t>
                      </a:r>
                    </a:p>
                  </a:txBody>
                  <a:tcPr anchor="ctr"/>
                </a:tc>
                <a:tc>
                  <a:txBody>
                    <a:bodyPr/>
                    <a:lstStyle/>
                    <a:p>
                      <a:pPr algn="ctr"/>
                      <a:r>
                        <a:rPr lang="en-US" sz="1400" dirty="0"/>
                        <a:t>10</a:t>
                      </a:r>
                    </a:p>
                  </a:txBody>
                  <a:tcPr anchor="ctr"/>
                </a:tc>
                <a:tc>
                  <a:txBody>
                    <a:bodyPr/>
                    <a:lstStyle/>
                    <a:p>
                      <a:pPr algn="ctr"/>
                      <a:r>
                        <a:rPr lang="en-US" sz="1400" dirty="0"/>
                        <a:t>50</a:t>
                      </a:r>
                    </a:p>
                  </a:txBody>
                  <a:tcPr anchor="ctr"/>
                </a:tc>
                <a:extLst>
                  <a:ext uri="{0D108BD9-81ED-4DB2-BD59-A6C34878D82A}">
                    <a16:rowId xmlns:a16="http://schemas.microsoft.com/office/drawing/2014/main" val="2320730729"/>
                  </a:ext>
                </a:extLst>
              </a:tr>
              <a:tr h="360104">
                <a:tc>
                  <a:txBody>
                    <a:bodyPr/>
                    <a:lstStyle/>
                    <a:p>
                      <a:r>
                        <a:rPr lang="en-US" sz="1400" dirty="0"/>
                        <a:t>gamma</a:t>
                      </a:r>
                    </a:p>
                  </a:txBody>
                  <a:tcPr anchor="ctr"/>
                </a:tc>
                <a:tc>
                  <a:txBody>
                    <a:bodyPr/>
                    <a:lstStyle/>
                    <a:p>
                      <a:pPr algn="ctr"/>
                      <a:r>
                        <a:rPr lang="en-US" sz="1400" dirty="0"/>
                        <a:t>0.0001</a:t>
                      </a:r>
                    </a:p>
                  </a:txBody>
                  <a:tcPr anchor="ctr"/>
                </a:tc>
                <a:tc>
                  <a:txBody>
                    <a:bodyPr/>
                    <a:lstStyle/>
                    <a:p>
                      <a:pPr algn="ctr"/>
                      <a:r>
                        <a:rPr lang="en-US" sz="1400" dirty="0"/>
                        <a:t>0.005</a:t>
                      </a:r>
                    </a:p>
                  </a:txBody>
                  <a:tcPr anchor="ctr"/>
                </a:tc>
                <a:tc>
                  <a:txBody>
                    <a:bodyPr/>
                    <a:lstStyle/>
                    <a:p>
                      <a:pPr algn="ctr"/>
                      <a:r>
                        <a:rPr lang="en-US" sz="1400" dirty="0"/>
                        <a:t>0.001</a:t>
                      </a:r>
                    </a:p>
                  </a:txBody>
                  <a:tcPr anchor="ctr"/>
                </a:tc>
                <a:tc>
                  <a:txBody>
                    <a:bodyPr/>
                    <a:lstStyle/>
                    <a:p>
                      <a:pPr algn="ctr"/>
                      <a:r>
                        <a:rPr lang="en-US" sz="1400" dirty="0"/>
                        <a:t>0.005</a:t>
                      </a:r>
                    </a:p>
                  </a:txBody>
                  <a:tcPr anchor="ctr"/>
                </a:tc>
                <a:extLst>
                  <a:ext uri="{0D108BD9-81ED-4DB2-BD59-A6C34878D82A}">
                    <a16:rowId xmlns:a16="http://schemas.microsoft.com/office/drawing/2014/main" val="657445043"/>
                  </a:ext>
                </a:extLst>
              </a:tr>
            </a:tbl>
          </a:graphicData>
        </a:graphic>
      </p:graphicFrame>
      <p:graphicFrame>
        <p:nvGraphicFramePr>
          <p:cNvPr id="10" name="Table 9">
            <a:extLst>
              <a:ext uri="{FF2B5EF4-FFF2-40B4-BE49-F238E27FC236}">
                <a16:creationId xmlns:a16="http://schemas.microsoft.com/office/drawing/2014/main" id="{3CC6A05F-8871-467D-9027-3D2D984509E0}"/>
              </a:ext>
            </a:extLst>
          </p:cNvPr>
          <p:cNvGraphicFramePr>
            <a:graphicFrameLocks noGrp="1"/>
          </p:cNvGraphicFramePr>
          <p:nvPr>
            <p:extLst>
              <p:ext uri="{D42A27DB-BD31-4B8C-83A1-F6EECF244321}">
                <p14:modId xmlns:p14="http://schemas.microsoft.com/office/powerpoint/2010/main" val="3801194862"/>
              </p:ext>
            </p:extLst>
          </p:nvPr>
        </p:nvGraphicFramePr>
        <p:xfrm>
          <a:off x="7186170" y="4436921"/>
          <a:ext cx="1856896" cy="1080312"/>
        </p:xfrm>
        <a:graphic>
          <a:graphicData uri="http://schemas.openxmlformats.org/drawingml/2006/table">
            <a:tbl>
              <a:tblPr firstRow="1" bandRow="1">
                <a:tableStyleId>{74C1A8A3-306A-4EB7-A6B1-4F7E0EB9C5D6}</a:tableStyleId>
              </a:tblPr>
              <a:tblGrid>
                <a:gridCol w="1071286">
                  <a:extLst>
                    <a:ext uri="{9D8B030D-6E8A-4147-A177-3AD203B41FA5}">
                      <a16:colId xmlns:a16="http://schemas.microsoft.com/office/drawing/2014/main" val="3561920289"/>
                    </a:ext>
                  </a:extLst>
                </a:gridCol>
                <a:gridCol w="785610">
                  <a:extLst>
                    <a:ext uri="{9D8B030D-6E8A-4147-A177-3AD203B41FA5}">
                      <a16:colId xmlns:a16="http://schemas.microsoft.com/office/drawing/2014/main" val="3075658774"/>
                    </a:ext>
                  </a:extLst>
                </a:gridCol>
              </a:tblGrid>
              <a:tr h="360104">
                <a:tc gridSpan="2">
                  <a:txBody>
                    <a:bodyPr/>
                    <a:lstStyle/>
                    <a:p>
                      <a:r>
                        <a:rPr lang="en-US" sz="1400" dirty="0">
                          <a:solidFill>
                            <a:schemeClr val="tx1"/>
                          </a:solidFill>
                        </a:rPr>
                        <a:t>Best Parameters</a:t>
                      </a:r>
                    </a:p>
                  </a:txBody>
                  <a:tcPr>
                    <a:solidFill>
                      <a:schemeClr val="accent2">
                        <a:lumMod val="20000"/>
                        <a:lumOff val="80000"/>
                      </a:schemeClr>
                    </a:solidFill>
                  </a:tcPr>
                </a:tc>
                <a:tc hMerge="1">
                  <a:txBody>
                    <a:bodyPr/>
                    <a:lstStyle/>
                    <a:p>
                      <a:pPr algn="ctr"/>
                      <a:endParaRPr lang="en-US" sz="1400" dirty="0">
                        <a:solidFill>
                          <a:schemeClr val="tx1"/>
                        </a:solidFill>
                      </a:endParaRPr>
                    </a:p>
                  </a:txBody>
                  <a:tcPr anchor="ctr">
                    <a:solidFill>
                      <a:srgbClr val="DCEBFB"/>
                    </a:solidFill>
                  </a:tcPr>
                </a:tc>
                <a:extLst>
                  <a:ext uri="{0D108BD9-81ED-4DB2-BD59-A6C34878D82A}">
                    <a16:rowId xmlns:a16="http://schemas.microsoft.com/office/drawing/2014/main" val="3980599088"/>
                  </a:ext>
                </a:extLst>
              </a:tr>
              <a:tr h="360104">
                <a:tc>
                  <a:txBody>
                    <a:bodyPr/>
                    <a:lstStyle/>
                    <a:p>
                      <a:r>
                        <a:rPr lang="en-US" sz="1400" dirty="0"/>
                        <a:t>C</a:t>
                      </a:r>
                    </a:p>
                  </a:txBody>
                  <a:tcPr anchor="ctr"/>
                </a:tc>
                <a:tc>
                  <a:txBody>
                    <a:bodyPr/>
                    <a:lstStyle/>
                    <a:p>
                      <a:pPr algn="ctr"/>
                      <a:r>
                        <a:rPr lang="en-US" sz="1400" dirty="0"/>
                        <a:t>1</a:t>
                      </a:r>
                    </a:p>
                  </a:txBody>
                  <a:tcPr anchor="ctr"/>
                </a:tc>
                <a:extLst>
                  <a:ext uri="{0D108BD9-81ED-4DB2-BD59-A6C34878D82A}">
                    <a16:rowId xmlns:a16="http://schemas.microsoft.com/office/drawing/2014/main" val="2320730729"/>
                  </a:ext>
                </a:extLst>
              </a:tr>
              <a:tr h="360104">
                <a:tc>
                  <a:txBody>
                    <a:bodyPr/>
                    <a:lstStyle/>
                    <a:p>
                      <a:r>
                        <a:rPr lang="en-US" sz="1400" dirty="0"/>
                        <a:t>gamma</a:t>
                      </a:r>
                    </a:p>
                  </a:txBody>
                  <a:tcPr anchor="ctr"/>
                </a:tc>
                <a:tc>
                  <a:txBody>
                    <a:bodyPr/>
                    <a:lstStyle/>
                    <a:p>
                      <a:pPr algn="ctr"/>
                      <a:r>
                        <a:rPr lang="en-US" sz="1400" dirty="0"/>
                        <a:t>0.0001</a:t>
                      </a:r>
                    </a:p>
                  </a:txBody>
                  <a:tcPr anchor="ctr"/>
                </a:tc>
                <a:extLst>
                  <a:ext uri="{0D108BD9-81ED-4DB2-BD59-A6C34878D82A}">
                    <a16:rowId xmlns:a16="http://schemas.microsoft.com/office/drawing/2014/main" val="657445043"/>
                  </a:ext>
                </a:extLst>
              </a:tr>
            </a:tbl>
          </a:graphicData>
        </a:graphic>
      </p:graphicFrame>
      <p:graphicFrame>
        <p:nvGraphicFramePr>
          <p:cNvPr id="11" name="Table 10">
            <a:extLst>
              <a:ext uri="{FF2B5EF4-FFF2-40B4-BE49-F238E27FC236}">
                <a16:creationId xmlns:a16="http://schemas.microsoft.com/office/drawing/2014/main" id="{C44D7AC4-EDEA-4477-9C80-1C14138E2895}"/>
              </a:ext>
            </a:extLst>
          </p:cNvPr>
          <p:cNvGraphicFramePr>
            <a:graphicFrameLocks noGrp="1"/>
          </p:cNvGraphicFramePr>
          <p:nvPr>
            <p:extLst>
              <p:ext uri="{D42A27DB-BD31-4B8C-83A1-F6EECF244321}">
                <p14:modId xmlns:p14="http://schemas.microsoft.com/office/powerpoint/2010/main" val="3496491062"/>
              </p:ext>
            </p:extLst>
          </p:nvPr>
        </p:nvGraphicFramePr>
        <p:xfrm>
          <a:off x="9543000" y="4436921"/>
          <a:ext cx="1856896" cy="720208"/>
        </p:xfrm>
        <a:graphic>
          <a:graphicData uri="http://schemas.openxmlformats.org/drawingml/2006/table">
            <a:tbl>
              <a:tblPr firstRow="1" bandRow="1">
                <a:tableStyleId>{74C1A8A3-306A-4EB7-A6B1-4F7E0EB9C5D6}</a:tableStyleId>
              </a:tblPr>
              <a:tblGrid>
                <a:gridCol w="1856896">
                  <a:extLst>
                    <a:ext uri="{9D8B030D-6E8A-4147-A177-3AD203B41FA5}">
                      <a16:colId xmlns:a16="http://schemas.microsoft.com/office/drawing/2014/main" val="3561920289"/>
                    </a:ext>
                  </a:extLst>
                </a:gridCol>
              </a:tblGrid>
              <a:tr h="360104">
                <a:tc>
                  <a:txBody>
                    <a:bodyPr/>
                    <a:lstStyle/>
                    <a:p>
                      <a:r>
                        <a:rPr lang="en-US" sz="1400" dirty="0">
                          <a:solidFill>
                            <a:schemeClr val="tx1"/>
                          </a:solidFill>
                        </a:rPr>
                        <a:t>Improved Accuracy</a:t>
                      </a:r>
                    </a:p>
                  </a:txBody>
                  <a:tcPr>
                    <a:solidFill>
                      <a:schemeClr val="accent2">
                        <a:lumMod val="20000"/>
                        <a:lumOff val="80000"/>
                      </a:schemeClr>
                    </a:solidFill>
                  </a:tcPr>
                </a:tc>
                <a:extLst>
                  <a:ext uri="{0D108BD9-81ED-4DB2-BD59-A6C34878D82A}">
                    <a16:rowId xmlns:a16="http://schemas.microsoft.com/office/drawing/2014/main" val="3980599088"/>
                  </a:ext>
                </a:extLst>
              </a:tr>
              <a:tr h="360104">
                <a:tc>
                  <a:txBody>
                    <a:bodyPr/>
                    <a:lstStyle/>
                    <a:p>
                      <a:pPr algn="ctr"/>
                      <a:r>
                        <a:rPr lang="en-US" sz="1400" dirty="0"/>
                        <a:t>73.5%</a:t>
                      </a:r>
                    </a:p>
                  </a:txBody>
                  <a:tcPr anchor="ctr"/>
                </a:tc>
                <a:extLst>
                  <a:ext uri="{0D108BD9-81ED-4DB2-BD59-A6C34878D82A}">
                    <a16:rowId xmlns:a16="http://schemas.microsoft.com/office/drawing/2014/main" val="2320730729"/>
                  </a:ext>
                </a:extLst>
              </a:tr>
            </a:tbl>
          </a:graphicData>
        </a:graphic>
      </p:graphicFrame>
    </p:spTree>
    <p:extLst>
      <p:ext uri="{BB962C8B-B14F-4D97-AF65-F5344CB8AC3E}">
        <p14:creationId xmlns:p14="http://schemas.microsoft.com/office/powerpoint/2010/main" val="171498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03A312F-DD31-412D-BCE6-A111C822C3AB}"/>
              </a:ext>
            </a:extLst>
          </p:cNvPr>
          <p:cNvSpPr>
            <a:spLocks noGrp="1"/>
          </p:cNvSpPr>
          <p:nvPr>
            <p:ph type="title"/>
          </p:nvPr>
        </p:nvSpPr>
        <p:spPr>
          <a:xfrm>
            <a:off x="186431" y="681317"/>
            <a:ext cx="3524425" cy="3406187"/>
          </a:xfrm>
        </p:spPr>
        <p:txBody>
          <a:bodyPr vert="horz" lIns="0" tIns="0" rIns="0" bIns="0" rtlCol="0" anchor="b">
            <a:normAutofit/>
          </a:bodyPr>
          <a:lstStyle/>
          <a:p>
            <a:pPr algn="r"/>
            <a:r>
              <a:rPr lang="en-US" sz="3200" spc="750" dirty="0">
                <a:solidFill>
                  <a:schemeClr val="bg1"/>
                </a:solidFill>
              </a:rPr>
              <a:t>Svm confusion matrix</a:t>
            </a:r>
          </a:p>
        </p:txBody>
      </p:sp>
      <p:pic>
        <p:nvPicPr>
          <p:cNvPr id="1026" name="Picture 2">
            <a:extLst>
              <a:ext uri="{FF2B5EF4-FFF2-40B4-BE49-F238E27FC236}">
                <a16:creationId xmlns:a16="http://schemas.microsoft.com/office/drawing/2014/main" id="{05A1D33E-C096-4B2C-A9C0-B28FB32855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67276" y="457200"/>
            <a:ext cx="7086823" cy="59511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84CB2F51-71FE-404C-B6D5-678A7AC6FEE7}"/>
              </a:ext>
            </a:extLst>
          </p:cNvPr>
          <p:cNvSpPr/>
          <p:nvPr/>
        </p:nvSpPr>
        <p:spPr>
          <a:xfrm>
            <a:off x="6010181" y="3728620"/>
            <a:ext cx="1145220" cy="114522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04B37CF-4299-4C8E-856E-94B6937A65DF}"/>
              </a:ext>
            </a:extLst>
          </p:cNvPr>
          <p:cNvSpPr/>
          <p:nvPr/>
        </p:nvSpPr>
        <p:spPr>
          <a:xfrm>
            <a:off x="8497403" y="1288735"/>
            <a:ext cx="1145220" cy="1145220"/>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43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3330EBB9-E65C-C044-BA0D-EFCC10C141FF}"/>
              </a:ext>
            </a:extLst>
          </p:cNvPr>
          <p:cNvSpPr txBox="1">
            <a:spLocks/>
          </p:cNvSpPr>
          <p:nvPr/>
        </p:nvSpPr>
        <p:spPr bwMode="black">
          <a:xfrm>
            <a:off x="7350954" y="1159930"/>
            <a:ext cx="3698803" cy="1440394"/>
          </a:xfrm>
          <a:prstGeom prst="rect">
            <a:avLst/>
          </a:prstGeom>
          <a:solidFill>
            <a:schemeClr val="accent2">
              <a:lumMod val="20000"/>
              <a:lumOff val="80000"/>
            </a:schemeClr>
          </a:solid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Grid search</a:t>
            </a:r>
          </a:p>
          <a:p>
            <a:r>
              <a:rPr lang="en-US" sz="2400" dirty="0">
                <a:solidFill>
                  <a:schemeClr val="tx1"/>
                </a:solidFill>
              </a:rPr>
              <a:t>optimization</a:t>
            </a:r>
          </a:p>
        </p:txBody>
      </p:sp>
      <p:sp>
        <p:nvSpPr>
          <p:cNvPr id="19" name="TextBox 18">
            <a:extLst>
              <a:ext uri="{FF2B5EF4-FFF2-40B4-BE49-F238E27FC236}">
                <a16:creationId xmlns:a16="http://schemas.microsoft.com/office/drawing/2014/main" id="{D7447A4C-3A3C-564C-80B4-EFA73ADAB4F4}"/>
              </a:ext>
            </a:extLst>
          </p:cNvPr>
          <p:cNvSpPr txBox="1"/>
          <p:nvPr/>
        </p:nvSpPr>
        <p:spPr>
          <a:xfrm>
            <a:off x="2543175" y="436975"/>
            <a:ext cx="7215188" cy="461665"/>
          </a:xfrm>
          <a:prstGeom prst="rect">
            <a:avLst/>
          </a:prstGeom>
          <a:noFill/>
        </p:spPr>
        <p:txBody>
          <a:bodyPr wrap="square" rtlCol="0">
            <a:spAutoFit/>
          </a:bodyPr>
          <a:lstStyle/>
          <a:p>
            <a:pPr algn="ctr"/>
            <a:r>
              <a:rPr lang="en-US" sz="2400" dirty="0"/>
              <a:t>CLASSIFICATION REPORTS </a:t>
            </a:r>
          </a:p>
        </p:txBody>
      </p:sp>
      <p:sp>
        <p:nvSpPr>
          <p:cNvPr id="9" name="Title 1">
            <a:extLst>
              <a:ext uri="{FF2B5EF4-FFF2-40B4-BE49-F238E27FC236}">
                <a16:creationId xmlns:a16="http://schemas.microsoft.com/office/drawing/2014/main" id="{AA79AD32-F0F9-43D4-A712-12EC72EFAE8E}"/>
              </a:ext>
            </a:extLst>
          </p:cNvPr>
          <p:cNvSpPr txBox="1">
            <a:spLocks/>
          </p:cNvSpPr>
          <p:nvPr/>
        </p:nvSpPr>
        <p:spPr bwMode="black">
          <a:xfrm>
            <a:off x="1142245" y="1159930"/>
            <a:ext cx="3698803" cy="1440394"/>
          </a:xfrm>
          <a:prstGeom prst="rect">
            <a:avLst/>
          </a:prstGeom>
          <a:solidFill>
            <a:schemeClr val="accent6">
              <a:lumMod val="20000"/>
              <a:lumOff val="80000"/>
            </a:schemeClr>
          </a:solid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Logistic regression</a:t>
            </a:r>
          </a:p>
        </p:txBody>
      </p:sp>
      <p:graphicFrame>
        <p:nvGraphicFramePr>
          <p:cNvPr id="7" name="Table 7">
            <a:extLst>
              <a:ext uri="{FF2B5EF4-FFF2-40B4-BE49-F238E27FC236}">
                <a16:creationId xmlns:a16="http://schemas.microsoft.com/office/drawing/2014/main" id="{63094297-C904-4AA9-B5B0-4636DD64BB47}"/>
              </a:ext>
            </a:extLst>
          </p:cNvPr>
          <p:cNvGraphicFramePr>
            <a:graphicFrameLocks noGrp="1"/>
          </p:cNvGraphicFramePr>
          <p:nvPr>
            <p:extLst>
              <p:ext uri="{D42A27DB-BD31-4B8C-83A1-F6EECF244321}">
                <p14:modId xmlns:p14="http://schemas.microsoft.com/office/powerpoint/2010/main" val="1020046805"/>
              </p:ext>
            </p:extLst>
          </p:nvPr>
        </p:nvGraphicFramePr>
        <p:xfrm>
          <a:off x="294166" y="3046642"/>
          <a:ext cx="5394960" cy="2422069"/>
        </p:xfrm>
        <a:graphic>
          <a:graphicData uri="http://schemas.openxmlformats.org/drawingml/2006/table">
            <a:tbl>
              <a:tblPr firstRow="1" bandRow="1">
                <a:tableStyleId>{74C1A8A3-306A-4EB7-A6B1-4F7E0EB9C5D6}</a:tableStyleId>
              </a:tblPr>
              <a:tblGrid>
                <a:gridCol w="1371600">
                  <a:extLst>
                    <a:ext uri="{9D8B030D-6E8A-4147-A177-3AD203B41FA5}">
                      <a16:colId xmlns:a16="http://schemas.microsoft.com/office/drawing/2014/main" val="3561920289"/>
                    </a:ext>
                  </a:extLst>
                </a:gridCol>
                <a:gridCol w="1005840">
                  <a:extLst>
                    <a:ext uri="{9D8B030D-6E8A-4147-A177-3AD203B41FA5}">
                      <a16:colId xmlns:a16="http://schemas.microsoft.com/office/drawing/2014/main" val="3075658774"/>
                    </a:ext>
                  </a:extLst>
                </a:gridCol>
                <a:gridCol w="1005840">
                  <a:extLst>
                    <a:ext uri="{9D8B030D-6E8A-4147-A177-3AD203B41FA5}">
                      <a16:colId xmlns:a16="http://schemas.microsoft.com/office/drawing/2014/main" val="402872021"/>
                    </a:ext>
                  </a:extLst>
                </a:gridCol>
                <a:gridCol w="1005840">
                  <a:extLst>
                    <a:ext uri="{9D8B030D-6E8A-4147-A177-3AD203B41FA5}">
                      <a16:colId xmlns:a16="http://schemas.microsoft.com/office/drawing/2014/main" val="1336959234"/>
                    </a:ext>
                  </a:extLst>
                </a:gridCol>
                <a:gridCol w="1005840">
                  <a:extLst>
                    <a:ext uri="{9D8B030D-6E8A-4147-A177-3AD203B41FA5}">
                      <a16:colId xmlns:a16="http://schemas.microsoft.com/office/drawing/2014/main" val="181199538"/>
                    </a:ext>
                  </a:extLst>
                </a:gridCol>
              </a:tblGrid>
              <a:tr h="360104">
                <a:tc>
                  <a:txBody>
                    <a:bodyPr/>
                    <a:lstStyle/>
                    <a:p>
                      <a:endParaRPr lang="en-US" sz="1400" dirty="0"/>
                    </a:p>
                  </a:txBody>
                  <a:tcPr>
                    <a:solidFill>
                      <a:srgbClr val="DCEBFB"/>
                    </a:solidFill>
                  </a:tcPr>
                </a:tc>
                <a:tc>
                  <a:txBody>
                    <a:bodyPr/>
                    <a:lstStyle/>
                    <a:p>
                      <a:pPr algn="ctr"/>
                      <a:r>
                        <a:rPr lang="en-US" sz="1400" dirty="0">
                          <a:solidFill>
                            <a:schemeClr val="tx1"/>
                          </a:solidFill>
                        </a:rPr>
                        <a:t>Precision</a:t>
                      </a:r>
                    </a:p>
                  </a:txBody>
                  <a:tcPr anchor="ctr">
                    <a:solidFill>
                      <a:srgbClr val="DCEBFB"/>
                    </a:solidFill>
                  </a:tcPr>
                </a:tc>
                <a:tc>
                  <a:txBody>
                    <a:bodyPr/>
                    <a:lstStyle/>
                    <a:p>
                      <a:pPr algn="ctr"/>
                      <a:r>
                        <a:rPr lang="en-US" sz="1400" dirty="0">
                          <a:solidFill>
                            <a:schemeClr val="tx1"/>
                          </a:solidFill>
                        </a:rPr>
                        <a:t>Recall</a:t>
                      </a:r>
                    </a:p>
                  </a:txBody>
                  <a:tcPr anchor="ctr">
                    <a:solidFill>
                      <a:srgbClr val="DCEBFB"/>
                    </a:solidFill>
                  </a:tcPr>
                </a:tc>
                <a:tc>
                  <a:txBody>
                    <a:bodyPr/>
                    <a:lstStyle/>
                    <a:p>
                      <a:pPr algn="ctr"/>
                      <a:r>
                        <a:rPr lang="en-US" sz="1400" dirty="0">
                          <a:solidFill>
                            <a:schemeClr val="tx1"/>
                          </a:solidFill>
                        </a:rPr>
                        <a:t>F1-score</a:t>
                      </a:r>
                    </a:p>
                  </a:txBody>
                  <a:tcPr anchor="ctr">
                    <a:solidFill>
                      <a:srgbClr val="DCEBFB"/>
                    </a:solidFill>
                  </a:tcPr>
                </a:tc>
                <a:tc>
                  <a:txBody>
                    <a:bodyPr/>
                    <a:lstStyle/>
                    <a:p>
                      <a:pPr algn="ctr"/>
                      <a:r>
                        <a:rPr lang="en-US" sz="1400" dirty="0">
                          <a:solidFill>
                            <a:schemeClr val="tx1"/>
                          </a:solidFill>
                        </a:rPr>
                        <a:t>Support</a:t>
                      </a:r>
                    </a:p>
                  </a:txBody>
                  <a:tcPr anchor="ctr">
                    <a:solidFill>
                      <a:srgbClr val="DCEBFB"/>
                    </a:solidFill>
                  </a:tcPr>
                </a:tc>
                <a:extLst>
                  <a:ext uri="{0D108BD9-81ED-4DB2-BD59-A6C34878D82A}">
                    <a16:rowId xmlns:a16="http://schemas.microsoft.com/office/drawing/2014/main" val="3980599088"/>
                  </a:ext>
                </a:extLst>
              </a:tr>
              <a:tr h="360104">
                <a:tc>
                  <a:txBody>
                    <a:bodyPr/>
                    <a:lstStyle/>
                    <a:p>
                      <a:r>
                        <a:rPr lang="en-US" sz="1400" dirty="0"/>
                        <a:t>Bad</a:t>
                      </a:r>
                    </a:p>
                  </a:txBody>
                  <a:tcPr anchor="ctr"/>
                </a:tc>
                <a:tc>
                  <a:txBody>
                    <a:bodyPr/>
                    <a:lstStyle/>
                    <a:p>
                      <a:pPr algn="ctr"/>
                      <a:r>
                        <a:rPr lang="en-US" sz="1400" dirty="0"/>
                        <a:t>0.71</a:t>
                      </a:r>
                    </a:p>
                  </a:txBody>
                  <a:tcPr anchor="ctr"/>
                </a:tc>
                <a:tc>
                  <a:txBody>
                    <a:bodyPr/>
                    <a:lstStyle/>
                    <a:p>
                      <a:pPr algn="ctr"/>
                      <a:r>
                        <a:rPr lang="en-US" sz="1400" dirty="0"/>
                        <a:t>0.74</a:t>
                      </a:r>
                    </a:p>
                  </a:txBody>
                  <a:tcPr anchor="ctr"/>
                </a:tc>
                <a:tc>
                  <a:txBody>
                    <a:bodyPr/>
                    <a:lstStyle/>
                    <a:p>
                      <a:pPr algn="ctr"/>
                      <a:r>
                        <a:rPr lang="en-US" sz="1400" dirty="0"/>
                        <a:t>0.72</a:t>
                      </a:r>
                    </a:p>
                  </a:txBody>
                  <a:tcPr anchor="ctr"/>
                </a:tc>
                <a:tc>
                  <a:txBody>
                    <a:bodyPr/>
                    <a:lstStyle/>
                    <a:p>
                      <a:pPr algn="ctr"/>
                      <a:r>
                        <a:rPr lang="en-US" sz="1400" dirty="0"/>
                        <a:t>173</a:t>
                      </a:r>
                    </a:p>
                  </a:txBody>
                  <a:tcPr anchor="ctr"/>
                </a:tc>
                <a:extLst>
                  <a:ext uri="{0D108BD9-81ED-4DB2-BD59-A6C34878D82A}">
                    <a16:rowId xmlns:a16="http://schemas.microsoft.com/office/drawing/2014/main" val="2320730729"/>
                  </a:ext>
                </a:extLst>
              </a:tr>
              <a:tr h="360104">
                <a:tc>
                  <a:txBody>
                    <a:bodyPr/>
                    <a:lstStyle/>
                    <a:p>
                      <a:r>
                        <a:rPr lang="en-US" sz="1400" dirty="0"/>
                        <a:t>Good</a:t>
                      </a:r>
                    </a:p>
                  </a:txBody>
                  <a:tcPr anchor="ctr"/>
                </a:tc>
                <a:tc>
                  <a:txBody>
                    <a:bodyPr/>
                    <a:lstStyle/>
                    <a:p>
                      <a:pPr algn="ctr"/>
                      <a:r>
                        <a:rPr lang="en-US" sz="1400" dirty="0"/>
                        <a:t>0.73</a:t>
                      </a:r>
                    </a:p>
                  </a:txBody>
                  <a:tcPr anchor="ctr"/>
                </a:tc>
                <a:tc>
                  <a:txBody>
                    <a:bodyPr/>
                    <a:lstStyle/>
                    <a:p>
                      <a:pPr algn="ctr"/>
                      <a:r>
                        <a:rPr lang="en-US" sz="1400" dirty="0"/>
                        <a:t>0.70</a:t>
                      </a:r>
                    </a:p>
                  </a:txBody>
                  <a:tcPr anchor="ctr"/>
                </a:tc>
                <a:tc>
                  <a:txBody>
                    <a:bodyPr/>
                    <a:lstStyle/>
                    <a:p>
                      <a:pPr algn="ctr"/>
                      <a:r>
                        <a:rPr lang="en-US" sz="1400" dirty="0"/>
                        <a:t>0.72</a:t>
                      </a:r>
                    </a:p>
                  </a:txBody>
                  <a:tcPr anchor="ctr"/>
                </a:tc>
                <a:tc>
                  <a:txBody>
                    <a:bodyPr/>
                    <a:lstStyle/>
                    <a:p>
                      <a:pPr algn="ctr"/>
                      <a:r>
                        <a:rPr lang="en-US" sz="1400" dirty="0"/>
                        <a:t>177</a:t>
                      </a:r>
                    </a:p>
                  </a:txBody>
                  <a:tcPr anchor="ctr"/>
                </a:tc>
                <a:extLst>
                  <a:ext uri="{0D108BD9-81ED-4DB2-BD59-A6C34878D82A}">
                    <a16:rowId xmlns:a16="http://schemas.microsoft.com/office/drawing/2014/main" val="657445043"/>
                  </a:ext>
                </a:extLst>
              </a:tr>
              <a:tr h="360104">
                <a:tc>
                  <a:txBody>
                    <a:bodyPr/>
                    <a:lstStyle/>
                    <a:p>
                      <a:r>
                        <a:rPr lang="en-US" sz="1400" dirty="0"/>
                        <a:t>Accuracy</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886449001"/>
                  </a:ext>
                </a:extLst>
              </a:tr>
              <a:tr h="360104">
                <a:tc>
                  <a:txBody>
                    <a:bodyPr/>
                    <a:lstStyle/>
                    <a:p>
                      <a:r>
                        <a:rPr lang="en-US" sz="1400" dirty="0"/>
                        <a:t>Macro Avg</a:t>
                      </a:r>
                    </a:p>
                  </a:txBody>
                  <a:tcPr anchor="ctr"/>
                </a:tc>
                <a:tc>
                  <a:txBody>
                    <a:bodyPr/>
                    <a:lstStyle/>
                    <a:p>
                      <a:pPr algn="ctr"/>
                      <a:r>
                        <a:rPr lang="en-US" sz="1400" dirty="0"/>
                        <a:t>0.72</a:t>
                      </a:r>
                    </a:p>
                  </a:txBody>
                  <a:tcPr anchor="ctr"/>
                </a:tc>
                <a:tc>
                  <a:txBody>
                    <a:bodyPr/>
                    <a:lstStyle/>
                    <a:p>
                      <a:pPr algn="ctr"/>
                      <a:r>
                        <a:rPr lang="en-US" sz="1400" dirty="0"/>
                        <a:t>0.72</a:t>
                      </a:r>
                    </a:p>
                  </a:txBody>
                  <a:tcPr anchor="ctr"/>
                </a:tc>
                <a:tc>
                  <a:txBody>
                    <a:bodyPr/>
                    <a:lstStyle/>
                    <a:p>
                      <a:pPr algn="ctr"/>
                      <a:r>
                        <a:rPr lang="en-US" sz="1400" dirty="0"/>
                        <a:t>0.72</a:t>
                      </a:r>
                    </a:p>
                  </a:txBody>
                  <a:tcPr anchor="ctr"/>
                </a:tc>
                <a:tc>
                  <a:txBody>
                    <a:bodyPr/>
                    <a:lstStyle/>
                    <a:p>
                      <a:pPr algn="ctr"/>
                      <a:r>
                        <a:rPr lang="en-US" sz="1400" dirty="0"/>
                        <a:t>350</a:t>
                      </a:r>
                    </a:p>
                  </a:txBody>
                  <a:tcPr anchor="ctr"/>
                </a:tc>
                <a:extLst>
                  <a:ext uri="{0D108BD9-81ED-4DB2-BD59-A6C34878D82A}">
                    <a16:rowId xmlns:a16="http://schemas.microsoft.com/office/drawing/2014/main" val="2977773619"/>
                  </a:ext>
                </a:extLst>
              </a:tr>
              <a:tr h="621549">
                <a:tc>
                  <a:txBody>
                    <a:bodyPr/>
                    <a:lstStyle/>
                    <a:p>
                      <a:r>
                        <a:rPr lang="en-US" sz="1400" dirty="0"/>
                        <a:t>Weighted Avg</a:t>
                      </a:r>
                    </a:p>
                  </a:txBody>
                  <a:tcPr anchor="ctr"/>
                </a:tc>
                <a:tc>
                  <a:txBody>
                    <a:bodyPr/>
                    <a:lstStyle/>
                    <a:p>
                      <a:pPr algn="ctr"/>
                      <a:r>
                        <a:rPr lang="en-US" sz="1400" dirty="0"/>
                        <a:t>0.72</a:t>
                      </a:r>
                    </a:p>
                  </a:txBody>
                  <a:tcPr anchor="ctr"/>
                </a:tc>
                <a:tc>
                  <a:txBody>
                    <a:bodyPr/>
                    <a:lstStyle/>
                    <a:p>
                      <a:pPr algn="ctr"/>
                      <a:r>
                        <a:rPr lang="en-US" sz="1400" dirty="0"/>
                        <a:t>0.72</a:t>
                      </a:r>
                    </a:p>
                  </a:txBody>
                  <a:tcPr anchor="ctr"/>
                </a:tc>
                <a:tc>
                  <a:txBody>
                    <a:bodyPr/>
                    <a:lstStyle/>
                    <a:p>
                      <a:pPr algn="ctr"/>
                      <a:r>
                        <a:rPr lang="en-US" sz="1400" dirty="0"/>
                        <a:t>0.72</a:t>
                      </a:r>
                    </a:p>
                  </a:txBody>
                  <a:tcPr anchor="ctr"/>
                </a:tc>
                <a:tc>
                  <a:txBody>
                    <a:bodyPr/>
                    <a:lstStyle/>
                    <a:p>
                      <a:pPr algn="ctr"/>
                      <a:r>
                        <a:rPr lang="en-US" sz="1400" dirty="0"/>
                        <a:t>350</a:t>
                      </a:r>
                    </a:p>
                  </a:txBody>
                  <a:tcPr anchor="ctr"/>
                </a:tc>
                <a:extLst>
                  <a:ext uri="{0D108BD9-81ED-4DB2-BD59-A6C34878D82A}">
                    <a16:rowId xmlns:a16="http://schemas.microsoft.com/office/drawing/2014/main" val="1671609784"/>
                  </a:ext>
                </a:extLst>
              </a:tr>
            </a:tbl>
          </a:graphicData>
        </a:graphic>
      </p:graphicFrame>
      <p:graphicFrame>
        <p:nvGraphicFramePr>
          <p:cNvPr id="15" name="Table 7">
            <a:extLst>
              <a:ext uri="{FF2B5EF4-FFF2-40B4-BE49-F238E27FC236}">
                <a16:creationId xmlns:a16="http://schemas.microsoft.com/office/drawing/2014/main" id="{B2D15B22-A0D6-493A-8E50-2D96D8872ADE}"/>
              </a:ext>
            </a:extLst>
          </p:cNvPr>
          <p:cNvGraphicFramePr>
            <a:graphicFrameLocks noGrp="1"/>
          </p:cNvGraphicFramePr>
          <p:nvPr>
            <p:extLst>
              <p:ext uri="{D42A27DB-BD31-4B8C-83A1-F6EECF244321}">
                <p14:modId xmlns:p14="http://schemas.microsoft.com/office/powerpoint/2010/main" val="2560976"/>
              </p:ext>
            </p:extLst>
          </p:nvPr>
        </p:nvGraphicFramePr>
        <p:xfrm>
          <a:off x="6502874" y="3046641"/>
          <a:ext cx="5394960" cy="2422069"/>
        </p:xfrm>
        <a:graphic>
          <a:graphicData uri="http://schemas.openxmlformats.org/drawingml/2006/table">
            <a:tbl>
              <a:tblPr firstRow="1" bandRow="1">
                <a:tableStyleId>{74C1A8A3-306A-4EB7-A6B1-4F7E0EB9C5D6}</a:tableStyleId>
              </a:tblPr>
              <a:tblGrid>
                <a:gridCol w="1371600">
                  <a:extLst>
                    <a:ext uri="{9D8B030D-6E8A-4147-A177-3AD203B41FA5}">
                      <a16:colId xmlns:a16="http://schemas.microsoft.com/office/drawing/2014/main" val="3561920289"/>
                    </a:ext>
                  </a:extLst>
                </a:gridCol>
                <a:gridCol w="1005840">
                  <a:extLst>
                    <a:ext uri="{9D8B030D-6E8A-4147-A177-3AD203B41FA5}">
                      <a16:colId xmlns:a16="http://schemas.microsoft.com/office/drawing/2014/main" val="3075658774"/>
                    </a:ext>
                  </a:extLst>
                </a:gridCol>
                <a:gridCol w="1005840">
                  <a:extLst>
                    <a:ext uri="{9D8B030D-6E8A-4147-A177-3AD203B41FA5}">
                      <a16:colId xmlns:a16="http://schemas.microsoft.com/office/drawing/2014/main" val="402872021"/>
                    </a:ext>
                  </a:extLst>
                </a:gridCol>
                <a:gridCol w="1005840">
                  <a:extLst>
                    <a:ext uri="{9D8B030D-6E8A-4147-A177-3AD203B41FA5}">
                      <a16:colId xmlns:a16="http://schemas.microsoft.com/office/drawing/2014/main" val="1336959234"/>
                    </a:ext>
                  </a:extLst>
                </a:gridCol>
                <a:gridCol w="1005840">
                  <a:extLst>
                    <a:ext uri="{9D8B030D-6E8A-4147-A177-3AD203B41FA5}">
                      <a16:colId xmlns:a16="http://schemas.microsoft.com/office/drawing/2014/main" val="181199538"/>
                    </a:ext>
                  </a:extLst>
                </a:gridCol>
              </a:tblGrid>
              <a:tr h="360104">
                <a:tc>
                  <a:txBody>
                    <a:bodyPr/>
                    <a:lstStyle/>
                    <a:p>
                      <a:endParaRPr lang="en-US" sz="1400" dirty="0"/>
                    </a:p>
                  </a:txBody>
                  <a:tcPr>
                    <a:solidFill>
                      <a:schemeClr val="accent2">
                        <a:lumMod val="20000"/>
                        <a:lumOff val="80000"/>
                      </a:schemeClr>
                    </a:solidFill>
                  </a:tcPr>
                </a:tc>
                <a:tc>
                  <a:txBody>
                    <a:bodyPr/>
                    <a:lstStyle/>
                    <a:p>
                      <a:pPr algn="ctr"/>
                      <a:r>
                        <a:rPr lang="en-US" sz="1400" dirty="0">
                          <a:solidFill>
                            <a:schemeClr val="tx1"/>
                          </a:solidFill>
                        </a:rPr>
                        <a:t>Precision</a:t>
                      </a:r>
                    </a:p>
                  </a:txBody>
                  <a:tcPr anchor="ctr">
                    <a:solidFill>
                      <a:schemeClr val="accent2">
                        <a:lumMod val="20000"/>
                        <a:lumOff val="80000"/>
                      </a:schemeClr>
                    </a:solidFill>
                  </a:tcPr>
                </a:tc>
                <a:tc>
                  <a:txBody>
                    <a:bodyPr/>
                    <a:lstStyle/>
                    <a:p>
                      <a:pPr algn="ctr"/>
                      <a:r>
                        <a:rPr lang="en-US" sz="1400" dirty="0">
                          <a:solidFill>
                            <a:schemeClr val="tx1"/>
                          </a:solidFill>
                        </a:rPr>
                        <a:t>Recall</a:t>
                      </a:r>
                    </a:p>
                  </a:txBody>
                  <a:tcPr anchor="ctr">
                    <a:solidFill>
                      <a:schemeClr val="accent2">
                        <a:lumMod val="20000"/>
                        <a:lumOff val="80000"/>
                      </a:schemeClr>
                    </a:solidFill>
                  </a:tcPr>
                </a:tc>
                <a:tc>
                  <a:txBody>
                    <a:bodyPr/>
                    <a:lstStyle/>
                    <a:p>
                      <a:pPr algn="ctr"/>
                      <a:r>
                        <a:rPr lang="en-US" sz="1400" dirty="0">
                          <a:solidFill>
                            <a:schemeClr val="tx1"/>
                          </a:solidFill>
                        </a:rPr>
                        <a:t>F1-score</a:t>
                      </a:r>
                    </a:p>
                  </a:txBody>
                  <a:tcPr anchor="ctr">
                    <a:solidFill>
                      <a:schemeClr val="accent2">
                        <a:lumMod val="20000"/>
                        <a:lumOff val="80000"/>
                      </a:schemeClr>
                    </a:solidFill>
                  </a:tcPr>
                </a:tc>
                <a:tc>
                  <a:txBody>
                    <a:bodyPr/>
                    <a:lstStyle/>
                    <a:p>
                      <a:pPr algn="ctr"/>
                      <a:r>
                        <a:rPr lang="en-US" sz="1400" dirty="0">
                          <a:solidFill>
                            <a:schemeClr val="tx1"/>
                          </a:solidFill>
                        </a:rPr>
                        <a:t>Support</a:t>
                      </a:r>
                    </a:p>
                  </a:txBody>
                  <a:tcPr anchor="ctr">
                    <a:solidFill>
                      <a:schemeClr val="accent2">
                        <a:lumMod val="20000"/>
                        <a:lumOff val="80000"/>
                      </a:schemeClr>
                    </a:solidFill>
                  </a:tcPr>
                </a:tc>
                <a:extLst>
                  <a:ext uri="{0D108BD9-81ED-4DB2-BD59-A6C34878D82A}">
                    <a16:rowId xmlns:a16="http://schemas.microsoft.com/office/drawing/2014/main" val="3980599088"/>
                  </a:ext>
                </a:extLst>
              </a:tr>
              <a:tr h="360104">
                <a:tc>
                  <a:txBody>
                    <a:bodyPr/>
                    <a:lstStyle/>
                    <a:p>
                      <a:r>
                        <a:rPr lang="en-US" sz="1400" dirty="0"/>
                        <a:t>Bad</a:t>
                      </a:r>
                    </a:p>
                  </a:txBody>
                  <a:tcPr anchor="ctr"/>
                </a:tc>
                <a:tc>
                  <a:txBody>
                    <a:bodyPr/>
                    <a:lstStyle/>
                    <a:p>
                      <a:pPr algn="ctr"/>
                      <a:r>
                        <a:rPr lang="en-US" sz="1400" dirty="0"/>
                        <a:t>0.72</a:t>
                      </a:r>
                    </a:p>
                  </a:txBody>
                  <a:tcPr anchor="ctr"/>
                </a:tc>
                <a:tc>
                  <a:txBody>
                    <a:bodyPr/>
                    <a:lstStyle/>
                    <a:p>
                      <a:pPr algn="ctr"/>
                      <a:r>
                        <a:rPr lang="en-US" sz="1400" dirty="0"/>
                        <a:t>0.75</a:t>
                      </a:r>
                    </a:p>
                  </a:txBody>
                  <a:tcPr anchor="ctr"/>
                </a:tc>
                <a:tc>
                  <a:txBody>
                    <a:bodyPr/>
                    <a:lstStyle/>
                    <a:p>
                      <a:pPr algn="ctr"/>
                      <a:r>
                        <a:rPr lang="en-US" sz="1400" dirty="0"/>
                        <a:t>0.73</a:t>
                      </a:r>
                    </a:p>
                  </a:txBody>
                  <a:tcPr anchor="ctr"/>
                </a:tc>
                <a:tc>
                  <a:txBody>
                    <a:bodyPr/>
                    <a:lstStyle/>
                    <a:p>
                      <a:pPr algn="ctr"/>
                      <a:r>
                        <a:rPr lang="en-US" sz="1400" dirty="0"/>
                        <a:t>173</a:t>
                      </a:r>
                    </a:p>
                  </a:txBody>
                  <a:tcPr anchor="ctr"/>
                </a:tc>
                <a:extLst>
                  <a:ext uri="{0D108BD9-81ED-4DB2-BD59-A6C34878D82A}">
                    <a16:rowId xmlns:a16="http://schemas.microsoft.com/office/drawing/2014/main" val="2320730729"/>
                  </a:ext>
                </a:extLst>
              </a:tr>
              <a:tr h="360104">
                <a:tc>
                  <a:txBody>
                    <a:bodyPr/>
                    <a:lstStyle/>
                    <a:p>
                      <a:r>
                        <a:rPr lang="en-US" sz="1400" dirty="0"/>
                        <a:t>Good</a:t>
                      </a:r>
                    </a:p>
                  </a:txBody>
                  <a:tcPr anchor="ctr"/>
                </a:tc>
                <a:tc>
                  <a:txBody>
                    <a:bodyPr/>
                    <a:lstStyle/>
                    <a:p>
                      <a:pPr algn="ctr"/>
                      <a:r>
                        <a:rPr lang="en-US" sz="1400" dirty="0"/>
                        <a:t>0.75</a:t>
                      </a:r>
                    </a:p>
                  </a:txBody>
                  <a:tcPr anchor="ctr"/>
                </a:tc>
                <a:tc>
                  <a:txBody>
                    <a:bodyPr/>
                    <a:lstStyle/>
                    <a:p>
                      <a:pPr algn="ctr"/>
                      <a:r>
                        <a:rPr lang="en-US" sz="1400" dirty="0"/>
                        <a:t>0.71</a:t>
                      </a:r>
                    </a:p>
                  </a:txBody>
                  <a:tcPr anchor="ctr"/>
                </a:tc>
                <a:tc>
                  <a:txBody>
                    <a:bodyPr/>
                    <a:lstStyle/>
                    <a:p>
                      <a:pPr algn="ctr"/>
                      <a:r>
                        <a:rPr lang="en-US" sz="1400" dirty="0"/>
                        <a:t>0.73</a:t>
                      </a:r>
                    </a:p>
                  </a:txBody>
                  <a:tcPr anchor="ctr"/>
                </a:tc>
                <a:tc>
                  <a:txBody>
                    <a:bodyPr/>
                    <a:lstStyle/>
                    <a:p>
                      <a:pPr algn="ctr"/>
                      <a:r>
                        <a:rPr lang="en-US" sz="1400" dirty="0"/>
                        <a:t>177</a:t>
                      </a:r>
                    </a:p>
                  </a:txBody>
                  <a:tcPr anchor="ctr"/>
                </a:tc>
                <a:extLst>
                  <a:ext uri="{0D108BD9-81ED-4DB2-BD59-A6C34878D82A}">
                    <a16:rowId xmlns:a16="http://schemas.microsoft.com/office/drawing/2014/main" val="657445043"/>
                  </a:ext>
                </a:extLst>
              </a:tr>
              <a:tr h="360104">
                <a:tc>
                  <a:txBody>
                    <a:bodyPr/>
                    <a:lstStyle/>
                    <a:p>
                      <a:r>
                        <a:rPr lang="en-US" sz="1400" dirty="0"/>
                        <a:t>Accuracy</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t>0.73</a:t>
                      </a:r>
                    </a:p>
                  </a:txBody>
                  <a:tcPr anchor="ctr"/>
                </a:tc>
                <a:tc>
                  <a:txBody>
                    <a:bodyPr/>
                    <a:lstStyle/>
                    <a:p>
                      <a:pPr algn="ctr"/>
                      <a:r>
                        <a:rPr lang="en-US" sz="1400" dirty="0"/>
                        <a:t>350</a:t>
                      </a:r>
                    </a:p>
                  </a:txBody>
                  <a:tcPr anchor="ctr"/>
                </a:tc>
                <a:extLst>
                  <a:ext uri="{0D108BD9-81ED-4DB2-BD59-A6C34878D82A}">
                    <a16:rowId xmlns:a16="http://schemas.microsoft.com/office/drawing/2014/main" val="886449001"/>
                  </a:ext>
                </a:extLst>
              </a:tr>
              <a:tr h="360104">
                <a:tc>
                  <a:txBody>
                    <a:bodyPr/>
                    <a:lstStyle/>
                    <a:p>
                      <a:r>
                        <a:rPr lang="en-US" sz="1400" dirty="0"/>
                        <a:t>Macro Avg</a:t>
                      </a:r>
                    </a:p>
                  </a:txBody>
                  <a:tcPr anchor="ctr"/>
                </a:tc>
                <a:tc>
                  <a:txBody>
                    <a:bodyPr/>
                    <a:lstStyle/>
                    <a:p>
                      <a:pPr algn="ctr"/>
                      <a:r>
                        <a:rPr lang="en-US" sz="1400" dirty="0"/>
                        <a:t>0.73</a:t>
                      </a:r>
                    </a:p>
                  </a:txBody>
                  <a:tcPr anchor="ctr"/>
                </a:tc>
                <a:tc>
                  <a:txBody>
                    <a:bodyPr/>
                    <a:lstStyle/>
                    <a:p>
                      <a:pPr algn="ctr"/>
                      <a:r>
                        <a:rPr lang="en-US" sz="1400" dirty="0"/>
                        <a:t>0.73</a:t>
                      </a:r>
                    </a:p>
                  </a:txBody>
                  <a:tcPr anchor="ctr"/>
                </a:tc>
                <a:tc>
                  <a:txBody>
                    <a:bodyPr/>
                    <a:lstStyle/>
                    <a:p>
                      <a:pPr algn="ctr"/>
                      <a:r>
                        <a:rPr lang="en-US" sz="1400" dirty="0"/>
                        <a:t>0.73</a:t>
                      </a:r>
                    </a:p>
                  </a:txBody>
                  <a:tcPr anchor="ctr"/>
                </a:tc>
                <a:tc>
                  <a:txBody>
                    <a:bodyPr/>
                    <a:lstStyle/>
                    <a:p>
                      <a:pPr algn="ctr"/>
                      <a:r>
                        <a:rPr lang="en-US" sz="1400" dirty="0"/>
                        <a:t>350</a:t>
                      </a:r>
                    </a:p>
                  </a:txBody>
                  <a:tcPr anchor="ctr"/>
                </a:tc>
                <a:extLst>
                  <a:ext uri="{0D108BD9-81ED-4DB2-BD59-A6C34878D82A}">
                    <a16:rowId xmlns:a16="http://schemas.microsoft.com/office/drawing/2014/main" val="2977773619"/>
                  </a:ext>
                </a:extLst>
              </a:tr>
              <a:tr h="621549">
                <a:tc>
                  <a:txBody>
                    <a:bodyPr/>
                    <a:lstStyle/>
                    <a:p>
                      <a:r>
                        <a:rPr lang="en-US" sz="1400" dirty="0"/>
                        <a:t>Weighted Avg</a:t>
                      </a:r>
                    </a:p>
                  </a:txBody>
                  <a:tcPr anchor="ctr"/>
                </a:tc>
                <a:tc>
                  <a:txBody>
                    <a:bodyPr/>
                    <a:lstStyle/>
                    <a:p>
                      <a:pPr algn="ctr"/>
                      <a:r>
                        <a:rPr lang="en-US" sz="1400" dirty="0"/>
                        <a:t>0.73</a:t>
                      </a:r>
                    </a:p>
                  </a:txBody>
                  <a:tcPr anchor="ctr"/>
                </a:tc>
                <a:tc>
                  <a:txBody>
                    <a:bodyPr/>
                    <a:lstStyle/>
                    <a:p>
                      <a:pPr algn="ctr"/>
                      <a:r>
                        <a:rPr lang="en-US" sz="1400" dirty="0"/>
                        <a:t>0.73</a:t>
                      </a:r>
                    </a:p>
                  </a:txBody>
                  <a:tcPr anchor="ctr"/>
                </a:tc>
                <a:tc>
                  <a:txBody>
                    <a:bodyPr/>
                    <a:lstStyle/>
                    <a:p>
                      <a:pPr algn="ctr"/>
                      <a:r>
                        <a:rPr lang="en-US" sz="1400" dirty="0"/>
                        <a:t>0.73</a:t>
                      </a:r>
                    </a:p>
                  </a:txBody>
                  <a:tcPr anchor="ctr"/>
                </a:tc>
                <a:tc>
                  <a:txBody>
                    <a:bodyPr/>
                    <a:lstStyle/>
                    <a:p>
                      <a:pPr algn="ctr"/>
                      <a:r>
                        <a:rPr lang="en-US" sz="1400" dirty="0"/>
                        <a:t>350</a:t>
                      </a:r>
                    </a:p>
                  </a:txBody>
                  <a:tcPr anchor="ctr"/>
                </a:tc>
                <a:extLst>
                  <a:ext uri="{0D108BD9-81ED-4DB2-BD59-A6C34878D82A}">
                    <a16:rowId xmlns:a16="http://schemas.microsoft.com/office/drawing/2014/main" val="1671609784"/>
                  </a:ext>
                </a:extLst>
              </a:tr>
            </a:tbl>
          </a:graphicData>
        </a:graphic>
      </p:graphicFrame>
    </p:spTree>
    <p:extLst>
      <p:ext uri="{BB962C8B-B14F-4D97-AF65-F5344CB8AC3E}">
        <p14:creationId xmlns:p14="http://schemas.microsoft.com/office/powerpoint/2010/main" val="3626315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D7447A4C-3A3C-564C-80B4-EFA73ADAB4F4}"/>
              </a:ext>
            </a:extLst>
          </p:cNvPr>
          <p:cNvSpPr txBox="1"/>
          <p:nvPr/>
        </p:nvSpPr>
        <p:spPr>
          <a:xfrm>
            <a:off x="1142243" y="436975"/>
            <a:ext cx="9907512" cy="461665"/>
          </a:xfrm>
          <a:prstGeom prst="rect">
            <a:avLst/>
          </a:prstGeom>
          <a:noFill/>
        </p:spPr>
        <p:txBody>
          <a:bodyPr wrap="square" rtlCol="0">
            <a:spAutoFit/>
          </a:bodyPr>
          <a:lstStyle/>
          <a:p>
            <a:pPr algn="ctr"/>
            <a:r>
              <a:rPr lang="en-US" sz="2400" dirty="0"/>
              <a:t>CLASSIFICATION REPORTS WITH DUMMY ENCODED DATA</a:t>
            </a:r>
          </a:p>
        </p:txBody>
      </p:sp>
      <p:sp>
        <p:nvSpPr>
          <p:cNvPr id="9" name="Title 1">
            <a:extLst>
              <a:ext uri="{FF2B5EF4-FFF2-40B4-BE49-F238E27FC236}">
                <a16:creationId xmlns:a16="http://schemas.microsoft.com/office/drawing/2014/main" id="{AA79AD32-F0F9-43D4-A712-12EC72EFAE8E}"/>
              </a:ext>
            </a:extLst>
          </p:cNvPr>
          <p:cNvSpPr txBox="1">
            <a:spLocks/>
          </p:cNvSpPr>
          <p:nvPr/>
        </p:nvSpPr>
        <p:spPr bwMode="black">
          <a:xfrm>
            <a:off x="1142245" y="1159930"/>
            <a:ext cx="3698803" cy="1440394"/>
          </a:xfrm>
          <a:prstGeom prst="rect">
            <a:avLst/>
          </a:prstGeom>
          <a:solidFill>
            <a:schemeClr val="accent6">
              <a:lumMod val="20000"/>
              <a:lumOff val="80000"/>
            </a:schemeClr>
          </a:solid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Logistic regression</a:t>
            </a:r>
          </a:p>
        </p:txBody>
      </p:sp>
      <p:sp>
        <p:nvSpPr>
          <p:cNvPr id="12" name="Title 1">
            <a:extLst>
              <a:ext uri="{FF2B5EF4-FFF2-40B4-BE49-F238E27FC236}">
                <a16:creationId xmlns:a16="http://schemas.microsoft.com/office/drawing/2014/main" id="{9411752A-298B-415A-978B-3677D13E67CF}"/>
              </a:ext>
            </a:extLst>
          </p:cNvPr>
          <p:cNvSpPr txBox="1">
            <a:spLocks/>
          </p:cNvSpPr>
          <p:nvPr/>
        </p:nvSpPr>
        <p:spPr bwMode="black">
          <a:xfrm>
            <a:off x="7350954" y="1159930"/>
            <a:ext cx="3698803" cy="1440394"/>
          </a:xfrm>
          <a:prstGeom prst="rect">
            <a:avLst/>
          </a:prstGeom>
          <a:solidFill>
            <a:schemeClr val="accent2">
              <a:lumMod val="20000"/>
              <a:lumOff val="80000"/>
            </a:schemeClr>
          </a:solid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Grid search</a:t>
            </a:r>
          </a:p>
          <a:p>
            <a:r>
              <a:rPr lang="en-US" sz="2400" dirty="0">
                <a:solidFill>
                  <a:schemeClr val="tx1"/>
                </a:solidFill>
              </a:rPr>
              <a:t>optimization</a:t>
            </a:r>
          </a:p>
        </p:txBody>
      </p:sp>
      <p:sp>
        <p:nvSpPr>
          <p:cNvPr id="13" name="Title 1">
            <a:extLst>
              <a:ext uri="{FF2B5EF4-FFF2-40B4-BE49-F238E27FC236}">
                <a16:creationId xmlns:a16="http://schemas.microsoft.com/office/drawing/2014/main" id="{24EFE506-8156-48A4-AD54-A5A3C8E03DC7}"/>
              </a:ext>
            </a:extLst>
          </p:cNvPr>
          <p:cNvSpPr txBox="1">
            <a:spLocks/>
          </p:cNvSpPr>
          <p:nvPr/>
        </p:nvSpPr>
        <p:spPr bwMode="black">
          <a:xfrm>
            <a:off x="1142245" y="1159930"/>
            <a:ext cx="3698803" cy="1440394"/>
          </a:xfrm>
          <a:prstGeom prst="rect">
            <a:avLst/>
          </a:prstGeom>
          <a:solidFill>
            <a:schemeClr val="accent6">
              <a:lumMod val="20000"/>
              <a:lumOff val="80000"/>
            </a:schemeClr>
          </a:solid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tx1"/>
                </a:solidFill>
              </a:rPr>
              <a:t>Logistic regression</a:t>
            </a:r>
          </a:p>
        </p:txBody>
      </p:sp>
      <p:graphicFrame>
        <p:nvGraphicFramePr>
          <p:cNvPr id="15" name="Table 7">
            <a:extLst>
              <a:ext uri="{FF2B5EF4-FFF2-40B4-BE49-F238E27FC236}">
                <a16:creationId xmlns:a16="http://schemas.microsoft.com/office/drawing/2014/main" id="{E1C3E68A-3708-4B6A-B159-9770368A041F}"/>
              </a:ext>
            </a:extLst>
          </p:cNvPr>
          <p:cNvGraphicFramePr>
            <a:graphicFrameLocks noGrp="1"/>
          </p:cNvGraphicFramePr>
          <p:nvPr>
            <p:extLst>
              <p:ext uri="{D42A27DB-BD31-4B8C-83A1-F6EECF244321}">
                <p14:modId xmlns:p14="http://schemas.microsoft.com/office/powerpoint/2010/main" val="3476378007"/>
              </p:ext>
            </p:extLst>
          </p:nvPr>
        </p:nvGraphicFramePr>
        <p:xfrm>
          <a:off x="294166" y="3046642"/>
          <a:ext cx="5394960" cy="2422069"/>
        </p:xfrm>
        <a:graphic>
          <a:graphicData uri="http://schemas.openxmlformats.org/drawingml/2006/table">
            <a:tbl>
              <a:tblPr firstRow="1" bandRow="1">
                <a:tableStyleId>{74C1A8A3-306A-4EB7-A6B1-4F7E0EB9C5D6}</a:tableStyleId>
              </a:tblPr>
              <a:tblGrid>
                <a:gridCol w="1371600">
                  <a:extLst>
                    <a:ext uri="{9D8B030D-6E8A-4147-A177-3AD203B41FA5}">
                      <a16:colId xmlns:a16="http://schemas.microsoft.com/office/drawing/2014/main" val="3561920289"/>
                    </a:ext>
                  </a:extLst>
                </a:gridCol>
                <a:gridCol w="1005840">
                  <a:extLst>
                    <a:ext uri="{9D8B030D-6E8A-4147-A177-3AD203B41FA5}">
                      <a16:colId xmlns:a16="http://schemas.microsoft.com/office/drawing/2014/main" val="3075658774"/>
                    </a:ext>
                  </a:extLst>
                </a:gridCol>
                <a:gridCol w="1005840">
                  <a:extLst>
                    <a:ext uri="{9D8B030D-6E8A-4147-A177-3AD203B41FA5}">
                      <a16:colId xmlns:a16="http://schemas.microsoft.com/office/drawing/2014/main" val="402872021"/>
                    </a:ext>
                  </a:extLst>
                </a:gridCol>
                <a:gridCol w="1005840">
                  <a:extLst>
                    <a:ext uri="{9D8B030D-6E8A-4147-A177-3AD203B41FA5}">
                      <a16:colId xmlns:a16="http://schemas.microsoft.com/office/drawing/2014/main" val="1336959234"/>
                    </a:ext>
                  </a:extLst>
                </a:gridCol>
                <a:gridCol w="1005840">
                  <a:extLst>
                    <a:ext uri="{9D8B030D-6E8A-4147-A177-3AD203B41FA5}">
                      <a16:colId xmlns:a16="http://schemas.microsoft.com/office/drawing/2014/main" val="181199538"/>
                    </a:ext>
                  </a:extLst>
                </a:gridCol>
              </a:tblGrid>
              <a:tr h="360104">
                <a:tc>
                  <a:txBody>
                    <a:bodyPr/>
                    <a:lstStyle/>
                    <a:p>
                      <a:endParaRPr lang="en-US" sz="1400" dirty="0"/>
                    </a:p>
                  </a:txBody>
                  <a:tcPr>
                    <a:solidFill>
                      <a:srgbClr val="DCEBFB"/>
                    </a:solidFill>
                  </a:tcPr>
                </a:tc>
                <a:tc>
                  <a:txBody>
                    <a:bodyPr/>
                    <a:lstStyle/>
                    <a:p>
                      <a:pPr algn="ctr"/>
                      <a:r>
                        <a:rPr lang="en-US" sz="1400" dirty="0">
                          <a:solidFill>
                            <a:schemeClr val="tx1"/>
                          </a:solidFill>
                        </a:rPr>
                        <a:t>Precision</a:t>
                      </a:r>
                    </a:p>
                  </a:txBody>
                  <a:tcPr anchor="ctr">
                    <a:solidFill>
                      <a:srgbClr val="DCEBFB"/>
                    </a:solidFill>
                  </a:tcPr>
                </a:tc>
                <a:tc>
                  <a:txBody>
                    <a:bodyPr/>
                    <a:lstStyle/>
                    <a:p>
                      <a:pPr algn="ctr"/>
                      <a:r>
                        <a:rPr lang="en-US" sz="1400" dirty="0">
                          <a:solidFill>
                            <a:schemeClr val="tx1"/>
                          </a:solidFill>
                        </a:rPr>
                        <a:t>Recall</a:t>
                      </a:r>
                    </a:p>
                  </a:txBody>
                  <a:tcPr anchor="ctr">
                    <a:solidFill>
                      <a:srgbClr val="DCEBFB"/>
                    </a:solidFill>
                  </a:tcPr>
                </a:tc>
                <a:tc>
                  <a:txBody>
                    <a:bodyPr/>
                    <a:lstStyle/>
                    <a:p>
                      <a:pPr algn="ctr"/>
                      <a:r>
                        <a:rPr lang="en-US" sz="1400" dirty="0">
                          <a:solidFill>
                            <a:schemeClr val="tx1"/>
                          </a:solidFill>
                        </a:rPr>
                        <a:t>F1-score</a:t>
                      </a:r>
                    </a:p>
                  </a:txBody>
                  <a:tcPr anchor="ctr">
                    <a:solidFill>
                      <a:srgbClr val="DCEBFB"/>
                    </a:solidFill>
                  </a:tcPr>
                </a:tc>
                <a:tc>
                  <a:txBody>
                    <a:bodyPr/>
                    <a:lstStyle/>
                    <a:p>
                      <a:pPr algn="ctr"/>
                      <a:r>
                        <a:rPr lang="en-US" sz="1400" dirty="0">
                          <a:solidFill>
                            <a:schemeClr val="tx1"/>
                          </a:solidFill>
                        </a:rPr>
                        <a:t>Support</a:t>
                      </a:r>
                    </a:p>
                  </a:txBody>
                  <a:tcPr anchor="ctr">
                    <a:solidFill>
                      <a:srgbClr val="DCEBFB"/>
                    </a:solidFill>
                  </a:tcPr>
                </a:tc>
                <a:extLst>
                  <a:ext uri="{0D108BD9-81ED-4DB2-BD59-A6C34878D82A}">
                    <a16:rowId xmlns:a16="http://schemas.microsoft.com/office/drawing/2014/main" val="3980599088"/>
                  </a:ext>
                </a:extLst>
              </a:tr>
              <a:tr h="360104">
                <a:tc>
                  <a:txBody>
                    <a:bodyPr/>
                    <a:lstStyle/>
                    <a:p>
                      <a:r>
                        <a:rPr lang="en-US" sz="1400" dirty="0"/>
                        <a:t>Bad</a:t>
                      </a:r>
                    </a:p>
                  </a:txBody>
                  <a:tcPr anchor="ctr"/>
                </a:tc>
                <a:tc>
                  <a:txBody>
                    <a:bodyPr/>
                    <a:lstStyle/>
                    <a:p>
                      <a:pPr algn="ctr"/>
                      <a:r>
                        <a:rPr lang="en-US" sz="1400" dirty="0"/>
                        <a:t>0.72</a:t>
                      </a:r>
                    </a:p>
                  </a:txBody>
                  <a:tcPr anchor="ctr"/>
                </a:tc>
                <a:tc>
                  <a:txBody>
                    <a:bodyPr/>
                    <a:lstStyle/>
                    <a:p>
                      <a:pPr algn="ctr"/>
                      <a:r>
                        <a:rPr lang="en-US" sz="1400" dirty="0"/>
                        <a:t>0.76</a:t>
                      </a:r>
                    </a:p>
                  </a:txBody>
                  <a:tcPr anchor="ctr"/>
                </a:tc>
                <a:tc>
                  <a:txBody>
                    <a:bodyPr/>
                    <a:lstStyle/>
                    <a:p>
                      <a:pPr algn="ctr"/>
                      <a:r>
                        <a:rPr lang="en-US" sz="1400" dirty="0"/>
                        <a:t>0.74</a:t>
                      </a:r>
                    </a:p>
                  </a:txBody>
                  <a:tcPr anchor="ctr"/>
                </a:tc>
                <a:tc>
                  <a:txBody>
                    <a:bodyPr/>
                    <a:lstStyle/>
                    <a:p>
                      <a:pPr algn="ctr"/>
                      <a:r>
                        <a:rPr lang="en-US" sz="1400" dirty="0"/>
                        <a:t>173</a:t>
                      </a:r>
                    </a:p>
                  </a:txBody>
                  <a:tcPr anchor="ctr"/>
                </a:tc>
                <a:extLst>
                  <a:ext uri="{0D108BD9-81ED-4DB2-BD59-A6C34878D82A}">
                    <a16:rowId xmlns:a16="http://schemas.microsoft.com/office/drawing/2014/main" val="2320730729"/>
                  </a:ext>
                </a:extLst>
              </a:tr>
              <a:tr h="360104">
                <a:tc>
                  <a:txBody>
                    <a:bodyPr/>
                    <a:lstStyle/>
                    <a:p>
                      <a:r>
                        <a:rPr lang="en-US" sz="1400" dirty="0"/>
                        <a:t>Good</a:t>
                      </a:r>
                    </a:p>
                  </a:txBody>
                  <a:tcPr anchor="ctr"/>
                </a:tc>
                <a:tc>
                  <a:txBody>
                    <a:bodyPr/>
                    <a:lstStyle/>
                    <a:p>
                      <a:pPr algn="ctr"/>
                      <a:r>
                        <a:rPr lang="en-US" sz="1400" dirty="0"/>
                        <a:t>0.75</a:t>
                      </a:r>
                    </a:p>
                  </a:txBody>
                  <a:tcPr anchor="ctr"/>
                </a:tc>
                <a:tc>
                  <a:txBody>
                    <a:bodyPr/>
                    <a:lstStyle/>
                    <a:p>
                      <a:pPr algn="ctr"/>
                      <a:r>
                        <a:rPr lang="en-US" sz="1400" dirty="0"/>
                        <a:t>0.72</a:t>
                      </a:r>
                    </a:p>
                  </a:txBody>
                  <a:tcPr anchor="ctr"/>
                </a:tc>
                <a:tc>
                  <a:txBody>
                    <a:bodyPr/>
                    <a:lstStyle/>
                    <a:p>
                      <a:pPr algn="ctr"/>
                      <a:r>
                        <a:rPr lang="en-US" sz="1400" dirty="0"/>
                        <a:t>0.73</a:t>
                      </a:r>
                    </a:p>
                  </a:txBody>
                  <a:tcPr anchor="ctr"/>
                </a:tc>
                <a:tc>
                  <a:txBody>
                    <a:bodyPr/>
                    <a:lstStyle/>
                    <a:p>
                      <a:pPr algn="ctr"/>
                      <a:r>
                        <a:rPr lang="en-US" sz="1400" dirty="0"/>
                        <a:t>177</a:t>
                      </a:r>
                    </a:p>
                  </a:txBody>
                  <a:tcPr anchor="ctr"/>
                </a:tc>
                <a:extLst>
                  <a:ext uri="{0D108BD9-81ED-4DB2-BD59-A6C34878D82A}">
                    <a16:rowId xmlns:a16="http://schemas.microsoft.com/office/drawing/2014/main" val="657445043"/>
                  </a:ext>
                </a:extLst>
              </a:tr>
              <a:tr h="360104">
                <a:tc>
                  <a:txBody>
                    <a:bodyPr/>
                    <a:lstStyle/>
                    <a:p>
                      <a:r>
                        <a:rPr lang="en-US" sz="1400" dirty="0"/>
                        <a:t>Accuracy</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t>0.74</a:t>
                      </a:r>
                    </a:p>
                  </a:txBody>
                  <a:tcPr anchor="ctr"/>
                </a:tc>
                <a:tc>
                  <a:txBody>
                    <a:bodyPr/>
                    <a:lstStyle/>
                    <a:p>
                      <a:pPr algn="ctr"/>
                      <a:r>
                        <a:rPr lang="en-US" sz="1400" dirty="0"/>
                        <a:t>350</a:t>
                      </a:r>
                    </a:p>
                  </a:txBody>
                  <a:tcPr anchor="ctr"/>
                </a:tc>
                <a:extLst>
                  <a:ext uri="{0D108BD9-81ED-4DB2-BD59-A6C34878D82A}">
                    <a16:rowId xmlns:a16="http://schemas.microsoft.com/office/drawing/2014/main" val="886449001"/>
                  </a:ext>
                </a:extLst>
              </a:tr>
              <a:tr h="360104">
                <a:tc>
                  <a:txBody>
                    <a:bodyPr/>
                    <a:lstStyle/>
                    <a:p>
                      <a:r>
                        <a:rPr lang="en-US" sz="1400" dirty="0"/>
                        <a:t>Macro Avg</a:t>
                      </a:r>
                    </a:p>
                  </a:txBody>
                  <a:tcPr anchor="ctr"/>
                </a:tc>
                <a:tc>
                  <a:txBody>
                    <a:bodyPr/>
                    <a:lstStyle/>
                    <a:p>
                      <a:pPr algn="ctr"/>
                      <a:r>
                        <a:rPr lang="en-US" sz="1400" dirty="0"/>
                        <a:t>0.74</a:t>
                      </a:r>
                    </a:p>
                  </a:txBody>
                  <a:tcPr anchor="ctr"/>
                </a:tc>
                <a:tc>
                  <a:txBody>
                    <a:bodyPr/>
                    <a:lstStyle/>
                    <a:p>
                      <a:pPr algn="ctr"/>
                      <a:r>
                        <a:rPr lang="en-US" sz="1400" dirty="0"/>
                        <a:t>0.74</a:t>
                      </a:r>
                    </a:p>
                  </a:txBody>
                  <a:tcPr anchor="ctr"/>
                </a:tc>
                <a:tc>
                  <a:txBody>
                    <a:bodyPr/>
                    <a:lstStyle/>
                    <a:p>
                      <a:pPr algn="ctr"/>
                      <a:r>
                        <a:rPr lang="en-US" sz="1400" dirty="0"/>
                        <a:t>0.74</a:t>
                      </a:r>
                    </a:p>
                  </a:txBody>
                  <a:tcPr anchor="ctr"/>
                </a:tc>
                <a:tc>
                  <a:txBody>
                    <a:bodyPr/>
                    <a:lstStyle/>
                    <a:p>
                      <a:pPr algn="ctr"/>
                      <a:r>
                        <a:rPr lang="en-US" sz="1400" dirty="0"/>
                        <a:t>350</a:t>
                      </a:r>
                    </a:p>
                  </a:txBody>
                  <a:tcPr anchor="ctr"/>
                </a:tc>
                <a:extLst>
                  <a:ext uri="{0D108BD9-81ED-4DB2-BD59-A6C34878D82A}">
                    <a16:rowId xmlns:a16="http://schemas.microsoft.com/office/drawing/2014/main" val="2977773619"/>
                  </a:ext>
                </a:extLst>
              </a:tr>
              <a:tr h="621549">
                <a:tc>
                  <a:txBody>
                    <a:bodyPr/>
                    <a:lstStyle/>
                    <a:p>
                      <a:r>
                        <a:rPr lang="en-US" sz="1400" dirty="0"/>
                        <a:t>Weighted Avg</a:t>
                      </a:r>
                    </a:p>
                  </a:txBody>
                  <a:tcPr anchor="ctr"/>
                </a:tc>
                <a:tc>
                  <a:txBody>
                    <a:bodyPr/>
                    <a:lstStyle/>
                    <a:p>
                      <a:pPr algn="ctr"/>
                      <a:r>
                        <a:rPr lang="en-US" sz="1400" dirty="0"/>
                        <a:t>0.74</a:t>
                      </a:r>
                    </a:p>
                  </a:txBody>
                  <a:tcPr anchor="ctr"/>
                </a:tc>
                <a:tc>
                  <a:txBody>
                    <a:bodyPr/>
                    <a:lstStyle/>
                    <a:p>
                      <a:pPr algn="ctr"/>
                      <a:r>
                        <a:rPr lang="en-US" sz="1400" dirty="0"/>
                        <a:t>0.74</a:t>
                      </a:r>
                    </a:p>
                  </a:txBody>
                  <a:tcPr anchor="ctr"/>
                </a:tc>
                <a:tc>
                  <a:txBody>
                    <a:bodyPr/>
                    <a:lstStyle/>
                    <a:p>
                      <a:pPr algn="ctr"/>
                      <a:r>
                        <a:rPr lang="en-US" sz="1400" dirty="0"/>
                        <a:t>0.74</a:t>
                      </a:r>
                    </a:p>
                  </a:txBody>
                  <a:tcPr anchor="ctr"/>
                </a:tc>
                <a:tc>
                  <a:txBody>
                    <a:bodyPr/>
                    <a:lstStyle/>
                    <a:p>
                      <a:pPr algn="ctr"/>
                      <a:r>
                        <a:rPr lang="en-US" sz="1400" dirty="0"/>
                        <a:t>350</a:t>
                      </a:r>
                    </a:p>
                  </a:txBody>
                  <a:tcPr anchor="ctr"/>
                </a:tc>
                <a:extLst>
                  <a:ext uri="{0D108BD9-81ED-4DB2-BD59-A6C34878D82A}">
                    <a16:rowId xmlns:a16="http://schemas.microsoft.com/office/drawing/2014/main" val="1671609784"/>
                  </a:ext>
                </a:extLst>
              </a:tr>
            </a:tbl>
          </a:graphicData>
        </a:graphic>
      </p:graphicFrame>
      <p:graphicFrame>
        <p:nvGraphicFramePr>
          <p:cNvPr id="17" name="Table 7">
            <a:extLst>
              <a:ext uri="{FF2B5EF4-FFF2-40B4-BE49-F238E27FC236}">
                <a16:creationId xmlns:a16="http://schemas.microsoft.com/office/drawing/2014/main" id="{E34658DC-3B5D-4813-BFF8-59B8A0A592C8}"/>
              </a:ext>
            </a:extLst>
          </p:cNvPr>
          <p:cNvGraphicFramePr>
            <a:graphicFrameLocks noGrp="1"/>
          </p:cNvGraphicFramePr>
          <p:nvPr>
            <p:extLst>
              <p:ext uri="{D42A27DB-BD31-4B8C-83A1-F6EECF244321}">
                <p14:modId xmlns:p14="http://schemas.microsoft.com/office/powerpoint/2010/main" val="946560922"/>
              </p:ext>
            </p:extLst>
          </p:nvPr>
        </p:nvGraphicFramePr>
        <p:xfrm>
          <a:off x="6502874" y="3046642"/>
          <a:ext cx="5394960" cy="2422069"/>
        </p:xfrm>
        <a:graphic>
          <a:graphicData uri="http://schemas.openxmlformats.org/drawingml/2006/table">
            <a:tbl>
              <a:tblPr firstRow="1" bandRow="1">
                <a:tableStyleId>{74C1A8A3-306A-4EB7-A6B1-4F7E0EB9C5D6}</a:tableStyleId>
              </a:tblPr>
              <a:tblGrid>
                <a:gridCol w="1371600">
                  <a:extLst>
                    <a:ext uri="{9D8B030D-6E8A-4147-A177-3AD203B41FA5}">
                      <a16:colId xmlns:a16="http://schemas.microsoft.com/office/drawing/2014/main" val="3561920289"/>
                    </a:ext>
                  </a:extLst>
                </a:gridCol>
                <a:gridCol w="1005840">
                  <a:extLst>
                    <a:ext uri="{9D8B030D-6E8A-4147-A177-3AD203B41FA5}">
                      <a16:colId xmlns:a16="http://schemas.microsoft.com/office/drawing/2014/main" val="3075658774"/>
                    </a:ext>
                  </a:extLst>
                </a:gridCol>
                <a:gridCol w="1005840">
                  <a:extLst>
                    <a:ext uri="{9D8B030D-6E8A-4147-A177-3AD203B41FA5}">
                      <a16:colId xmlns:a16="http://schemas.microsoft.com/office/drawing/2014/main" val="402872021"/>
                    </a:ext>
                  </a:extLst>
                </a:gridCol>
                <a:gridCol w="1005840">
                  <a:extLst>
                    <a:ext uri="{9D8B030D-6E8A-4147-A177-3AD203B41FA5}">
                      <a16:colId xmlns:a16="http://schemas.microsoft.com/office/drawing/2014/main" val="1336959234"/>
                    </a:ext>
                  </a:extLst>
                </a:gridCol>
                <a:gridCol w="1005840">
                  <a:extLst>
                    <a:ext uri="{9D8B030D-6E8A-4147-A177-3AD203B41FA5}">
                      <a16:colId xmlns:a16="http://schemas.microsoft.com/office/drawing/2014/main" val="181199538"/>
                    </a:ext>
                  </a:extLst>
                </a:gridCol>
              </a:tblGrid>
              <a:tr h="360104">
                <a:tc>
                  <a:txBody>
                    <a:bodyPr/>
                    <a:lstStyle/>
                    <a:p>
                      <a:endParaRPr lang="en-US" sz="1400" dirty="0"/>
                    </a:p>
                  </a:txBody>
                  <a:tcPr>
                    <a:solidFill>
                      <a:schemeClr val="accent2">
                        <a:lumMod val="20000"/>
                        <a:lumOff val="80000"/>
                      </a:schemeClr>
                    </a:solidFill>
                  </a:tcPr>
                </a:tc>
                <a:tc>
                  <a:txBody>
                    <a:bodyPr/>
                    <a:lstStyle/>
                    <a:p>
                      <a:pPr algn="ctr"/>
                      <a:r>
                        <a:rPr lang="en-US" sz="1400" dirty="0">
                          <a:solidFill>
                            <a:schemeClr val="tx1"/>
                          </a:solidFill>
                        </a:rPr>
                        <a:t>Precision</a:t>
                      </a:r>
                    </a:p>
                  </a:txBody>
                  <a:tcPr anchor="ctr">
                    <a:solidFill>
                      <a:schemeClr val="accent2">
                        <a:lumMod val="20000"/>
                        <a:lumOff val="80000"/>
                      </a:schemeClr>
                    </a:solidFill>
                  </a:tcPr>
                </a:tc>
                <a:tc>
                  <a:txBody>
                    <a:bodyPr/>
                    <a:lstStyle/>
                    <a:p>
                      <a:pPr algn="ctr"/>
                      <a:r>
                        <a:rPr lang="en-US" sz="1400" dirty="0">
                          <a:solidFill>
                            <a:schemeClr val="tx1"/>
                          </a:solidFill>
                        </a:rPr>
                        <a:t>Recall</a:t>
                      </a:r>
                    </a:p>
                  </a:txBody>
                  <a:tcPr anchor="ctr">
                    <a:solidFill>
                      <a:schemeClr val="accent2">
                        <a:lumMod val="20000"/>
                        <a:lumOff val="80000"/>
                      </a:schemeClr>
                    </a:solidFill>
                  </a:tcPr>
                </a:tc>
                <a:tc>
                  <a:txBody>
                    <a:bodyPr/>
                    <a:lstStyle/>
                    <a:p>
                      <a:pPr algn="ctr"/>
                      <a:r>
                        <a:rPr lang="en-US" sz="1400" dirty="0">
                          <a:solidFill>
                            <a:schemeClr val="tx1"/>
                          </a:solidFill>
                        </a:rPr>
                        <a:t>F1-score</a:t>
                      </a:r>
                    </a:p>
                  </a:txBody>
                  <a:tcPr anchor="ctr">
                    <a:solidFill>
                      <a:schemeClr val="accent2">
                        <a:lumMod val="20000"/>
                        <a:lumOff val="80000"/>
                      </a:schemeClr>
                    </a:solidFill>
                  </a:tcPr>
                </a:tc>
                <a:tc>
                  <a:txBody>
                    <a:bodyPr/>
                    <a:lstStyle/>
                    <a:p>
                      <a:pPr algn="ctr"/>
                      <a:r>
                        <a:rPr lang="en-US" sz="1400" dirty="0">
                          <a:solidFill>
                            <a:schemeClr val="tx1"/>
                          </a:solidFill>
                        </a:rPr>
                        <a:t>Support</a:t>
                      </a:r>
                    </a:p>
                  </a:txBody>
                  <a:tcPr anchor="ctr">
                    <a:solidFill>
                      <a:schemeClr val="accent2">
                        <a:lumMod val="20000"/>
                        <a:lumOff val="80000"/>
                      </a:schemeClr>
                    </a:solidFill>
                  </a:tcPr>
                </a:tc>
                <a:extLst>
                  <a:ext uri="{0D108BD9-81ED-4DB2-BD59-A6C34878D82A}">
                    <a16:rowId xmlns:a16="http://schemas.microsoft.com/office/drawing/2014/main" val="3980599088"/>
                  </a:ext>
                </a:extLst>
              </a:tr>
              <a:tr h="360104">
                <a:tc>
                  <a:txBody>
                    <a:bodyPr/>
                    <a:lstStyle/>
                    <a:p>
                      <a:r>
                        <a:rPr lang="en-US" sz="1400" dirty="0"/>
                        <a:t>Bad</a:t>
                      </a:r>
                    </a:p>
                  </a:txBody>
                  <a:tcPr anchor="ctr"/>
                </a:tc>
                <a:tc>
                  <a:txBody>
                    <a:bodyPr/>
                    <a:lstStyle/>
                    <a:p>
                      <a:pPr algn="ctr"/>
                      <a:r>
                        <a:rPr lang="en-US" sz="1400" dirty="0"/>
                        <a:t>0.69</a:t>
                      </a:r>
                    </a:p>
                  </a:txBody>
                  <a:tcPr anchor="ctr"/>
                </a:tc>
                <a:tc>
                  <a:txBody>
                    <a:bodyPr/>
                    <a:lstStyle/>
                    <a:p>
                      <a:pPr algn="ctr"/>
                      <a:r>
                        <a:rPr lang="en-US" sz="1400" dirty="0"/>
                        <a:t>0.77</a:t>
                      </a:r>
                    </a:p>
                  </a:txBody>
                  <a:tcPr anchor="ctr"/>
                </a:tc>
                <a:tc>
                  <a:txBody>
                    <a:bodyPr/>
                    <a:lstStyle/>
                    <a:p>
                      <a:pPr algn="ctr"/>
                      <a:r>
                        <a:rPr lang="en-US" sz="1400" dirty="0"/>
                        <a:t>0.73</a:t>
                      </a:r>
                    </a:p>
                  </a:txBody>
                  <a:tcPr anchor="ctr"/>
                </a:tc>
                <a:tc>
                  <a:txBody>
                    <a:bodyPr/>
                    <a:lstStyle/>
                    <a:p>
                      <a:pPr algn="ctr"/>
                      <a:r>
                        <a:rPr lang="en-US" sz="1400" dirty="0"/>
                        <a:t>173</a:t>
                      </a:r>
                    </a:p>
                  </a:txBody>
                  <a:tcPr anchor="ctr"/>
                </a:tc>
                <a:extLst>
                  <a:ext uri="{0D108BD9-81ED-4DB2-BD59-A6C34878D82A}">
                    <a16:rowId xmlns:a16="http://schemas.microsoft.com/office/drawing/2014/main" val="2320730729"/>
                  </a:ext>
                </a:extLst>
              </a:tr>
              <a:tr h="360104">
                <a:tc>
                  <a:txBody>
                    <a:bodyPr/>
                    <a:lstStyle/>
                    <a:p>
                      <a:r>
                        <a:rPr lang="en-US" sz="1400" dirty="0"/>
                        <a:t>Good</a:t>
                      </a:r>
                    </a:p>
                  </a:txBody>
                  <a:tcPr anchor="ctr"/>
                </a:tc>
                <a:tc>
                  <a:txBody>
                    <a:bodyPr/>
                    <a:lstStyle/>
                    <a:p>
                      <a:pPr algn="ctr"/>
                      <a:r>
                        <a:rPr lang="en-US" sz="1400" dirty="0"/>
                        <a:t>0.75</a:t>
                      </a:r>
                    </a:p>
                  </a:txBody>
                  <a:tcPr anchor="ctr"/>
                </a:tc>
                <a:tc>
                  <a:txBody>
                    <a:bodyPr/>
                    <a:lstStyle/>
                    <a:p>
                      <a:pPr algn="ctr"/>
                      <a:r>
                        <a:rPr lang="en-US" sz="1400" dirty="0"/>
                        <a:t>0.66</a:t>
                      </a:r>
                    </a:p>
                  </a:txBody>
                  <a:tcPr anchor="ctr"/>
                </a:tc>
                <a:tc>
                  <a:txBody>
                    <a:bodyPr/>
                    <a:lstStyle/>
                    <a:p>
                      <a:pPr algn="ctr"/>
                      <a:r>
                        <a:rPr lang="en-US" sz="1400" dirty="0"/>
                        <a:t>0.70</a:t>
                      </a:r>
                    </a:p>
                  </a:txBody>
                  <a:tcPr anchor="ctr"/>
                </a:tc>
                <a:tc>
                  <a:txBody>
                    <a:bodyPr/>
                    <a:lstStyle/>
                    <a:p>
                      <a:pPr algn="ctr"/>
                      <a:r>
                        <a:rPr lang="en-US" sz="1400" dirty="0"/>
                        <a:t>177</a:t>
                      </a:r>
                    </a:p>
                  </a:txBody>
                  <a:tcPr anchor="ctr"/>
                </a:tc>
                <a:extLst>
                  <a:ext uri="{0D108BD9-81ED-4DB2-BD59-A6C34878D82A}">
                    <a16:rowId xmlns:a16="http://schemas.microsoft.com/office/drawing/2014/main" val="657445043"/>
                  </a:ext>
                </a:extLst>
              </a:tr>
              <a:tr h="360104">
                <a:tc>
                  <a:txBody>
                    <a:bodyPr/>
                    <a:lstStyle/>
                    <a:p>
                      <a:r>
                        <a:rPr lang="en-US" sz="1400" dirty="0"/>
                        <a:t>Accuracy</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886449001"/>
                  </a:ext>
                </a:extLst>
              </a:tr>
              <a:tr h="360104">
                <a:tc>
                  <a:txBody>
                    <a:bodyPr/>
                    <a:lstStyle/>
                    <a:p>
                      <a:r>
                        <a:rPr lang="en-US" sz="1400" dirty="0"/>
                        <a:t>Macro Avg</a:t>
                      </a:r>
                    </a:p>
                  </a:txBody>
                  <a:tcPr anchor="ctr"/>
                </a:tc>
                <a:tc>
                  <a:txBody>
                    <a:bodyPr/>
                    <a:lstStyle/>
                    <a:p>
                      <a:pPr algn="ctr"/>
                      <a:r>
                        <a:rPr lang="en-US" sz="1400" dirty="0"/>
                        <a:t>0.72</a:t>
                      </a:r>
                    </a:p>
                  </a:txBody>
                  <a:tcPr anchor="ctr"/>
                </a:tc>
                <a:tc>
                  <a:txBody>
                    <a:bodyPr/>
                    <a:lstStyle/>
                    <a:p>
                      <a:pPr algn="ctr"/>
                      <a:r>
                        <a:rPr lang="en-US" sz="1400" dirty="0"/>
                        <a:t>0.71</a:t>
                      </a:r>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2977773619"/>
                  </a:ext>
                </a:extLst>
              </a:tr>
              <a:tr h="621549">
                <a:tc>
                  <a:txBody>
                    <a:bodyPr/>
                    <a:lstStyle/>
                    <a:p>
                      <a:r>
                        <a:rPr lang="en-US" sz="1400" dirty="0"/>
                        <a:t>Weighted Avg</a:t>
                      </a:r>
                    </a:p>
                  </a:txBody>
                  <a:tcPr anchor="ctr"/>
                </a:tc>
                <a:tc>
                  <a:txBody>
                    <a:bodyPr/>
                    <a:lstStyle/>
                    <a:p>
                      <a:pPr algn="ctr"/>
                      <a:r>
                        <a:rPr lang="en-US" sz="1400" dirty="0"/>
                        <a:t>0.72</a:t>
                      </a:r>
                    </a:p>
                  </a:txBody>
                  <a:tcPr anchor="ctr"/>
                </a:tc>
                <a:tc>
                  <a:txBody>
                    <a:bodyPr/>
                    <a:lstStyle/>
                    <a:p>
                      <a:pPr algn="ctr"/>
                      <a:r>
                        <a:rPr lang="en-US" sz="1400" dirty="0"/>
                        <a:t>0.71</a:t>
                      </a:r>
                    </a:p>
                  </a:txBody>
                  <a:tcPr anchor="ctr"/>
                </a:tc>
                <a:tc>
                  <a:txBody>
                    <a:bodyPr/>
                    <a:lstStyle/>
                    <a:p>
                      <a:pPr algn="ctr"/>
                      <a:r>
                        <a:rPr lang="en-US" sz="1400" dirty="0"/>
                        <a:t>0.71</a:t>
                      </a:r>
                    </a:p>
                  </a:txBody>
                  <a:tcPr anchor="ctr"/>
                </a:tc>
                <a:tc>
                  <a:txBody>
                    <a:bodyPr/>
                    <a:lstStyle/>
                    <a:p>
                      <a:pPr algn="ctr"/>
                      <a:r>
                        <a:rPr lang="en-US" sz="1400" dirty="0"/>
                        <a:t>350</a:t>
                      </a:r>
                    </a:p>
                  </a:txBody>
                  <a:tcPr anchor="ctr"/>
                </a:tc>
                <a:extLst>
                  <a:ext uri="{0D108BD9-81ED-4DB2-BD59-A6C34878D82A}">
                    <a16:rowId xmlns:a16="http://schemas.microsoft.com/office/drawing/2014/main" val="1671609784"/>
                  </a:ext>
                </a:extLst>
              </a:tr>
            </a:tbl>
          </a:graphicData>
        </a:graphic>
      </p:graphicFrame>
    </p:spTree>
    <p:extLst>
      <p:ext uri="{BB962C8B-B14F-4D97-AF65-F5344CB8AC3E}">
        <p14:creationId xmlns:p14="http://schemas.microsoft.com/office/powerpoint/2010/main" val="408603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Title 1">
            <a:extLst>
              <a:ext uri="{FF2B5EF4-FFF2-40B4-BE49-F238E27FC236}">
                <a16:creationId xmlns:a16="http://schemas.microsoft.com/office/drawing/2014/main" id="{2F700027-5BEE-4340-A8F0-A56D14556C28}"/>
              </a:ext>
            </a:extLst>
          </p:cNvPr>
          <p:cNvSpPr>
            <a:spLocks noGrp="1"/>
          </p:cNvSpPr>
          <p:nvPr>
            <p:ph type="title"/>
          </p:nvPr>
        </p:nvSpPr>
        <p:spPr>
          <a:xfrm>
            <a:off x="474243" y="2751903"/>
            <a:ext cx="3236613" cy="3406187"/>
          </a:xfrm>
        </p:spPr>
        <p:txBody>
          <a:bodyPr vert="horz" lIns="0" tIns="0" rIns="0" bIns="0" rtlCol="0" anchor="b">
            <a:noAutofit/>
          </a:bodyPr>
          <a:lstStyle/>
          <a:p>
            <a:pPr algn="r">
              <a:lnSpc>
                <a:spcPct val="90000"/>
              </a:lnSpc>
            </a:pPr>
            <a:br>
              <a:rPr lang="en-US" sz="1800" spc="750" dirty="0">
                <a:solidFill>
                  <a:schemeClr val="bg1"/>
                </a:solidFill>
              </a:rPr>
            </a:br>
            <a:br>
              <a:rPr lang="en-US" sz="1800" spc="750" dirty="0">
                <a:solidFill>
                  <a:schemeClr val="bg1"/>
                </a:solidFill>
              </a:rPr>
            </a:br>
            <a:r>
              <a:rPr lang="en-US" sz="1800" spc="750" dirty="0">
                <a:solidFill>
                  <a:schemeClr val="bg1"/>
                </a:solidFill>
              </a:rPr>
              <a:t>Confusion matrix</a:t>
            </a:r>
            <a:br>
              <a:rPr lang="en-US" sz="1800" spc="750" dirty="0">
                <a:solidFill>
                  <a:schemeClr val="bg1"/>
                </a:solidFill>
              </a:rPr>
            </a:br>
            <a:br>
              <a:rPr lang="en-US" sz="1800" spc="750" dirty="0">
                <a:solidFill>
                  <a:schemeClr val="bg1"/>
                </a:solidFill>
              </a:rPr>
            </a:br>
            <a:br>
              <a:rPr lang="en-US" sz="1800" spc="750" dirty="0">
                <a:solidFill>
                  <a:schemeClr val="bg1"/>
                </a:solidFill>
              </a:rPr>
            </a:br>
            <a:br>
              <a:rPr lang="en-US" sz="1800" spc="750" dirty="0">
                <a:solidFill>
                  <a:schemeClr val="bg1"/>
                </a:solidFill>
              </a:rPr>
            </a:br>
            <a:r>
              <a:rPr lang="en-US" sz="1800" spc="750" dirty="0">
                <a:solidFill>
                  <a:schemeClr val="bg1"/>
                </a:solidFill>
              </a:rPr>
              <a:t>according to the cost matrix associated with this dataset It is worse to class a customer as good when they are bad, </a:t>
            </a:r>
            <a:br>
              <a:rPr lang="en-US" sz="1800" spc="750" dirty="0">
                <a:solidFill>
                  <a:schemeClr val="bg1"/>
                </a:solidFill>
              </a:rPr>
            </a:br>
            <a:r>
              <a:rPr lang="en-US" sz="1800" spc="750" dirty="0">
                <a:solidFill>
                  <a:schemeClr val="bg1"/>
                </a:solidFill>
              </a:rPr>
              <a:t>than it is to class a customer as bad when they are good .</a:t>
            </a:r>
            <a:br>
              <a:rPr lang="en-US" sz="1800" spc="750" dirty="0">
                <a:solidFill>
                  <a:schemeClr val="bg1"/>
                </a:solidFill>
              </a:rPr>
            </a:br>
            <a:br>
              <a:rPr lang="en-US" sz="1800" spc="750" dirty="0">
                <a:solidFill>
                  <a:schemeClr val="bg1"/>
                </a:solidFill>
              </a:rPr>
            </a:br>
            <a:endParaRPr lang="en-US" sz="1800" spc="750" dirty="0">
              <a:solidFill>
                <a:schemeClr val="bg1"/>
              </a:solidFill>
            </a:endParaRPr>
          </a:p>
        </p:txBody>
      </p:sp>
      <p:pic>
        <p:nvPicPr>
          <p:cNvPr id="15" name="Content Placeholder 14" descr="A screenshot of a cell phone&#10;&#10;Description automatically generated">
            <a:extLst>
              <a:ext uri="{FF2B5EF4-FFF2-40B4-BE49-F238E27FC236}">
                <a16:creationId xmlns:a16="http://schemas.microsoft.com/office/drawing/2014/main" id="{743EA0CB-1139-244B-AEE3-E564A73E32A5}"/>
              </a:ext>
            </a:extLst>
          </p:cNvPr>
          <p:cNvPicPr>
            <a:picLocks noGrp="1" noChangeAspect="1"/>
          </p:cNvPicPr>
          <p:nvPr>
            <p:ph idx="1"/>
          </p:nvPr>
        </p:nvPicPr>
        <p:blipFill>
          <a:blip r:embed="rId2"/>
          <a:stretch>
            <a:fillRect/>
          </a:stretch>
        </p:blipFill>
        <p:spPr>
          <a:xfrm>
            <a:off x="4503619" y="610226"/>
            <a:ext cx="7214138" cy="5645061"/>
          </a:xfrm>
          <a:prstGeom prst="rect">
            <a:avLst/>
          </a:prstGeom>
        </p:spPr>
      </p:pic>
    </p:spTree>
    <p:extLst>
      <p:ext uri="{BB962C8B-B14F-4D97-AF65-F5344CB8AC3E}">
        <p14:creationId xmlns:p14="http://schemas.microsoft.com/office/powerpoint/2010/main" val="2226237066"/>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243E41"/>
      </a:dk2>
      <a:lt2>
        <a:srgbClr val="E9E7EC"/>
      </a:lt2>
      <a:accent1>
        <a:srgbClr val="81AF44"/>
      </a:accent1>
      <a:accent2>
        <a:srgbClr val="46B831"/>
      </a:accent2>
      <a:accent3>
        <a:srgbClr val="2FB853"/>
      </a:accent3>
      <a:accent4>
        <a:srgbClr val="34B48B"/>
      </a:accent4>
      <a:accent5>
        <a:srgbClr val="2EB1BF"/>
      </a:accent5>
      <a:accent6>
        <a:srgbClr val="4E9AEB"/>
      </a:accent6>
      <a:hlink>
        <a:srgbClr val="9277B6"/>
      </a:hlink>
      <a:folHlink>
        <a:srgbClr val="848484"/>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47</TotalTime>
  <Words>603</Words>
  <Application>Microsoft Office PowerPoint</Application>
  <PresentationFormat>Widescreen</PresentationFormat>
  <Paragraphs>209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Avenir Next LT Pro Light</vt:lpstr>
      <vt:lpstr>Calibri</vt:lpstr>
      <vt:lpstr>GradientRiseVTI</vt:lpstr>
      <vt:lpstr>Final Project bank customer data</vt:lpstr>
      <vt:lpstr>About the dataset</vt:lpstr>
      <vt:lpstr>approach</vt:lpstr>
      <vt:lpstr>sampling</vt:lpstr>
      <vt:lpstr>Support vector model</vt:lpstr>
      <vt:lpstr>Svm confusion matrix</vt:lpstr>
      <vt:lpstr>PowerPoint Presentation</vt:lpstr>
      <vt:lpstr>PowerPoint Presentation</vt:lpstr>
      <vt:lpstr>  Confusion matrix    according to the cost matrix associated with this dataset It is worse to class a customer as good when they are bad,  than it is to class a customer as bad when they are good .  </vt:lpstr>
      <vt:lpstr>Random Forest classification</vt:lpstr>
      <vt:lpstr>PowerPoint Presentation</vt:lpstr>
      <vt:lpstr>Bias  in artificial intelligence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bank customer data</dc:title>
  <dc:creator>Kirsten Fischl</dc:creator>
  <cp:lastModifiedBy>Kirsten Fischl</cp:lastModifiedBy>
  <cp:revision>5</cp:revision>
  <dcterms:created xsi:type="dcterms:W3CDTF">2020-07-25T04:38:31Z</dcterms:created>
  <dcterms:modified xsi:type="dcterms:W3CDTF">2020-07-25T14:25:01Z</dcterms:modified>
</cp:coreProperties>
</file>