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B38"/>
    <a:srgbClr val="5AC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78" d="100"/>
          <a:sy n="78" d="100"/>
        </p:scale>
        <p:origin x="77"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Wednesday, July 22,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376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Wednesday, July 22,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727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Wednesday, July 22,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510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Wednesday, July 22,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7064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Wednesday, July 22,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552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Wednesday, July 22,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0362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Wednesday, July 22,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8384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Wednesday, July 22,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1128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Wednesday, July 22,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751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Wednesday, July 22,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25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Wednesday, July 22,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0422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Wednesday, July 22,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18988142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C643DF-9BA3-43EB-BD39-4C6AF3213AFF}"/>
              </a:ext>
            </a:extLst>
          </p:cNvPr>
          <p:cNvPicPr>
            <a:picLocks noChangeAspect="1"/>
          </p:cNvPicPr>
          <p:nvPr/>
        </p:nvPicPr>
        <p:blipFill rotWithShape="1">
          <a:blip r:embed="rId2"/>
          <a:srcRect t="14028"/>
          <a:stretch/>
        </p:blipFill>
        <p:spPr>
          <a:xfrm>
            <a:off x="20" y="-1824"/>
            <a:ext cx="12191980" cy="6865514"/>
          </a:xfrm>
          <a:prstGeom prst="rect">
            <a:avLst/>
          </a:prstGeom>
        </p:spPr>
      </p:pic>
      <p:sp>
        <p:nvSpPr>
          <p:cNvPr id="11"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D85345-0ECA-4BBC-9273-B4122B93B36A}"/>
              </a:ext>
            </a:extLst>
          </p:cNvPr>
          <p:cNvSpPr>
            <a:spLocks noGrp="1"/>
          </p:cNvSpPr>
          <p:nvPr>
            <p:ph type="ctrTitle"/>
          </p:nvPr>
        </p:nvSpPr>
        <p:spPr>
          <a:xfrm>
            <a:off x="751114" y="709684"/>
            <a:ext cx="8588092" cy="1927695"/>
          </a:xfrm>
        </p:spPr>
        <p:txBody>
          <a:bodyPr anchor="b">
            <a:normAutofit/>
          </a:bodyPr>
          <a:lstStyle/>
          <a:p>
            <a:pPr algn="l"/>
            <a:r>
              <a:rPr lang="en-US" dirty="0">
                <a:solidFill>
                  <a:schemeClr val="bg1"/>
                </a:solidFill>
              </a:rPr>
              <a:t>Final Project</a:t>
            </a:r>
            <a:br>
              <a:rPr lang="en-US" dirty="0">
                <a:solidFill>
                  <a:schemeClr val="bg1"/>
                </a:solidFill>
              </a:rPr>
            </a:br>
            <a:r>
              <a:rPr lang="en-US" dirty="0">
                <a:solidFill>
                  <a:schemeClr val="bg1"/>
                </a:solidFill>
              </a:rPr>
              <a:t>bank customer data</a:t>
            </a:r>
          </a:p>
        </p:txBody>
      </p:sp>
      <p:sp>
        <p:nvSpPr>
          <p:cNvPr id="3" name="Subtitle 2">
            <a:extLst>
              <a:ext uri="{FF2B5EF4-FFF2-40B4-BE49-F238E27FC236}">
                <a16:creationId xmlns:a16="http://schemas.microsoft.com/office/drawing/2014/main" id="{69CCFA4B-F192-4845-B15F-372A7DDAA79A}"/>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Mia </a:t>
            </a:r>
            <a:r>
              <a:rPr lang="en-US" dirty="0" err="1">
                <a:solidFill>
                  <a:schemeClr val="bg1"/>
                </a:solidFill>
              </a:rPr>
              <a:t>curtopelle</a:t>
            </a:r>
            <a:endParaRPr lang="en-US" dirty="0">
              <a:solidFill>
                <a:schemeClr val="bg1"/>
              </a:solidFill>
            </a:endParaRPr>
          </a:p>
          <a:p>
            <a:pPr algn="l"/>
            <a:r>
              <a:rPr lang="en-US" dirty="0">
                <a:solidFill>
                  <a:schemeClr val="bg1"/>
                </a:solidFill>
              </a:rPr>
              <a:t>Kirsten Fischl</a:t>
            </a:r>
          </a:p>
          <a:p>
            <a:pPr algn="l"/>
            <a:r>
              <a:rPr lang="en-US" dirty="0" err="1">
                <a:solidFill>
                  <a:schemeClr val="bg1"/>
                </a:solidFill>
              </a:rPr>
              <a:t>Tajahnei</a:t>
            </a:r>
            <a:r>
              <a:rPr lang="en-US" dirty="0">
                <a:solidFill>
                  <a:schemeClr val="bg1"/>
                </a:solidFill>
              </a:rPr>
              <a:t> </a:t>
            </a:r>
            <a:r>
              <a:rPr lang="en-US" dirty="0" err="1">
                <a:solidFill>
                  <a:schemeClr val="bg1"/>
                </a:solidFill>
              </a:rPr>
              <a:t>williams</a:t>
            </a:r>
            <a:endParaRPr lang="en-US" dirty="0">
              <a:solidFill>
                <a:schemeClr val="bg1"/>
              </a:solidFill>
            </a:endParaRP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95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0A5C98-BCE7-474A-B1A0-9B9674551C3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About the dataset</a:t>
            </a:r>
          </a:p>
        </p:txBody>
      </p:sp>
      <p:sp>
        <p:nvSpPr>
          <p:cNvPr id="3" name="Content Placeholder 2">
            <a:extLst>
              <a:ext uri="{FF2B5EF4-FFF2-40B4-BE49-F238E27FC236}">
                <a16:creationId xmlns:a16="http://schemas.microsoft.com/office/drawing/2014/main" id="{40D9CB5E-3756-49BC-B087-034F35881B63}"/>
              </a:ext>
            </a:extLst>
          </p:cNvPr>
          <p:cNvSpPr>
            <a:spLocks noGrp="1"/>
          </p:cNvSpPr>
          <p:nvPr>
            <p:ph idx="1"/>
          </p:nvPr>
        </p:nvSpPr>
        <p:spPr>
          <a:xfrm>
            <a:off x="4777409" y="1028702"/>
            <a:ext cx="6273972" cy="4843462"/>
          </a:xfrm>
        </p:spPr>
        <p:txBody>
          <a:bodyPr>
            <a:normAutofit/>
          </a:bodyPr>
          <a:lstStyle/>
          <a:p>
            <a:pPr>
              <a:lnSpc>
                <a:spcPct val="110000"/>
              </a:lnSpc>
            </a:pPr>
            <a:r>
              <a:rPr lang="en-US" sz="1800" dirty="0"/>
              <a:t>Dataset from a German bank regarding customers applying for a loan</a:t>
            </a:r>
          </a:p>
          <a:p>
            <a:pPr>
              <a:lnSpc>
                <a:spcPct val="110000"/>
              </a:lnSpc>
            </a:pPr>
            <a:r>
              <a:rPr lang="en-US" sz="1800" dirty="0"/>
              <a:t>N = 1,000</a:t>
            </a:r>
          </a:p>
          <a:p>
            <a:pPr>
              <a:lnSpc>
                <a:spcPct val="110000"/>
              </a:lnSpc>
            </a:pPr>
            <a:r>
              <a:rPr lang="en-US" sz="1800" dirty="0"/>
              <a:t>20 attributes (both numerical and qualitative)</a:t>
            </a:r>
          </a:p>
          <a:p>
            <a:pPr lvl="1">
              <a:lnSpc>
                <a:spcPct val="110000"/>
              </a:lnSpc>
            </a:pPr>
            <a:r>
              <a:rPr lang="en-US" sz="1800" dirty="0"/>
              <a:t>Status of existing checking account, duration of checking account life, credit history, purpose of application, credit amount, savings account/bonds, employment, installment rate in percentage of disposable income, personal status and sex, other debtors, present resident since, property, age, other installment plans, housing, existing credits at this bank, job, number of people liable to provide maintenance for, telephone, and foreign worker</a:t>
            </a:r>
          </a:p>
          <a:p>
            <a:pPr>
              <a:lnSpc>
                <a:spcPct val="110000"/>
              </a:lnSpc>
            </a:pPr>
            <a:r>
              <a:rPr lang="en-US" sz="1800" dirty="0"/>
              <a:t>Two outcome classes (good or bad customer)</a:t>
            </a:r>
          </a:p>
        </p:txBody>
      </p:sp>
    </p:spTree>
    <p:extLst>
      <p:ext uri="{BB962C8B-B14F-4D97-AF65-F5344CB8AC3E}">
        <p14:creationId xmlns:p14="http://schemas.microsoft.com/office/powerpoint/2010/main" val="8683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36340A-127C-4617-8F36-F34302523266}"/>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approach</a:t>
            </a:r>
          </a:p>
        </p:txBody>
      </p:sp>
      <p:sp>
        <p:nvSpPr>
          <p:cNvPr id="3" name="Content Placeholder 2">
            <a:extLst>
              <a:ext uri="{FF2B5EF4-FFF2-40B4-BE49-F238E27FC236}">
                <a16:creationId xmlns:a16="http://schemas.microsoft.com/office/drawing/2014/main" id="{0CAE652E-AA26-4448-8683-DAA3CCAFD89F}"/>
              </a:ext>
            </a:extLst>
          </p:cNvPr>
          <p:cNvSpPr>
            <a:spLocks noGrp="1"/>
          </p:cNvSpPr>
          <p:nvPr>
            <p:ph idx="1"/>
          </p:nvPr>
        </p:nvSpPr>
        <p:spPr>
          <a:xfrm>
            <a:off x="4777409" y="1028702"/>
            <a:ext cx="6273972" cy="4843462"/>
          </a:xfrm>
        </p:spPr>
        <p:txBody>
          <a:bodyPr anchor="ctr">
            <a:normAutofit/>
          </a:bodyPr>
          <a:lstStyle/>
          <a:p>
            <a:r>
              <a:rPr lang="en-US" sz="2800" dirty="0"/>
              <a:t>Supervised</a:t>
            </a:r>
          </a:p>
          <a:p>
            <a:r>
              <a:rPr lang="en-US" sz="2800" dirty="0"/>
              <a:t>Binary classification</a:t>
            </a:r>
          </a:p>
          <a:p>
            <a:r>
              <a:rPr lang="en-US" sz="2800" dirty="0"/>
              <a:t>Three tested models</a:t>
            </a:r>
          </a:p>
          <a:p>
            <a:pPr lvl="1"/>
            <a:r>
              <a:rPr lang="en-US" sz="2800" dirty="0"/>
              <a:t>Support vector model (linear)</a:t>
            </a:r>
          </a:p>
          <a:p>
            <a:pPr lvl="1"/>
            <a:r>
              <a:rPr lang="en-US" sz="2800" dirty="0"/>
              <a:t>Logistic regression</a:t>
            </a:r>
          </a:p>
          <a:p>
            <a:pPr lvl="1"/>
            <a:r>
              <a:rPr lang="en-US" sz="2800" dirty="0"/>
              <a:t>Random forest</a:t>
            </a:r>
          </a:p>
        </p:txBody>
      </p:sp>
    </p:spTree>
    <p:extLst>
      <p:ext uri="{BB962C8B-B14F-4D97-AF65-F5344CB8AC3E}">
        <p14:creationId xmlns:p14="http://schemas.microsoft.com/office/powerpoint/2010/main" val="121639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22CC-6AB2-4016-9341-5464BB790668}"/>
              </a:ext>
            </a:extLst>
          </p:cNvPr>
          <p:cNvSpPr>
            <a:spLocks noGrp="1"/>
          </p:cNvSpPr>
          <p:nvPr>
            <p:ph type="title"/>
          </p:nvPr>
        </p:nvSpPr>
        <p:spPr>
          <a:xfrm>
            <a:off x="1371600" y="793080"/>
            <a:ext cx="10240903" cy="652262"/>
          </a:xfrm>
        </p:spPr>
        <p:txBody>
          <a:bodyPr/>
          <a:lstStyle/>
          <a:p>
            <a:r>
              <a:rPr lang="en-US" dirty="0"/>
              <a:t>Model performance</a:t>
            </a:r>
          </a:p>
        </p:txBody>
      </p:sp>
      <p:graphicFrame>
        <p:nvGraphicFramePr>
          <p:cNvPr id="4" name="Table 4">
            <a:extLst>
              <a:ext uri="{FF2B5EF4-FFF2-40B4-BE49-F238E27FC236}">
                <a16:creationId xmlns:a16="http://schemas.microsoft.com/office/drawing/2014/main" id="{603ECF49-6F8A-47AE-A085-40B94BD7D5CE}"/>
              </a:ext>
            </a:extLst>
          </p:cNvPr>
          <p:cNvGraphicFramePr>
            <a:graphicFrameLocks noGrp="1"/>
          </p:cNvGraphicFramePr>
          <p:nvPr>
            <p:ph idx="1"/>
            <p:extLst>
              <p:ext uri="{D42A27DB-BD31-4B8C-83A1-F6EECF244321}">
                <p14:modId xmlns:p14="http://schemas.microsoft.com/office/powerpoint/2010/main" val="1781771849"/>
              </p:ext>
            </p:extLst>
          </p:nvPr>
        </p:nvGraphicFramePr>
        <p:xfrm>
          <a:off x="1371599" y="2813426"/>
          <a:ext cx="10240902" cy="1939771"/>
        </p:xfrm>
        <a:graphic>
          <a:graphicData uri="http://schemas.openxmlformats.org/drawingml/2006/table">
            <a:tbl>
              <a:tblPr firstRow="1" bandRow="1">
                <a:tableStyleId>{5C22544A-7EE6-4342-B048-85BDC9FD1C3A}</a:tableStyleId>
              </a:tblPr>
              <a:tblGrid>
                <a:gridCol w="3413634">
                  <a:extLst>
                    <a:ext uri="{9D8B030D-6E8A-4147-A177-3AD203B41FA5}">
                      <a16:colId xmlns:a16="http://schemas.microsoft.com/office/drawing/2014/main" val="4118802158"/>
                    </a:ext>
                  </a:extLst>
                </a:gridCol>
                <a:gridCol w="3413634">
                  <a:extLst>
                    <a:ext uri="{9D8B030D-6E8A-4147-A177-3AD203B41FA5}">
                      <a16:colId xmlns:a16="http://schemas.microsoft.com/office/drawing/2014/main" val="2110544152"/>
                    </a:ext>
                  </a:extLst>
                </a:gridCol>
                <a:gridCol w="3413634">
                  <a:extLst>
                    <a:ext uri="{9D8B030D-6E8A-4147-A177-3AD203B41FA5}">
                      <a16:colId xmlns:a16="http://schemas.microsoft.com/office/drawing/2014/main" val="445697095"/>
                    </a:ext>
                  </a:extLst>
                </a:gridCol>
              </a:tblGrid>
              <a:tr h="421387">
                <a:tc>
                  <a:txBody>
                    <a:bodyPr/>
                    <a:lstStyle/>
                    <a:p>
                      <a:pPr algn="ctr"/>
                      <a:r>
                        <a:rPr lang="en-US" dirty="0">
                          <a:solidFill>
                            <a:schemeClr val="tx1"/>
                          </a:solidFill>
                          <a:latin typeface="Calibri" panose="020F0502020204030204" pitchFamily="34" charset="0"/>
                          <a:cs typeface="Calibri" panose="020F0502020204030204" pitchFamily="34" charset="0"/>
                        </a:rPr>
                        <a:t>Support Vector Model</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Logistic Regression</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Random Forest</a:t>
                      </a:r>
                    </a:p>
                  </a:txBody>
                  <a:tcPr>
                    <a:noFill/>
                  </a:tcPr>
                </a:tc>
                <a:extLst>
                  <a:ext uri="{0D108BD9-81ED-4DB2-BD59-A6C34878D82A}">
                    <a16:rowId xmlns:a16="http://schemas.microsoft.com/office/drawing/2014/main" val="2740388139"/>
                  </a:ext>
                </a:extLst>
              </a:tr>
              <a:tr h="1518384">
                <a:tc>
                  <a:txBody>
                    <a:bodyPr/>
                    <a:lstStyle/>
                    <a:p>
                      <a:pPr algn="ctr"/>
                      <a:r>
                        <a:rPr lang="en-US" dirty="0"/>
                        <a:t>Scores here? </a:t>
                      </a:r>
                    </a:p>
                  </a:txBody>
                  <a:tcPr>
                    <a:solidFill>
                      <a:schemeClr val="bg1">
                        <a:lumMod val="95000"/>
                      </a:schemeClr>
                    </a:solidFill>
                  </a:tcPr>
                </a:tc>
                <a:tc>
                  <a:txBody>
                    <a:bodyPr/>
                    <a:lstStyle/>
                    <a:p>
                      <a:pPr algn="ctr"/>
                      <a:r>
                        <a:rPr lang="en-US" dirty="0"/>
                        <a:t>Scores here? </a:t>
                      </a:r>
                    </a:p>
                  </a:txBody>
                  <a:tcPr>
                    <a:solidFill>
                      <a:schemeClr val="bg1">
                        <a:lumMod val="95000"/>
                      </a:schemeClr>
                    </a:solidFill>
                  </a:tcPr>
                </a:tc>
                <a:tc>
                  <a:txBody>
                    <a:bodyPr/>
                    <a:lstStyle/>
                    <a:p>
                      <a:pPr algn="ctr"/>
                      <a:r>
                        <a:rPr lang="en-US" dirty="0"/>
                        <a:t>Scores here? </a:t>
                      </a:r>
                    </a:p>
                  </a:txBody>
                  <a:tcPr>
                    <a:solidFill>
                      <a:schemeClr val="bg1">
                        <a:lumMod val="95000"/>
                      </a:schemeClr>
                    </a:solidFill>
                  </a:tcPr>
                </a:tc>
                <a:extLst>
                  <a:ext uri="{0D108BD9-81ED-4DB2-BD59-A6C34878D82A}">
                    <a16:rowId xmlns:a16="http://schemas.microsoft.com/office/drawing/2014/main" val="1767792167"/>
                  </a:ext>
                </a:extLst>
              </a:tr>
            </a:tbl>
          </a:graphicData>
        </a:graphic>
      </p:graphicFrame>
      <p:sp>
        <p:nvSpPr>
          <p:cNvPr id="5" name="Arrow: Left-Right 4">
            <a:extLst>
              <a:ext uri="{FF2B5EF4-FFF2-40B4-BE49-F238E27FC236}">
                <a16:creationId xmlns:a16="http://schemas.microsoft.com/office/drawing/2014/main" id="{1258FA2B-B667-4D0D-974E-9F6CD8E64E6A}"/>
              </a:ext>
            </a:extLst>
          </p:cNvPr>
          <p:cNvSpPr/>
          <p:nvPr/>
        </p:nvSpPr>
        <p:spPr>
          <a:xfrm>
            <a:off x="1371600" y="2370049"/>
            <a:ext cx="10240904" cy="369331"/>
          </a:xfrm>
          <a:prstGeom prst="leftRightArrow">
            <a:avLst/>
          </a:prstGeom>
          <a:gradFill flip="none" rotWithShape="1">
            <a:gsLst>
              <a:gs pos="0">
                <a:srgbClr val="5AC1C8"/>
              </a:gs>
              <a:gs pos="50000">
                <a:schemeClr val="accent1">
                  <a:tint val="44500"/>
                  <a:satMod val="160000"/>
                </a:schemeClr>
              </a:gs>
              <a:gs pos="100000">
                <a:srgbClr val="4CBB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15DE2FE-2991-4C98-A514-42E03222CEE6}"/>
              </a:ext>
            </a:extLst>
          </p:cNvPr>
          <p:cNvSpPr txBox="1"/>
          <p:nvPr/>
        </p:nvSpPr>
        <p:spPr>
          <a:xfrm>
            <a:off x="1371597" y="1987553"/>
            <a:ext cx="2021150" cy="369332"/>
          </a:xfrm>
          <a:prstGeom prst="rect">
            <a:avLst/>
          </a:prstGeom>
          <a:noFill/>
        </p:spPr>
        <p:txBody>
          <a:bodyPr wrap="square" rtlCol="0">
            <a:spAutoFit/>
          </a:bodyPr>
          <a:lstStyle/>
          <a:p>
            <a:r>
              <a:rPr lang="en-US" dirty="0"/>
              <a:t>Weaker</a:t>
            </a:r>
          </a:p>
        </p:txBody>
      </p:sp>
      <p:sp>
        <p:nvSpPr>
          <p:cNvPr id="7" name="TextBox 6">
            <a:extLst>
              <a:ext uri="{FF2B5EF4-FFF2-40B4-BE49-F238E27FC236}">
                <a16:creationId xmlns:a16="http://schemas.microsoft.com/office/drawing/2014/main" id="{3DDE2555-DD52-457B-86AC-1F2F4FE7A21E}"/>
              </a:ext>
            </a:extLst>
          </p:cNvPr>
          <p:cNvSpPr txBox="1"/>
          <p:nvPr/>
        </p:nvSpPr>
        <p:spPr>
          <a:xfrm>
            <a:off x="10634535" y="2026568"/>
            <a:ext cx="1194276" cy="369332"/>
          </a:xfrm>
          <a:prstGeom prst="rect">
            <a:avLst/>
          </a:prstGeom>
          <a:noFill/>
        </p:spPr>
        <p:txBody>
          <a:bodyPr wrap="square" rtlCol="0">
            <a:spAutoFit/>
          </a:bodyPr>
          <a:lstStyle/>
          <a:p>
            <a:r>
              <a:rPr lang="en-US" dirty="0"/>
              <a:t>Stronger</a:t>
            </a:r>
          </a:p>
        </p:txBody>
      </p:sp>
    </p:spTree>
    <p:extLst>
      <p:ext uri="{BB962C8B-B14F-4D97-AF65-F5344CB8AC3E}">
        <p14:creationId xmlns:p14="http://schemas.microsoft.com/office/powerpoint/2010/main" val="3595713878"/>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28</TotalTime>
  <Words>164</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Avenir Next LT Pro Light</vt:lpstr>
      <vt:lpstr>Calibri</vt:lpstr>
      <vt:lpstr>GradientRiseVTI</vt:lpstr>
      <vt:lpstr>Final Project bank customer data</vt:lpstr>
      <vt:lpstr>About the dataset</vt:lpstr>
      <vt:lpstr>approach</vt:lpstr>
      <vt:lpstr>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bank customer data</dc:title>
  <dc:creator>Kirsten Fischl</dc:creator>
  <cp:lastModifiedBy>Kirsten Fischl</cp:lastModifiedBy>
  <cp:revision>3</cp:revision>
  <dcterms:created xsi:type="dcterms:W3CDTF">2020-07-22T04:19:51Z</dcterms:created>
  <dcterms:modified xsi:type="dcterms:W3CDTF">2020-07-22T04:47:53Z</dcterms:modified>
</cp:coreProperties>
</file>