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3" r:id="rId5"/>
    <p:sldId id="260" r:id="rId6"/>
    <p:sldId id="264" r:id="rId7"/>
    <p:sldId id="261" r:id="rId8"/>
    <p:sldId id="262"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B38"/>
    <a:srgbClr val="5AC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Thursday, July 23,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376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Thursday, July 23,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27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Thursday, July 23,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510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Thursday, July 23,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7064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Thursday, July 23,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552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Thursday, July 23,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0362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Thursday, July 23,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838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Thursday, July 23,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1128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Thursday, July 23,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751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Thursday, July 23,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2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Thursday, July 23,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0422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Thursday, July 23,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8988142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C643DF-9BA3-43EB-BD39-4C6AF3213AFF}"/>
              </a:ext>
            </a:extLst>
          </p:cNvPr>
          <p:cNvPicPr>
            <a:picLocks noChangeAspect="1"/>
          </p:cNvPicPr>
          <p:nvPr/>
        </p:nvPicPr>
        <p:blipFill rotWithShape="1">
          <a:blip r:embed="rId2"/>
          <a:srcRect t="14028"/>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D85345-0ECA-4BBC-9273-B4122B93B36A}"/>
              </a:ext>
            </a:extLst>
          </p:cNvPr>
          <p:cNvSpPr>
            <a:spLocks noGrp="1"/>
          </p:cNvSpPr>
          <p:nvPr>
            <p:ph type="ctrTitle"/>
          </p:nvPr>
        </p:nvSpPr>
        <p:spPr>
          <a:xfrm>
            <a:off x="751114" y="709684"/>
            <a:ext cx="8588092" cy="1927695"/>
          </a:xfrm>
        </p:spPr>
        <p:txBody>
          <a:bodyPr anchor="b">
            <a:normAutofit/>
          </a:bodyPr>
          <a:lstStyle/>
          <a:p>
            <a:pPr algn="l"/>
            <a:r>
              <a:rPr lang="en-US" dirty="0">
                <a:solidFill>
                  <a:schemeClr val="bg1"/>
                </a:solidFill>
              </a:rPr>
              <a:t>Final Project</a:t>
            </a:r>
            <a:br>
              <a:rPr lang="en-US" dirty="0">
                <a:solidFill>
                  <a:schemeClr val="bg1"/>
                </a:solidFill>
              </a:rPr>
            </a:br>
            <a:r>
              <a:rPr lang="en-US" dirty="0">
                <a:solidFill>
                  <a:schemeClr val="bg1"/>
                </a:solidFill>
              </a:rPr>
              <a:t>bank customer data</a:t>
            </a:r>
          </a:p>
        </p:txBody>
      </p:sp>
      <p:sp>
        <p:nvSpPr>
          <p:cNvPr id="3" name="Subtitle 2">
            <a:extLst>
              <a:ext uri="{FF2B5EF4-FFF2-40B4-BE49-F238E27FC236}">
                <a16:creationId xmlns:a16="http://schemas.microsoft.com/office/drawing/2014/main" id="{69CCFA4B-F192-4845-B15F-372A7DDAA79A}"/>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Mia </a:t>
            </a:r>
            <a:r>
              <a:rPr lang="en-US" dirty="0" err="1">
                <a:solidFill>
                  <a:schemeClr val="bg1"/>
                </a:solidFill>
              </a:rPr>
              <a:t>curtopelle</a:t>
            </a:r>
            <a:endParaRPr lang="en-US" dirty="0">
              <a:solidFill>
                <a:schemeClr val="bg1"/>
              </a:solidFill>
            </a:endParaRPr>
          </a:p>
          <a:p>
            <a:pPr algn="l"/>
            <a:r>
              <a:rPr lang="en-US" dirty="0">
                <a:solidFill>
                  <a:schemeClr val="bg1"/>
                </a:solidFill>
              </a:rPr>
              <a:t>Kirsten Fischl</a:t>
            </a:r>
          </a:p>
          <a:p>
            <a:pPr algn="l"/>
            <a:r>
              <a:rPr lang="en-US" dirty="0" err="1">
                <a:solidFill>
                  <a:schemeClr val="bg1"/>
                </a:solidFill>
              </a:rPr>
              <a:t>Tajahnei</a:t>
            </a:r>
            <a:r>
              <a:rPr lang="en-US" dirty="0">
                <a:solidFill>
                  <a:schemeClr val="bg1"/>
                </a:solidFill>
              </a:rPr>
              <a:t> </a:t>
            </a:r>
            <a:r>
              <a:rPr lang="en-US" dirty="0" err="1">
                <a:solidFill>
                  <a:schemeClr val="bg1"/>
                </a:solidFill>
              </a:rPr>
              <a:t>williams</a:t>
            </a:r>
            <a:endParaRPr lang="en-US" dirty="0">
              <a:solidFill>
                <a:schemeClr val="bg1"/>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95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0A5C98-BCE7-474A-B1A0-9B9674551C3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About the dataset</a:t>
            </a:r>
          </a:p>
        </p:txBody>
      </p:sp>
      <p:sp>
        <p:nvSpPr>
          <p:cNvPr id="3" name="Content Placeholder 2">
            <a:extLst>
              <a:ext uri="{FF2B5EF4-FFF2-40B4-BE49-F238E27FC236}">
                <a16:creationId xmlns:a16="http://schemas.microsoft.com/office/drawing/2014/main" id="{40D9CB5E-3756-49BC-B087-034F35881B63}"/>
              </a:ext>
            </a:extLst>
          </p:cNvPr>
          <p:cNvSpPr>
            <a:spLocks noGrp="1"/>
          </p:cNvSpPr>
          <p:nvPr>
            <p:ph idx="1"/>
          </p:nvPr>
        </p:nvSpPr>
        <p:spPr>
          <a:xfrm>
            <a:off x="4777409" y="1028702"/>
            <a:ext cx="6273972" cy="4843462"/>
          </a:xfrm>
        </p:spPr>
        <p:txBody>
          <a:bodyPr>
            <a:normAutofit/>
          </a:bodyPr>
          <a:lstStyle/>
          <a:p>
            <a:pPr>
              <a:lnSpc>
                <a:spcPct val="110000"/>
              </a:lnSpc>
            </a:pPr>
            <a:r>
              <a:rPr lang="en-US" sz="1800" dirty="0"/>
              <a:t>Dataset from a German bank regarding customers applying for a loan</a:t>
            </a:r>
          </a:p>
          <a:p>
            <a:pPr>
              <a:lnSpc>
                <a:spcPct val="110000"/>
              </a:lnSpc>
            </a:pPr>
            <a:r>
              <a:rPr lang="en-US" sz="1800" dirty="0"/>
              <a:t>N = 1,000</a:t>
            </a:r>
          </a:p>
          <a:p>
            <a:pPr>
              <a:lnSpc>
                <a:spcPct val="110000"/>
              </a:lnSpc>
            </a:pPr>
            <a:r>
              <a:rPr lang="en-US" sz="1800" dirty="0"/>
              <a:t>20 attributes (numerical and qualitative)</a:t>
            </a:r>
          </a:p>
          <a:p>
            <a:pPr lvl="1">
              <a:lnSpc>
                <a:spcPct val="110000"/>
              </a:lnSpc>
            </a:pPr>
            <a:r>
              <a:rPr lang="en-US" sz="1800" dirty="0"/>
              <a:t>Status of existing checking account, duration of checking account life, credit history, purpose of application, credit amount, savings account/bonds, employment, installment rate in percentage of disposable income, personal status and sex, other debtors, present resident since, property, age, other installment plans, housing, existing credits at this bank, job, number of people liable to provide maintenance for, telephone, and foreign worker</a:t>
            </a:r>
          </a:p>
          <a:p>
            <a:pPr>
              <a:lnSpc>
                <a:spcPct val="110000"/>
              </a:lnSpc>
            </a:pPr>
            <a:r>
              <a:rPr lang="en-US" sz="1800" dirty="0"/>
              <a:t>Two outcome classes (good or bad customer)</a:t>
            </a:r>
          </a:p>
        </p:txBody>
      </p:sp>
    </p:spTree>
    <p:extLst>
      <p:ext uri="{BB962C8B-B14F-4D97-AF65-F5344CB8AC3E}">
        <p14:creationId xmlns:p14="http://schemas.microsoft.com/office/powerpoint/2010/main" val="8683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36340A-127C-4617-8F36-F34302523266}"/>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approach</a:t>
            </a:r>
          </a:p>
        </p:txBody>
      </p:sp>
      <p:sp>
        <p:nvSpPr>
          <p:cNvPr id="3" name="Content Placeholder 2">
            <a:extLst>
              <a:ext uri="{FF2B5EF4-FFF2-40B4-BE49-F238E27FC236}">
                <a16:creationId xmlns:a16="http://schemas.microsoft.com/office/drawing/2014/main" id="{0CAE652E-AA26-4448-8683-DAA3CCAFD89F}"/>
              </a:ext>
            </a:extLst>
          </p:cNvPr>
          <p:cNvSpPr>
            <a:spLocks noGrp="1"/>
          </p:cNvSpPr>
          <p:nvPr>
            <p:ph idx="1"/>
          </p:nvPr>
        </p:nvSpPr>
        <p:spPr>
          <a:xfrm>
            <a:off x="4777409" y="1028702"/>
            <a:ext cx="6273972" cy="4843462"/>
          </a:xfrm>
        </p:spPr>
        <p:txBody>
          <a:bodyPr anchor="ctr">
            <a:normAutofit/>
          </a:bodyPr>
          <a:lstStyle/>
          <a:p>
            <a:r>
              <a:rPr lang="en-US" sz="2800" dirty="0"/>
              <a:t>Supervised</a:t>
            </a:r>
          </a:p>
          <a:p>
            <a:r>
              <a:rPr lang="en-US" sz="2800" dirty="0"/>
              <a:t>Binary classification</a:t>
            </a:r>
          </a:p>
          <a:p>
            <a:r>
              <a:rPr lang="en-US" sz="2800" dirty="0"/>
              <a:t>Three tested models</a:t>
            </a:r>
          </a:p>
          <a:p>
            <a:pPr lvl="1"/>
            <a:r>
              <a:rPr lang="en-US" sz="2800" dirty="0"/>
              <a:t>Support vector model (linear)</a:t>
            </a:r>
          </a:p>
          <a:p>
            <a:pPr lvl="1"/>
            <a:r>
              <a:rPr lang="en-US" sz="2800" dirty="0"/>
              <a:t>Logistic regression</a:t>
            </a:r>
          </a:p>
          <a:p>
            <a:pPr lvl="1"/>
            <a:r>
              <a:rPr lang="en-US" sz="2800" dirty="0"/>
              <a:t>Random forest</a:t>
            </a:r>
          </a:p>
        </p:txBody>
      </p:sp>
    </p:spTree>
    <p:extLst>
      <p:ext uri="{BB962C8B-B14F-4D97-AF65-F5344CB8AC3E}">
        <p14:creationId xmlns:p14="http://schemas.microsoft.com/office/powerpoint/2010/main" val="12163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59EC0-8C1F-49CF-989C-23B0EA71EBD4}"/>
              </a:ext>
            </a:extLst>
          </p:cNvPr>
          <p:cNvSpPr>
            <a:spLocks noGrp="1"/>
          </p:cNvSpPr>
          <p:nvPr>
            <p:ph type="title"/>
          </p:nvPr>
        </p:nvSpPr>
        <p:spPr>
          <a:xfrm>
            <a:off x="1371600" y="457200"/>
            <a:ext cx="5868785" cy="1556724"/>
          </a:xfrm>
        </p:spPr>
        <p:txBody>
          <a:bodyPr anchor="b">
            <a:normAutofit/>
          </a:bodyPr>
          <a:lstStyle/>
          <a:p>
            <a:r>
              <a:rPr lang="en-US" dirty="0"/>
              <a:t>sampling</a:t>
            </a:r>
          </a:p>
        </p:txBody>
      </p:sp>
      <p:pic>
        <p:nvPicPr>
          <p:cNvPr id="19" name="Graphic 6" descr="Group">
            <a:extLst>
              <a:ext uri="{FF2B5EF4-FFF2-40B4-BE49-F238E27FC236}">
                <a16:creationId xmlns:a16="http://schemas.microsoft.com/office/drawing/2014/main" id="{7634B987-A9F1-4489-989B-04B1922A80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0"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 name="Table 4">
            <a:extLst>
              <a:ext uri="{FF2B5EF4-FFF2-40B4-BE49-F238E27FC236}">
                <a16:creationId xmlns:a16="http://schemas.microsoft.com/office/drawing/2014/main" id="{5C048303-FE87-4DC0-B81F-13D0CE79E76C}"/>
              </a:ext>
            </a:extLst>
          </p:cNvPr>
          <p:cNvGraphicFramePr>
            <a:graphicFrameLocks noGrp="1"/>
          </p:cNvGraphicFramePr>
          <p:nvPr>
            <p:extLst>
              <p:ext uri="{D42A27DB-BD31-4B8C-83A1-F6EECF244321}">
                <p14:modId xmlns:p14="http://schemas.microsoft.com/office/powerpoint/2010/main" val="2997298458"/>
              </p:ext>
            </p:extLst>
          </p:nvPr>
        </p:nvGraphicFramePr>
        <p:xfrm>
          <a:off x="1371600" y="2965421"/>
          <a:ext cx="8647836" cy="1986520"/>
        </p:xfrm>
        <a:graphic>
          <a:graphicData uri="http://schemas.openxmlformats.org/drawingml/2006/table">
            <a:tbl>
              <a:tblPr firstRow="1" bandRow="1">
                <a:tableStyleId>{5C22544A-7EE6-4342-B048-85BDC9FD1C3A}</a:tableStyleId>
              </a:tblPr>
              <a:tblGrid>
                <a:gridCol w="2882612">
                  <a:extLst>
                    <a:ext uri="{9D8B030D-6E8A-4147-A177-3AD203B41FA5}">
                      <a16:colId xmlns:a16="http://schemas.microsoft.com/office/drawing/2014/main" val="3936090327"/>
                    </a:ext>
                  </a:extLst>
                </a:gridCol>
                <a:gridCol w="2882612">
                  <a:extLst>
                    <a:ext uri="{9D8B030D-6E8A-4147-A177-3AD203B41FA5}">
                      <a16:colId xmlns:a16="http://schemas.microsoft.com/office/drawing/2014/main" val="3057817450"/>
                    </a:ext>
                  </a:extLst>
                </a:gridCol>
                <a:gridCol w="2882612">
                  <a:extLst>
                    <a:ext uri="{9D8B030D-6E8A-4147-A177-3AD203B41FA5}">
                      <a16:colId xmlns:a16="http://schemas.microsoft.com/office/drawing/2014/main" val="1141435056"/>
                    </a:ext>
                  </a:extLst>
                </a:gridCol>
              </a:tblGrid>
              <a:tr h="887594">
                <a:tc>
                  <a:txBody>
                    <a:bodyPr/>
                    <a:lstStyle/>
                    <a:p>
                      <a:endParaRPr lang="en-US" dirty="0"/>
                    </a:p>
                  </a:txBody>
                  <a:tcPr/>
                </a:tc>
                <a:tc>
                  <a:txBody>
                    <a:bodyPr/>
                    <a:lstStyle/>
                    <a:p>
                      <a:pPr algn="ctr"/>
                      <a:r>
                        <a:rPr lang="en-US" dirty="0"/>
                        <a:t>Original Dataset</a:t>
                      </a:r>
                    </a:p>
                  </a:txBody>
                  <a:tcPr anchor="ctr"/>
                </a:tc>
                <a:tc>
                  <a:txBody>
                    <a:bodyPr/>
                    <a:lstStyle/>
                    <a:p>
                      <a:pPr algn="ctr"/>
                      <a:r>
                        <a:rPr lang="en-US" dirty="0"/>
                        <a:t>Training Dataset </a:t>
                      </a:r>
                    </a:p>
                    <a:p>
                      <a:pPr algn="ctr"/>
                      <a:r>
                        <a:rPr lang="en-US" dirty="0"/>
                        <a:t>(imblearn.over_sampling)</a:t>
                      </a:r>
                    </a:p>
                  </a:txBody>
                  <a:tcPr anchor="ctr"/>
                </a:tc>
                <a:extLst>
                  <a:ext uri="{0D108BD9-81ED-4DB2-BD59-A6C34878D82A}">
                    <a16:rowId xmlns:a16="http://schemas.microsoft.com/office/drawing/2014/main" val="3204913181"/>
                  </a:ext>
                </a:extLst>
              </a:tr>
              <a:tr h="549463">
                <a:tc>
                  <a:txBody>
                    <a:bodyPr/>
                    <a:lstStyle/>
                    <a:p>
                      <a:r>
                        <a:rPr lang="en-US" sz="2000" b="1" dirty="0"/>
                        <a:t>Bad customers </a:t>
                      </a:r>
                      <a:r>
                        <a:rPr lang="en-US" sz="2000" dirty="0"/>
                        <a:t>(0)</a:t>
                      </a:r>
                    </a:p>
                  </a:txBody>
                  <a:tcPr anchor="ctr"/>
                </a:tc>
                <a:tc>
                  <a:txBody>
                    <a:bodyPr/>
                    <a:lstStyle/>
                    <a:p>
                      <a:pPr algn="ctr"/>
                      <a:r>
                        <a:rPr lang="en-US" sz="2000" dirty="0"/>
                        <a:t>300</a:t>
                      </a:r>
                    </a:p>
                  </a:txBody>
                  <a:tcPr anchor="ctr"/>
                </a:tc>
                <a:tc>
                  <a:txBody>
                    <a:bodyPr/>
                    <a:lstStyle/>
                    <a:p>
                      <a:pPr algn="ctr"/>
                      <a:r>
                        <a:rPr lang="en-US" sz="2000" dirty="0"/>
                        <a:t>527</a:t>
                      </a:r>
                    </a:p>
                  </a:txBody>
                  <a:tcPr anchor="ctr"/>
                </a:tc>
                <a:extLst>
                  <a:ext uri="{0D108BD9-81ED-4DB2-BD59-A6C34878D82A}">
                    <a16:rowId xmlns:a16="http://schemas.microsoft.com/office/drawing/2014/main" val="1725896782"/>
                  </a:ext>
                </a:extLst>
              </a:tr>
              <a:tr h="549463">
                <a:tc>
                  <a:txBody>
                    <a:bodyPr/>
                    <a:lstStyle/>
                    <a:p>
                      <a:r>
                        <a:rPr lang="en-US" sz="2000" b="1" dirty="0"/>
                        <a:t>Good customers </a:t>
                      </a:r>
                      <a:r>
                        <a:rPr lang="en-US" sz="2000" dirty="0"/>
                        <a:t>(1)</a:t>
                      </a:r>
                    </a:p>
                  </a:txBody>
                  <a:tcPr anchor="ctr"/>
                </a:tc>
                <a:tc>
                  <a:txBody>
                    <a:bodyPr/>
                    <a:lstStyle/>
                    <a:p>
                      <a:pPr algn="ctr"/>
                      <a:r>
                        <a:rPr lang="en-US" sz="2000" dirty="0"/>
                        <a:t>700</a:t>
                      </a:r>
                    </a:p>
                  </a:txBody>
                  <a:tcPr anchor="ctr"/>
                </a:tc>
                <a:tc>
                  <a:txBody>
                    <a:bodyPr/>
                    <a:lstStyle/>
                    <a:p>
                      <a:pPr algn="ctr"/>
                      <a:r>
                        <a:rPr lang="en-US" sz="2000" dirty="0"/>
                        <a:t>523</a:t>
                      </a:r>
                    </a:p>
                  </a:txBody>
                  <a:tcPr anchor="ctr"/>
                </a:tc>
                <a:extLst>
                  <a:ext uri="{0D108BD9-81ED-4DB2-BD59-A6C34878D82A}">
                    <a16:rowId xmlns:a16="http://schemas.microsoft.com/office/drawing/2014/main" val="3480402118"/>
                  </a:ext>
                </a:extLst>
              </a:tr>
            </a:tbl>
          </a:graphicData>
        </a:graphic>
      </p:graphicFrame>
    </p:spTree>
    <p:extLst>
      <p:ext uri="{BB962C8B-B14F-4D97-AF65-F5344CB8AC3E}">
        <p14:creationId xmlns:p14="http://schemas.microsoft.com/office/powerpoint/2010/main" val="153084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792104" y="793080"/>
            <a:ext cx="10240903" cy="1233488"/>
          </a:xfrm>
        </p:spPr>
        <p:txBody>
          <a:bodyPr/>
          <a:lstStyle/>
          <a:p>
            <a:r>
              <a:rPr lang="en-US" dirty="0"/>
              <a:t>Support vector model</a:t>
            </a:r>
          </a:p>
        </p:txBody>
      </p:sp>
      <p:graphicFrame>
        <p:nvGraphicFramePr>
          <p:cNvPr id="4" name="Table 4">
            <a:extLst>
              <a:ext uri="{FF2B5EF4-FFF2-40B4-BE49-F238E27FC236}">
                <a16:creationId xmlns:a16="http://schemas.microsoft.com/office/drawing/2014/main" id="{67E67376-3FDC-4E6C-A839-BD13A448B181}"/>
              </a:ext>
            </a:extLst>
          </p:cNvPr>
          <p:cNvGraphicFramePr>
            <a:graphicFrameLocks noGrp="1"/>
          </p:cNvGraphicFramePr>
          <p:nvPr>
            <p:extLst>
              <p:ext uri="{D42A27DB-BD31-4B8C-83A1-F6EECF244321}">
                <p14:modId xmlns:p14="http://schemas.microsoft.com/office/powerpoint/2010/main" val="2817741530"/>
              </p:ext>
            </p:extLst>
          </p:nvPr>
        </p:nvGraphicFramePr>
        <p:xfrm>
          <a:off x="792104" y="3185278"/>
          <a:ext cx="4931228" cy="2225040"/>
        </p:xfrm>
        <a:graphic>
          <a:graphicData uri="http://schemas.openxmlformats.org/drawingml/2006/table">
            <a:tbl>
              <a:tblPr firstRow="1" bandRow="1">
                <a:tableStyleId>{5C22544A-7EE6-4342-B048-85BDC9FD1C3A}</a:tableStyleId>
              </a:tblPr>
              <a:tblGrid>
                <a:gridCol w="1232807">
                  <a:extLst>
                    <a:ext uri="{9D8B030D-6E8A-4147-A177-3AD203B41FA5}">
                      <a16:colId xmlns:a16="http://schemas.microsoft.com/office/drawing/2014/main" val="4042388792"/>
                    </a:ext>
                  </a:extLst>
                </a:gridCol>
                <a:gridCol w="1232807">
                  <a:extLst>
                    <a:ext uri="{9D8B030D-6E8A-4147-A177-3AD203B41FA5}">
                      <a16:colId xmlns:a16="http://schemas.microsoft.com/office/drawing/2014/main" val="3642929604"/>
                    </a:ext>
                  </a:extLst>
                </a:gridCol>
                <a:gridCol w="1232807">
                  <a:extLst>
                    <a:ext uri="{9D8B030D-6E8A-4147-A177-3AD203B41FA5}">
                      <a16:colId xmlns:a16="http://schemas.microsoft.com/office/drawing/2014/main" val="2767694495"/>
                    </a:ext>
                  </a:extLst>
                </a:gridCol>
                <a:gridCol w="1232807">
                  <a:extLst>
                    <a:ext uri="{9D8B030D-6E8A-4147-A177-3AD203B41FA5}">
                      <a16:colId xmlns:a16="http://schemas.microsoft.com/office/drawing/2014/main" val="71419933"/>
                    </a:ext>
                  </a:extLst>
                </a:gridCol>
              </a:tblGrid>
              <a:tr h="370840">
                <a:tc>
                  <a:txBody>
                    <a:bodyPr/>
                    <a:lstStyle/>
                    <a:p>
                      <a:endParaRPr lang="en-US" dirty="0"/>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F1-Score</a:t>
                      </a:r>
                    </a:p>
                  </a:txBody>
                  <a:tcPr/>
                </a:tc>
                <a:extLst>
                  <a:ext uri="{0D108BD9-81ED-4DB2-BD59-A6C34878D82A}">
                    <a16:rowId xmlns:a16="http://schemas.microsoft.com/office/drawing/2014/main" val="3615963859"/>
                  </a:ext>
                </a:extLst>
              </a:tr>
              <a:tr h="370840">
                <a:tc>
                  <a:txBody>
                    <a:bodyPr/>
                    <a:lstStyle/>
                    <a:p>
                      <a:r>
                        <a:rPr lang="en-US" dirty="0"/>
                        <a:t>Bad </a:t>
                      </a:r>
                    </a:p>
                  </a:txBody>
                  <a:tcPr/>
                </a:tc>
                <a:tc>
                  <a:txBody>
                    <a:bodyPr/>
                    <a:lstStyle/>
                    <a:p>
                      <a:pPr algn="ctr"/>
                      <a:r>
                        <a:rPr lang="en-US" dirty="0"/>
                        <a:t>69%</a:t>
                      </a:r>
                    </a:p>
                  </a:txBody>
                  <a:tcPr/>
                </a:tc>
                <a:tc>
                  <a:txBody>
                    <a:bodyPr/>
                    <a:lstStyle/>
                    <a:p>
                      <a:pPr algn="ctr"/>
                      <a:r>
                        <a:rPr lang="en-US" dirty="0"/>
                        <a:t>76%</a:t>
                      </a:r>
                    </a:p>
                  </a:txBody>
                  <a:tcPr/>
                </a:tc>
                <a:tc>
                  <a:txBody>
                    <a:bodyPr/>
                    <a:lstStyle/>
                    <a:p>
                      <a:pPr algn="ctr"/>
                      <a:r>
                        <a:rPr lang="en-US" dirty="0"/>
                        <a:t>72%</a:t>
                      </a:r>
                    </a:p>
                  </a:txBody>
                  <a:tcPr/>
                </a:tc>
                <a:extLst>
                  <a:ext uri="{0D108BD9-81ED-4DB2-BD59-A6C34878D82A}">
                    <a16:rowId xmlns:a16="http://schemas.microsoft.com/office/drawing/2014/main" val="1962313957"/>
                  </a:ext>
                </a:extLst>
              </a:tr>
              <a:tr h="370840">
                <a:tc>
                  <a:txBody>
                    <a:bodyPr/>
                    <a:lstStyle/>
                    <a:p>
                      <a:r>
                        <a:rPr lang="en-US" dirty="0"/>
                        <a:t>Good</a:t>
                      </a:r>
                    </a:p>
                  </a:txBody>
                  <a:tcPr/>
                </a:tc>
                <a:tc>
                  <a:txBody>
                    <a:bodyPr/>
                    <a:lstStyle/>
                    <a:p>
                      <a:pPr algn="ctr"/>
                      <a:r>
                        <a:rPr lang="en-US" dirty="0"/>
                        <a:t>74%</a:t>
                      </a:r>
                    </a:p>
                  </a:txBody>
                  <a:tcPr/>
                </a:tc>
                <a:tc>
                  <a:txBody>
                    <a:bodyPr/>
                    <a:lstStyle/>
                    <a:p>
                      <a:pPr algn="ctr"/>
                      <a:r>
                        <a:rPr lang="en-US" dirty="0"/>
                        <a:t>67%</a:t>
                      </a:r>
                    </a:p>
                  </a:txBody>
                  <a:tcPr/>
                </a:tc>
                <a:tc>
                  <a:txBody>
                    <a:bodyPr/>
                    <a:lstStyle/>
                    <a:p>
                      <a:pPr algn="ctr"/>
                      <a:r>
                        <a:rPr lang="en-US" dirty="0"/>
                        <a:t>70%</a:t>
                      </a:r>
                    </a:p>
                  </a:txBody>
                  <a:tcPr/>
                </a:tc>
                <a:extLst>
                  <a:ext uri="{0D108BD9-81ED-4DB2-BD59-A6C34878D82A}">
                    <a16:rowId xmlns:a16="http://schemas.microsoft.com/office/drawing/2014/main" val="3804307038"/>
                  </a:ext>
                </a:extLst>
              </a:tr>
              <a:tr h="370840">
                <a:tc>
                  <a:txBody>
                    <a:bodyPr/>
                    <a:lstStyle/>
                    <a:p>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2800348485"/>
                  </a:ext>
                </a:extLst>
              </a:tr>
              <a:tr h="370840">
                <a:tc>
                  <a:txBody>
                    <a:bodyPr/>
                    <a:lstStyle/>
                    <a:p>
                      <a:r>
                        <a:rPr lang="en-US" dirty="0"/>
                        <a:t>Accuracy</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a:t>71%</a:t>
                      </a:r>
                    </a:p>
                  </a:txBody>
                  <a:tcPr/>
                </a:tc>
                <a:extLst>
                  <a:ext uri="{0D108BD9-81ED-4DB2-BD59-A6C34878D82A}">
                    <a16:rowId xmlns:a16="http://schemas.microsoft.com/office/drawing/2014/main" val="3789691621"/>
                  </a:ext>
                </a:extLst>
              </a:tr>
              <a:tr h="370840">
                <a:tc>
                  <a:txBody>
                    <a:bodyPr/>
                    <a:lstStyle/>
                    <a:p>
                      <a:r>
                        <a:rPr lang="en-US" dirty="0"/>
                        <a:t>Average</a:t>
                      </a:r>
                    </a:p>
                  </a:txBody>
                  <a:tcPr/>
                </a:tc>
                <a:tc>
                  <a:txBody>
                    <a:bodyPr/>
                    <a:lstStyle/>
                    <a:p>
                      <a:pPr algn="ctr"/>
                      <a:r>
                        <a:rPr lang="en-US" dirty="0"/>
                        <a:t>72%</a:t>
                      </a:r>
                    </a:p>
                  </a:txBody>
                  <a:tcPr/>
                </a:tc>
                <a:tc>
                  <a:txBody>
                    <a:bodyPr/>
                    <a:lstStyle/>
                    <a:p>
                      <a:pPr algn="ctr"/>
                      <a:r>
                        <a:rPr lang="en-US" dirty="0"/>
                        <a:t>71%</a:t>
                      </a:r>
                    </a:p>
                  </a:txBody>
                  <a:tcPr/>
                </a:tc>
                <a:tc>
                  <a:txBody>
                    <a:bodyPr/>
                    <a:lstStyle/>
                    <a:p>
                      <a:pPr algn="ctr"/>
                      <a:r>
                        <a:rPr lang="en-US" dirty="0"/>
                        <a:t>71%</a:t>
                      </a:r>
                    </a:p>
                  </a:txBody>
                  <a:tcPr/>
                </a:tc>
                <a:extLst>
                  <a:ext uri="{0D108BD9-81ED-4DB2-BD59-A6C34878D82A}">
                    <a16:rowId xmlns:a16="http://schemas.microsoft.com/office/drawing/2014/main" val="275266713"/>
                  </a:ext>
                </a:extLst>
              </a:tr>
            </a:tbl>
          </a:graphicData>
        </a:graphic>
      </p:graphicFrame>
      <p:sp>
        <p:nvSpPr>
          <p:cNvPr id="5" name="TextBox 4">
            <a:extLst>
              <a:ext uri="{FF2B5EF4-FFF2-40B4-BE49-F238E27FC236}">
                <a16:creationId xmlns:a16="http://schemas.microsoft.com/office/drawing/2014/main" id="{8CFF3603-6CA2-41C3-AF24-5F55251F8FC1}"/>
              </a:ext>
            </a:extLst>
          </p:cNvPr>
          <p:cNvSpPr txBox="1"/>
          <p:nvPr/>
        </p:nvSpPr>
        <p:spPr>
          <a:xfrm>
            <a:off x="792104" y="2717972"/>
            <a:ext cx="3086100" cy="369332"/>
          </a:xfrm>
          <a:prstGeom prst="rect">
            <a:avLst/>
          </a:prstGeom>
          <a:noFill/>
        </p:spPr>
        <p:txBody>
          <a:bodyPr wrap="square" rtlCol="0">
            <a:spAutoFit/>
          </a:bodyPr>
          <a:lstStyle/>
          <a:p>
            <a:r>
              <a:rPr lang="en-US" b="1" dirty="0"/>
              <a:t>Classification Report</a:t>
            </a:r>
          </a:p>
        </p:txBody>
      </p:sp>
      <p:sp>
        <p:nvSpPr>
          <p:cNvPr id="6" name="Arrow: Right 5">
            <a:extLst>
              <a:ext uri="{FF2B5EF4-FFF2-40B4-BE49-F238E27FC236}">
                <a16:creationId xmlns:a16="http://schemas.microsoft.com/office/drawing/2014/main" id="{73F4CB72-C8C3-4478-824B-A934BCBFAC3E}"/>
              </a:ext>
            </a:extLst>
          </p:cNvPr>
          <p:cNvSpPr/>
          <p:nvPr/>
        </p:nvSpPr>
        <p:spPr>
          <a:xfrm>
            <a:off x="5853961" y="3954898"/>
            <a:ext cx="1094014"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C101C4-46C4-4236-9527-99E6281074FE}"/>
              </a:ext>
            </a:extLst>
          </p:cNvPr>
          <p:cNvSpPr txBox="1"/>
          <p:nvPr/>
        </p:nvSpPr>
        <p:spPr>
          <a:xfrm>
            <a:off x="7100375" y="2717972"/>
            <a:ext cx="5227697" cy="2308324"/>
          </a:xfrm>
          <a:prstGeom prst="rect">
            <a:avLst/>
          </a:prstGeom>
          <a:noFill/>
        </p:spPr>
        <p:txBody>
          <a:bodyPr wrap="square" rtlCol="0">
            <a:spAutoFit/>
          </a:bodyPr>
          <a:lstStyle/>
          <a:p>
            <a:r>
              <a:rPr lang="en-US" b="1" dirty="0" err="1"/>
              <a:t>GridSearch</a:t>
            </a:r>
            <a:endParaRPr lang="en-US" b="1" dirty="0"/>
          </a:p>
          <a:p>
            <a:endParaRPr lang="en-US" dirty="0"/>
          </a:p>
          <a:p>
            <a:endParaRPr lang="en-US" dirty="0"/>
          </a:p>
          <a:p>
            <a:r>
              <a:rPr lang="en-US" dirty="0" err="1"/>
              <a:t>param_grid</a:t>
            </a:r>
            <a:r>
              <a:rPr lang="en-US" dirty="0"/>
              <a:t> = {'C': [1, 5, 10, 50],</a:t>
            </a:r>
          </a:p>
          <a:p>
            <a:r>
              <a:rPr lang="en-US" dirty="0"/>
              <a:t>             'gamma': [0.0001, 0.005, 0.001, 0.005]}</a:t>
            </a:r>
          </a:p>
          <a:p>
            <a:endParaRPr lang="en-US" dirty="0"/>
          </a:p>
          <a:p>
            <a:r>
              <a:rPr lang="en-US" dirty="0"/>
              <a:t>Best parameters: C:1, gamma: 0.0001</a:t>
            </a:r>
          </a:p>
          <a:p>
            <a:r>
              <a:rPr lang="en-US" dirty="0"/>
              <a:t>Improved accuracy score to </a:t>
            </a:r>
            <a:r>
              <a:rPr lang="en-US" b="1" dirty="0"/>
              <a:t>73.5%</a:t>
            </a:r>
          </a:p>
        </p:txBody>
      </p:sp>
    </p:spTree>
    <p:extLst>
      <p:ext uri="{BB962C8B-B14F-4D97-AF65-F5344CB8AC3E}">
        <p14:creationId xmlns:p14="http://schemas.microsoft.com/office/powerpoint/2010/main" val="171498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186431" y="681317"/>
            <a:ext cx="3524425" cy="3406187"/>
          </a:xfrm>
        </p:spPr>
        <p:txBody>
          <a:bodyPr vert="horz" lIns="0" tIns="0" rIns="0" bIns="0" rtlCol="0" anchor="b">
            <a:normAutofit/>
          </a:bodyPr>
          <a:lstStyle/>
          <a:p>
            <a:pPr algn="r"/>
            <a:r>
              <a:rPr lang="en-US" sz="3200" spc="750" dirty="0">
                <a:solidFill>
                  <a:schemeClr val="bg1"/>
                </a:solidFill>
              </a:rPr>
              <a:t>Svm confusion matrix</a:t>
            </a:r>
          </a:p>
        </p:txBody>
      </p:sp>
      <p:pic>
        <p:nvPicPr>
          <p:cNvPr id="1026" name="Picture 2">
            <a:extLst>
              <a:ext uri="{FF2B5EF4-FFF2-40B4-BE49-F238E27FC236}">
                <a16:creationId xmlns:a16="http://schemas.microsoft.com/office/drawing/2014/main" id="{05A1D33E-C096-4B2C-A9C0-B28FB32855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7276" y="457200"/>
            <a:ext cx="7086823" cy="59511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84CB2F51-71FE-404C-B6D5-678A7AC6FEE7}"/>
              </a:ext>
            </a:extLst>
          </p:cNvPr>
          <p:cNvSpPr/>
          <p:nvPr/>
        </p:nvSpPr>
        <p:spPr>
          <a:xfrm>
            <a:off x="6010181" y="3728620"/>
            <a:ext cx="1145220" cy="114522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04B37CF-4299-4C8E-856E-94B6937A65DF}"/>
              </a:ext>
            </a:extLst>
          </p:cNvPr>
          <p:cNvSpPr/>
          <p:nvPr/>
        </p:nvSpPr>
        <p:spPr>
          <a:xfrm>
            <a:off x="8497403" y="1306491"/>
            <a:ext cx="1145220" cy="114522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4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43F3-4373-40D3-82C4-1E8C806ED313}"/>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9CC0777F-DC49-40D3-8458-36C6C61241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337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9E83-6A5B-4C24-AE1C-D65004124E83}"/>
              </a:ext>
            </a:extLst>
          </p:cNvPr>
          <p:cNvSpPr>
            <a:spLocks noGrp="1"/>
          </p:cNvSpPr>
          <p:nvPr>
            <p:ph type="title"/>
          </p:nvPr>
        </p:nvSpPr>
        <p:spPr/>
        <p:txBody>
          <a:bodyPr/>
          <a:lstStyle/>
          <a:p>
            <a:r>
              <a:rPr lang="en-US" dirty="0"/>
              <a:t>Random forests</a:t>
            </a:r>
          </a:p>
        </p:txBody>
      </p:sp>
      <p:sp>
        <p:nvSpPr>
          <p:cNvPr id="3" name="Content Placeholder 2">
            <a:extLst>
              <a:ext uri="{FF2B5EF4-FFF2-40B4-BE49-F238E27FC236}">
                <a16:creationId xmlns:a16="http://schemas.microsoft.com/office/drawing/2014/main" id="{047836B4-1AE7-4030-906C-79C02BA5EF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33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22CC-6AB2-4016-9341-5464BB790668}"/>
              </a:ext>
            </a:extLst>
          </p:cNvPr>
          <p:cNvSpPr>
            <a:spLocks noGrp="1"/>
          </p:cNvSpPr>
          <p:nvPr>
            <p:ph type="title"/>
          </p:nvPr>
        </p:nvSpPr>
        <p:spPr>
          <a:xfrm>
            <a:off x="1371600" y="793080"/>
            <a:ext cx="10240903" cy="652262"/>
          </a:xfrm>
        </p:spPr>
        <p:txBody>
          <a:bodyPr/>
          <a:lstStyle/>
          <a:p>
            <a:r>
              <a:rPr lang="en-US" dirty="0"/>
              <a:t>Model performance</a:t>
            </a:r>
          </a:p>
        </p:txBody>
      </p:sp>
      <p:graphicFrame>
        <p:nvGraphicFramePr>
          <p:cNvPr id="4" name="Table 4">
            <a:extLst>
              <a:ext uri="{FF2B5EF4-FFF2-40B4-BE49-F238E27FC236}">
                <a16:creationId xmlns:a16="http://schemas.microsoft.com/office/drawing/2014/main" id="{603ECF49-6F8A-47AE-A085-40B94BD7D5CE}"/>
              </a:ext>
            </a:extLst>
          </p:cNvPr>
          <p:cNvGraphicFramePr>
            <a:graphicFrameLocks noGrp="1"/>
          </p:cNvGraphicFramePr>
          <p:nvPr>
            <p:ph idx="1"/>
            <p:extLst>
              <p:ext uri="{D42A27DB-BD31-4B8C-83A1-F6EECF244321}">
                <p14:modId xmlns:p14="http://schemas.microsoft.com/office/powerpoint/2010/main" val="3362092825"/>
              </p:ext>
            </p:extLst>
          </p:nvPr>
        </p:nvGraphicFramePr>
        <p:xfrm>
          <a:off x="1371599" y="2813426"/>
          <a:ext cx="10240902" cy="1939771"/>
        </p:xfrm>
        <a:graphic>
          <a:graphicData uri="http://schemas.openxmlformats.org/drawingml/2006/table">
            <a:tbl>
              <a:tblPr firstRow="1" bandRow="1">
                <a:tableStyleId>{5C22544A-7EE6-4342-B048-85BDC9FD1C3A}</a:tableStyleId>
              </a:tblPr>
              <a:tblGrid>
                <a:gridCol w="3413634">
                  <a:extLst>
                    <a:ext uri="{9D8B030D-6E8A-4147-A177-3AD203B41FA5}">
                      <a16:colId xmlns:a16="http://schemas.microsoft.com/office/drawing/2014/main" val="4118802158"/>
                    </a:ext>
                  </a:extLst>
                </a:gridCol>
                <a:gridCol w="3413634">
                  <a:extLst>
                    <a:ext uri="{9D8B030D-6E8A-4147-A177-3AD203B41FA5}">
                      <a16:colId xmlns:a16="http://schemas.microsoft.com/office/drawing/2014/main" val="2110544152"/>
                    </a:ext>
                  </a:extLst>
                </a:gridCol>
                <a:gridCol w="3413634">
                  <a:extLst>
                    <a:ext uri="{9D8B030D-6E8A-4147-A177-3AD203B41FA5}">
                      <a16:colId xmlns:a16="http://schemas.microsoft.com/office/drawing/2014/main" val="445697095"/>
                    </a:ext>
                  </a:extLst>
                </a:gridCol>
              </a:tblGrid>
              <a:tr h="421387">
                <a:tc>
                  <a:txBody>
                    <a:bodyPr/>
                    <a:lstStyle/>
                    <a:p>
                      <a:pPr algn="ctr"/>
                      <a:r>
                        <a:rPr lang="en-US" dirty="0">
                          <a:solidFill>
                            <a:schemeClr val="tx1"/>
                          </a:solidFill>
                          <a:latin typeface="Calibri" panose="020F0502020204030204" pitchFamily="34" charset="0"/>
                          <a:cs typeface="Calibri" panose="020F0502020204030204" pitchFamily="34" charset="0"/>
                        </a:rPr>
                        <a:t>Support Vector Model</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Logistic Regression</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noFill/>
                  </a:tcPr>
                </a:tc>
                <a:extLst>
                  <a:ext uri="{0D108BD9-81ED-4DB2-BD59-A6C34878D82A}">
                    <a16:rowId xmlns:a16="http://schemas.microsoft.com/office/drawing/2014/main" val="2740388139"/>
                  </a:ext>
                </a:extLst>
              </a:tr>
              <a:tr h="1518384">
                <a:tc>
                  <a:txBody>
                    <a:bodyPr/>
                    <a:lstStyle/>
                    <a:p>
                      <a:pPr algn="ctr"/>
                      <a:r>
                        <a:rPr lang="en-US" dirty="0"/>
                        <a:t>Accuracy: 71%</a:t>
                      </a:r>
                    </a:p>
                    <a:p>
                      <a:pPr algn="ctr"/>
                      <a:endParaRPr lang="en-US" dirty="0"/>
                    </a:p>
                    <a:p>
                      <a:pPr algn="ctr"/>
                      <a:r>
                        <a:rPr lang="en-US" dirty="0"/>
                        <a:t>Accuracy after testing different regularizing and parameters: 73.5% </a:t>
                      </a:r>
                    </a:p>
                  </a:txBody>
                  <a:tcPr>
                    <a:solidFill>
                      <a:schemeClr val="bg1">
                        <a:lumMod val="95000"/>
                      </a:schemeClr>
                    </a:solidFill>
                  </a:tcPr>
                </a:tc>
                <a:tc>
                  <a:txBody>
                    <a:bodyPr/>
                    <a:lstStyle/>
                    <a:p>
                      <a:pPr algn="ctr"/>
                      <a:r>
                        <a:rPr lang="en-US" dirty="0"/>
                        <a:t>Scores here? </a:t>
                      </a:r>
                    </a:p>
                  </a:txBody>
                  <a:tcPr>
                    <a:solidFill>
                      <a:schemeClr val="bg1">
                        <a:lumMod val="95000"/>
                      </a:schemeClr>
                    </a:solidFill>
                  </a:tcPr>
                </a:tc>
                <a:tc>
                  <a:txBody>
                    <a:bodyPr/>
                    <a:lstStyle/>
                    <a:p>
                      <a:pPr algn="ctr"/>
                      <a:r>
                        <a:rPr lang="en-US" dirty="0"/>
                        <a:t>Scores here? </a:t>
                      </a:r>
                    </a:p>
                  </a:txBody>
                  <a:tcPr>
                    <a:solidFill>
                      <a:schemeClr val="bg1">
                        <a:lumMod val="95000"/>
                      </a:schemeClr>
                    </a:solidFill>
                  </a:tcPr>
                </a:tc>
                <a:extLst>
                  <a:ext uri="{0D108BD9-81ED-4DB2-BD59-A6C34878D82A}">
                    <a16:rowId xmlns:a16="http://schemas.microsoft.com/office/drawing/2014/main" val="1767792167"/>
                  </a:ext>
                </a:extLst>
              </a:tr>
            </a:tbl>
          </a:graphicData>
        </a:graphic>
      </p:graphicFrame>
      <p:sp>
        <p:nvSpPr>
          <p:cNvPr id="5" name="Arrow: Left-Right 4">
            <a:extLst>
              <a:ext uri="{FF2B5EF4-FFF2-40B4-BE49-F238E27FC236}">
                <a16:creationId xmlns:a16="http://schemas.microsoft.com/office/drawing/2014/main" id="{1258FA2B-B667-4D0D-974E-9F6CD8E64E6A}"/>
              </a:ext>
            </a:extLst>
          </p:cNvPr>
          <p:cNvSpPr/>
          <p:nvPr/>
        </p:nvSpPr>
        <p:spPr>
          <a:xfrm>
            <a:off x="1371600" y="2370049"/>
            <a:ext cx="10240904" cy="369331"/>
          </a:xfrm>
          <a:prstGeom prst="leftRightArrow">
            <a:avLst/>
          </a:prstGeom>
          <a:gradFill flip="none" rotWithShape="1">
            <a:gsLst>
              <a:gs pos="0">
                <a:srgbClr val="5AC1C8"/>
              </a:gs>
              <a:gs pos="50000">
                <a:schemeClr val="accent1">
                  <a:tint val="44500"/>
                  <a:satMod val="160000"/>
                </a:schemeClr>
              </a:gs>
              <a:gs pos="100000">
                <a:srgbClr val="4CBB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15DE2FE-2991-4C98-A514-42E03222CEE6}"/>
              </a:ext>
            </a:extLst>
          </p:cNvPr>
          <p:cNvSpPr txBox="1"/>
          <p:nvPr/>
        </p:nvSpPr>
        <p:spPr>
          <a:xfrm>
            <a:off x="1371597" y="1987553"/>
            <a:ext cx="2021150" cy="369332"/>
          </a:xfrm>
          <a:prstGeom prst="rect">
            <a:avLst/>
          </a:prstGeom>
          <a:noFill/>
        </p:spPr>
        <p:txBody>
          <a:bodyPr wrap="square" rtlCol="0">
            <a:spAutoFit/>
          </a:bodyPr>
          <a:lstStyle/>
          <a:p>
            <a:r>
              <a:rPr lang="en-US" dirty="0"/>
              <a:t>Weaker</a:t>
            </a:r>
          </a:p>
        </p:txBody>
      </p:sp>
      <p:sp>
        <p:nvSpPr>
          <p:cNvPr id="7" name="TextBox 6">
            <a:extLst>
              <a:ext uri="{FF2B5EF4-FFF2-40B4-BE49-F238E27FC236}">
                <a16:creationId xmlns:a16="http://schemas.microsoft.com/office/drawing/2014/main" id="{3DDE2555-DD52-457B-86AC-1F2F4FE7A21E}"/>
              </a:ext>
            </a:extLst>
          </p:cNvPr>
          <p:cNvSpPr txBox="1"/>
          <p:nvPr/>
        </p:nvSpPr>
        <p:spPr>
          <a:xfrm>
            <a:off x="10634535" y="2026568"/>
            <a:ext cx="1194276" cy="369332"/>
          </a:xfrm>
          <a:prstGeom prst="rect">
            <a:avLst/>
          </a:prstGeom>
          <a:noFill/>
        </p:spPr>
        <p:txBody>
          <a:bodyPr wrap="square" rtlCol="0">
            <a:spAutoFit/>
          </a:bodyPr>
          <a:lstStyle/>
          <a:p>
            <a:r>
              <a:rPr lang="en-US" dirty="0"/>
              <a:t>Stronger</a:t>
            </a:r>
          </a:p>
        </p:txBody>
      </p:sp>
    </p:spTree>
    <p:extLst>
      <p:ext uri="{BB962C8B-B14F-4D97-AF65-F5344CB8AC3E}">
        <p14:creationId xmlns:p14="http://schemas.microsoft.com/office/powerpoint/2010/main" val="3595713878"/>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11</TotalTime>
  <Words>284</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Calibri</vt:lpstr>
      <vt:lpstr>GradientRiseVTI</vt:lpstr>
      <vt:lpstr>Final Project bank customer data</vt:lpstr>
      <vt:lpstr>About the dataset</vt:lpstr>
      <vt:lpstr>approach</vt:lpstr>
      <vt:lpstr>sampling</vt:lpstr>
      <vt:lpstr>Support vector model</vt:lpstr>
      <vt:lpstr>Svm confusion matrix</vt:lpstr>
      <vt:lpstr>Logistic regression</vt:lpstr>
      <vt:lpstr>Random forests</vt:lpstr>
      <vt:lpstr>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bank customer data</dc:title>
  <dc:creator>Kirsten Fischl</dc:creator>
  <cp:lastModifiedBy>Kirsten Fischl</cp:lastModifiedBy>
  <cp:revision>2</cp:revision>
  <dcterms:created xsi:type="dcterms:W3CDTF">2020-07-24T03:00:45Z</dcterms:created>
  <dcterms:modified xsi:type="dcterms:W3CDTF">2020-07-24T03:12:14Z</dcterms:modified>
</cp:coreProperties>
</file>