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0" r:id="rId3"/>
    <p:sldId id="276" r:id="rId4"/>
    <p:sldId id="277" r:id="rId5"/>
    <p:sldId id="278" r:id="rId6"/>
    <p:sldId id="281" r:id="rId7"/>
    <p:sldId id="279" r:id="rId8"/>
    <p:sldId id="280" r:id="rId9"/>
    <p:sldId id="273" r:id="rId10"/>
    <p:sldId id="271" r:id="rId11"/>
    <p:sldId id="274" r:id="rId12"/>
    <p:sldId id="272" r:id="rId13"/>
    <p:sldId id="275" r:id="rId14"/>
    <p:sldId id="269" r:id="rId15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D000"/>
    <a:srgbClr val="FFF2CC"/>
    <a:srgbClr val="96412D"/>
    <a:srgbClr val="7FC400"/>
    <a:srgbClr val="267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8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4"/>
            <a:ext cx="2628900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4"/>
            <a:ext cx="7734300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8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5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3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761381"/>
            <a:ext cx="5157787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9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5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1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9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5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3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9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0E49-5901-4A70-B0E2-4707CC9925D2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700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700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B65A3-2265-4854-A50A-546A7ED50F8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7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3584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</p:spTree>
    <p:extLst>
      <p:ext uri="{BB962C8B-B14F-4D97-AF65-F5344CB8AC3E}">
        <p14:creationId xmlns:p14="http://schemas.microsoft.com/office/powerpoint/2010/main" val="4274551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</p:spTree>
    <p:extLst>
      <p:ext uri="{BB962C8B-B14F-4D97-AF65-F5344CB8AC3E}">
        <p14:creationId xmlns:p14="http://schemas.microsoft.com/office/powerpoint/2010/main" val="42051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54677F5-D75D-EF6B-A915-747D0583F3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CF9C61E-50D6-5835-AFCC-1A0556565B07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81025A-4887-521F-E5E3-9033FB44F290}"/>
              </a:ext>
            </a:extLst>
          </p:cNvPr>
          <p:cNvSpPr/>
          <p:nvPr/>
        </p:nvSpPr>
        <p:spPr>
          <a:xfrm>
            <a:off x="4749485" y="320383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9BAB29D-4D27-D307-A008-31DFDAD3045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79533" y="1215708"/>
            <a:ext cx="170441" cy="151112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67DB0A-CBD0-C58B-E36E-C37BC584DA19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>
            <a:off x="5749972" y="1215706"/>
            <a:ext cx="2342621" cy="128840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062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681025A-4887-521F-E5E3-9033FB44F290}"/>
              </a:ext>
            </a:extLst>
          </p:cNvPr>
          <p:cNvSpPr/>
          <p:nvPr/>
        </p:nvSpPr>
        <p:spPr>
          <a:xfrm>
            <a:off x="7092108" y="515075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767DB0A-CBD0-C58B-E36E-C37BC584DA19}"/>
              </a:ext>
            </a:extLst>
          </p:cNvPr>
          <p:cNvCxnSpPr>
            <a:cxnSpLocks/>
            <a:stCxn id="7" idx="2"/>
            <a:endCxn id="56" idx="1"/>
          </p:cNvCxnSpPr>
          <p:nvPr/>
        </p:nvCxnSpPr>
        <p:spPr>
          <a:xfrm flipH="1">
            <a:off x="8092593" y="1410398"/>
            <a:ext cx="2" cy="1093716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1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443806-1B78-F60A-17BD-3154C6BDE4EA}"/>
              </a:ext>
            </a:extLst>
          </p:cNvPr>
          <p:cNvSpPr/>
          <p:nvPr/>
        </p:nvSpPr>
        <p:spPr>
          <a:xfrm>
            <a:off x="406402" y="810538"/>
            <a:ext cx="11013409" cy="5953259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31F85C-7964-9E7D-59BD-F1D7029E5CEF}"/>
              </a:ext>
            </a:extLst>
          </p:cNvPr>
          <p:cNvSpPr/>
          <p:nvPr/>
        </p:nvSpPr>
        <p:spPr>
          <a:xfrm>
            <a:off x="722492" y="1137072"/>
            <a:ext cx="10329333" cy="528553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51CDBA-94D4-E5A6-7DF9-44DFA078906F}"/>
              </a:ext>
            </a:extLst>
          </p:cNvPr>
          <p:cNvSpPr/>
          <p:nvPr/>
        </p:nvSpPr>
        <p:spPr>
          <a:xfrm>
            <a:off x="1072544" y="1491015"/>
            <a:ext cx="7333227" cy="4572000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6159C-C000-718D-1CB8-474645C5C703}"/>
              </a:ext>
            </a:extLst>
          </p:cNvPr>
          <p:cNvSpPr txBox="1"/>
          <p:nvPr/>
        </p:nvSpPr>
        <p:spPr>
          <a:xfrm>
            <a:off x="542269" y="81053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Schule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9942B-64B4-A49D-35FF-C2AF5B72F395}"/>
              </a:ext>
            </a:extLst>
          </p:cNvPr>
          <p:cNvSpPr txBox="1"/>
          <p:nvPr/>
        </p:nvSpPr>
        <p:spPr>
          <a:xfrm>
            <a:off x="772195" y="1137072"/>
            <a:ext cx="421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individuellen Lehrperson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9C0C-1EBE-1092-85BE-105AC4D194FF}"/>
              </a:ext>
            </a:extLst>
          </p:cNvPr>
          <p:cNvSpPr txBox="1"/>
          <p:nvPr/>
        </p:nvSpPr>
        <p:spPr>
          <a:xfrm>
            <a:off x="1044255" y="1447649"/>
            <a:ext cx="5056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Forschung/des Forschungswissens</a:t>
            </a:r>
            <a:endParaRPr lang="en-US" sz="16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2929" y="2265767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111182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753A68-9EF3-34E0-F30F-923284A1A4B6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7680B836-4A0D-028C-0823-00482B71AF60}"/>
              </a:ext>
            </a:extLst>
          </p:cNvPr>
          <p:cNvSpPr/>
          <p:nvPr/>
        </p:nvSpPr>
        <p:spPr>
          <a:xfrm>
            <a:off x="81024" y="494449"/>
            <a:ext cx="11665066" cy="6570783"/>
          </a:xfrm>
          <a:prstGeom prst="roundRect">
            <a:avLst>
              <a:gd name="adj" fmla="val 2087"/>
            </a:avLst>
          </a:pr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C509CB0-07F1-F883-81D8-E1110BBCCA56}"/>
              </a:ext>
            </a:extLst>
          </p:cNvPr>
          <p:cNvSpPr txBox="1"/>
          <p:nvPr/>
        </p:nvSpPr>
        <p:spPr>
          <a:xfrm>
            <a:off x="215991" y="482870"/>
            <a:ext cx="3459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Charakteristika der Kommunikation</a:t>
            </a:r>
            <a:endParaRPr lang="en-US" dirty="0">
              <a:latin typeface="LM Roman 10" pitchFamily="2" charset="77"/>
              <a:cs typeface="Didot" panose="0200050300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45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89567AC8-6E21-5942-F18C-5C9A169C1AFF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74836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9A5665-D14E-835C-DBDD-A4A0BC536BC5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64082078-9806-D9EB-5A18-231F555FD8D6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F4EAC8-5D2E-FE36-5502-95FABEA91A69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8388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4D65A27-51C0-6681-193A-3BE734072CE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9A73EA6-1A2B-CF03-FE66-171FB0C1C9F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1030DED1-1AF8-E514-41A2-A4623D7421D1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18" name="Rectangle: Rounded Corners 6">
            <a:extLst>
              <a:ext uri="{FF2B5EF4-FFF2-40B4-BE49-F238E27FC236}">
                <a16:creationId xmlns:a16="http://schemas.microsoft.com/office/drawing/2014/main" id="{F66AE660-F583-6ACE-CE27-A5A21AED21EB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16A1E5E-6E16-DC81-8D65-6D1CE59A271D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25259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13EAB5CD-CDA9-2CBF-3306-0872CF2448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3E2E4AD-038F-B708-0BE1-2769D70D9FCE}"/>
              </a:ext>
            </a:extLst>
          </p:cNvPr>
          <p:cNvCxnSpPr>
            <a:cxnSpLocks/>
            <a:stCxn id="12" idx="2"/>
            <a:endCxn id="56" idx="1"/>
          </p:cNvCxnSpPr>
          <p:nvPr/>
        </p:nvCxnSpPr>
        <p:spPr>
          <a:xfrm>
            <a:off x="4835889" y="1389105"/>
            <a:ext cx="3256704" cy="1115009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A1D451D-3BB2-FAB0-E972-12181293319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9A91E3D-C75F-79DE-2513-F4E268CECF48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82126C1-1BA6-7F1F-C0EC-ABB7832A873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1BA4E8EE-C999-8B1E-A91F-3646BAC44777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24" name="Rectangle: Rounded Corners 6">
            <a:extLst>
              <a:ext uri="{FF2B5EF4-FFF2-40B4-BE49-F238E27FC236}">
                <a16:creationId xmlns:a16="http://schemas.microsoft.com/office/drawing/2014/main" id="{C1F0984E-1983-A228-A8BB-2C894E6DDA0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E269103-0ECB-A907-AC5B-3F004E21EE5F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1750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F0A5B-24A9-20AA-771B-35D40729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2277D8EA-3A0E-909E-0D93-0EEF40EC2DCD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B1A113-285A-ACE6-8C32-9FB714D8E4A3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E8A6DC-8C0F-C5D6-3169-A426C888101F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B04F717-22C1-4F57-C9D1-0DCBC2054A90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141EB69-5C8E-A6B2-43CA-ADF247810AB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372381F-61FD-5BE6-F212-E4B37DDC9FCC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5C96FC-3270-C97D-4DD1-58549EDA0F05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A8017F-BED9-0D50-2600-2D41F62FC81D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125B4F-9293-D99D-8392-8DCC86A15838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186DA7A-19CA-6EF6-79C7-1870E25BCE72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C50221-3C07-669D-5BB7-10C87837CAE0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DEB3A4-7FCE-805B-36CD-CC5E81A5088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C91C7C-6CD4-4175-271B-F2E3313DDE13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7DAB2B-A778-4441-19C3-14F17353E58B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028E80-700D-4728-27C3-1256EB6055D1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07B554-A86F-3556-0A38-60AAD3D42C6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51AEC0-48A5-8169-4953-85A466D462AC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EDCB36B6-2E2F-55F8-1B67-F2DC10D2E8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91DDB661-7A68-0F0E-73ED-276707191A22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C39C86E-A65E-B422-CC1A-2FEABAB05BAF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946D91-F826-0D76-FCB4-FBDF4EC450DA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08D1E1F-1A60-549D-6E9D-4947CC5DC797}"/>
              </a:ext>
            </a:extLst>
          </p:cNvPr>
          <p:cNvSpPr/>
          <p:nvPr/>
        </p:nvSpPr>
        <p:spPr>
          <a:xfrm>
            <a:off x="6310542" y="49762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AE91218-0B41-01BF-BBFA-8F61AF6FA74A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648565" y="1392950"/>
            <a:ext cx="1662462" cy="12165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7D58773-EFD1-1D8B-B8EC-AD97B4133EE9}"/>
              </a:ext>
            </a:extLst>
          </p:cNvPr>
          <p:cNvCxnSpPr>
            <a:cxnSpLocks/>
            <a:stCxn id="17" idx="2"/>
            <a:endCxn id="56" idx="1"/>
          </p:cNvCxnSpPr>
          <p:nvPr/>
        </p:nvCxnSpPr>
        <p:spPr>
          <a:xfrm>
            <a:off x="7311029" y="1392950"/>
            <a:ext cx="781564" cy="1111164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FA06495-4FA1-973A-1778-8E334FE9B761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B03CBC14-02E6-2006-6F7A-16D28ADD9D66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CFE9D5E-936C-99F3-46A4-D7488007CA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835887" y="1389105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46BABF6-A958-660C-A0BF-6DE0C4791FC2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6EA267F4-BA55-D09C-2863-1DE13AFEDCF4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3ECB488-2303-B7AA-619C-A050D151594C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E0F47FE2-1B73-689E-6882-C8AFF0414D1A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33" name="Rectangle: Rounded Corners 6">
            <a:extLst>
              <a:ext uri="{FF2B5EF4-FFF2-40B4-BE49-F238E27FC236}">
                <a16:creationId xmlns:a16="http://schemas.microsoft.com/office/drawing/2014/main" id="{CAD68ECE-BF63-4C9B-0205-ED42301CE28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B05C41E3-1BEA-3BC9-835E-3391399BB1D0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4061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>
                <a:latin typeface="LM Roman 10" pitchFamily="2" charset="77"/>
                <a:cs typeface="Didot" panose="02000503000000020003" pitchFamily="2" charset="-79"/>
              </a:rPr>
              <a:t>konzeptuell</a:t>
            </a:r>
            <a:endParaRPr lang="de-DE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8642595" y="48864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Reflexions-fähigkeit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7FBB7EA-94EC-77BE-030E-DBA26ECCCDD0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566760" y="1383968"/>
            <a:ext cx="1076320" cy="1135738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F962324C-1CE1-2AC7-4423-6F3AE1949A8A}"/>
              </a:ext>
            </a:extLst>
          </p:cNvPr>
          <p:cNvSpPr/>
          <p:nvPr/>
        </p:nvSpPr>
        <p:spPr>
          <a:xfrm>
            <a:off x="6310542" y="49762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B3A701-07B8-83CC-EAD6-2554C5BCD0E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648565" y="1392950"/>
            <a:ext cx="1662462" cy="1216525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A2AFABE-BCE1-CA85-D75E-1F203DFBFA33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7311027" y="1392948"/>
            <a:ext cx="781566" cy="1111166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ED717DC-6B53-D11B-D85D-49BD7B71E64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35889" y="1389103"/>
            <a:ext cx="732979" cy="1295730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EC50A25-345F-FE1E-F174-CCFD2CC934FD}"/>
              </a:ext>
            </a:extLst>
          </p:cNvPr>
          <p:cNvSpPr/>
          <p:nvPr/>
        </p:nvSpPr>
        <p:spPr>
          <a:xfrm>
            <a:off x="3835402" y="493782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C52C25F-E165-AD8E-1EAE-9932EC8798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4835887" y="1389105"/>
            <a:ext cx="3256706" cy="111501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B2B7628-7622-25AC-986E-DBC76A914B8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930104" y="2339418"/>
            <a:ext cx="1638762" cy="432962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4298D57-8657-9F20-1242-CF2A4344BE18}"/>
              </a:ext>
            </a:extLst>
          </p:cNvPr>
          <p:cNvSpPr/>
          <p:nvPr/>
        </p:nvSpPr>
        <p:spPr>
          <a:xfrm>
            <a:off x="2929619" y="1444097"/>
            <a:ext cx="2000973" cy="895323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88648F-5343-E90C-A0C0-EA945761AC6A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1AA76BF8-285C-3FFD-254D-4953182E4B61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8C2A9E89-ACFD-42C3-6D25-F010707FE095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 w="28575"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6FD380FE-73ED-2328-9E29-7E5623157CFB}"/>
              </a:ext>
            </a:extLst>
          </p:cNvPr>
          <p:cNvSpPr/>
          <p:nvPr/>
        </p:nvSpPr>
        <p:spPr>
          <a:xfrm>
            <a:off x="596900" y="98436"/>
            <a:ext cx="1876697" cy="504814"/>
          </a:xfrm>
          <a:prstGeom prst="rect">
            <a:avLst/>
          </a:prstGeom>
          <a:solidFill>
            <a:srgbClr val="F2F2F2"/>
          </a:solidFill>
          <a:ln w="28575"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305977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0294711-0727-6CDB-B10A-CA55D562D150}"/>
              </a:ext>
            </a:extLst>
          </p:cNvPr>
          <p:cNvSpPr/>
          <p:nvPr/>
        </p:nvSpPr>
        <p:spPr>
          <a:xfrm>
            <a:off x="292100" y="330200"/>
            <a:ext cx="11303000" cy="5845507"/>
          </a:xfrm>
          <a:prstGeom prst="roundRect">
            <a:avLst>
              <a:gd name="adj" fmla="val 2087"/>
            </a:avLst>
          </a:prstGeom>
          <a:noFill/>
          <a:ln>
            <a:solidFill>
              <a:srgbClr val="8CD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011608"/>
                      <a:gd name="connsiteY0" fmla="*/ 1093259 h 6559420"/>
                      <a:gd name="connsiteX1" fmla="*/ 1093259 w 12011608"/>
                      <a:gd name="connsiteY1" fmla="*/ 0 h 6559420"/>
                      <a:gd name="connsiteX2" fmla="*/ 10918349 w 12011608"/>
                      <a:gd name="connsiteY2" fmla="*/ 0 h 6559420"/>
                      <a:gd name="connsiteX3" fmla="*/ 12011608 w 12011608"/>
                      <a:gd name="connsiteY3" fmla="*/ 1093259 h 6559420"/>
                      <a:gd name="connsiteX4" fmla="*/ 12011608 w 12011608"/>
                      <a:gd name="connsiteY4" fmla="*/ 5466161 h 6559420"/>
                      <a:gd name="connsiteX5" fmla="*/ 10918349 w 12011608"/>
                      <a:gd name="connsiteY5" fmla="*/ 6559420 h 6559420"/>
                      <a:gd name="connsiteX6" fmla="*/ 1093259 w 12011608"/>
                      <a:gd name="connsiteY6" fmla="*/ 6559420 h 6559420"/>
                      <a:gd name="connsiteX7" fmla="*/ 0 w 12011608"/>
                      <a:gd name="connsiteY7" fmla="*/ 5466161 h 6559420"/>
                      <a:gd name="connsiteX8" fmla="*/ 0 w 12011608"/>
                      <a:gd name="connsiteY8" fmla="*/ 1093259 h 65594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11608" h="6559420" extrusionOk="0">
                        <a:moveTo>
                          <a:pt x="0" y="1093259"/>
                        </a:moveTo>
                        <a:cubicBezTo>
                          <a:pt x="-7845" y="484630"/>
                          <a:pt x="467865" y="8108"/>
                          <a:pt x="1093259" y="0"/>
                        </a:cubicBezTo>
                        <a:cubicBezTo>
                          <a:pt x="4384189" y="132882"/>
                          <a:pt x="7819229" y="-84951"/>
                          <a:pt x="10918349" y="0"/>
                        </a:cubicBezTo>
                        <a:cubicBezTo>
                          <a:pt x="11473475" y="47523"/>
                          <a:pt x="11990134" y="608160"/>
                          <a:pt x="12011608" y="1093259"/>
                        </a:cubicBezTo>
                        <a:cubicBezTo>
                          <a:pt x="12031795" y="2900874"/>
                          <a:pt x="12164088" y="4134857"/>
                          <a:pt x="12011608" y="5466161"/>
                        </a:cubicBezTo>
                        <a:cubicBezTo>
                          <a:pt x="12036918" y="6072954"/>
                          <a:pt x="11571857" y="6457101"/>
                          <a:pt x="10918349" y="6559420"/>
                        </a:cubicBezTo>
                        <a:cubicBezTo>
                          <a:pt x="9602557" y="6647059"/>
                          <a:pt x="3354151" y="6486741"/>
                          <a:pt x="1093259" y="6559420"/>
                        </a:cubicBezTo>
                        <a:cubicBezTo>
                          <a:pt x="482666" y="6494544"/>
                          <a:pt x="-19749" y="6097396"/>
                          <a:pt x="0" y="5466161"/>
                        </a:cubicBezTo>
                        <a:cubicBezTo>
                          <a:pt x="-38581" y="3816704"/>
                          <a:pt x="63341" y="3160269"/>
                          <a:pt x="0" y="109325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8CD000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F3413E-4E39-9018-782D-B176619CBC29}"/>
              </a:ext>
            </a:extLst>
          </p:cNvPr>
          <p:cNvSpPr/>
          <p:nvPr/>
        </p:nvSpPr>
        <p:spPr>
          <a:xfrm>
            <a:off x="8917974" y="1515410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41CB0C5-1630-6703-A66C-7BA5A9B0AB6C}"/>
              </a:ext>
            </a:extLst>
          </p:cNvPr>
          <p:cNvSpPr/>
          <p:nvPr/>
        </p:nvSpPr>
        <p:spPr>
          <a:xfrm>
            <a:off x="1460430" y="1264388"/>
            <a:ext cx="2000973" cy="895323"/>
          </a:xfrm>
          <a:prstGeom prst="rect">
            <a:avLst/>
          </a:prstGeom>
          <a:noFill/>
          <a:ln>
            <a:solidFill>
              <a:srgbClr val="F2F2F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Forschungs-methodisches Wissen 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BC785-E3F3-5CFB-04DF-66D79FA17D0F}"/>
              </a:ext>
            </a:extLst>
          </p:cNvPr>
          <p:cNvSpPr/>
          <p:nvPr/>
        </p:nvSpPr>
        <p:spPr>
          <a:xfrm>
            <a:off x="8793698" y="621479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Aufbereitung der Evidenz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84E729E-94B9-674D-B2E2-8713213A27D9}"/>
              </a:ext>
            </a:extLst>
          </p:cNvPr>
          <p:cNvSpPr/>
          <p:nvPr/>
        </p:nvSpPr>
        <p:spPr>
          <a:xfrm>
            <a:off x="1960132" y="540384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Nützlichkeits-einschätzung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98CA8F1-328B-0C16-8ABD-A15F48B998FD}"/>
              </a:ext>
            </a:extLst>
          </p:cNvPr>
          <p:cNvSpPr/>
          <p:nvPr/>
        </p:nvSpPr>
        <p:spPr>
          <a:xfrm>
            <a:off x="299043" y="586986"/>
            <a:ext cx="2000973" cy="895323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Reflexionsfähigkeit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D030D41-8A94-7323-EC31-A899D484F2FB}"/>
              </a:ext>
            </a:extLst>
          </p:cNvPr>
          <p:cNvSpPr/>
          <p:nvPr/>
        </p:nvSpPr>
        <p:spPr>
          <a:xfrm>
            <a:off x="637499" y="350241"/>
            <a:ext cx="1876697" cy="504814"/>
          </a:xfrm>
          <a:prstGeom prst="rect">
            <a:avLst/>
          </a:prstGeom>
          <a:solidFill>
            <a:srgbClr val="F2F2F2"/>
          </a:solidFill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Zeitliche Ressourcen</a:t>
            </a:r>
          </a:p>
        </p:txBody>
      </p:sp>
    </p:spTree>
    <p:extLst>
      <p:ext uri="{BB962C8B-B14F-4D97-AF65-F5344CB8AC3E}">
        <p14:creationId xmlns:p14="http://schemas.microsoft.com/office/powerpoint/2010/main" val="213472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1D8693F1-4AF6-B64B-4F0A-B464A18041CC}"/>
              </a:ext>
            </a:extLst>
          </p:cNvPr>
          <p:cNvSpPr/>
          <p:nvPr/>
        </p:nvSpPr>
        <p:spPr>
          <a:xfrm>
            <a:off x="2759362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 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14B365-C792-8A6C-8E80-FF83C67B5D55}"/>
              </a:ext>
            </a:extLst>
          </p:cNvPr>
          <p:cNvSpPr/>
          <p:nvPr/>
        </p:nvSpPr>
        <p:spPr>
          <a:xfrm>
            <a:off x="4390042" y="3439434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Evidenz</a:t>
            </a:r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DAF1C8-8BF6-B122-BD80-962768DA66B4}"/>
              </a:ext>
            </a:extLst>
          </p:cNvPr>
          <p:cNvSpPr/>
          <p:nvPr/>
        </p:nvSpPr>
        <p:spPr>
          <a:xfrm>
            <a:off x="6020722" y="2315722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D08A355-1BFF-B13D-EABD-1944CF8A7E3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rot="5400000" flipH="1" flipV="1">
            <a:off x="3609111" y="3782215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576A603-F83F-F3F0-AD46-5F1BC4B64A9E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rot="5400000" flipH="1" flipV="1">
            <a:off x="5239791" y="2658503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3DC8A4E-1508-5E72-013D-97FAFDC90495}"/>
              </a:ext>
            </a:extLst>
          </p:cNvPr>
          <p:cNvSpPr/>
          <p:nvPr/>
        </p:nvSpPr>
        <p:spPr>
          <a:xfrm>
            <a:off x="8944559" y="2311793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AF60ED-4044-E5E5-F9E9-64C7593F7CC0}"/>
              </a:ext>
            </a:extLst>
          </p:cNvPr>
          <p:cNvSpPr/>
          <p:nvPr/>
        </p:nvSpPr>
        <p:spPr>
          <a:xfrm>
            <a:off x="8944559" y="4563146"/>
            <a:ext cx="1630680" cy="754380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LM Roman 10" pitchFamily="2" charset="77"/>
                <a:cs typeface="Didot" panose="02000503000000020003" pitchFamily="2" charset="-79"/>
              </a:rPr>
              <a:t>Ergebnisse</a:t>
            </a:r>
            <a:endParaRPr lang="en-US" sz="1600" dirty="0">
              <a:solidFill>
                <a:schemeClr val="tx1"/>
              </a:solidFill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6579B7-9EB5-A37B-D7D0-0EEC0B6803AE}"/>
              </a:ext>
            </a:extLst>
          </p:cNvPr>
          <p:cNvCxnSpPr>
            <a:cxnSpLocks/>
            <a:stCxn id="15" idx="6"/>
            <a:endCxn id="26" idx="2"/>
          </p:cNvCxnSpPr>
          <p:nvPr/>
        </p:nvCxnSpPr>
        <p:spPr>
          <a:xfrm flipV="1">
            <a:off x="7651405" y="2688986"/>
            <a:ext cx="1293157" cy="392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F8FCE9-625E-3019-9506-DB4366A32AC6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9759899" y="3066176"/>
            <a:ext cx="0" cy="149697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715120-9AEF-727F-AF81-D95E0E013E59}"/>
              </a:ext>
            </a:extLst>
          </p:cNvPr>
          <p:cNvCxnSpPr>
            <a:cxnSpLocks/>
            <a:stCxn id="27" idx="2"/>
            <a:endCxn id="13" idx="6"/>
          </p:cNvCxnSpPr>
          <p:nvPr/>
        </p:nvCxnSpPr>
        <p:spPr>
          <a:xfrm flipH="1">
            <a:off x="4390045" y="4940336"/>
            <a:ext cx="45545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77155B9-7D29-7689-96CE-6ACB5D537AB5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205382" y="4193814"/>
            <a:ext cx="0" cy="74652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9A81FC-5496-1B64-61C2-0AACFC7477C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836062" y="3070102"/>
            <a:ext cx="0" cy="187023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D64F8A-ADAA-448E-7F19-BDDBEC30B4D5}"/>
              </a:ext>
            </a:extLst>
          </p:cNvPr>
          <p:cNvSpPr txBox="1"/>
          <p:nvPr/>
        </p:nvSpPr>
        <p:spPr>
          <a:xfrm>
            <a:off x="8983950" y="2270072"/>
            <a:ext cx="1553940" cy="8540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Nutzung</a:t>
            </a:r>
            <a:endParaRPr lang="de-DE" sz="2000" dirty="0">
              <a:latin typeface="LM Roman 10" pitchFamily="2" charset="77"/>
              <a:cs typeface="Didot" panose="02000503000000020003" pitchFamily="2" charset="-79"/>
            </a:endParaRP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instrumentell/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konzeptuell/</a:t>
            </a:r>
          </a:p>
          <a:p>
            <a:pPr algn="ctr"/>
            <a:r>
              <a:rPr lang="de-DE" sz="1100" dirty="0">
                <a:latin typeface="LM Roman 10" pitchFamily="2" charset="77"/>
                <a:cs typeface="Didot" panose="02000503000000020003" pitchFamily="2" charset="-79"/>
              </a:rPr>
              <a:t>symbolisch</a:t>
            </a:r>
            <a:endParaRPr lang="en-US" sz="11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9917AF-EE12-5D28-5562-0A98D90EB631}"/>
              </a:ext>
            </a:extLst>
          </p:cNvPr>
          <p:cNvSpPr txBox="1"/>
          <p:nvPr/>
        </p:nvSpPr>
        <p:spPr>
          <a:xfrm>
            <a:off x="2929619" y="4146384"/>
            <a:ext cx="1667307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2) Zugriffsphase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BF1643-F037-D0A5-7CD6-FB9BDE02E33D}"/>
              </a:ext>
            </a:extLst>
          </p:cNvPr>
          <p:cNvSpPr txBox="1"/>
          <p:nvPr/>
        </p:nvSpPr>
        <p:spPr>
          <a:xfrm>
            <a:off x="4140586" y="3038329"/>
            <a:ext cx="22117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3) Schlussfolgerungsphase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6285A5-86AB-FFF9-F41D-E2FDA68CD35F}"/>
              </a:ext>
            </a:extLst>
          </p:cNvPr>
          <p:cNvSpPr txBox="1"/>
          <p:nvPr/>
        </p:nvSpPr>
        <p:spPr>
          <a:xfrm>
            <a:off x="8944562" y="3672233"/>
            <a:ext cx="1761541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5) Evaluationsphase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454FA1-25A8-7B63-A728-B46473330DD8}"/>
              </a:ext>
            </a:extLst>
          </p:cNvPr>
          <p:cNvSpPr txBox="1"/>
          <p:nvPr/>
        </p:nvSpPr>
        <p:spPr>
          <a:xfrm>
            <a:off x="8092593" y="1568793"/>
            <a:ext cx="400110" cy="1870642"/>
          </a:xfrm>
          <a:prstGeom prst="rect">
            <a:avLst/>
          </a:prstGeom>
          <a:solidFill>
            <a:srgbClr val="F2F2F2"/>
          </a:solidFill>
        </p:spPr>
        <p:txBody>
          <a:bodyPr vert="vert270"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4) Anwendungsphase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cxnSp>
        <p:nvCxnSpPr>
          <p:cNvPr id="2" name="Connector: Curved 19">
            <a:extLst>
              <a:ext uri="{FF2B5EF4-FFF2-40B4-BE49-F238E27FC236}">
                <a16:creationId xmlns:a16="http://schemas.microsoft.com/office/drawing/2014/main" id="{79AD504F-1947-BB8D-D92A-C6FFAA2762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63885" y="4905927"/>
            <a:ext cx="746522" cy="815340"/>
          </a:xfrm>
          <a:prstGeom prst="curvedConnector2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52">
            <a:extLst>
              <a:ext uri="{FF2B5EF4-FFF2-40B4-BE49-F238E27FC236}">
                <a16:creationId xmlns:a16="http://schemas.microsoft.com/office/drawing/2014/main" id="{D5A8C5B0-BC37-0A64-9412-8C506A465311}"/>
              </a:ext>
            </a:extLst>
          </p:cNvPr>
          <p:cNvSpPr txBox="1"/>
          <p:nvPr/>
        </p:nvSpPr>
        <p:spPr>
          <a:xfrm>
            <a:off x="1072545" y="5677643"/>
            <a:ext cx="2110495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LM Roman 10" pitchFamily="2" charset="77"/>
                <a:cs typeface="Didot" panose="02000503000000020003" pitchFamily="2" charset="-79"/>
              </a:rPr>
              <a:t>1) Konzeptuelle Phase</a:t>
            </a:r>
            <a:endParaRPr lang="en-US" sz="1400" dirty="0">
              <a:latin typeface="LM Roman 10" pitchFamily="2" charset="77"/>
              <a:cs typeface="Didot" panose="02000503000000020003" pitchFamily="2" charset="-79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0D1B2F8-9C8B-292F-AA60-FD23A1D1C222}"/>
              </a:ext>
            </a:extLst>
          </p:cNvPr>
          <p:cNvSpPr txBox="1"/>
          <p:nvPr/>
        </p:nvSpPr>
        <p:spPr>
          <a:xfrm>
            <a:off x="6397152" y="2519706"/>
            <a:ext cx="815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LM Roman 10" pitchFamily="2" charset="77"/>
                <a:cs typeface="Didot" panose="02000503000000020003" pitchFamily="2" charset="-79"/>
              </a:rPr>
              <a:t>Wissen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8DF3AD-FC15-E9FD-04C1-7AE7A0610C4E}"/>
              </a:ext>
            </a:extLst>
          </p:cNvPr>
          <p:cNvSpPr txBox="1"/>
          <p:nvPr/>
        </p:nvSpPr>
        <p:spPr>
          <a:xfrm>
            <a:off x="3126631" y="4754990"/>
            <a:ext cx="89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LM Roman 10" pitchFamily="2" charset="77"/>
                <a:cs typeface="Didot" panose="02000503000000020003" pitchFamily="2" charset="-79"/>
              </a:rPr>
              <a:t>Anlass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19B2CE0-734F-3389-0248-9258C6D99BB5}"/>
              </a:ext>
            </a:extLst>
          </p:cNvPr>
          <p:cNvCxnSpPr>
            <a:cxnSpLocks/>
          </p:cNvCxnSpPr>
          <p:nvPr/>
        </p:nvCxnSpPr>
        <p:spPr>
          <a:xfrm>
            <a:off x="2929619" y="3124154"/>
            <a:ext cx="905783" cy="692471"/>
          </a:xfrm>
          <a:prstGeom prst="straightConnector1">
            <a:avLst/>
          </a:prstGeom>
          <a:ln w="28575">
            <a:solidFill>
              <a:srgbClr val="8CD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4399C766-C124-652A-CBED-963902D8A78E}"/>
              </a:ext>
            </a:extLst>
          </p:cNvPr>
          <p:cNvSpPr/>
          <p:nvPr/>
        </p:nvSpPr>
        <p:spPr>
          <a:xfrm>
            <a:off x="1485900" y="2619338"/>
            <a:ext cx="1876697" cy="504814"/>
          </a:xfrm>
          <a:prstGeom prst="rect">
            <a:avLst/>
          </a:prstGeom>
          <a:noFill/>
          <a:ln>
            <a:solidFill>
              <a:srgbClr val="8CD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rgbClr val="8CD000"/>
                </a:solidFill>
                <a:latin typeface="LM Roman 10" pitchFamily="2" charset="77"/>
              </a:rPr>
              <a:t>Zugänglichkeit der Evidenz </a:t>
            </a:r>
          </a:p>
        </p:txBody>
      </p:sp>
    </p:spTree>
    <p:extLst>
      <p:ext uri="{BB962C8B-B14F-4D97-AF65-F5344CB8AC3E}">
        <p14:creationId xmlns:p14="http://schemas.microsoft.com/office/powerpoint/2010/main" val="17447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451</Words>
  <Application>Microsoft Macintosh PowerPoint</Application>
  <PresentationFormat>Benutzerdefiniert</PresentationFormat>
  <Paragraphs>226</Paragraphs>
  <Slides>14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LM Roman 10</vt:lpstr>
      <vt:lpstr>Office 2013 – 2022-Design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Sparhuber</dc:creator>
  <cp:lastModifiedBy>Kirstin Schmidt</cp:lastModifiedBy>
  <cp:revision>43</cp:revision>
  <dcterms:created xsi:type="dcterms:W3CDTF">2023-05-01T15:36:55Z</dcterms:created>
  <dcterms:modified xsi:type="dcterms:W3CDTF">2024-12-13T13:29:46Z</dcterms:modified>
</cp:coreProperties>
</file>