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260" r:id="rId3"/>
    <p:sldId id="268" r:id="rId4"/>
    <p:sldId id="264" r:id="rId5"/>
    <p:sldId id="266" r:id="rId6"/>
    <p:sldId id="265" r:id="rId7"/>
    <p:sldId id="270" r:id="rId8"/>
    <p:sldId id="271" r:id="rId9"/>
    <p:sldId id="272" r:id="rId10"/>
    <p:sldId id="273" r:id="rId11"/>
    <p:sldId id="274" r:id="rId12"/>
    <p:sldId id="269" r:id="rId13"/>
    <p:sldId id="275" r:id="rId14"/>
    <p:sldId id="277" r:id="rId15"/>
    <p:sldId id="278" r:id="rId16"/>
    <p:sldId id="279" r:id="rId17"/>
    <p:sldId id="280" r:id="rId18"/>
    <p:sldId id="276" r:id="rId19"/>
    <p:sldId id="281" r:id="rId20"/>
    <p:sldId id="302" r:id="rId21"/>
    <p:sldId id="283" r:id="rId22"/>
    <p:sldId id="284" r:id="rId23"/>
    <p:sldId id="285" r:id="rId24"/>
    <p:sldId id="286" r:id="rId25"/>
    <p:sldId id="287" r:id="rId26"/>
    <p:sldId id="289" r:id="rId27"/>
    <p:sldId id="291" r:id="rId28"/>
    <p:sldId id="292" r:id="rId29"/>
    <p:sldId id="293" r:id="rId30"/>
    <p:sldId id="294" r:id="rId31"/>
    <p:sldId id="295" r:id="rId32"/>
    <p:sldId id="303" r:id="rId33"/>
    <p:sldId id="297" r:id="rId34"/>
    <p:sldId id="304" r:id="rId35"/>
    <p:sldId id="290" r:id="rId36"/>
    <p:sldId id="298" r:id="rId37"/>
    <p:sldId id="299" r:id="rId38"/>
    <p:sldId id="300" r:id="rId39"/>
    <p:sldId id="301" r:id="rId40"/>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D000"/>
    <a:srgbClr val="267326"/>
    <a:srgbClr val="A520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3" autoAdjust="0"/>
    <p:restoredTop sz="76200" autoAdjust="0"/>
  </p:normalViewPr>
  <p:slideViewPr>
    <p:cSldViewPr snapToGrid="0" snapToObjects="1">
      <p:cViewPr varScale="1">
        <p:scale>
          <a:sx n="95" d="100"/>
          <a:sy n="95" d="100"/>
        </p:scale>
        <p:origin x="1520" y="17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A604BFD-1EA7-0B84-442E-45217E62FF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E14175F-758E-EC42-76BA-FB0A536BF0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70F84F-ED3C-1B41-9AE9-868BF14758C6}" type="datetimeFigureOut">
              <a:rPr lang="de-DE" smtClean="0"/>
              <a:t>29.04.25</a:t>
            </a:fld>
            <a:endParaRPr lang="de-DE"/>
          </a:p>
        </p:txBody>
      </p:sp>
      <p:sp>
        <p:nvSpPr>
          <p:cNvPr id="4" name="Fußzeilenplatzhalter 3">
            <a:extLst>
              <a:ext uri="{FF2B5EF4-FFF2-40B4-BE49-F238E27FC236}">
                <a16:creationId xmlns:a16="http://schemas.microsoft.com/office/drawing/2014/main" id="{799F9605-1595-ECE9-4DB3-D808E23D39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455C77F-7E29-511B-B97A-DB7D01C7F5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3E783-BC23-104D-8EC0-73B00DC94E4C}" type="slidenum">
              <a:rPr lang="de-DE" smtClean="0"/>
              <a:t>‹Nr.›</a:t>
            </a:fld>
            <a:endParaRPr lang="de-DE"/>
          </a:p>
        </p:txBody>
      </p:sp>
    </p:spTree>
    <p:extLst>
      <p:ext uri="{BB962C8B-B14F-4D97-AF65-F5344CB8AC3E}">
        <p14:creationId xmlns:p14="http://schemas.microsoft.com/office/powerpoint/2010/main" val="1582956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B304F-E602-FC44-9552-A5278789D2C7}" type="datetimeFigureOut">
              <a:rPr lang="de-DE" smtClean="0"/>
              <a:t>29.04.25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9B407-6955-9A44-8270-06311072E52E}" type="slidenum">
              <a:rPr lang="de-DE" smtClean="0"/>
              <a:t>‹Nr.›</a:t>
            </a:fld>
            <a:endParaRPr lang="de-DE"/>
          </a:p>
        </p:txBody>
      </p:sp>
    </p:spTree>
    <p:extLst>
      <p:ext uri="{BB962C8B-B14F-4D97-AF65-F5344CB8AC3E}">
        <p14:creationId xmlns:p14="http://schemas.microsoft.com/office/powerpoint/2010/main" val="322279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Begrüßung</a:t>
            </a:r>
          </a:p>
          <a:p>
            <a:r>
              <a:rPr lang="de-DE" dirty="0"/>
              <a:t>Warum geneinsame Vorbesprechung?</a:t>
            </a:r>
          </a:p>
          <a:p>
            <a:pPr marL="171450" indent="-171450">
              <a:buFontTx/>
              <a:buChar char="-"/>
            </a:pPr>
            <a:r>
              <a:rPr lang="de-DE" dirty="0"/>
              <a:t>Seminar in Kooperation mit Wahlmöglichkeit einer Vertiefung</a:t>
            </a:r>
          </a:p>
          <a:p>
            <a:pPr marL="171450" indent="-171450">
              <a:buFontTx/>
              <a:buChar char="-"/>
            </a:pPr>
            <a:r>
              <a:rPr lang="de-DE" dirty="0"/>
              <a:t>Identisches Thema und identischer Termin für die Kompaktphase</a:t>
            </a:r>
          </a:p>
        </p:txBody>
      </p:sp>
      <p:sp>
        <p:nvSpPr>
          <p:cNvPr id="4" name="Foliennummernplatzhalter 3"/>
          <p:cNvSpPr>
            <a:spLocks noGrp="1"/>
          </p:cNvSpPr>
          <p:nvPr>
            <p:ph type="sldNum" sz="quarter" idx="5"/>
          </p:nvPr>
        </p:nvSpPr>
        <p:spPr/>
        <p:txBody>
          <a:bodyPr/>
          <a:lstStyle/>
          <a:p>
            <a:fld id="{BAF9B407-6955-9A44-8270-06311072E52E}" type="slidenum">
              <a:rPr lang="de-DE" smtClean="0"/>
              <a:t>1</a:t>
            </a:fld>
            <a:endParaRPr lang="de-DE"/>
          </a:p>
        </p:txBody>
      </p:sp>
    </p:spTree>
    <p:extLst>
      <p:ext uri="{BB962C8B-B14F-4D97-AF65-F5344CB8AC3E}">
        <p14:creationId xmlns:p14="http://schemas.microsoft.com/office/powerpoint/2010/main" val="223093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578" defTabSz="908999">
              <a:lnSpc>
                <a:spcPct val="110000"/>
              </a:lnSpc>
              <a:buSzPct val="45000"/>
              <a:tabLst>
                <a:tab pos="1578" algn="l"/>
                <a:tab pos="105735" algn="l"/>
                <a:tab pos="552344" algn="l"/>
                <a:tab pos="998953" algn="l"/>
                <a:tab pos="1445562" algn="l"/>
                <a:tab pos="1892171" algn="l"/>
                <a:tab pos="2338780" algn="l"/>
                <a:tab pos="2785390" algn="l"/>
                <a:tab pos="3231998" algn="l"/>
                <a:tab pos="3678608" algn="l"/>
                <a:tab pos="4125216" algn="l"/>
                <a:tab pos="4571826" algn="l"/>
                <a:tab pos="5018435" algn="l"/>
                <a:tab pos="5465044" algn="l"/>
                <a:tab pos="5911653" algn="l"/>
                <a:tab pos="6358262" algn="l"/>
                <a:tab pos="6804871" algn="l"/>
                <a:tab pos="7251480" algn="l"/>
                <a:tab pos="7698089" algn="l"/>
                <a:tab pos="8144699" algn="l"/>
                <a:tab pos="8591307" algn="l"/>
              </a:tabLst>
              <a:defRPr/>
            </a:pPr>
            <a:r>
              <a:rPr lang="de-DE" dirty="0">
                <a:solidFill>
                  <a:srgbClr val="333333"/>
                </a:solidFill>
                <a:latin typeface="Arial" charset="0"/>
                <a:ea typeface="ＭＳ Ｐゴシック" charset="0"/>
              </a:rPr>
              <a:t>Aus der </a:t>
            </a:r>
            <a:r>
              <a:rPr lang="de-DE" b="1" dirty="0">
                <a:solidFill>
                  <a:srgbClr val="333333"/>
                </a:solidFill>
                <a:latin typeface="Arial" charset="0"/>
                <a:ea typeface="ＭＳ Ｐゴシック" charset="0"/>
              </a:rPr>
              <a:t>Perspektive der Lehrerbildung</a:t>
            </a:r>
            <a:r>
              <a:rPr lang="de-DE" dirty="0">
                <a:solidFill>
                  <a:srgbClr val="333333"/>
                </a:solidFill>
                <a:latin typeface="Arial" charset="0"/>
                <a:ea typeface="ＭＳ Ｐゴシック" charset="0"/>
              </a:rPr>
              <a:t>: Warum arbeiten wir mit sogenannten „Fällen“ in diesem Seminar?</a:t>
            </a:r>
          </a:p>
          <a:p>
            <a:pPr marL="1578" defTabSz="908999">
              <a:lnSpc>
                <a:spcPct val="110000"/>
              </a:lnSpc>
              <a:buSzPct val="45000"/>
              <a:tabLst>
                <a:tab pos="1578" algn="l"/>
                <a:tab pos="105735" algn="l"/>
                <a:tab pos="552344" algn="l"/>
                <a:tab pos="998953" algn="l"/>
                <a:tab pos="1445562" algn="l"/>
                <a:tab pos="1892171" algn="l"/>
                <a:tab pos="2338780" algn="l"/>
                <a:tab pos="2785390" algn="l"/>
                <a:tab pos="3231998" algn="l"/>
                <a:tab pos="3678608" algn="l"/>
                <a:tab pos="4125216" algn="l"/>
                <a:tab pos="4571826" algn="l"/>
                <a:tab pos="5018435" algn="l"/>
                <a:tab pos="5465044" algn="l"/>
                <a:tab pos="5911653" algn="l"/>
                <a:tab pos="6358262" algn="l"/>
                <a:tab pos="6804871" algn="l"/>
                <a:tab pos="7251480" algn="l"/>
                <a:tab pos="7698089" algn="l"/>
                <a:tab pos="8144699" algn="l"/>
                <a:tab pos="8591307" algn="l"/>
              </a:tabLst>
              <a:defRPr/>
            </a:pPr>
            <a:endParaRPr lang="de-DE" dirty="0">
              <a:solidFill>
                <a:srgbClr val="333333"/>
              </a:solidFill>
              <a:latin typeface="Arial" charset="0"/>
              <a:ea typeface="ＭＳ Ｐゴシック" charset="0"/>
            </a:endParaRPr>
          </a:p>
          <a:p>
            <a:pPr marL="1578" defTabSz="908999">
              <a:lnSpc>
                <a:spcPct val="110000"/>
              </a:lnSpc>
              <a:buSzPct val="45000"/>
              <a:tabLst>
                <a:tab pos="1578" algn="l"/>
                <a:tab pos="105735" algn="l"/>
                <a:tab pos="552344" algn="l"/>
                <a:tab pos="998953" algn="l"/>
                <a:tab pos="1445562" algn="l"/>
                <a:tab pos="1892171" algn="l"/>
                <a:tab pos="2338780" algn="l"/>
                <a:tab pos="2785390" algn="l"/>
                <a:tab pos="3231998" algn="l"/>
                <a:tab pos="3678608" algn="l"/>
                <a:tab pos="4125216" algn="l"/>
                <a:tab pos="4571826" algn="l"/>
                <a:tab pos="5018435" algn="l"/>
                <a:tab pos="5465044" algn="l"/>
                <a:tab pos="5911653" algn="l"/>
                <a:tab pos="6358262" algn="l"/>
                <a:tab pos="6804871" algn="l"/>
                <a:tab pos="7251480" algn="l"/>
                <a:tab pos="7698089" algn="l"/>
                <a:tab pos="8144699" algn="l"/>
                <a:tab pos="8591307" algn="l"/>
              </a:tabLst>
              <a:defRPr/>
            </a:pPr>
            <a:r>
              <a:rPr lang="de-DE" dirty="0">
                <a:solidFill>
                  <a:srgbClr val="333333"/>
                </a:solidFill>
                <a:latin typeface="Arial" charset="0"/>
                <a:ea typeface="ＭＳ Ｐゴシック" charset="0"/>
              </a:rPr>
              <a:t>Ein immer wieder angemahntes </a:t>
            </a:r>
            <a:r>
              <a:rPr lang="de-DE" b="1" dirty="0">
                <a:solidFill>
                  <a:srgbClr val="333333"/>
                </a:solidFill>
                <a:latin typeface="Arial" charset="0"/>
                <a:ea typeface="ＭＳ Ｐゴシック" charset="0"/>
              </a:rPr>
              <a:t>Problem ist die Theorie-Praxis-Verknüpfung im bestehenden System der Lehrerausbildung….</a:t>
            </a:r>
            <a:endParaRPr lang="de-DE" dirty="0">
              <a:solidFill>
                <a:srgbClr val="333333"/>
              </a:solidFill>
              <a:latin typeface="Arial" charset="0"/>
              <a:ea typeface="ＭＳ Ｐゴシック" charset="0"/>
            </a:endParaRPr>
          </a:p>
          <a:p>
            <a:pPr marL="1578" defTabSz="908999">
              <a:lnSpc>
                <a:spcPct val="110000"/>
              </a:lnSpc>
              <a:buSzPct val="45000"/>
              <a:tabLst>
                <a:tab pos="1578" algn="l"/>
                <a:tab pos="105735" algn="l"/>
                <a:tab pos="552344" algn="l"/>
                <a:tab pos="998953" algn="l"/>
                <a:tab pos="1445562" algn="l"/>
                <a:tab pos="1892171" algn="l"/>
                <a:tab pos="2338780" algn="l"/>
                <a:tab pos="2785390" algn="l"/>
                <a:tab pos="3231998" algn="l"/>
                <a:tab pos="3678608" algn="l"/>
                <a:tab pos="4125216" algn="l"/>
                <a:tab pos="4571826" algn="l"/>
                <a:tab pos="5018435" algn="l"/>
                <a:tab pos="5465044" algn="l"/>
                <a:tab pos="5911653" algn="l"/>
                <a:tab pos="6358262" algn="l"/>
                <a:tab pos="6804871" algn="l"/>
                <a:tab pos="7251480" algn="l"/>
                <a:tab pos="7698089" algn="l"/>
                <a:tab pos="8144699" algn="l"/>
                <a:tab pos="8591307" algn="l"/>
              </a:tabLst>
              <a:defRPr/>
            </a:pPr>
            <a:endParaRPr lang="de-DE" dirty="0">
              <a:solidFill>
                <a:srgbClr val="333333"/>
              </a:solidFill>
              <a:latin typeface="Arial" charset="0"/>
              <a:ea typeface="ＭＳ Ｐゴシック" charset="0"/>
            </a:endParaRPr>
          </a:p>
          <a:p>
            <a:pPr defTabSz="908999">
              <a:defRPr/>
            </a:pPr>
            <a:r>
              <a:rPr lang="de-DE" b="1" dirty="0">
                <a:latin typeface="Arial" panose="020B0604020202020204" pitchFamily="34" charset="0"/>
                <a:cs typeface="Arial" panose="020B0604020202020204" pitchFamily="34" charset="0"/>
              </a:rPr>
              <a:t>Als größtes Hindernis für den Theorie-Praxis-Transfer: </a:t>
            </a:r>
            <a:r>
              <a:rPr lang="de-DE" b="1" u="sng" dirty="0">
                <a:latin typeface="Arial" panose="020B0604020202020204" pitchFamily="34" charset="0"/>
                <a:cs typeface="Arial" panose="020B0604020202020204" pitchFamily="34" charset="0"/>
              </a:rPr>
              <a:t>Komplexität des Unterrichtsgeschehens….!</a:t>
            </a:r>
          </a:p>
          <a:p>
            <a:endParaRPr lang="de-DE" i="1" dirty="0">
              <a:latin typeface="Arial" panose="020B0604020202020204" pitchFamily="34" charset="0"/>
              <a:cs typeface="Arial" panose="020B0604020202020204" pitchFamily="34" charset="0"/>
            </a:endParaRPr>
          </a:p>
          <a:p>
            <a:r>
              <a:rPr lang="de-DE" i="0" dirty="0" err="1">
                <a:latin typeface="Arial" panose="020B0604020202020204" pitchFamily="34" charset="0"/>
                <a:cs typeface="Arial" panose="020B0604020202020204" pitchFamily="34" charset="0"/>
              </a:rPr>
              <a:t>Reflection</a:t>
            </a:r>
            <a:r>
              <a:rPr lang="de-DE" i="0" dirty="0">
                <a:latin typeface="Arial" panose="020B0604020202020204" pitchFamily="34" charset="0"/>
                <a:cs typeface="Arial" panose="020B0604020202020204" pitchFamily="34" charset="0"/>
              </a:rPr>
              <a:t> in action- </a:t>
            </a:r>
            <a:r>
              <a:rPr lang="de-DE" i="0" dirty="0" err="1">
                <a:latin typeface="Arial" panose="020B0604020202020204" pitchFamily="34" charset="0"/>
                <a:cs typeface="Arial" panose="020B0604020202020204" pitchFamily="34" charset="0"/>
              </a:rPr>
              <a:t>reflection</a:t>
            </a:r>
            <a:r>
              <a:rPr lang="de-DE" i="0" dirty="0">
                <a:latin typeface="Arial" panose="020B0604020202020204" pitchFamily="34" charset="0"/>
                <a:cs typeface="Arial" panose="020B0604020202020204" pitchFamily="34" charset="0"/>
              </a:rPr>
              <a:t> on </a:t>
            </a:r>
            <a:r>
              <a:rPr lang="de-DE" i="0" dirty="0" err="1">
                <a:latin typeface="Arial" panose="020B0604020202020204" pitchFamily="34" charset="0"/>
                <a:cs typeface="Arial" panose="020B0604020202020204" pitchFamily="34" charset="0"/>
              </a:rPr>
              <a:t>action</a:t>
            </a:r>
            <a:endParaRPr lang="de-DE" i="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5"/>
          </p:nvPr>
        </p:nvSpPr>
        <p:spPr/>
        <p:txBody>
          <a:bodyPr/>
          <a:lstStyle/>
          <a:p>
            <a:fld id="{BAF9B407-6955-9A44-8270-06311072E52E}" type="slidenum">
              <a:rPr lang="de-DE" smtClean="0"/>
              <a:t>13</a:t>
            </a:fld>
            <a:endParaRPr lang="de-DE"/>
          </a:p>
        </p:txBody>
      </p:sp>
    </p:spTree>
    <p:extLst>
      <p:ext uri="{BB962C8B-B14F-4D97-AF65-F5344CB8AC3E}">
        <p14:creationId xmlns:p14="http://schemas.microsoft.com/office/powerpoint/2010/main" val="2671832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Gelöst</a:t>
            </a:r>
            <a:r>
              <a:rPr lang="de-DE" baseline="0" dirty="0"/>
              <a:t> / ungelöst</a:t>
            </a:r>
            <a:endParaRPr lang="de-DE" dirty="0"/>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15</a:t>
            </a:fld>
            <a:endParaRPr lang="de-DE"/>
          </a:p>
        </p:txBody>
      </p:sp>
    </p:spTree>
    <p:extLst>
      <p:ext uri="{BB962C8B-B14F-4D97-AF65-F5344CB8AC3E}">
        <p14:creationId xmlns:p14="http://schemas.microsoft.com/office/powerpoint/2010/main" val="246815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08999"/>
            <a:r>
              <a:rPr lang="de-DE" b="1" i="0" dirty="0">
                <a:latin typeface="Times New Roman" pitchFamily="18" charset="0"/>
                <a:sym typeface="Wingdings" panose="05000000000000000000" pitchFamily="2" charset="2"/>
              </a:rPr>
              <a:t> </a:t>
            </a:r>
            <a:r>
              <a:rPr lang="de-DE" b="1" dirty="0">
                <a:solidFill>
                  <a:srgbClr val="32414B"/>
                </a:solidFill>
                <a:latin typeface="Arial" charset="0"/>
                <a:ea typeface="ＭＳ Ｐゴシック" charset="0"/>
              </a:rPr>
              <a:t>Im besten Sinne soll ein Fall den Personen in der Lehramtsausbildung ermöglichen, wie eine professionelle Lehrkraft zu denken, zu handeln und sich professioneller Wertmaßstäbe zu bedienen.</a:t>
            </a:r>
          </a:p>
          <a:p>
            <a:endParaRPr lang="de-DE" b="0" i="0" dirty="0">
              <a:latin typeface="Times New Roman" pitchFamily="18" charset="0"/>
              <a:sym typeface="Wingdings" panose="05000000000000000000" pitchFamily="2" charset="2"/>
            </a:endParaRPr>
          </a:p>
          <a:p>
            <a:pPr marL="171450" indent="-171450">
              <a:buFont typeface="Wingdings" panose="05000000000000000000" pitchFamily="2" charset="2"/>
              <a:buChar char="à"/>
            </a:pPr>
            <a:r>
              <a:rPr lang="de-DE" b="0" i="0" dirty="0">
                <a:latin typeface="Times New Roman" pitchFamily="18" charset="0"/>
                <a:sym typeface="Wingdings" panose="05000000000000000000" pitchFamily="2" charset="2"/>
              </a:rPr>
              <a:t>Und wir</a:t>
            </a:r>
            <a:r>
              <a:rPr lang="de-DE" b="0" i="0" baseline="0" dirty="0">
                <a:latin typeface="Times New Roman" pitchFamily="18" charset="0"/>
                <a:sym typeface="Wingdings" panose="05000000000000000000" pitchFamily="2" charset="2"/>
              </a:rPr>
              <a:t> haben für die Vorbereitung dieses Seminars die Generierung des Falls </a:t>
            </a:r>
            <a:r>
              <a:rPr lang="de-DE" b="1" i="0" baseline="0" dirty="0">
                <a:latin typeface="Times New Roman" pitchFamily="18" charset="0"/>
                <a:sym typeface="Wingdings" panose="05000000000000000000" pitchFamily="2" charset="2"/>
              </a:rPr>
              <a:t>an die Frage der Herausforderung geknüpft</a:t>
            </a:r>
            <a:r>
              <a:rPr lang="de-DE" b="0" i="0" baseline="0" dirty="0">
                <a:latin typeface="Times New Roman" pitchFamily="18" charset="0"/>
                <a:sym typeface="Wingdings" panose="05000000000000000000" pitchFamily="2" charset="2"/>
              </a:rPr>
              <a:t>, wir fragen Sie nach einem herausfordernden Ereignis </a:t>
            </a:r>
          </a:p>
          <a:p>
            <a:pPr marL="171450" indent="-171450">
              <a:buFont typeface="Wingdings" panose="05000000000000000000" pitchFamily="2" charset="2"/>
              <a:buChar char="à"/>
            </a:pPr>
            <a:r>
              <a:rPr lang="de-DE" b="0" i="0" baseline="0" dirty="0">
                <a:latin typeface="Times New Roman" pitchFamily="18" charset="0"/>
                <a:sym typeface="Wingdings" panose="05000000000000000000" pitchFamily="2" charset="2"/>
              </a:rPr>
              <a:t>Wir alle sind im </a:t>
            </a:r>
            <a:r>
              <a:rPr lang="de-DE" b="1" i="0" baseline="0" dirty="0">
                <a:latin typeface="Times New Roman" pitchFamily="18" charset="0"/>
                <a:sym typeface="Wingdings" panose="05000000000000000000" pitchFamily="2" charset="2"/>
              </a:rPr>
              <a:t>pädagogischen Kontext stets mit herausfordernden Ereignissen </a:t>
            </a:r>
            <a:r>
              <a:rPr lang="de-DE" b="0" i="0" baseline="0" dirty="0">
                <a:latin typeface="Times New Roman" pitchFamily="18" charset="0"/>
                <a:sym typeface="Wingdings" panose="05000000000000000000" pitchFamily="2" charset="2"/>
              </a:rPr>
              <a:t>konfrontiert, das bedeutet keine Schwäche sich damit auseinanderzusetzen, sondern ist Zeichen von Professionalität. </a:t>
            </a:r>
            <a:r>
              <a:rPr lang="de-DE" b="1" i="0" baseline="0" dirty="0">
                <a:latin typeface="Times New Roman" pitchFamily="18" charset="0"/>
                <a:sym typeface="Wingdings" panose="05000000000000000000" pitchFamily="2" charset="2"/>
              </a:rPr>
              <a:t>– die Auseinandersetzung kann verschieden sein – wir könnten auch sagen, dass Ihre Berufspraxis per se die Bearbeitung von Fällen ist.</a:t>
            </a:r>
            <a:endParaRPr lang="de-DE" b="1" i="0" dirty="0">
              <a:latin typeface="Times New Roman" pitchFamily="18" charset="0"/>
              <a:sym typeface="Wingdings" panose="05000000000000000000" pitchFamily="2" charset="2"/>
            </a:endParaRPr>
          </a:p>
          <a:p>
            <a:endParaRPr lang="de-DE" b="1" i="0" dirty="0">
              <a:latin typeface="Times New Roman" pitchFamily="18" charset="0"/>
              <a:sym typeface="Wingdings" panose="05000000000000000000" pitchFamily="2" charset="2"/>
            </a:endParaRPr>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16</a:t>
            </a:fld>
            <a:endParaRPr lang="de-DE"/>
          </a:p>
        </p:txBody>
      </p:sp>
    </p:spTree>
    <p:extLst>
      <p:ext uri="{BB962C8B-B14F-4D97-AF65-F5344CB8AC3E}">
        <p14:creationId xmlns:p14="http://schemas.microsoft.com/office/powerpoint/2010/main" val="3505180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dirty="0">
                <a:latin typeface="Times New Roman" pitchFamily="18" charset="0"/>
                <a:sym typeface="Wingdings" panose="05000000000000000000" pitchFamily="2" charset="2"/>
              </a:rPr>
              <a:t>Dazu wäre jetzt erst einmal zu klären: Was ist eigentlich ein Fall?</a:t>
            </a:r>
            <a:br>
              <a:rPr lang="de-DE" i="0" dirty="0">
                <a:latin typeface="Times New Roman" pitchFamily="18" charset="0"/>
                <a:sym typeface="Wingdings" panose="05000000000000000000" pitchFamily="2" charset="2"/>
              </a:rPr>
            </a:br>
            <a:r>
              <a:rPr lang="de-DE" i="0" dirty="0">
                <a:latin typeface="Times New Roman" pitchFamily="18" charset="0"/>
                <a:sym typeface="Wingdings" panose="05000000000000000000" pitchFamily="2" charset="2"/>
              </a:rPr>
              <a:t> </a:t>
            </a:r>
            <a:r>
              <a:rPr lang="de-DE" i="0" baseline="0" dirty="0">
                <a:latin typeface="Times New Roman" pitchFamily="18" charset="0"/>
                <a:sym typeface="Wingdings" panose="05000000000000000000" pitchFamily="2" charset="2"/>
              </a:rPr>
              <a:t>alles, was </a:t>
            </a:r>
            <a:r>
              <a:rPr lang="de-DE" b="1" i="0" baseline="0" dirty="0">
                <a:latin typeface="Times New Roman" pitchFamily="18" charset="0"/>
                <a:sym typeface="Wingdings" panose="05000000000000000000" pitchFamily="2" charset="2"/>
              </a:rPr>
              <a:t>Sie </a:t>
            </a:r>
            <a:r>
              <a:rPr lang="de-DE" i="0" baseline="0" dirty="0">
                <a:latin typeface="Times New Roman" pitchFamily="18" charset="0"/>
                <a:sym typeface="Wingdings" panose="05000000000000000000" pitchFamily="2" charset="2"/>
              </a:rPr>
              <a:t>zu einem Fall machen: selektiver Charakter. Sie entscheiden, was der Fall ist und was nicht</a:t>
            </a:r>
          </a:p>
          <a:p>
            <a:endParaRPr lang="de-DE" i="0" baseline="0" dirty="0">
              <a:latin typeface="Times New Roman" pitchFamily="18" charset="0"/>
              <a:sym typeface="Wingdings" panose="05000000000000000000" pitchFamily="2" charset="2"/>
            </a:endParaRPr>
          </a:p>
          <a:p>
            <a:pPr marL="170437" indent="-170437">
              <a:buFontTx/>
              <a:buChar char="-"/>
            </a:pPr>
            <a:r>
              <a:rPr lang="de-DE" i="0" baseline="0" dirty="0">
                <a:latin typeface="Times New Roman" pitchFamily="18" charset="0"/>
                <a:sym typeface="Wingdings" panose="05000000000000000000" pitchFamily="2" charset="2"/>
              </a:rPr>
              <a:t>muss nicht echte Praxis sein, kann auch hypothetisch/ erfunden sein</a:t>
            </a:r>
            <a:br>
              <a:rPr lang="de-DE" i="0" baseline="0" dirty="0">
                <a:latin typeface="Times New Roman" pitchFamily="18" charset="0"/>
                <a:sym typeface="Wingdings" panose="05000000000000000000" pitchFamily="2" charset="2"/>
              </a:rPr>
            </a:br>
            <a:r>
              <a:rPr lang="de-DE" i="0" baseline="0" dirty="0">
                <a:latin typeface="Times New Roman" pitchFamily="18" charset="0"/>
                <a:sym typeface="Wingdings" panose="05000000000000000000" pitchFamily="2" charset="2"/>
              </a:rPr>
              <a:t> ist auch nur ein Ausschnitt, spiegelt also nicht die Komplexität der Realität wider</a:t>
            </a:r>
          </a:p>
          <a:p>
            <a:pPr marL="170437" indent="-170437">
              <a:buFontTx/>
              <a:buChar char="-"/>
            </a:pPr>
            <a:r>
              <a:rPr lang="de-DE" i="0" baseline="0" dirty="0">
                <a:latin typeface="Times New Roman" pitchFamily="18" charset="0"/>
                <a:sym typeface="Wingdings" panose="05000000000000000000" pitchFamily="2" charset="2"/>
              </a:rPr>
              <a:t>auf jeden Fall detailreich!</a:t>
            </a:r>
          </a:p>
          <a:p>
            <a:pPr marL="170437" indent="-170437">
              <a:buFontTx/>
              <a:buChar char="-"/>
            </a:pPr>
            <a:r>
              <a:rPr lang="de-DE" i="0" baseline="0" dirty="0">
                <a:latin typeface="Times New Roman" pitchFamily="18" charset="0"/>
                <a:sym typeface="Wingdings" panose="05000000000000000000" pitchFamily="2" charset="2"/>
              </a:rPr>
              <a:t>steht </a:t>
            </a:r>
            <a:r>
              <a:rPr lang="de-DE" b="1" i="0" baseline="0" dirty="0">
                <a:latin typeface="Times New Roman" pitchFamily="18" charset="0"/>
                <a:sym typeface="Wingdings" panose="05000000000000000000" pitchFamily="2" charset="2"/>
              </a:rPr>
              <a:t>für</a:t>
            </a:r>
            <a:r>
              <a:rPr lang="de-DE" i="0" baseline="0" dirty="0">
                <a:latin typeface="Times New Roman" pitchFamily="18" charset="0"/>
                <a:sym typeface="Wingdings" panose="05000000000000000000" pitchFamily="2" charset="2"/>
              </a:rPr>
              <a:t> das, für was Sie es generieren. Heißt nicht, dass andere Personen andere Dinge darin sehen</a:t>
            </a:r>
          </a:p>
          <a:p>
            <a:pPr marL="170437" indent="-170437">
              <a:buFontTx/>
              <a:buChar char="-"/>
            </a:pPr>
            <a:r>
              <a:rPr lang="de-DE" i="0" baseline="0" dirty="0">
                <a:latin typeface="Times New Roman" pitchFamily="18" charset="0"/>
                <a:sym typeface="Wingdings" panose="05000000000000000000" pitchFamily="2" charset="2"/>
              </a:rPr>
              <a:t>sinnvollerweise behandelt er pädagogische Schlüsselsituationen</a:t>
            </a:r>
            <a:endParaRPr lang="de-DE" i="0" dirty="0">
              <a:latin typeface="Times New Roman" pitchFamily="18" charset="0"/>
              <a:sym typeface="Wingdings" panose="05000000000000000000" pitchFamily="2" charset="2"/>
            </a:endParaRPr>
          </a:p>
          <a:p>
            <a:endParaRPr lang="de-DE" dirty="0"/>
          </a:p>
          <a:p>
            <a:pPr defTabSz="908999" fontAlgn="base">
              <a:spcBef>
                <a:spcPct val="30000"/>
              </a:spcBef>
              <a:spcAft>
                <a:spcPct val="0"/>
              </a:spcAft>
              <a:defRPr/>
            </a:pPr>
            <a:r>
              <a:rPr lang="de-DE" altLang="de-DE" dirty="0"/>
              <a:t>typische (oder besondere), wiederkehrende Situation, die real/ authentisch ist und gelöst/ungelöst</a:t>
            </a:r>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17</a:t>
            </a:fld>
            <a:endParaRPr lang="de-DE"/>
          </a:p>
        </p:txBody>
      </p:sp>
    </p:spTree>
    <p:extLst>
      <p:ext uri="{BB962C8B-B14F-4D97-AF65-F5344CB8AC3E}">
        <p14:creationId xmlns:p14="http://schemas.microsoft.com/office/powerpoint/2010/main" val="340457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0437" indent="-170437">
              <a:buFont typeface="Wingdings" panose="05000000000000000000" pitchFamily="2" charset="2"/>
              <a:buChar char="à"/>
            </a:pPr>
            <a:r>
              <a:rPr lang="de-DE" b="1" i="0" u="sng" dirty="0">
                <a:latin typeface="Times New Roman" pitchFamily="18" charset="0"/>
                <a:sym typeface="Wingdings" panose="05000000000000000000" pitchFamily="2" charset="2"/>
              </a:rPr>
              <a:t>Anhand eines Falles möchte ich mit</a:t>
            </a:r>
            <a:r>
              <a:rPr lang="de-DE" b="1" i="0" u="sng" baseline="0" dirty="0">
                <a:latin typeface="Times New Roman" pitchFamily="18" charset="0"/>
                <a:sym typeface="Wingdings" panose="05000000000000000000" pitchFamily="2" charset="2"/>
              </a:rPr>
              <a:t> Ihnen erarbeiten wir Sie einen eigenen Fall aufschreiben können … </a:t>
            </a:r>
          </a:p>
          <a:p>
            <a:pPr marL="170437" indent="-170437">
              <a:buFont typeface="Wingdings" panose="05000000000000000000" pitchFamily="2" charset="2"/>
              <a:buChar char="à"/>
            </a:pPr>
            <a:endParaRPr lang="de-DE" b="1" i="0" u="sng" baseline="0" dirty="0">
              <a:latin typeface="Times New Roman" pitchFamily="18" charset="0"/>
              <a:sym typeface="Wingdings" panose="05000000000000000000" pitchFamily="2" charset="2"/>
            </a:endParaRPr>
          </a:p>
          <a:p>
            <a:pPr marL="170437" indent="-170437">
              <a:buFont typeface="Wingdings" panose="05000000000000000000" pitchFamily="2" charset="2"/>
              <a:buChar char="à"/>
            </a:pPr>
            <a:r>
              <a:rPr lang="de-DE" b="1" i="0" u="sng" baseline="0" dirty="0">
                <a:latin typeface="Times New Roman" pitchFamily="18" charset="0"/>
                <a:sym typeface="Wingdings" panose="05000000000000000000" pitchFamily="2" charset="2"/>
              </a:rPr>
              <a:t>Ich blende Ihnen ein Beispiel ein!</a:t>
            </a:r>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18</a:t>
            </a:fld>
            <a:endParaRPr lang="de-DE"/>
          </a:p>
        </p:txBody>
      </p:sp>
    </p:spTree>
    <p:extLst>
      <p:ext uri="{BB962C8B-B14F-4D97-AF65-F5344CB8AC3E}">
        <p14:creationId xmlns:p14="http://schemas.microsoft.com/office/powerpoint/2010/main" val="911086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Was sagen Sie zu diesem Fall? Zu dieser Beschreibung?</a:t>
            </a:r>
          </a:p>
          <a:p>
            <a:endParaRPr lang="de-DE" baseline="0" dirty="0"/>
          </a:p>
          <a:p>
            <a:pPr marL="170437" indent="-170437">
              <a:buFontTx/>
              <a:buChar char="-"/>
            </a:pPr>
            <a:r>
              <a:rPr lang="de-DE" baseline="0" dirty="0"/>
              <a:t>Warum sollte eine Fallbeschreibung wertfrei sein? </a:t>
            </a:r>
          </a:p>
          <a:p>
            <a:pPr marL="170437" indent="-170437">
              <a:buFontTx/>
              <a:buChar char="-"/>
            </a:pPr>
            <a:r>
              <a:rPr lang="de-DE" baseline="0" dirty="0"/>
              <a:t> Um letztendlich den </a:t>
            </a:r>
            <a:r>
              <a:rPr lang="de-DE" b="1" baseline="0" dirty="0"/>
              <a:t>größtmöglichen Spielraum zur Analyse</a:t>
            </a:r>
            <a:r>
              <a:rPr lang="de-DE" b="0" baseline="0" dirty="0"/>
              <a:t>, Interpretation und für die Entwicklung von handlungsalternativen zu ermöglichen – ohne </a:t>
            </a:r>
            <a:r>
              <a:rPr lang="de-DE" baseline="0" dirty="0"/>
              <a:t>bereits eine Perspektive vorwegzunehmen.</a:t>
            </a:r>
          </a:p>
          <a:p>
            <a:pPr marL="170437" indent="-170437">
              <a:buFontTx/>
              <a:buChar char="-"/>
            </a:pPr>
            <a:endParaRPr lang="de-DE" baseline="0" dirty="0"/>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19</a:t>
            </a:fld>
            <a:endParaRPr lang="de-DE"/>
          </a:p>
        </p:txBody>
      </p:sp>
    </p:spTree>
    <p:extLst>
      <p:ext uri="{BB962C8B-B14F-4D97-AF65-F5344CB8AC3E}">
        <p14:creationId xmlns:p14="http://schemas.microsoft.com/office/powerpoint/2010/main" val="1873297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5FD99-A005-53C5-384F-7E8A40CCD14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FCDF67E-0DC7-6066-713B-11D0B23492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FFEE0E4-3C96-9170-A1F5-98531485659E}"/>
              </a:ext>
            </a:extLst>
          </p:cNvPr>
          <p:cNvSpPr>
            <a:spLocks noGrp="1"/>
          </p:cNvSpPr>
          <p:nvPr>
            <p:ph type="body" idx="1"/>
          </p:nvPr>
        </p:nvSpPr>
        <p:spPr/>
        <p:txBody>
          <a:bodyPr/>
          <a:lstStyle/>
          <a:p>
            <a:pPr defTabSz="908999">
              <a:defRPr/>
            </a:pPr>
            <a:r>
              <a:rPr lang="de-DE" b="1" baseline="0" dirty="0"/>
              <a:t>Warum sollte eine Fallbeschreibung wertfrei sein? </a:t>
            </a:r>
            <a:r>
              <a:rPr lang="de-DE" baseline="0" dirty="0"/>
              <a:t>– Um letztendlich den größtmöglichen Spielraum zur Analyse, Interpretation und für die Entwicklung von handlungsalternativen zu ermöglichen – ohne bereits eine Perspektive vorwegzunehmen.</a:t>
            </a:r>
          </a:p>
          <a:p>
            <a:endParaRPr lang="de-DE" dirty="0"/>
          </a:p>
          <a:p>
            <a:r>
              <a:rPr lang="de-DE" b="1" dirty="0"/>
              <a:t>Was würden Sie verändern???</a:t>
            </a:r>
          </a:p>
          <a:p>
            <a:endParaRPr lang="de-DE" dirty="0"/>
          </a:p>
        </p:txBody>
      </p:sp>
      <p:sp>
        <p:nvSpPr>
          <p:cNvPr id="4" name="Foliennummernplatzhalter 3">
            <a:extLst>
              <a:ext uri="{FF2B5EF4-FFF2-40B4-BE49-F238E27FC236}">
                <a16:creationId xmlns:a16="http://schemas.microsoft.com/office/drawing/2014/main" id="{56FBFEA6-92A4-EEB6-E25F-CDDB5AD590A6}"/>
              </a:ext>
            </a:extLst>
          </p:cNvPr>
          <p:cNvSpPr>
            <a:spLocks noGrp="1"/>
          </p:cNvSpPr>
          <p:nvPr>
            <p:ph type="sldNum" sz="quarter" idx="5"/>
          </p:nvPr>
        </p:nvSpPr>
        <p:spPr/>
        <p:txBody>
          <a:bodyPr/>
          <a:lstStyle/>
          <a:p>
            <a:fld id="{BAF9B407-6955-9A44-8270-06311072E52E}" type="slidenum">
              <a:rPr lang="de-DE" smtClean="0"/>
              <a:t>20</a:t>
            </a:fld>
            <a:endParaRPr lang="de-DE"/>
          </a:p>
        </p:txBody>
      </p:sp>
    </p:spTree>
    <p:extLst>
      <p:ext uri="{BB962C8B-B14F-4D97-AF65-F5344CB8AC3E}">
        <p14:creationId xmlns:p14="http://schemas.microsoft.com/office/powerpoint/2010/main" val="3940866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Welchen </a:t>
            </a:r>
            <a:r>
              <a:rPr lang="de-DE" b="1" u="sng" dirty="0"/>
              <a:t>Titel</a:t>
            </a:r>
            <a:r>
              <a:rPr lang="de-DE" b="1" dirty="0"/>
              <a:t> würden Sie dem</a:t>
            </a:r>
            <a:r>
              <a:rPr lang="de-DE" b="1" baseline="0" dirty="0"/>
              <a:t> Fall geben?</a:t>
            </a:r>
            <a:endParaRPr lang="de-DE" b="1" dirty="0"/>
          </a:p>
          <a:p>
            <a:r>
              <a:rPr lang="de-DE" dirty="0"/>
              <a:t>- Ist kein fiktiver Fall</a:t>
            </a:r>
          </a:p>
        </p:txBody>
      </p:sp>
      <p:sp>
        <p:nvSpPr>
          <p:cNvPr id="4" name="Foliennummernplatzhalter 3"/>
          <p:cNvSpPr>
            <a:spLocks noGrp="1"/>
          </p:cNvSpPr>
          <p:nvPr>
            <p:ph type="sldNum" sz="quarter" idx="5"/>
          </p:nvPr>
        </p:nvSpPr>
        <p:spPr/>
        <p:txBody>
          <a:bodyPr/>
          <a:lstStyle/>
          <a:p>
            <a:fld id="{BAF9B407-6955-9A44-8270-06311072E52E}" type="slidenum">
              <a:rPr lang="de-DE" smtClean="0"/>
              <a:t>21</a:t>
            </a:fld>
            <a:endParaRPr lang="de-DE"/>
          </a:p>
        </p:txBody>
      </p:sp>
    </p:spTree>
    <p:extLst>
      <p:ext uri="{BB962C8B-B14F-4D97-AF65-F5344CB8AC3E}">
        <p14:creationId xmlns:p14="http://schemas.microsoft.com/office/powerpoint/2010/main" val="217604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Welche</a:t>
            </a:r>
            <a:r>
              <a:rPr lang="de-DE" b="1" baseline="0" dirty="0"/>
              <a:t> Möglichkeiten gibt es für Sie zu reagieren? Welche Ideen haben Sie?</a:t>
            </a:r>
          </a:p>
          <a:p>
            <a:r>
              <a:rPr lang="de-DE" b="1" baseline="0" dirty="0">
                <a:sym typeface="Wingdings" panose="05000000000000000000" pitchFamily="2" charset="2"/>
              </a:rPr>
              <a:t> </a:t>
            </a:r>
            <a:r>
              <a:rPr lang="de-DE" b="1" u="sng" baseline="0" dirty="0">
                <a:sym typeface="Wingdings" panose="05000000000000000000" pitchFamily="2" charset="2"/>
              </a:rPr>
              <a:t>In Gruppen  ca. 10 Minuten</a:t>
            </a:r>
            <a:endParaRPr lang="de-DE" b="1" u="sng" baseline="0" dirty="0"/>
          </a:p>
          <a:p>
            <a:endParaRPr lang="de-DE" b="0" baseline="0" dirty="0"/>
          </a:p>
          <a:p>
            <a:pPr marL="170437" indent="-170437">
              <a:buFont typeface="Wingdings" panose="05000000000000000000" pitchFamily="2" charset="2"/>
              <a:buChar char="à"/>
            </a:pPr>
            <a:r>
              <a:rPr lang="de-DE" b="1" u="sng" baseline="0" dirty="0">
                <a:sym typeface="Wingdings" panose="05000000000000000000" pitchFamily="2" charset="2"/>
              </a:rPr>
              <a:t>Handlung ist abhängig vom Kontext!!</a:t>
            </a:r>
          </a:p>
          <a:p>
            <a:pPr marL="170437" indent="-170437">
              <a:buFont typeface="Wingdings" panose="05000000000000000000" pitchFamily="2" charset="2"/>
              <a:buChar char="à"/>
            </a:pPr>
            <a:endParaRPr lang="de-DE" b="0" baseline="0" dirty="0">
              <a:sym typeface="Wingdings" panose="05000000000000000000" pitchFamily="2" charset="2"/>
            </a:endParaRPr>
          </a:p>
          <a:p>
            <a:pPr marL="170437" indent="-170437">
              <a:buFont typeface="Wingdings" panose="05000000000000000000" pitchFamily="2" charset="2"/>
              <a:buChar char="à"/>
            </a:pPr>
            <a:r>
              <a:rPr lang="de-DE" b="0" baseline="0" dirty="0">
                <a:sym typeface="Wingdings" panose="05000000000000000000" pitchFamily="2" charset="2"/>
              </a:rPr>
              <a:t>Zu den möglichen Handlungen kommen wir später!!</a:t>
            </a:r>
            <a:endParaRPr lang="de-DE" b="0" baseline="0" dirty="0"/>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22</a:t>
            </a:fld>
            <a:endParaRPr lang="de-DE"/>
          </a:p>
        </p:txBody>
      </p:sp>
    </p:spTree>
    <p:extLst>
      <p:ext uri="{BB962C8B-B14F-4D97-AF65-F5344CB8AC3E}">
        <p14:creationId xmlns:p14="http://schemas.microsoft.com/office/powerpoint/2010/main" val="201487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08999" fontAlgn="base">
              <a:spcBef>
                <a:spcPct val="0"/>
              </a:spcBef>
              <a:spcAft>
                <a:spcPct val="0"/>
              </a:spcAft>
              <a:defRPr/>
            </a:pPr>
            <a:r>
              <a:rPr lang="de-DE" dirty="0">
                <a:solidFill>
                  <a:srgbClr val="333333"/>
                </a:solidFill>
                <a:latin typeface="Arial" charset="0"/>
                <a:ea typeface="ＭＳ Ｐゴシック" charset="0"/>
              </a:rPr>
              <a:t>Der </a:t>
            </a:r>
            <a:r>
              <a:rPr lang="de-DE" b="1" u="sng" dirty="0">
                <a:solidFill>
                  <a:srgbClr val="333333"/>
                </a:solidFill>
                <a:latin typeface="Arial" charset="0"/>
                <a:ea typeface="ＭＳ Ｐゴシック" charset="0"/>
              </a:rPr>
              <a:t>Nutellaglas - Fall </a:t>
            </a:r>
            <a:r>
              <a:rPr lang="de-DE" dirty="0">
                <a:solidFill>
                  <a:srgbClr val="333333"/>
                </a:solidFill>
                <a:latin typeface="Arial" charset="0"/>
                <a:ea typeface="ＭＳ Ｐゴシック" charset="0"/>
              </a:rPr>
              <a:t>ist relativ kurz und es ist schnell erkennbar, dass es sich um eine Unterrichtsstörung handelt. </a:t>
            </a:r>
          </a:p>
          <a:p>
            <a:pPr defTabSz="908999" fontAlgn="base">
              <a:spcBef>
                <a:spcPct val="0"/>
              </a:spcBef>
              <a:spcAft>
                <a:spcPct val="0"/>
              </a:spcAft>
              <a:defRPr/>
            </a:pPr>
            <a:endParaRPr lang="de-DE" dirty="0">
              <a:solidFill>
                <a:srgbClr val="333333"/>
              </a:solidFill>
              <a:latin typeface="Arial" charset="0"/>
              <a:ea typeface="ＭＳ Ｐゴシック" charset="0"/>
            </a:endParaRPr>
          </a:p>
          <a:p>
            <a:pPr defTabSz="908999" fontAlgn="base">
              <a:spcBef>
                <a:spcPct val="0"/>
              </a:spcBef>
              <a:spcAft>
                <a:spcPct val="0"/>
              </a:spcAft>
              <a:defRPr/>
            </a:pPr>
            <a:r>
              <a:rPr lang="de-DE" dirty="0">
                <a:solidFill>
                  <a:srgbClr val="333333"/>
                </a:solidFill>
                <a:latin typeface="Arial" charset="0"/>
                <a:ea typeface="ＭＳ Ｐゴシック" charset="0"/>
              </a:rPr>
              <a:t>Er ist jedoch komplexer, als es auf den ersten Blick den Anschein hat. </a:t>
            </a:r>
            <a:r>
              <a:rPr lang="de-DE" b="1" u="sng" dirty="0">
                <a:solidFill>
                  <a:srgbClr val="333333"/>
                </a:solidFill>
                <a:latin typeface="Arial" charset="0"/>
                <a:ea typeface="ＭＳ Ｐゴシック" charset="0"/>
              </a:rPr>
              <a:t>Viele Informationen wären notwendig, um zu entscheiden, ob und wie eine Reaktion der Lehrkraft aussehen könnte: </a:t>
            </a:r>
          </a:p>
          <a:p>
            <a:pPr marL="170437" indent="-170437" defTabSz="908999" fontAlgn="base">
              <a:spcBef>
                <a:spcPct val="0"/>
              </a:spcBef>
              <a:spcAft>
                <a:spcPct val="0"/>
              </a:spcAft>
              <a:buFontTx/>
              <a:buChar char="-"/>
              <a:defRPr/>
            </a:pPr>
            <a:r>
              <a:rPr lang="de-DE" dirty="0">
                <a:solidFill>
                  <a:srgbClr val="333333"/>
                </a:solidFill>
                <a:latin typeface="Arial" charset="0"/>
                <a:ea typeface="ＭＳ Ｐゴシック" charset="0"/>
              </a:rPr>
              <a:t>Gibt es eine relevante Vorgeschichte? – z.B. was geschah in der Pause zuvor?? </a:t>
            </a:r>
            <a:r>
              <a:rPr lang="de-DE" b="1" dirty="0">
                <a:solidFill>
                  <a:srgbClr val="333333"/>
                </a:solidFill>
                <a:latin typeface="Arial" charset="0"/>
                <a:ea typeface="ＭＳ Ｐゴシック" charset="0"/>
              </a:rPr>
              <a:t>(</a:t>
            </a:r>
            <a:r>
              <a:rPr lang="de-DE" b="1" dirty="0">
                <a:solidFill>
                  <a:srgbClr val="333333"/>
                </a:solidFill>
                <a:latin typeface="Arial" charset="0"/>
                <a:ea typeface="ＭＳ Ｐゴシック" charset="0"/>
                <a:sym typeface="Wingdings" panose="05000000000000000000" pitchFamily="2" charset="2"/>
              </a:rPr>
              <a:t> eine Vorgeschichte kann zeitlich aber auch noch weiter vor dem Ereignis liegen)</a:t>
            </a:r>
          </a:p>
          <a:p>
            <a:pPr marL="170437" indent="-170437" defTabSz="908999" fontAlgn="base">
              <a:spcBef>
                <a:spcPct val="0"/>
              </a:spcBef>
              <a:spcAft>
                <a:spcPct val="0"/>
              </a:spcAft>
              <a:buFontTx/>
              <a:buChar char="-"/>
              <a:defRPr/>
            </a:pPr>
            <a:r>
              <a:rPr lang="de-DE" dirty="0">
                <a:solidFill>
                  <a:srgbClr val="333333"/>
                </a:solidFill>
                <a:latin typeface="Arial" charset="0"/>
                <a:ea typeface="ＭＳ Ｐゴシック" charset="0"/>
                <a:sym typeface="Wingdings" panose="05000000000000000000" pitchFamily="2" charset="2"/>
              </a:rPr>
              <a:t>Sind die Schülerinnen häufiger unaufmerksam im Unterricht? </a:t>
            </a:r>
            <a:r>
              <a:rPr lang="de-DE" dirty="0">
                <a:solidFill>
                  <a:srgbClr val="333333"/>
                </a:solidFill>
                <a:latin typeface="Arial" charset="0"/>
                <a:ea typeface="ＭＳ Ｐゴシック" charset="0"/>
              </a:rPr>
              <a:t>Gibt es klare Regeln im Klassenzimmer? </a:t>
            </a:r>
          </a:p>
          <a:p>
            <a:pPr marL="170437" indent="-170437" defTabSz="908999" fontAlgn="base">
              <a:spcBef>
                <a:spcPct val="0"/>
              </a:spcBef>
              <a:spcAft>
                <a:spcPct val="0"/>
              </a:spcAft>
              <a:buFontTx/>
              <a:buChar char="-"/>
              <a:defRPr/>
            </a:pPr>
            <a:r>
              <a:rPr lang="de-DE" dirty="0">
                <a:solidFill>
                  <a:srgbClr val="333333"/>
                </a:solidFill>
                <a:latin typeface="Arial" charset="0"/>
                <a:ea typeface="ＭＳ Ｐゴシック" charset="0"/>
              </a:rPr>
              <a:t>Welchen Führungsstil möchte die Lehrkraft zeigen? </a:t>
            </a:r>
          </a:p>
          <a:p>
            <a:pPr marL="170437" indent="-170437" defTabSz="908999" fontAlgn="base">
              <a:spcBef>
                <a:spcPct val="0"/>
              </a:spcBef>
              <a:spcAft>
                <a:spcPct val="0"/>
              </a:spcAft>
              <a:buFontTx/>
              <a:buChar char="-"/>
              <a:defRPr/>
            </a:pPr>
            <a:endParaRPr lang="de-DE" dirty="0">
              <a:solidFill>
                <a:srgbClr val="333333"/>
              </a:solidFill>
              <a:latin typeface="Arial" charset="0"/>
              <a:ea typeface="ＭＳ Ｐゴシック" charset="0"/>
            </a:endParaRPr>
          </a:p>
          <a:p>
            <a:pPr defTabSz="908999" fontAlgn="base">
              <a:spcBef>
                <a:spcPct val="0"/>
              </a:spcBef>
              <a:spcAft>
                <a:spcPct val="0"/>
              </a:spcAft>
              <a:defRPr/>
            </a:pPr>
            <a:r>
              <a:rPr lang="de-DE" dirty="0">
                <a:solidFill>
                  <a:srgbClr val="333333"/>
                </a:solidFill>
                <a:latin typeface="Arial" charset="0"/>
                <a:ea typeface="ＭＳ Ｐゴシック" charset="0"/>
              </a:rPr>
              <a:t>Das heißt, auch ein in seiner </a:t>
            </a:r>
            <a:r>
              <a:rPr lang="de-DE" b="1" dirty="0">
                <a:solidFill>
                  <a:srgbClr val="333333"/>
                </a:solidFill>
                <a:latin typeface="Arial" charset="0"/>
                <a:ea typeface="ＭＳ Ｐゴシック" charset="0"/>
              </a:rPr>
              <a:t>Komplexität und bezüglich der narrativen Struktur einfacher Fall kann Ausgangspunkt komplexer Überlegungen</a:t>
            </a:r>
            <a:r>
              <a:rPr lang="de-DE" dirty="0">
                <a:solidFill>
                  <a:srgbClr val="333333"/>
                </a:solidFill>
                <a:latin typeface="Arial" charset="0"/>
                <a:ea typeface="ＭＳ Ｐゴシック" charset="0"/>
              </a:rPr>
              <a:t> sein, denn ich als Fallbearbeiterin muss mir den Kontext hinzuüberlegen und konstruieren für mögliche Reaktionen bzw. Handlungsoptionen.</a:t>
            </a:r>
          </a:p>
          <a:p>
            <a:pPr defTabSz="908999" fontAlgn="base">
              <a:spcBef>
                <a:spcPct val="0"/>
              </a:spcBef>
              <a:spcAft>
                <a:spcPct val="0"/>
              </a:spcAft>
              <a:defRPr/>
            </a:pPr>
            <a:endParaRPr lang="de-DE" dirty="0">
              <a:solidFill>
                <a:srgbClr val="333333"/>
              </a:solidFill>
              <a:latin typeface="Arial" charset="0"/>
              <a:ea typeface="ＭＳ Ｐゴシック" charset="0"/>
            </a:endParaRPr>
          </a:p>
          <a:p>
            <a:pPr defTabSz="908999" fontAlgn="base">
              <a:spcBef>
                <a:spcPct val="0"/>
              </a:spcBef>
              <a:spcAft>
                <a:spcPct val="0"/>
              </a:spcAft>
              <a:defRPr/>
            </a:pPr>
            <a:r>
              <a:rPr lang="de-DE" b="1" dirty="0">
                <a:solidFill>
                  <a:srgbClr val="333333"/>
                </a:solidFill>
                <a:latin typeface="Arial" charset="0"/>
                <a:ea typeface="ＭＳ Ｐゴシック" charset="0"/>
              </a:rPr>
              <a:t>Für unser Seminar:</a:t>
            </a:r>
            <a:r>
              <a:rPr lang="de-DE" dirty="0">
                <a:solidFill>
                  <a:srgbClr val="333333"/>
                </a:solidFill>
                <a:latin typeface="Arial" charset="0"/>
                <a:ea typeface="ＭＳ Ｐゴシック" charset="0"/>
              </a:rPr>
              <a:t> Möglichst viel Kontextinformation mitbringen! – Das heißt konkret, dass neben dem eigentlichen Ereignis verschiedene weitere Informationen anhand von Leitfragen bearbeitet werden sollen </a:t>
            </a:r>
            <a:r>
              <a:rPr lang="de-DE" dirty="0">
                <a:solidFill>
                  <a:srgbClr val="333333"/>
                </a:solidFill>
                <a:latin typeface="Arial" charset="0"/>
                <a:ea typeface="ＭＳ Ｐゴシック" charset="0"/>
                <a:sym typeface="Wingdings" panose="05000000000000000000" pitchFamily="2" charset="2"/>
              </a:rPr>
              <a:t> nächste Folie</a:t>
            </a:r>
            <a:endParaRPr lang="de-DE" dirty="0">
              <a:solidFill>
                <a:srgbClr val="333333"/>
              </a:solidFill>
              <a:latin typeface="Arial" charset="0"/>
              <a:ea typeface="ＭＳ Ｐゴシック" charset="0"/>
            </a:endParaRPr>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23</a:t>
            </a:fld>
            <a:endParaRPr lang="de-DE"/>
          </a:p>
        </p:txBody>
      </p:sp>
    </p:spTree>
    <p:extLst>
      <p:ext uri="{BB962C8B-B14F-4D97-AF65-F5344CB8AC3E}">
        <p14:creationId xmlns:p14="http://schemas.microsoft.com/office/powerpoint/2010/main" val="1138994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Vorstellung Struktur</a:t>
            </a:r>
          </a:p>
          <a:p>
            <a:pPr marL="171450" indent="-171450">
              <a:buFontTx/>
              <a:buChar char="-"/>
            </a:pPr>
            <a:r>
              <a:rPr lang="de-DE" dirty="0"/>
              <a:t>Erst Organisatorisches, dann Inhalt</a:t>
            </a:r>
          </a:p>
          <a:p>
            <a:pPr marL="171450" indent="-171450">
              <a:buFontTx/>
              <a:buChar char="-"/>
            </a:pPr>
            <a:r>
              <a:rPr lang="de-DE" dirty="0"/>
              <a:t>Erst Input, dann mehr Interaktion</a:t>
            </a:r>
          </a:p>
          <a:p>
            <a:pPr marL="171450" indent="-171450">
              <a:buFontTx/>
              <a:buChar char="-"/>
            </a:pPr>
            <a:r>
              <a:rPr lang="de-DE" dirty="0"/>
              <a:t>Geplant bis ca. 20 Uhr</a:t>
            </a:r>
          </a:p>
        </p:txBody>
      </p:sp>
      <p:sp>
        <p:nvSpPr>
          <p:cNvPr id="4" name="Foliennummernplatzhalter 3"/>
          <p:cNvSpPr>
            <a:spLocks noGrp="1"/>
          </p:cNvSpPr>
          <p:nvPr>
            <p:ph type="sldNum" sz="quarter" idx="5"/>
          </p:nvPr>
        </p:nvSpPr>
        <p:spPr/>
        <p:txBody>
          <a:bodyPr/>
          <a:lstStyle/>
          <a:p>
            <a:fld id="{BAF9B407-6955-9A44-8270-06311072E52E}" type="slidenum">
              <a:rPr lang="de-DE" smtClean="0"/>
              <a:t>2</a:t>
            </a:fld>
            <a:endParaRPr lang="de-DE"/>
          </a:p>
        </p:txBody>
      </p:sp>
    </p:spTree>
    <p:extLst>
      <p:ext uri="{BB962C8B-B14F-4D97-AF65-F5344CB8AC3E}">
        <p14:creationId xmlns:p14="http://schemas.microsoft.com/office/powerpoint/2010/main" val="2344016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Segoe UI" panose="020B0502040204020203" pitchFamily="34" charset="0"/>
              </a:rPr>
              <a:t>Wichtig: Fall auf Unterrichtsebene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Segoe UI" panose="020B0502040204020203" pitchFamily="34" charset="0"/>
              </a:rPr>
              <a:t>Nicht: Mesoebene (z.B. Lehrer-Eltern-Gespräch; Gespräch mit Schulleitung: außerunterrichtliche Erlebnisse)</a:t>
            </a:r>
          </a:p>
          <a:p>
            <a:pPr marL="0" marR="0" lvl="0" indent="0" algn="l" defTabSz="914400" rtl="0" eaLnBrk="1" fontAlgn="auto" latinLnBrk="0" hangingPunct="1">
              <a:lnSpc>
                <a:spcPct val="100000"/>
              </a:lnSpc>
              <a:spcBef>
                <a:spcPts val="0"/>
              </a:spcBef>
              <a:spcAft>
                <a:spcPts val="0"/>
              </a:spcAft>
              <a:buClrTx/>
              <a:buSzTx/>
              <a:buFontTx/>
              <a:buNone/>
              <a:tabLst/>
              <a:defRPr/>
            </a:pPr>
            <a:br>
              <a:rPr lang="de-DE" sz="1800" dirty="0">
                <a:effectLst/>
                <a:latin typeface="Segoe UI" panose="020B0502040204020203" pitchFamily="34" charset="0"/>
              </a:rPr>
            </a:br>
            <a:r>
              <a:rPr lang="de-DE" sz="1800" dirty="0">
                <a:effectLst/>
                <a:latin typeface="Segoe UI" panose="020B0502040204020203" pitchFamily="34" charset="0"/>
              </a:rPr>
              <a:t>Vorbereitende Literatur: Fokus auf Unterrichtsebene</a:t>
            </a:r>
            <a:endParaRPr lang="de-DE" sz="1800" dirty="0">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24</a:t>
            </a:fld>
            <a:endParaRPr lang="de-DE"/>
          </a:p>
        </p:txBody>
      </p:sp>
    </p:spTree>
    <p:extLst>
      <p:ext uri="{BB962C8B-B14F-4D97-AF65-F5344CB8AC3E}">
        <p14:creationId xmlns:p14="http://schemas.microsoft.com/office/powerpoint/2010/main" val="3231581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F8614-D1FD-8D53-93CD-CA1EA92C7E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19A188-B8C0-187E-3F80-3F1CD3FB0F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1D5177-6721-BBDB-6997-20CC8D654E0A}"/>
              </a:ext>
            </a:extLst>
          </p:cNvPr>
          <p:cNvSpPr>
            <a:spLocks noGrp="1"/>
          </p:cNvSpPr>
          <p:nvPr>
            <p:ph type="body" idx="1"/>
          </p:nvPr>
        </p:nvSpPr>
        <p:spPr/>
        <p:txBody>
          <a:bodyPr/>
          <a:lstStyle/>
          <a:p>
            <a:pPr marL="170437" indent="-170437">
              <a:buFontTx/>
              <a:buChar char="-"/>
            </a:pPr>
            <a:r>
              <a:rPr lang="de-DE" dirty="0"/>
              <a:t>Unterrichtssituation selbst ohne Nennung / Hinweis auf eine Dimension von Klassenführung</a:t>
            </a:r>
          </a:p>
          <a:p>
            <a:pPr marL="170437" indent="-170437">
              <a:buFontTx/>
              <a:buChar char="-"/>
            </a:pPr>
            <a:r>
              <a:rPr lang="de-DE" b="1" dirty="0"/>
              <a:t>Schreiben</a:t>
            </a:r>
            <a:r>
              <a:rPr lang="de-DE" b="1" baseline="0" dirty="0"/>
              <a:t> Sie in Ich-Form und im Präsens</a:t>
            </a:r>
          </a:p>
          <a:p>
            <a:pPr marL="170437" indent="-170437">
              <a:buFontTx/>
              <a:buChar char="-"/>
            </a:pPr>
            <a:r>
              <a:rPr lang="de-DE" b="1" dirty="0">
                <a:solidFill>
                  <a:srgbClr val="32414B"/>
                </a:solidFill>
              </a:rPr>
              <a:t>Ich werde keinen Fall verwenden</a:t>
            </a:r>
            <a:r>
              <a:rPr lang="de-DE" b="1" baseline="0" dirty="0">
                <a:solidFill>
                  <a:srgbClr val="32414B"/>
                </a:solidFill>
              </a:rPr>
              <a:t> ohne sei vorher danach zu fragen….</a:t>
            </a:r>
          </a:p>
          <a:p>
            <a:pPr marL="170437" indent="-170437">
              <a:buFontTx/>
              <a:buChar char="-"/>
            </a:pPr>
            <a:endParaRPr lang="de-DE" b="1" baseline="0" dirty="0">
              <a:solidFill>
                <a:srgbClr val="32414B"/>
              </a:solidFill>
            </a:endParaRPr>
          </a:p>
          <a:p>
            <a:pPr marL="170437" indent="-170437">
              <a:buFontTx/>
              <a:buChar char="-"/>
            </a:pPr>
            <a:r>
              <a:rPr lang="de-DE" b="1" baseline="0" dirty="0">
                <a:solidFill>
                  <a:srgbClr val="32414B"/>
                </a:solidFill>
                <a:sym typeface="Wingdings" panose="05000000000000000000" pitchFamily="2" charset="2"/>
              </a:rPr>
              <a:t> Rat: Sich während der Praxisphase Notizen machen  dann danach detailliert aufschreiben….</a:t>
            </a:r>
            <a:endParaRPr lang="de-DE" b="1" dirty="0">
              <a:solidFill>
                <a:srgbClr val="32414B"/>
              </a:solidFill>
            </a:endParaRPr>
          </a:p>
          <a:p>
            <a:endParaRPr lang="de-DE" dirty="0"/>
          </a:p>
        </p:txBody>
      </p:sp>
      <p:sp>
        <p:nvSpPr>
          <p:cNvPr id="4" name="Foliennummernplatzhalter 3">
            <a:extLst>
              <a:ext uri="{FF2B5EF4-FFF2-40B4-BE49-F238E27FC236}">
                <a16:creationId xmlns:a16="http://schemas.microsoft.com/office/drawing/2014/main" id="{2B93DC0A-44D2-C96D-E7D7-CC7566A25CE7}"/>
              </a:ext>
            </a:extLst>
          </p:cNvPr>
          <p:cNvSpPr>
            <a:spLocks noGrp="1"/>
          </p:cNvSpPr>
          <p:nvPr>
            <p:ph type="sldNum" sz="quarter" idx="5"/>
          </p:nvPr>
        </p:nvSpPr>
        <p:spPr/>
        <p:txBody>
          <a:bodyPr/>
          <a:lstStyle/>
          <a:p>
            <a:fld id="{BAF9B407-6955-9A44-8270-06311072E52E}" type="slidenum">
              <a:rPr lang="de-DE" smtClean="0"/>
              <a:t>25</a:t>
            </a:fld>
            <a:endParaRPr lang="de-DE"/>
          </a:p>
        </p:txBody>
      </p:sp>
    </p:spTree>
    <p:extLst>
      <p:ext uri="{BB962C8B-B14F-4D97-AF65-F5344CB8AC3E}">
        <p14:creationId xmlns:p14="http://schemas.microsoft.com/office/powerpoint/2010/main" val="3944257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3FA9C-8B61-4DE1-3A88-5664B6725EC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92DA2E6-4B2B-FBF0-32CD-58D1B5F38D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B94A595-4DE9-B37F-566B-989CC534F3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2F57CAA-5777-B8D6-72B0-388694C3E2A1}"/>
              </a:ext>
            </a:extLst>
          </p:cNvPr>
          <p:cNvSpPr>
            <a:spLocks noGrp="1"/>
          </p:cNvSpPr>
          <p:nvPr>
            <p:ph type="sldNum" sz="quarter" idx="5"/>
          </p:nvPr>
        </p:nvSpPr>
        <p:spPr/>
        <p:txBody>
          <a:bodyPr/>
          <a:lstStyle/>
          <a:p>
            <a:fld id="{BAF9B407-6955-9A44-8270-06311072E52E}" type="slidenum">
              <a:rPr lang="de-DE" smtClean="0"/>
              <a:t>26</a:t>
            </a:fld>
            <a:endParaRPr lang="de-DE"/>
          </a:p>
        </p:txBody>
      </p:sp>
    </p:spTree>
    <p:extLst>
      <p:ext uri="{BB962C8B-B14F-4D97-AF65-F5344CB8AC3E}">
        <p14:creationId xmlns:p14="http://schemas.microsoft.com/office/powerpoint/2010/main" val="4053561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7EAB1-D25B-CBDD-5C31-8389502112C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37218EC-2108-E9CD-5A44-D6906A0A3D3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B6F99E3-0594-22B7-64E1-C30DD1232EB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DA6057-E391-CAB4-3229-79A5A19E7CDB}"/>
              </a:ext>
            </a:extLst>
          </p:cNvPr>
          <p:cNvSpPr>
            <a:spLocks noGrp="1"/>
          </p:cNvSpPr>
          <p:nvPr>
            <p:ph type="sldNum" sz="quarter" idx="5"/>
          </p:nvPr>
        </p:nvSpPr>
        <p:spPr/>
        <p:txBody>
          <a:bodyPr/>
          <a:lstStyle/>
          <a:p>
            <a:fld id="{BAF9B407-6955-9A44-8270-06311072E52E}" type="slidenum">
              <a:rPr lang="de-DE" smtClean="0"/>
              <a:t>27</a:t>
            </a:fld>
            <a:endParaRPr lang="de-DE"/>
          </a:p>
        </p:txBody>
      </p:sp>
    </p:spTree>
    <p:extLst>
      <p:ext uri="{BB962C8B-B14F-4D97-AF65-F5344CB8AC3E}">
        <p14:creationId xmlns:p14="http://schemas.microsoft.com/office/powerpoint/2010/main" val="365650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496D0-368A-6121-1D08-5405703342A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BD30CF9-2129-4C4D-D280-9A4D7E63956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A2C0A17-AC9A-D85E-34EE-79B856F65FC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F41CEDA-4E06-5764-9A90-D10BFAD4B2E4}"/>
              </a:ext>
            </a:extLst>
          </p:cNvPr>
          <p:cNvSpPr>
            <a:spLocks noGrp="1"/>
          </p:cNvSpPr>
          <p:nvPr>
            <p:ph type="sldNum" sz="quarter" idx="5"/>
          </p:nvPr>
        </p:nvSpPr>
        <p:spPr/>
        <p:txBody>
          <a:bodyPr/>
          <a:lstStyle/>
          <a:p>
            <a:fld id="{BAF9B407-6955-9A44-8270-06311072E52E}" type="slidenum">
              <a:rPr lang="de-DE" smtClean="0"/>
              <a:t>28</a:t>
            </a:fld>
            <a:endParaRPr lang="de-DE"/>
          </a:p>
        </p:txBody>
      </p:sp>
    </p:spTree>
    <p:extLst>
      <p:ext uri="{BB962C8B-B14F-4D97-AF65-F5344CB8AC3E}">
        <p14:creationId xmlns:p14="http://schemas.microsoft.com/office/powerpoint/2010/main" val="1327263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3B64A-917F-8CFE-E120-08272CF530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A5C992-2D69-22FC-BC99-CA13E47CB0C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FED12BF-2566-74BA-A4BD-911B88DC1DB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3543267-19E4-1056-6CCB-7BABE37D45CF}"/>
              </a:ext>
            </a:extLst>
          </p:cNvPr>
          <p:cNvSpPr>
            <a:spLocks noGrp="1"/>
          </p:cNvSpPr>
          <p:nvPr>
            <p:ph type="sldNum" sz="quarter" idx="5"/>
          </p:nvPr>
        </p:nvSpPr>
        <p:spPr/>
        <p:txBody>
          <a:bodyPr/>
          <a:lstStyle/>
          <a:p>
            <a:fld id="{BAF9B407-6955-9A44-8270-06311072E52E}" type="slidenum">
              <a:rPr lang="de-DE" smtClean="0"/>
              <a:t>29</a:t>
            </a:fld>
            <a:endParaRPr lang="de-DE"/>
          </a:p>
        </p:txBody>
      </p:sp>
    </p:spTree>
    <p:extLst>
      <p:ext uri="{BB962C8B-B14F-4D97-AF65-F5344CB8AC3E}">
        <p14:creationId xmlns:p14="http://schemas.microsoft.com/office/powerpoint/2010/main" val="454535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2B406-0D0E-60F9-7225-5340700BD2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2B0657A-1CA8-597B-1657-DBE6CA86B59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2CCCA2-3199-786F-CA12-38A01D53175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C7BF0FF-B3CF-7AE1-E3F2-EA4F35DA0EAD}"/>
              </a:ext>
            </a:extLst>
          </p:cNvPr>
          <p:cNvSpPr>
            <a:spLocks noGrp="1"/>
          </p:cNvSpPr>
          <p:nvPr>
            <p:ph type="sldNum" sz="quarter" idx="5"/>
          </p:nvPr>
        </p:nvSpPr>
        <p:spPr/>
        <p:txBody>
          <a:bodyPr/>
          <a:lstStyle/>
          <a:p>
            <a:fld id="{BAF9B407-6955-9A44-8270-06311072E52E}" type="slidenum">
              <a:rPr lang="de-DE" smtClean="0"/>
              <a:t>30</a:t>
            </a:fld>
            <a:endParaRPr lang="de-DE"/>
          </a:p>
        </p:txBody>
      </p:sp>
    </p:spTree>
    <p:extLst>
      <p:ext uri="{BB962C8B-B14F-4D97-AF65-F5344CB8AC3E}">
        <p14:creationId xmlns:p14="http://schemas.microsoft.com/office/powerpoint/2010/main" val="724536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1FD0F-3F19-BB63-62C2-1981449356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6D0351-3CBE-18E3-1999-A9027D4A450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4A5D47C-CEA7-AAA1-E353-626AAD942BB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2D3F26F-3147-3923-771C-89CFE9C5EC10}"/>
              </a:ext>
            </a:extLst>
          </p:cNvPr>
          <p:cNvSpPr>
            <a:spLocks noGrp="1"/>
          </p:cNvSpPr>
          <p:nvPr>
            <p:ph type="sldNum" sz="quarter" idx="5"/>
          </p:nvPr>
        </p:nvSpPr>
        <p:spPr/>
        <p:txBody>
          <a:bodyPr/>
          <a:lstStyle/>
          <a:p>
            <a:fld id="{BAF9B407-6955-9A44-8270-06311072E52E}" type="slidenum">
              <a:rPr lang="de-DE" smtClean="0"/>
              <a:t>31</a:t>
            </a:fld>
            <a:endParaRPr lang="de-DE"/>
          </a:p>
        </p:txBody>
      </p:sp>
    </p:spTree>
    <p:extLst>
      <p:ext uri="{BB962C8B-B14F-4D97-AF65-F5344CB8AC3E}">
        <p14:creationId xmlns:p14="http://schemas.microsoft.com/office/powerpoint/2010/main" val="1806473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5BE49-B007-DAD9-1C3F-956D4EA3890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78BB089-3998-8C9B-F68F-5E1E9ABF39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436AB7-FB36-5EDB-97C3-3CCC5719AB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0212A50-4089-96EB-CF43-49DDBB54CECF}"/>
              </a:ext>
            </a:extLst>
          </p:cNvPr>
          <p:cNvSpPr>
            <a:spLocks noGrp="1"/>
          </p:cNvSpPr>
          <p:nvPr>
            <p:ph type="sldNum" sz="quarter" idx="5"/>
          </p:nvPr>
        </p:nvSpPr>
        <p:spPr/>
        <p:txBody>
          <a:bodyPr/>
          <a:lstStyle/>
          <a:p>
            <a:fld id="{BAF9B407-6955-9A44-8270-06311072E52E}" type="slidenum">
              <a:rPr lang="de-DE" smtClean="0"/>
              <a:t>32</a:t>
            </a:fld>
            <a:endParaRPr lang="de-DE"/>
          </a:p>
        </p:txBody>
      </p:sp>
    </p:spTree>
    <p:extLst>
      <p:ext uri="{BB962C8B-B14F-4D97-AF65-F5344CB8AC3E}">
        <p14:creationId xmlns:p14="http://schemas.microsoft.com/office/powerpoint/2010/main" val="2891954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D834E-DC8B-5100-7C3C-04FC60C337A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1B8A48-5CBF-47F1-210B-9EF6AE780B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AF9C468-149E-260E-D0D3-102513EC0C3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5714A40-DCBC-F4D0-1BD8-338D30104445}"/>
              </a:ext>
            </a:extLst>
          </p:cNvPr>
          <p:cNvSpPr>
            <a:spLocks noGrp="1"/>
          </p:cNvSpPr>
          <p:nvPr>
            <p:ph type="sldNum" sz="quarter" idx="5"/>
          </p:nvPr>
        </p:nvSpPr>
        <p:spPr/>
        <p:txBody>
          <a:bodyPr/>
          <a:lstStyle/>
          <a:p>
            <a:fld id="{BAF9B407-6955-9A44-8270-06311072E52E}" type="slidenum">
              <a:rPr lang="de-DE" smtClean="0"/>
              <a:t>33</a:t>
            </a:fld>
            <a:endParaRPr lang="de-DE"/>
          </a:p>
        </p:txBody>
      </p:sp>
    </p:spTree>
    <p:extLst>
      <p:ext uri="{BB962C8B-B14F-4D97-AF65-F5344CB8AC3E}">
        <p14:creationId xmlns:p14="http://schemas.microsoft.com/office/powerpoint/2010/main" val="336674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Vorstellung der </a:t>
            </a:r>
            <a:r>
              <a:rPr lang="de-DE" dirty="0" err="1"/>
              <a:t>Seminarteilnehmer:innen</a:t>
            </a:r>
            <a:r>
              <a:rPr lang="de-DE" dirty="0"/>
              <a:t> in die Kompaktphase verschoben</a:t>
            </a:r>
          </a:p>
        </p:txBody>
      </p:sp>
      <p:sp>
        <p:nvSpPr>
          <p:cNvPr id="4" name="Foliennummernplatzhalter 3"/>
          <p:cNvSpPr>
            <a:spLocks noGrp="1"/>
          </p:cNvSpPr>
          <p:nvPr>
            <p:ph type="sldNum" sz="quarter" idx="5"/>
          </p:nvPr>
        </p:nvSpPr>
        <p:spPr/>
        <p:txBody>
          <a:bodyPr/>
          <a:lstStyle/>
          <a:p>
            <a:fld id="{BAF9B407-6955-9A44-8270-06311072E52E}" type="slidenum">
              <a:rPr lang="de-DE" smtClean="0"/>
              <a:t>3</a:t>
            </a:fld>
            <a:endParaRPr lang="de-DE"/>
          </a:p>
        </p:txBody>
      </p:sp>
    </p:spTree>
    <p:extLst>
      <p:ext uri="{BB962C8B-B14F-4D97-AF65-F5344CB8AC3E}">
        <p14:creationId xmlns:p14="http://schemas.microsoft.com/office/powerpoint/2010/main" val="4235041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55873-9386-BA7C-8255-6D7C687393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38DF60-2C17-A156-043F-E081A1515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A3C65-3746-7E77-E2EF-78D11C6C230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A67A36B-4F78-9EC6-C00C-6D5DE3C2C2DE}"/>
              </a:ext>
            </a:extLst>
          </p:cNvPr>
          <p:cNvSpPr>
            <a:spLocks noGrp="1"/>
          </p:cNvSpPr>
          <p:nvPr>
            <p:ph type="sldNum" sz="quarter" idx="5"/>
          </p:nvPr>
        </p:nvSpPr>
        <p:spPr/>
        <p:txBody>
          <a:bodyPr/>
          <a:lstStyle/>
          <a:p>
            <a:fld id="{BAF9B407-6955-9A44-8270-06311072E52E}" type="slidenum">
              <a:rPr lang="de-DE" smtClean="0"/>
              <a:t>34</a:t>
            </a:fld>
            <a:endParaRPr lang="de-DE"/>
          </a:p>
        </p:txBody>
      </p:sp>
    </p:spTree>
    <p:extLst>
      <p:ext uri="{BB962C8B-B14F-4D97-AF65-F5344CB8AC3E}">
        <p14:creationId xmlns:p14="http://schemas.microsoft.com/office/powerpoint/2010/main" val="3702617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7189F-DE3B-84C6-827A-4EF6FED27D2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325332A-B7EB-5AFE-30B6-CF6CEDC394D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B3DBF30-5C42-9B09-56B4-2B651B6A6E0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BC9C3D1-C4AE-8127-4EF6-3218D601F14D}"/>
              </a:ext>
            </a:extLst>
          </p:cNvPr>
          <p:cNvSpPr>
            <a:spLocks noGrp="1"/>
          </p:cNvSpPr>
          <p:nvPr>
            <p:ph type="sldNum" sz="quarter" idx="5"/>
          </p:nvPr>
        </p:nvSpPr>
        <p:spPr/>
        <p:txBody>
          <a:bodyPr/>
          <a:lstStyle/>
          <a:p>
            <a:fld id="{BAF9B407-6955-9A44-8270-06311072E52E}" type="slidenum">
              <a:rPr lang="de-DE" smtClean="0"/>
              <a:t>36</a:t>
            </a:fld>
            <a:endParaRPr lang="de-DE"/>
          </a:p>
        </p:txBody>
      </p:sp>
    </p:spTree>
    <p:extLst>
      <p:ext uri="{BB962C8B-B14F-4D97-AF65-F5344CB8AC3E}">
        <p14:creationId xmlns:p14="http://schemas.microsoft.com/office/powerpoint/2010/main" val="516510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54401-ECC0-B173-E20C-5E5CF1F5F58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DA37E7D-15ED-DA69-2077-252F136B13A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E820554-07A4-A082-2AE7-F6DEDBDF7DCC}"/>
              </a:ext>
            </a:extLst>
          </p:cNvPr>
          <p:cNvSpPr>
            <a:spLocks noGrp="1"/>
          </p:cNvSpPr>
          <p:nvPr>
            <p:ph type="body" idx="1"/>
          </p:nvPr>
        </p:nvSpPr>
        <p:spPr/>
        <p:txBody>
          <a:bodyPr/>
          <a:lstStyle/>
          <a:p>
            <a:pPr marL="171450" indent="-171450" algn="l">
              <a:buFontTx/>
              <a:buChar char="-"/>
            </a:pPr>
            <a:r>
              <a:rPr lang="de-DE" b="0" dirty="0"/>
              <a:t>Nochmals anderer Zugang zu CM Merkmale</a:t>
            </a:r>
          </a:p>
          <a:p>
            <a:pPr marL="171450" indent="-171450" algn="l">
              <a:buFontTx/>
              <a:buChar char="-"/>
            </a:pPr>
            <a:r>
              <a:rPr lang="de-DE" b="0" dirty="0"/>
              <a:t>Bewusste Auseinandersetzung im praktischen Handeln</a:t>
            </a:r>
          </a:p>
          <a:p>
            <a:pPr algn="l"/>
            <a:r>
              <a:rPr lang="de-DE" b="0" dirty="0"/>
              <a:t>Kurzes Stimmungsbild einholen Videoproduktion ODER Kollegiale Fallberatung?</a:t>
            </a:r>
          </a:p>
        </p:txBody>
      </p:sp>
      <p:sp>
        <p:nvSpPr>
          <p:cNvPr id="4" name="Foliennummernplatzhalter 3">
            <a:extLst>
              <a:ext uri="{FF2B5EF4-FFF2-40B4-BE49-F238E27FC236}">
                <a16:creationId xmlns:a16="http://schemas.microsoft.com/office/drawing/2014/main" id="{9D049246-0C42-6EFA-48BA-B47B267E63CE}"/>
              </a:ext>
            </a:extLst>
          </p:cNvPr>
          <p:cNvSpPr>
            <a:spLocks noGrp="1"/>
          </p:cNvSpPr>
          <p:nvPr>
            <p:ph type="sldNum" sz="quarter" idx="5"/>
          </p:nvPr>
        </p:nvSpPr>
        <p:spPr/>
        <p:txBody>
          <a:bodyPr/>
          <a:lstStyle/>
          <a:p>
            <a:fld id="{BAF9B407-6955-9A44-8270-06311072E52E}" type="slidenum">
              <a:rPr lang="de-DE" smtClean="0"/>
              <a:t>37</a:t>
            </a:fld>
            <a:endParaRPr lang="de-DE"/>
          </a:p>
        </p:txBody>
      </p:sp>
    </p:spTree>
    <p:extLst>
      <p:ext uri="{BB962C8B-B14F-4D97-AF65-F5344CB8AC3E}">
        <p14:creationId xmlns:p14="http://schemas.microsoft.com/office/powerpoint/2010/main" val="3296576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833BA-F98D-605D-F88F-04E608D193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C757C11-658C-810F-4043-14B5774A38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EEBC8A2-908E-91A7-7AE9-37E97F75A9D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DA05BAD-6B3C-019B-3CED-AF1A4F2FC3B9}"/>
              </a:ext>
            </a:extLst>
          </p:cNvPr>
          <p:cNvSpPr>
            <a:spLocks noGrp="1"/>
          </p:cNvSpPr>
          <p:nvPr>
            <p:ph type="sldNum" sz="quarter" idx="5"/>
          </p:nvPr>
        </p:nvSpPr>
        <p:spPr/>
        <p:txBody>
          <a:bodyPr/>
          <a:lstStyle/>
          <a:p>
            <a:fld id="{BAF9B407-6955-9A44-8270-06311072E52E}" type="slidenum">
              <a:rPr lang="de-DE" smtClean="0"/>
              <a:t>38</a:t>
            </a:fld>
            <a:endParaRPr lang="de-DE"/>
          </a:p>
        </p:txBody>
      </p:sp>
    </p:spTree>
    <p:extLst>
      <p:ext uri="{BB962C8B-B14F-4D97-AF65-F5344CB8AC3E}">
        <p14:creationId xmlns:p14="http://schemas.microsoft.com/office/powerpoint/2010/main" val="581345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39</a:t>
            </a:fld>
            <a:endParaRPr lang="de-DE"/>
          </a:p>
        </p:txBody>
      </p:sp>
    </p:spTree>
    <p:extLst>
      <p:ext uri="{BB962C8B-B14F-4D97-AF65-F5344CB8AC3E}">
        <p14:creationId xmlns:p14="http://schemas.microsoft.com/office/powerpoint/2010/main" val="397928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5</a:t>
            </a:fld>
            <a:endParaRPr lang="de-DE"/>
          </a:p>
        </p:txBody>
      </p:sp>
    </p:spTree>
    <p:extLst>
      <p:ext uri="{BB962C8B-B14F-4D97-AF65-F5344CB8AC3E}">
        <p14:creationId xmlns:p14="http://schemas.microsoft.com/office/powerpoint/2010/main" val="1315390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3 Blöcke im Überblick erläutern</a:t>
            </a:r>
          </a:p>
          <a:p>
            <a:r>
              <a:rPr lang="de-DE" dirty="0"/>
              <a:t>Wahlmöglichkeit bei der Vertiefung – wie genau die einzelnen Vertiefungen aussehen, erläutern wir später</a:t>
            </a:r>
          </a:p>
          <a:p>
            <a:r>
              <a:rPr lang="de-DE" dirty="0"/>
              <a:t>Plan vorläufig</a:t>
            </a:r>
          </a:p>
        </p:txBody>
      </p:sp>
      <p:sp>
        <p:nvSpPr>
          <p:cNvPr id="4" name="Foliennummernplatzhalter 3"/>
          <p:cNvSpPr>
            <a:spLocks noGrp="1"/>
          </p:cNvSpPr>
          <p:nvPr>
            <p:ph type="sldNum" sz="quarter" idx="5"/>
          </p:nvPr>
        </p:nvSpPr>
        <p:spPr/>
        <p:txBody>
          <a:bodyPr/>
          <a:lstStyle/>
          <a:p>
            <a:fld id="{BAF9B407-6955-9A44-8270-06311072E52E}" type="slidenum">
              <a:rPr lang="de-DE" smtClean="0"/>
              <a:t>6</a:t>
            </a:fld>
            <a:endParaRPr lang="de-DE"/>
          </a:p>
        </p:txBody>
      </p:sp>
    </p:spTree>
    <p:extLst>
      <p:ext uri="{BB962C8B-B14F-4D97-AF65-F5344CB8AC3E}">
        <p14:creationId xmlns:p14="http://schemas.microsoft.com/office/powerpoint/2010/main" val="15637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Wegen Hochsommer: Vormittag nutzen</a:t>
            </a:r>
          </a:p>
          <a:p>
            <a:pPr marL="171450" indent="-171450">
              <a:buFontTx/>
              <a:buChar char="-"/>
            </a:pPr>
            <a:r>
              <a:rPr lang="de-DE" dirty="0"/>
              <a:t>Kompaktseminar bietet die Möglichkeit der flexiblen Zeiteinteilung </a:t>
            </a:r>
            <a:r>
              <a:rPr lang="de-DE" dirty="0">
                <a:sym typeface="Wingdings" panose="05000000000000000000" pitchFamily="2" charset="2"/>
              </a:rPr>
              <a:t> Pausen ebenso flexibel</a:t>
            </a:r>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7</a:t>
            </a:fld>
            <a:endParaRPr lang="de-DE"/>
          </a:p>
        </p:txBody>
      </p:sp>
    </p:spTree>
    <p:extLst>
      <p:ext uri="{BB962C8B-B14F-4D97-AF65-F5344CB8AC3E}">
        <p14:creationId xmlns:p14="http://schemas.microsoft.com/office/powerpoint/2010/main" val="67060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Studierende werden nach der Vorbesprechung auf </a:t>
            </a:r>
            <a:r>
              <a:rPr lang="de-DE" dirty="0" err="1"/>
              <a:t>Stud.IP</a:t>
            </a:r>
            <a:r>
              <a:rPr lang="de-DE" dirty="0"/>
              <a:t> zugelassen. </a:t>
            </a:r>
          </a:p>
        </p:txBody>
      </p:sp>
      <p:sp>
        <p:nvSpPr>
          <p:cNvPr id="4" name="Foliennummernplatzhalter 3"/>
          <p:cNvSpPr>
            <a:spLocks noGrp="1"/>
          </p:cNvSpPr>
          <p:nvPr>
            <p:ph type="sldNum" sz="quarter" idx="5"/>
          </p:nvPr>
        </p:nvSpPr>
        <p:spPr/>
        <p:txBody>
          <a:bodyPr/>
          <a:lstStyle/>
          <a:p>
            <a:fld id="{BAF9B407-6955-9A44-8270-06311072E52E}" type="slidenum">
              <a:rPr lang="de-DE" smtClean="0"/>
              <a:t>8</a:t>
            </a:fld>
            <a:endParaRPr lang="de-DE"/>
          </a:p>
        </p:txBody>
      </p:sp>
    </p:spTree>
    <p:extLst>
      <p:ext uri="{BB962C8B-B14F-4D97-AF65-F5344CB8AC3E}">
        <p14:creationId xmlns:p14="http://schemas.microsoft.com/office/powerpoint/2010/main" val="1092420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Achtung: hier müssen sie sich selbst einschreiben</a:t>
            </a:r>
          </a:p>
          <a:p>
            <a:r>
              <a:rPr lang="de-DE" dirty="0"/>
              <a:t>Entweder für jeden Tag einen Reiter oder themenspezifisch </a:t>
            </a:r>
          </a:p>
        </p:txBody>
      </p:sp>
      <p:sp>
        <p:nvSpPr>
          <p:cNvPr id="4" name="Foliennummernplatzhalter 3"/>
          <p:cNvSpPr>
            <a:spLocks noGrp="1"/>
          </p:cNvSpPr>
          <p:nvPr>
            <p:ph type="sldNum" sz="quarter" idx="5"/>
          </p:nvPr>
        </p:nvSpPr>
        <p:spPr/>
        <p:txBody>
          <a:bodyPr/>
          <a:lstStyle/>
          <a:p>
            <a:fld id="{BAF9B407-6955-9A44-8270-06311072E52E}" type="slidenum">
              <a:rPr lang="de-DE" smtClean="0"/>
              <a:t>9</a:t>
            </a:fld>
            <a:endParaRPr lang="de-DE"/>
          </a:p>
        </p:txBody>
      </p:sp>
    </p:spTree>
    <p:extLst>
      <p:ext uri="{BB962C8B-B14F-4D97-AF65-F5344CB8AC3E}">
        <p14:creationId xmlns:p14="http://schemas.microsoft.com/office/powerpoint/2010/main" val="4058675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Sind alle im </a:t>
            </a:r>
            <a:r>
              <a:rPr lang="de-DE" dirty="0" err="1"/>
              <a:t>SoSe</a:t>
            </a:r>
            <a:r>
              <a:rPr lang="de-DE" dirty="0"/>
              <a:t> im Master zugelassen?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b="1" dirty="0"/>
              <a:t>Zu den Arbeitsaufträgen gehört auch die Verschriftlichung der Unterrichtssituation vorbereitend aufs Seminar </a:t>
            </a:r>
          </a:p>
          <a:p>
            <a:pPr marL="171450" indent="-171450">
              <a:buFont typeface="Arial" panose="020B0604020202020204" pitchFamily="34" charset="0"/>
              <a:buChar char="•"/>
            </a:pPr>
            <a:r>
              <a:rPr lang="de-DE" b="1" u="sng" dirty="0"/>
              <a:t>Wahlmöglichkeit</a:t>
            </a:r>
            <a:r>
              <a:rPr lang="de-DE" b="1" dirty="0"/>
              <a:t> bei der Studienleistung thematisieren:</a:t>
            </a:r>
            <a:r>
              <a:rPr lang="de-DE" dirty="0"/>
              <a:t> Entweder eine Fallanalyse (wird im Seminar erlernt) oder eine Reflexion im Kontext der Vertiefung: Reflexion des eigenen Kurzvideos oder der kollegialen Fallberatung in Kleingruppen </a:t>
            </a:r>
          </a:p>
          <a:p>
            <a:pPr marL="171450" indent="-171450">
              <a:buFont typeface="Arial" panose="020B0604020202020204" pitchFamily="34" charset="0"/>
              <a:buChar char="•"/>
            </a:pPr>
            <a:r>
              <a:rPr lang="de-DE" dirty="0"/>
              <a:t>Studienleistung als auch Modulprüfung kann erst nach dem Seminar erfolgen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BAF9B407-6955-9A44-8270-06311072E52E}" type="slidenum">
              <a:rPr lang="de-DE" smtClean="0"/>
              <a:t>10</a:t>
            </a:fld>
            <a:endParaRPr lang="de-DE"/>
          </a:p>
        </p:txBody>
      </p:sp>
    </p:spTree>
    <p:extLst>
      <p:ext uri="{BB962C8B-B14F-4D97-AF65-F5344CB8AC3E}">
        <p14:creationId xmlns:p14="http://schemas.microsoft.com/office/powerpoint/2010/main" val="191409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Titel 4">
            <a:extLst>
              <a:ext uri="{FF2B5EF4-FFF2-40B4-BE49-F238E27FC236}">
                <a16:creationId xmlns:a16="http://schemas.microsoft.com/office/drawing/2014/main" id="{27784946-8E82-33B8-59D5-37E6F2D2DF23}"/>
              </a:ext>
            </a:extLst>
          </p:cNvPr>
          <p:cNvSpPr txBox="1">
            <a:spLocks/>
          </p:cNvSpPr>
          <p:nvPr userDrawn="1"/>
        </p:nvSpPr>
        <p:spPr>
          <a:xfrm>
            <a:off x="838200" y="1874704"/>
            <a:ext cx="10515600" cy="1325563"/>
          </a:xfrm>
          <a:prstGeom prst="rect">
            <a:avLst/>
          </a:prstGeom>
        </p:spPr>
        <p:txBody>
          <a:bodyPr vert="horz" lIns="91440" tIns="45720" rIns="91440" bIns="45720" rtlCol="0" anchor="ctr">
            <a:normAutofit fontScale="90000"/>
          </a:bodyPr>
          <a:lstStyle>
            <a:lvl1pPr algn="l" defTabSz="914377" rtl="0" eaLnBrk="1" latinLnBrk="0" hangingPunct="1">
              <a:lnSpc>
                <a:spcPct val="90000"/>
              </a:lnSpc>
              <a:spcBef>
                <a:spcPct val="0"/>
              </a:spcBef>
              <a:buNone/>
              <a:defRPr sz="4400" kern="1200">
                <a:solidFill>
                  <a:schemeClr val="tx1"/>
                </a:solidFill>
                <a:latin typeface="Source Sans Pro" panose="020B0503030403020204" pitchFamily="34" charset="0"/>
                <a:ea typeface="Source Sans Pro" panose="020B0503030403020204" pitchFamily="34" charset="0"/>
                <a:cs typeface="+mj-cs"/>
              </a:defRPr>
            </a:lvl1pPr>
          </a:lstStyle>
          <a:p>
            <a:pPr algn="ctr"/>
            <a:r>
              <a:rPr lang="de-DE" b="1" dirty="0"/>
              <a:t>Classroom Management in der Grundschule: Theorie, Empirie und Fallarbeit</a:t>
            </a:r>
          </a:p>
        </p:txBody>
      </p:sp>
      <p:sp>
        <p:nvSpPr>
          <p:cNvPr id="4" name="Textfeld 3">
            <a:extLst>
              <a:ext uri="{FF2B5EF4-FFF2-40B4-BE49-F238E27FC236}">
                <a16:creationId xmlns:a16="http://schemas.microsoft.com/office/drawing/2014/main" id="{A4F5F558-BAAD-EF85-C3B8-C79F54B56BF8}"/>
              </a:ext>
            </a:extLst>
          </p:cNvPr>
          <p:cNvSpPr txBox="1"/>
          <p:nvPr userDrawn="1"/>
        </p:nvSpPr>
        <p:spPr>
          <a:xfrm>
            <a:off x="3049030" y="3244334"/>
            <a:ext cx="6098058" cy="677108"/>
          </a:xfrm>
          <a:prstGeom prst="rect">
            <a:avLst/>
          </a:prstGeom>
          <a:noFill/>
        </p:spPr>
        <p:txBody>
          <a:bodyPr wrap="square">
            <a:spAutoFit/>
          </a:bodyPr>
          <a:lstStyle/>
          <a:p>
            <a:pPr algn="ctr"/>
            <a:r>
              <a:rPr lang="de-DE" sz="3800">
                <a:solidFill>
                  <a:prstClr val="black"/>
                </a:solidFill>
                <a:latin typeface="Source Sans Pro" panose="020B0503030403020204" pitchFamily="34" charset="0"/>
                <a:cs typeface="+mj-cs"/>
              </a:rPr>
              <a:t>Vorbesprechung</a:t>
            </a:r>
            <a:endParaRPr lang="de-DE" dirty="0"/>
          </a:p>
        </p:txBody>
      </p:sp>
      <p:sp>
        <p:nvSpPr>
          <p:cNvPr id="5" name="Textfeld 4">
            <a:extLst>
              <a:ext uri="{FF2B5EF4-FFF2-40B4-BE49-F238E27FC236}">
                <a16:creationId xmlns:a16="http://schemas.microsoft.com/office/drawing/2014/main" id="{B9F494A9-BB5D-0DB0-F14F-CEB51BC0419F}"/>
              </a:ext>
            </a:extLst>
          </p:cNvPr>
          <p:cNvSpPr txBox="1"/>
          <p:nvPr userDrawn="1"/>
        </p:nvSpPr>
        <p:spPr>
          <a:xfrm>
            <a:off x="2297649" y="4646480"/>
            <a:ext cx="7596702" cy="618631"/>
          </a:xfrm>
          <a:prstGeom prst="rect">
            <a:avLst/>
          </a:prstGeom>
          <a:noFill/>
        </p:spPr>
        <p:txBody>
          <a:bodyPr wrap="square">
            <a:spAutoFit/>
          </a:bodyPr>
          <a:lstStyle/>
          <a:p>
            <a:pPr marL="0" marR="0" lvl="0" indent="0"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3800" b="0" i="0" u="none" strike="noStrike" kern="1200" cap="none" spc="0" normalizeH="0" baseline="0" noProof="0" dirty="0">
                <a:ln>
                  <a:noFill/>
                </a:ln>
                <a:solidFill>
                  <a:srgbClr val="70AD47"/>
                </a:solidFill>
                <a:effectLst/>
                <a:uLnTx/>
                <a:uFillTx/>
                <a:latin typeface="Source Sans Pro" panose="020B0503030403020204" pitchFamily="34" charset="0"/>
                <a:cs typeface="+mn-cs"/>
              </a:rPr>
              <a:t>Dr. Eva Prinz und Dr. Kirstin Schmidt</a:t>
            </a:r>
          </a:p>
        </p:txBody>
      </p:sp>
      <p:sp>
        <p:nvSpPr>
          <p:cNvPr id="2" name="Textfeld 1">
            <a:extLst>
              <a:ext uri="{FF2B5EF4-FFF2-40B4-BE49-F238E27FC236}">
                <a16:creationId xmlns:a16="http://schemas.microsoft.com/office/drawing/2014/main" id="{0DDA3DA0-166C-8BD6-30E4-DDCFFBA25090}"/>
              </a:ext>
            </a:extLst>
          </p:cNvPr>
          <p:cNvSpPr txBox="1"/>
          <p:nvPr userDrawn="1"/>
        </p:nvSpPr>
        <p:spPr>
          <a:xfrm>
            <a:off x="11353799" y="112989"/>
            <a:ext cx="600635" cy="451767"/>
          </a:xfrm>
          <a:prstGeom prst="rect">
            <a:avLst/>
          </a:prstGeom>
          <a:noFill/>
        </p:spPr>
        <p:txBody>
          <a:bodyPr wrap="square" rtlCol="0">
            <a:spAutoFit/>
          </a:bodyPr>
          <a:lstStyle/>
          <a:p>
            <a:endParaRPr lang="de-DE" dirty="0"/>
          </a:p>
        </p:txBody>
      </p:sp>
    </p:spTree>
    <p:extLst>
      <p:ext uri="{BB962C8B-B14F-4D97-AF65-F5344CB8AC3E}">
        <p14:creationId xmlns:p14="http://schemas.microsoft.com/office/powerpoint/2010/main" val="427967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8987D30-5F25-5C43-9C7B-677308E318F2}"/>
              </a:ext>
            </a:extLst>
          </p:cNvPr>
          <p:cNvPicPr>
            <a:picLocks noChangeAspect="1"/>
          </p:cNvPicPr>
          <p:nvPr userDrawn="1"/>
        </p:nvPicPr>
        <p:blipFill>
          <a:blip r:embed="rId2"/>
          <a:stretch>
            <a:fillRect/>
          </a:stretch>
        </p:blipFill>
        <p:spPr>
          <a:xfrm>
            <a:off x="838203" y="375319"/>
            <a:ext cx="10515599" cy="5176468"/>
          </a:xfrm>
          <a:prstGeom prst="rect">
            <a:avLst/>
          </a:prstGeom>
        </p:spPr>
      </p:pic>
      <p:sp>
        <p:nvSpPr>
          <p:cNvPr id="5" name="Titel 8">
            <a:extLst>
              <a:ext uri="{FF2B5EF4-FFF2-40B4-BE49-F238E27FC236}">
                <a16:creationId xmlns:a16="http://schemas.microsoft.com/office/drawing/2014/main" id="{99047BC7-D486-6849-A621-5937156FC3FD}"/>
              </a:ext>
            </a:extLst>
          </p:cNvPr>
          <p:cNvSpPr>
            <a:spLocks noGrp="1"/>
          </p:cNvSpPr>
          <p:nvPr>
            <p:ph type="title" hasCustomPrompt="1"/>
          </p:nvPr>
        </p:nvSpPr>
        <p:spPr>
          <a:xfrm>
            <a:off x="838200" y="1812421"/>
            <a:ext cx="10515600" cy="1325563"/>
          </a:xfrm>
        </p:spPr>
        <p:txBody>
          <a:bodyPr/>
          <a:lstStyle>
            <a:lvl1pPr algn="ctr">
              <a:defRPr lang="de-DE" b="1" smtClean="0">
                <a:effectLst/>
              </a:defRPr>
            </a:lvl1pPr>
          </a:lstStyle>
          <a:p>
            <a:r>
              <a:rPr lang="de-DE" b="1" dirty="0">
                <a:effectLst/>
                <a:latin typeface="Source Sans Pro" panose="020B0503030403020204" pitchFamily="34" charset="0"/>
              </a:rPr>
              <a:t>Herzlich </a:t>
            </a:r>
            <a:br>
              <a:rPr lang="de-DE" b="1" dirty="0">
                <a:effectLst/>
                <a:latin typeface="Source Sans Pro" panose="020B0503030403020204" pitchFamily="34" charset="0"/>
              </a:rPr>
            </a:br>
            <a:r>
              <a:rPr lang="de-DE" b="1" dirty="0">
                <a:effectLst/>
                <a:latin typeface="Source Sans Pro" panose="020B0503030403020204" pitchFamily="34" charset="0"/>
              </a:rPr>
              <a:t>willkommen!</a:t>
            </a:r>
            <a:endParaRPr lang="de-DE" dirty="0">
              <a:effectLst/>
              <a:latin typeface="Source Sans Pro" panose="020B0503030403020204" pitchFamily="34" charset="0"/>
            </a:endParaRPr>
          </a:p>
        </p:txBody>
      </p:sp>
    </p:spTree>
    <p:extLst>
      <p:ext uri="{BB962C8B-B14F-4D97-AF65-F5344CB8AC3E}">
        <p14:creationId xmlns:p14="http://schemas.microsoft.com/office/powerpoint/2010/main" val="138416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6" name="Bildplatzhalter 2">
            <a:extLst>
              <a:ext uri="{FF2B5EF4-FFF2-40B4-BE49-F238E27FC236}">
                <a16:creationId xmlns:a16="http://schemas.microsoft.com/office/drawing/2014/main" id="{7F20128A-3AA8-EE41-AFA3-A5B42CD88ABA}"/>
              </a:ext>
            </a:extLst>
          </p:cNvPr>
          <p:cNvSpPr>
            <a:spLocks noGrp="1"/>
          </p:cNvSpPr>
          <p:nvPr>
            <p:ph type="pic" idx="1"/>
          </p:nvPr>
        </p:nvSpPr>
        <p:spPr>
          <a:xfrm>
            <a:off x="841733" y="436007"/>
            <a:ext cx="10513656" cy="5419788"/>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de-DE"/>
          </a:p>
        </p:txBody>
      </p:sp>
    </p:spTree>
    <p:extLst>
      <p:ext uri="{BB962C8B-B14F-4D97-AF65-F5344CB8AC3E}">
        <p14:creationId xmlns:p14="http://schemas.microsoft.com/office/powerpoint/2010/main" val="336004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6089C752-9875-1B4D-B2A4-780BEFEE5504}"/>
              </a:ext>
            </a:extLst>
          </p:cNvPr>
          <p:cNvSpPr>
            <a:spLocks noGrp="1"/>
          </p:cNvSpPr>
          <p:nvPr>
            <p:ph type="title"/>
          </p:nvPr>
        </p:nvSpPr>
        <p:spPr>
          <a:xfrm>
            <a:off x="831851" y="623732"/>
            <a:ext cx="10515600" cy="2513085"/>
          </a:xfrm>
        </p:spPr>
        <p:txBody>
          <a:bodyPr anchor="b">
            <a:normAutofit/>
          </a:bodyPr>
          <a:lstStyle>
            <a:lvl1pPr algn="ctr" fontAlgn="ctr">
              <a:defRPr sz="3800"/>
            </a:lvl1pPr>
          </a:lstStyle>
          <a:p>
            <a:r>
              <a:rPr lang="de-DE" dirty="0"/>
              <a:t>Mastertitelformat bearbeiten</a:t>
            </a:r>
          </a:p>
        </p:txBody>
      </p:sp>
      <p:sp>
        <p:nvSpPr>
          <p:cNvPr id="4" name="Textplatzhalter 2">
            <a:extLst>
              <a:ext uri="{FF2B5EF4-FFF2-40B4-BE49-F238E27FC236}">
                <a16:creationId xmlns:a16="http://schemas.microsoft.com/office/drawing/2014/main" id="{ED763DDD-7F25-E942-A47F-A0F2F1A5388A}"/>
              </a:ext>
            </a:extLst>
          </p:cNvPr>
          <p:cNvSpPr>
            <a:spLocks noGrp="1"/>
          </p:cNvSpPr>
          <p:nvPr>
            <p:ph type="body" idx="1"/>
          </p:nvPr>
        </p:nvSpPr>
        <p:spPr>
          <a:xfrm>
            <a:off x="831851" y="3282152"/>
            <a:ext cx="10515600" cy="2513085"/>
          </a:xfrm>
        </p:spPr>
        <p:txBody>
          <a:bodyPr>
            <a:normAutofit/>
          </a:bodyPr>
          <a:lstStyle>
            <a:lvl1pPr marL="0" indent="0" algn="ctr">
              <a:buNone/>
              <a:defRPr sz="3800">
                <a:solidFill>
                  <a:schemeClr val="accent6"/>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409661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950422F-7F34-F841-8C9D-AD558A4B2B91}"/>
              </a:ext>
            </a:extLst>
          </p:cNvPr>
          <p:cNvSpPr>
            <a:spLocks noGrp="1"/>
          </p:cNvSpPr>
          <p:nvPr>
            <p:ph type="title"/>
          </p:nvPr>
        </p:nvSpPr>
        <p:spPr>
          <a:xfrm>
            <a:off x="838200" y="365128"/>
            <a:ext cx="10515600" cy="839945"/>
          </a:xfrm>
        </p:spPr>
        <p:txBody>
          <a:bodyPr>
            <a:normAutofit/>
          </a:bodyPr>
          <a:lstStyle>
            <a:lvl1pPr>
              <a:defRPr sz="3200"/>
            </a:lvl1pPr>
          </a:lstStyle>
          <a:p>
            <a:r>
              <a:rPr lang="de-DE" dirty="0"/>
              <a:t>Mastertitelformat bearbeiten</a:t>
            </a:r>
          </a:p>
        </p:txBody>
      </p:sp>
      <p:sp>
        <p:nvSpPr>
          <p:cNvPr id="6" name="Inhaltsplatzhalter 2">
            <a:extLst>
              <a:ext uri="{FF2B5EF4-FFF2-40B4-BE49-F238E27FC236}">
                <a16:creationId xmlns:a16="http://schemas.microsoft.com/office/drawing/2014/main" id="{C0D1BB9E-63D0-9C41-9892-7BD70FE6980D}"/>
              </a:ext>
            </a:extLst>
          </p:cNvPr>
          <p:cNvSpPr>
            <a:spLocks noGrp="1"/>
          </p:cNvSpPr>
          <p:nvPr>
            <p:ph idx="1"/>
          </p:nvPr>
        </p:nvSpPr>
        <p:spPr>
          <a:xfrm>
            <a:off x="838200" y="1277741"/>
            <a:ext cx="10515600" cy="4505387"/>
          </a:xfrm>
        </p:spPr>
        <p:txBody>
          <a:bodyPr/>
          <a:lstStyle>
            <a:lvl1pPr marL="0" indent="0">
              <a:buNone/>
              <a:defRPr/>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084665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
        <p:nvSpPr>
          <p:cNvPr id="4" name="Inhaltsplatzhalter 2">
            <a:extLst>
              <a:ext uri="{FF2B5EF4-FFF2-40B4-BE49-F238E27FC236}">
                <a16:creationId xmlns:a16="http://schemas.microsoft.com/office/drawing/2014/main" id="{34F1B2CE-49D2-F44D-962F-6E20C5B6A3B5}"/>
              </a:ext>
            </a:extLst>
          </p:cNvPr>
          <p:cNvSpPr>
            <a:spLocks noGrp="1"/>
          </p:cNvSpPr>
          <p:nvPr>
            <p:ph sz="half" idx="1" hasCustomPrompt="1"/>
          </p:nvPr>
        </p:nvSpPr>
        <p:spPr>
          <a:xfrm>
            <a:off x="838200" y="365127"/>
            <a:ext cx="5181600" cy="5321111"/>
          </a:xfrm>
        </p:spPr>
        <p:txBody>
          <a:bodyPr>
            <a:normAutofit/>
          </a:bodyPr>
          <a:lstStyle>
            <a:lvl3pPr marL="914354" indent="0">
              <a:lnSpc>
                <a:spcPct val="100000"/>
              </a:lnSpc>
              <a:spcBef>
                <a:spcPts val="0"/>
              </a:spcBef>
              <a:buNone/>
              <a:defRPr b="0"/>
            </a:lvl3pPr>
            <a:lvl4pPr marL="0" indent="0" algn="l">
              <a:lnSpc>
                <a:spcPct val="100000"/>
              </a:lnSpc>
              <a:spcBef>
                <a:spcPts val="0"/>
              </a:spcBef>
              <a:buNone/>
              <a:defRPr sz="1800" b="0" baseline="0"/>
            </a:lvl4pPr>
            <a:lvl5pPr marL="1828709" indent="0">
              <a:lnSpc>
                <a:spcPct val="100000"/>
              </a:lnSpc>
              <a:spcBef>
                <a:spcPts val="0"/>
              </a:spcBef>
              <a:buNone/>
              <a:defRPr b="0"/>
            </a:lvl5pPr>
          </a:lstStyle>
          <a:p>
            <a:pPr lvl="3"/>
            <a:r>
              <a:rPr lang="de-DE" dirty="0"/>
              <a:t>Text</a:t>
            </a:r>
          </a:p>
        </p:txBody>
      </p:sp>
      <p:sp>
        <p:nvSpPr>
          <p:cNvPr id="7" name="Inhaltsplatzhalter 2">
            <a:extLst>
              <a:ext uri="{FF2B5EF4-FFF2-40B4-BE49-F238E27FC236}">
                <a16:creationId xmlns:a16="http://schemas.microsoft.com/office/drawing/2014/main" id="{2115A2D5-58E2-1141-86A9-25DBD144E6CB}"/>
              </a:ext>
            </a:extLst>
          </p:cNvPr>
          <p:cNvSpPr>
            <a:spLocks noGrp="1"/>
          </p:cNvSpPr>
          <p:nvPr>
            <p:ph sz="half" idx="10" hasCustomPrompt="1"/>
          </p:nvPr>
        </p:nvSpPr>
        <p:spPr>
          <a:xfrm>
            <a:off x="6173209" y="365127"/>
            <a:ext cx="5181600" cy="5321111"/>
          </a:xfrm>
        </p:spPr>
        <p:txBody>
          <a:bodyPr>
            <a:normAutofit/>
          </a:bodyPr>
          <a:lstStyle>
            <a:lvl3pPr marL="914354" indent="0">
              <a:lnSpc>
                <a:spcPct val="100000"/>
              </a:lnSpc>
              <a:spcBef>
                <a:spcPts val="0"/>
              </a:spcBef>
              <a:buNone/>
              <a:defRPr b="0"/>
            </a:lvl3pPr>
            <a:lvl4pPr marL="0" indent="0" algn="l">
              <a:lnSpc>
                <a:spcPct val="100000"/>
              </a:lnSpc>
              <a:spcBef>
                <a:spcPts val="0"/>
              </a:spcBef>
              <a:buNone/>
              <a:defRPr sz="1800" b="0" baseline="0"/>
            </a:lvl4pPr>
            <a:lvl5pPr marL="1828709" indent="0">
              <a:lnSpc>
                <a:spcPct val="100000"/>
              </a:lnSpc>
              <a:spcBef>
                <a:spcPts val="0"/>
              </a:spcBef>
              <a:buNone/>
              <a:defRPr b="0"/>
            </a:lvl5pPr>
          </a:lstStyle>
          <a:p>
            <a:pPr lvl="3"/>
            <a:r>
              <a:rPr lang="de-DE" dirty="0"/>
              <a:t>Text</a:t>
            </a:r>
          </a:p>
        </p:txBody>
      </p:sp>
    </p:spTree>
    <p:extLst>
      <p:ext uri="{BB962C8B-B14F-4D97-AF65-F5344CB8AC3E}">
        <p14:creationId xmlns:p14="http://schemas.microsoft.com/office/powerpoint/2010/main" val="268214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elfolie">
    <p:spTree>
      <p:nvGrpSpPr>
        <p:cNvPr id="1" name=""/>
        <p:cNvGrpSpPr/>
        <p:nvPr/>
      </p:nvGrpSpPr>
      <p:grpSpPr>
        <a:xfrm>
          <a:off x="0" y="0"/>
          <a:ext cx="0" cy="0"/>
          <a:chOff x="0" y="0"/>
          <a:chExt cx="0" cy="0"/>
        </a:xfrm>
      </p:grpSpPr>
      <p:sp>
        <p:nvSpPr>
          <p:cNvPr id="5" name="Inhaltsplatzhalter 2">
            <a:extLst>
              <a:ext uri="{FF2B5EF4-FFF2-40B4-BE49-F238E27FC236}">
                <a16:creationId xmlns:a16="http://schemas.microsoft.com/office/drawing/2014/main" id="{551C5161-6B4E-9647-A722-6C16CFC350A8}"/>
              </a:ext>
            </a:extLst>
          </p:cNvPr>
          <p:cNvSpPr>
            <a:spLocks noGrp="1"/>
          </p:cNvSpPr>
          <p:nvPr>
            <p:ph sz="half" idx="1"/>
          </p:nvPr>
        </p:nvSpPr>
        <p:spPr>
          <a:xfrm>
            <a:off x="838200" y="1308016"/>
            <a:ext cx="5181600" cy="4408499"/>
          </a:xfrm>
        </p:spPr>
        <p:txBody>
          <a:bodyPr>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3">
            <a:extLst>
              <a:ext uri="{FF2B5EF4-FFF2-40B4-BE49-F238E27FC236}">
                <a16:creationId xmlns:a16="http://schemas.microsoft.com/office/drawing/2014/main" id="{5FBFA369-FB9A-1440-BCA3-9A6CF0060C2D}"/>
              </a:ext>
            </a:extLst>
          </p:cNvPr>
          <p:cNvSpPr>
            <a:spLocks noGrp="1"/>
          </p:cNvSpPr>
          <p:nvPr>
            <p:ph sz="half" idx="2"/>
          </p:nvPr>
        </p:nvSpPr>
        <p:spPr>
          <a:xfrm>
            <a:off x="6172200" y="1308016"/>
            <a:ext cx="5181600" cy="4408499"/>
          </a:xfrm>
        </p:spPr>
        <p:txBody>
          <a:bodyPr>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a:extLst>
              <a:ext uri="{FF2B5EF4-FFF2-40B4-BE49-F238E27FC236}">
                <a16:creationId xmlns:a16="http://schemas.microsoft.com/office/drawing/2014/main" id="{25FB7FE6-C949-D249-BED9-5CD7CB1AA40E}"/>
              </a:ext>
            </a:extLst>
          </p:cNvPr>
          <p:cNvSpPr>
            <a:spLocks noGrp="1"/>
          </p:cNvSpPr>
          <p:nvPr>
            <p:ph type="title"/>
          </p:nvPr>
        </p:nvSpPr>
        <p:spPr>
          <a:xfrm>
            <a:off x="838200" y="365128"/>
            <a:ext cx="10515600" cy="839945"/>
          </a:xfrm>
        </p:spPr>
        <p:txBody>
          <a:bodyPr>
            <a:normAutofit/>
          </a:bodyPr>
          <a:lstStyle>
            <a:lvl1pPr>
              <a:defRPr sz="3200"/>
            </a:lvl1pPr>
          </a:lstStyle>
          <a:p>
            <a:r>
              <a:rPr lang="de-DE" dirty="0"/>
              <a:t>Mastertitelformat bearbeiten</a:t>
            </a:r>
          </a:p>
        </p:txBody>
      </p:sp>
    </p:spTree>
    <p:extLst>
      <p:ext uri="{BB962C8B-B14F-4D97-AF65-F5344CB8AC3E}">
        <p14:creationId xmlns:p14="http://schemas.microsoft.com/office/powerpoint/2010/main" val="49155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1DC572E-D855-AB44-9FC5-DA49538B5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07DE1912-9C66-D040-A3F9-7187A0208629}"/>
              </a:ext>
            </a:extLst>
          </p:cNvPr>
          <p:cNvSpPr>
            <a:spLocks noGrp="1"/>
          </p:cNvSpPr>
          <p:nvPr>
            <p:ph type="body" idx="1"/>
          </p:nvPr>
        </p:nvSpPr>
        <p:spPr>
          <a:xfrm>
            <a:off x="838200" y="1825626"/>
            <a:ext cx="10515600" cy="381202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7" name="Gerade Verbindung 6">
            <a:extLst>
              <a:ext uri="{FF2B5EF4-FFF2-40B4-BE49-F238E27FC236}">
                <a16:creationId xmlns:a16="http://schemas.microsoft.com/office/drawing/2014/main" id="{1E46FE46-6DA1-4341-BAA4-2C0FD54F214C}"/>
              </a:ext>
            </a:extLst>
          </p:cNvPr>
          <p:cNvCxnSpPr>
            <a:cxnSpLocks/>
          </p:cNvCxnSpPr>
          <p:nvPr userDrawn="1"/>
        </p:nvCxnSpPr>
        <p:spPr>
          <a:xfrm>
            <a:off x="838200" y="5848371"/>
            <a:ext cx="10515600" cy="0"/>
          </a:xfrm>
          <a:prstGeom prst="line">
            <a:avLst/>
          </a:prstGeom>
          <a:ln w="1270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 name="Fußzeilenplatzhalter 4">
            <a:extLst>
              <a:ext uri="{FF2B5EF4-FFF2-40B4-BE49-F238E27FC236}">
                <a16:creationId xmlns:a16="http://schemas.microsoft.com/office/drawing/2014/main" id="{0AB11F6F-CE84-9C4E-A396-49A9BFFA8E39}"/>
              </a:ext>
            </a:extLst>
          </p:cNvPr>
          <p:cNvSpPr txBox="1">
            <a:spLocks/>
          </p:cNvSpPr>
          <p:nvPr userDrawn="1"/>
        </p:nvSpPr>
        <p:spPr>
          <a:xfrm>
            <a:off x="737222" y="5873135"/>
            <a:ext cx="6393529" cy="656079"/>
          </a:xfrm>
          <a:prstGeom prst="rect">
            <a:avLst/>
          </a:prstGeom>
        </p:spPr>
        <p:txBody>
          <a:bodyPr anchor="ctr"/>
          <a:lstStyle>
            <a:defPPr>
              <a:defRPr lang="de-DE"/>
            </a:defPPr>
            <a:lvl1pPr marL="0" algn="l" defTabSz="914400" rtl="0" eaLnBrk="1" latinLnBrk="0" hangingPunct="1">
              <a:defRPr sz="1500" b="1" kern="1200">
                <a:solidFill>
                  <a:srgbClr val="37609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500" b="1" i="0" baseline="0" dirty="0">
                <a:solidFill>
                  <a:schemeClr val="tx1"/>
                </a:solidFill>
                <a:effectLst/>
                <a:latin typeface="Source Sans Pro Semibold" panose="020B0503030403020204" pitchFamily="34" charset="0"/>
              </a:rPr>
              <a:t>Classroom Management</a:t>
            </a:r>
          </a:p>
          <a:p>
            <a:r>
              <a:rPr lang="de-DE" sz="1500" b="0" i="0" baseline="0" dirty="0">
                <a:solidFill>
                  <a:schemeClr val="tx1"/>
                </a:solidFill>
                <a:effectLst/>
                <a:latin typeface="Source Sans Pro" panose="020B0503030403020204" pitchFamily="34" charset="0"/>
              </a:rPr>
              <a:t>Kompaktseminar | Vorbesprechung</a:t>
            </a:r>
          </a:p>
        </p:txBody>
      </p:sp>
      <p:sp>
        <p:nvSpPr>
          <p:cNvPr id="9" name="Datumsplatzhalter 3">
            <a:extLst>
              <a:ext uri="{FF2B5EF4-FFF2-40B4-BE49-F238E27FC236}">
                <a16:creationId xmlns:a16="http://schemas.microsoft.com/office/drawing/2014/main" id="{3F0FAE55-4D8A-1D49-A879-A0B0FD8C2AEE}"/>
              </a:ext>
            </a:extLst>
          </p:cNvPr>
          <p:cNvSpPr txBox="1">
            <a:spLocks/>
          </p:cNvSpPr>
          <p:nvPr userDrawn="1"/>
        </p:nvSpPr>
        <p:spPr>
          <a:xfrm>
            <a:off x="737221" y="6444428"/>
            <a:ext cx="1792915" cy="365125"/>
          </a:xfrm>
          <a:prstGeom prst="rect">
            <a:avLst/>
          </a:prstGeom>
        </p:spPr>
        <p:txBody>
          <a:bodyPr/>
          <a:lstStyle>
            <a:defPPr>
              <a:defRPr lang="de-DE"/>
            </a:defPPr>
            <a:lvl1pPr marL="0" algn="l" defTabSz="914400" rtl="0" eaLnBrk="1" latinLnBrk="0" hangingPunct="1">
              <a:defRPr sz="1500" kern="1200">
                <a:solidFill>
                  <a:srgbClr val="37609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500" b="0" i="0" baseline="0" dirty="0">
                <a:solidFill>
                  <a:schemeClr val="tx1"/>
                </a:solidFill>
                <a:effectLst/>
                <a:latin typeface="Source Sans Pro" panose="020B0503030403020204" pitchFamily="34" charset="0"/>
              </a:rPr>
              <a:t>29. April 2025</a:t>
            </a:r>
            <a:endParaRPr lang="de-DE" sz="1500" baseline="0" dirty="0">
              <a:latin typeface="Source Sans Pro" panose="020B0503030403020204" pitchFamily="34" charset="0"/>
            </a:endParaRPr>
          </a:p>
        </p:txBody>
      </p:sp>
      <p:pic>
        <p:nvPicPr>
          <p:cNvPr id="10" name="Grafik 9">
            <a:extLst>
              <a:ext uri="{FF2B5EF4-FFF2-40B4-BE49-F238E27FC236}">
                <a16:creationId xmlns:a16="http://schemas.microsoft.com/office/drawing/2014/main" id="{143D773B-B0F4-084F-8367-D085BCD7195C}"/>
              </a:ext>
            </a:extLst>
          </p:cNvPr>
          <p:cNvPicPr>
            <a:picLocks noChangeAspect="1"/>
          </p:cNvPicPr>
          <p:nvPr userDrawn="1"/>
        </p:nvPicPr>
        <p:blipFill>
          <a:blip r:embed="rId9"/>
          <a:stretch>
            <a:fillRect/>
          </a:stretch>
        </p:blipFill>
        <p:spPr>
          <a:xfrm>
            <a:off x="9263223" y="5983310"/>
            <a:ext cx="2036079" cy="746921"/>
          </a:xfrm>
          <a:prstGeom prst="rect">
            <a:avLst/>
          </a:prstGeom>
        </p:spPr>
      </p:pic>
      <p:sp>
        <p:nvSpPr>
          <p:cNvPr id="4" name="Textfeld 3">
            <a:extLst>
              <a:ext uri="{FF2B5EF4-FFF2-40B4-BE49-F238E27FC236}">
                <a16:creationId xmlns:a16="http://schemas.microsoft.com/office/drawing/2014/main" id="{6B1FBF0A-EE22-2DB4-AADC-83BBB68F412A}"/>
              </a:ext>
            </a:extLst>
          </p:cNvPr>
          <p:cNvSpPr txBox="1"/>
          <p:nvPr userDrawn="1"/>
        </p:nvSpPr>
        <p:spPr>
          <a:xfrm>
            <a:off x="11353799" y="112989"/>
            <a:ext cx="600635" cy="451767"/>
          </a:xfrm>
          <a:prstGeom prst="rect">
            <a:avLst/>
          </a:prstGeom>
          <a:noFill/>
        </p:spPr>
        <p:txBody>
          <a:bodyPr wrap="square" rtlCol="0">
            <a:spAutoFit/>
          </a:bodyPr>
          <a:lstStyle/>
          <a:p>
            <a:endParaRPr lang="de-DE" dirty="0"/>
          </a:p>
        </p:txBody>
      </p:sp>
      <p:sp>
        <p:nvSpPr>
          <p:cNvPr id="5" name="Textfeld 4">
            <a:extLst>
              <a:ext uri="{FF2B5EF4-FFF2-40B4-BE49-F238E27FC236}">
                <a16:creationId xmlns:a16="http://schemas.microsoft.com/office/drawing/2014/main" id="{F99DE200-23E3-FB2C-970B-B73675A593C5}"/>
              </a:ext>
            </a:extLst>
          </p:cNvPr>
          <p:cNvSpPr txBox="1"/>
          <p:nvPr userDrawn="1"/>
        </p:nvSpPr>
        <p:spPr>
          <a:xfrm>
            <a:off x="5773270" y="6139721"/>
            <a:ext cx="645459" cy="369332"/>
          </a:xfrm>
          <a:prstGeom prst="rect">
            <a:avLst/>
          </a:prstGeom>
          <a:noFill/>
        </p:spPr>
        <p:txBody>
          <a:bodyPr wrap="square" rtlCol="0">
            <a:spAutoFit/>
          </a:bodyPr>
          <a:lstStyle/>
          <a:p>
            <a:fld id="{62B38058-E1E8-A54F-A202-614B570822ED}" type="slidenum">
              <a:rPr lang="de-DE" smtClean="0">
                <a:latin typeface="Source Sans Pro Light" panose="020B0403030403020204" pitchFamily="34" charset="0"/>
              </a:rPr>
              <a:t>‹Nr.›</a:t>
            </a:fld>
            <a:endParaRPr lang="de-DE" dirty="0">
              <a:latin typeface="Source Sans Pro Light" panose="020B0403030403020204" pitchFamily="34" charset="0"/>
            </a:endParaRPr>
          </a:p>
        </p:txBody>
      </p:sp>
    </p:spTree>
    <p:extLst>
      <p:ext uri="{BB962C8B-B14F-4D97-AF65-F5344CB8AC3E}">
        <p14:creationId xmlns:p14="http://schemas.microsoft.com/office/powerpoint/2010/main" val="166068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377" rtl="0" eaLnBrk="1" latinLnBrk="0" hangingPunct="1">
        <a:lnSpc>
          <a:spcPct val="90000"/>
        </a:lnSpc>
        <a:spcBef>
          <a:spcPct val="0"/>
        </a:spcBef>
        <a:buNone/>
        <a:defRPr sz="4400" kern="1200">
          <a:solidFill>
            <a:schemeClr val="tx1"/>
          </a:solidFill>
          <a:latin typeface="Source Sans Pro" panose="020B0503030403020204" pitchFamily="34" charset="0"/>
          <a:ea typeface="Source Sans Pro" panose="020B0503030403020204" pitchFamily="34" charset="0"/>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panose="020B0503030403020204" pitchFamily="34" charset="0"/>
          <a:ea typeface="Source Sans Pro" panose="020B0503030403020204" pitchFamily="34" charset="0"/>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Source Sans Pro" panose="020B0503030403020204" pitchFamily="34" charset="0"/>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Source Sans Pro" panose="020B0503030403020204" pitchFamily="34" charset="0"/>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innovationspace.ph-karlsruhe.de/course/view.php?id=566"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FA75983-4275-0312-F1CC-9D053A24FBB3}"/>
              </a:ext>
            </a:extLst>
          </p:cNvPr>
          <p:cNvSpPr txBox="1"/>
          <p:nvPr/>
        </p:nvSpPr>
        <p:spPr>
          <a:xfrm>
            <a:off x="3049030" y="3244334"/>
            <a:ext cx="6098058" cy="677108"/>
          </a:xfrm>
          <a:prstGeom prst="rect">
            <a:avLst/>
          </a:prstGeom>
          <a:noFill/>
        </p:spPr>
        <p:txBody>
          <a:bodyPr wrap="square">
            <a:spAutoFit/>
          </a:bodyPr>
          <a:lstStyle/>
          <a:p>
            <a:pPr algn="ctr"/>
            <a:r>
              <a:rPr lang="de-DE" sz="3800">
                <a:solidFill>
                  <a:prstClr val="black"/>
                </a:solidFill>
                <a:latin typeface="Source Sans Pro" panose="020B0503030403020204" pitchFamily="34" charset="0"/>
                <a:cs typeface="+mj-cs"/>
              </a:rPr>
              <a:t>Vorbesprechung</a:t>
            </a:r>
            <a:endParaRPr lang="de-DE" dirty="0"/>
          </a:p>
        </p:txBody>
      </p:sp>
      <p:sp>
        <p:nvSpPr>
          <p:cNvPr id="2" name="Rechteck 1">
            <a:extLst>
              <a:ext uri="{FF2B5EF4-FFF2-40B4-BE49-F238E27FC236}">
                <a16:creationId xmlns:a16="http://schemas.microsoft.com/office/drawing/2014/main" id="{96D698C3-C221-D99D-8E09-FEA63A2DE04E}"/>
              </a:ext>
            </a:extLst>
          </p:cNvPr>
          <p:cNvSpPr/>
          <p:nvPr/>
        </p:nvSpPr>
        <p:spPr>
          <a:xfrm>
            <a:off x="5809129" y="6185647"/>
            <a:ext cx="286871" cy="2689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4271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A3624F-493B-DF6E-8DC8-E1989429B021}"/>
              </a:ext>
            </a:extLst>
          </p:cNvPr>
          <p:cNvSpPr>
            <a:spLocks noGrp="1"/>
          </p:cNvSpPr>
          <p:nvPr>
            <p:ph type="title"/>
          </p:nvPr>
        </p:nvSpPr>
        <p:spPr>
          <a:xfrm>
            <a:off x="838200" y="365128"/>
            <a:ext cx="10515600" cy="839945"/>
          </a:xfrm>
        </p:spPr>
        <p:txBody>
          <a:bodyPr/>
          <a:lstStyle/>
          <a:p>
            <a:r>
              <a:rPr lang="de-DE" b="1" dirty="0">
                <a:solidFill>
                  <a:srgbClr val="267326"/>
                </a:solidFill>
              </a:rPr>
              <a:t>Welche CP gibt es wofür?</a:t>
            </a:r>
          </a:p>
        </p:txBody>
      </p:sp>
      <p:sp>
        <p:nvSpPr>
          <p:cNvPr id="3" name="Inhaltsplatzhalter 2">
            <a:extLst>
              <a:ext uri="{FF2B5EF4-FFF2-40B4-BE49-F238E27FC236}">
                <a16:creationId xmlns:a16="http://schemas.microsoft.com/office/drawing/2014/main" id="{8EF2EB67-9175-F130-DFDB-73EFC81F1DC2}"/>
              </a:ext>
            </a:extLst>
          </p:cNvPr>
          <p:cNvSpPr>
            <a:spLocks noGrp="1"/>
          </p:cNvSpPr>
          <p:nvPr>
            <p:ph idx="1"/>
          </p:nvPr>
        </p:nvSpPr>
        <p:spPr>
          <a:xfrm>
            <a:off x="827863" y="1152486"/>
            <a:ext cx="10515600" cy="4505387"/>
          </a:xfrm>
        </p:spPr>
        <p:txBody>
          <a:bodyPr>
            <a:noAutofit/>
          </a:bodyPr>
          <a:lstStyle/>
          <a:p>
            <a:pPr marL="457200" indent="-457200">
              <a:lnSpc>
                <a:spcPct val="100000"/>
              </a:lnSpc>
              <a:buFont typeface="Arial" panose="020B0604020202020204" pitchFamily="34" charset="0"/>
              <a:buChar char="•"/>
            </a:pPr>
            <a:r>
              <a:rPr lang="de-DE" sz="1600" dirty="0"/>
              <a:t>Seminar ist in </a:t>
            </a:r>
            <a:r>
              <a:rPr lang="de-DE" sz="1600" b="1" dirty="0"/>
              <a:t>Modul 1B </a:t>
            </a:r>
            <a:r>
              <a:rPr lang="de-DE" sz="1600" dirty="0"/>
              <a:t>in den Bildungswissenschaften für das Masterstudium "Lehramt Grundschule" verortet (PO2022)</a:t>
            </a:r>
          </a:p>
          <a:p>
            <a:pPr marL="457200" indent="-457200">
              <a:lnSpc>
                <a:spcPct val="100000"/>
              </a:lnSpc>
              <a:buFont typeface="Arial" panose="020B0604020202020204" pitchFamily="34" charset="0"/>
              <a:buChar char="•"/>
            </a:pPr>
            <a:r>
              <a:rPr lang="de-DE" sz="1600" b="1" dirty="0"/>
              <a:t>Unbenotete 3 CP + Verbuchung einer Studienleistung</a:t>
            </a:r>
            <a:r>
              <a:rPr lang="de-DE" sz="1600" dirty="0"/>
              <a:t>, wenn Sie</a:t>
            </a:r>
          </a:p>
          <a:p>
            <a:pPr marL="1142983" lvl="1" indent="-457200">
              <a:lnSpc>
                <a:spcPct val="100000"/>
              </a:lnSpc>
            </a:pPr>
            <a:r>
              <a:rPr lang="de-DE" sz="1600" dirty="0"/>
              <a:t>Aktiv am Seminar teilnehmen und 80% der schriftlichen Arbeitsaufträge erledigen</a:t>
            </a:r>
          </a:p>
          <a:p>
            <a:pPr marL="1142983" lvl="1" indent="-457200">
              <a:lnSpc>
                <a:spcPct val="100000"/>
              </a:lnSpc>
            </a:pPr>
            <a:r>
              <a:rPr lang="de-DE" sz="1600" dirty="0"/>
              <a:t>Eine Fallanalyse oder schriftliche Reflexion des eigenen Kurzvideos (Einzelarbeit) oder der Kollegialen Fallberatung in der Kleingruppe  (Einzelarbeit) durchführen</a:t>
            </a:r>
          </a:p>
          <a:p>
            <a:pPr marL="1142983" lvl="1" indent="-457200">
              <a:lnSpc>
                <a:spcPct val="100000"/>
              </a:lnSpc>
            </a:pPr>
            <a:r>
              <a:rPr lang="de-DE" sz="1600" dirty="0"/>
              <a:t>Ende der Abgabefrist: </a:t>
            </a:r>
            <a:r>
              <a:rPr lang="de-DE" sz="1600" u="sng" dirty="0"/>
              <a:t>15.09.2025</a:t>
            </a:r>
          </a:p>
          <a:p>
            <a:pPr marL="457200" indent="-457200">
              <a:lnSpc>
                <a:spcPct val="100000"/>
              </a:lnSpc>
              <a:buFont typeface="Arial" panose="020B0604020202020204" pitchFamily="34" charset="0"/>
              <a:buChar char="•"/>
            </a:pPr>
            <a:r>
              <a:rPr lang="de-DE" sz="1600" b="1" dirty="0"/>
              <a:t>Benotete 3 CP (Modulleistung)</a:t>
            </a:r>
            <a:r>
              <a:rPr lang="de-DE" sz="1600" dirty="0"/>
              <a:t>,</a:t>
            </a:r>
            <a:r>
              <a:rPr lang="de-DE" sz="1600" b="1" dirty="0"/>
              <a:t> </a:t>
            </a:r>
            <a:r>
              <a:rPr lang="de-DE" sz="1600" dirty="0"/>
              <a:t>wenn Sie</a:t>
            </a:r>
          </a:p>
          <a:p>
            <a:pPr marL="1142983" lvl="1" indent="-457200">
              <a:lnSpc>
                <a:spcPct val="100000"/>
              </a:lnSpc>
            </a:pPr>
            <a:r>
              <a:rPr lang="de-DE" sz="1600" dirty="0"/>
              <a:t>Aktiv am Seminar teilnehmen und 80% der schriftlichen Arbeitsaufträge erledigen</a:t>
            </a:r>
          </a:p>
          <a:p>
            <a:pPr marL="1142983" lvl="1" indent="-457200">
              <a:lnSpc>
                <a:spcPct val="100000"/>
              </a:lnSpc>
            </a:pPr>
            <a:r>
              <a:rPr lang="de-DE" sz="1600" dirty="0"/>
              <a:t>Eine schriftliche Videoanalyse (Einzelarbeit) durchführen</a:t>
            </a:r>
          </a:p>
          <a:p>
            <a:pPr marL="1142983" lvl="1" indent="-457200">
              <a:lnSpc>
                <a:spcPct val="100000"/>
              </a:lnSpc>
            </a:pPr>
            <a:r>
              <a:rPr lang="de-DE" sz="1600" dirty="0"/>
              <a:t>Ca. 10-15 Seiten (abzüglich Visualisierungen, Tabellen und Referenzen) </a:t>
            </a:r>
          </a:p>
          <a:p>
            <a:pPr marL="1142983" lvl="1" indent="-457200">
              <a:lnSpc>
                <a:spcPct val="100000"/>
              </a:lnSpc>
            </a:pPr>
            <a:r>
              <a:rPr lang="de-DE" sz="1600" dirty="0"/>
              <a:t>Ende der Abgabefrist: </a:t>
            </a:r>
            <a:r>
              <a:rPr lang="de-DE" sz="1600" u="sng" dirty="0"/>
              <a:t>15.09.2025</a:t>
            </a:r>
          </a:p>
          <a:p>
            <a:endParaRPr lang="de-DE" sz="1600" dirty="0"/>
          </a:p>
        </p:txBody>
      </p:sp>
      <p:sp>
        <p:nvSpPr>
          <p:cNvPr id="5" name="Textfeld 4">
            <a:extLst>
              <a:ext uri="{FF2B5EF4-FFF2-40B4-BE49-F238E27FC236}">
                <a16:creationId xmlns:a16="http://schemas.microsoft.com/office/drawing/2014/main" id="{B09755C5-EA16-A4DF-11C3-8B839FC08E71}"/>
              </a:ext>
            </a:extLst>
          </p:cNvPr>
          <p:cNvSpPr txBox="1"/>
          <p:nvPr/>
        </p:nvSpPr>
        <p:spPr>
          <a:xfrm>
            <a:off x="2034348" y="5018263"/>
            <a:ext cx="8102630" cy="646331"/>
          </a:xfrm>
          <a:prstGeom prst="rect">
            <a:avLst/>
          </a:prstGeom>
          <a:noFill/>
        </p:spPr>
        <p:txBody>
          <a:bodyPr wrap="square" rtlCol="0">
            <a:spAutoFit/>
          </a:bodyPr>
          <a:lstStyle/>
          <a:p>
            <a:pPr marL="457200" indent="-457200" algn="ctr"/>
            <a:r>
              <a:rPr lang="de-DE" sz="1800" i="1" dirty="0">
                <a:solidFill>
                  <a:srgbClr val="A52019"/>
                </a:solidFill>
              </a:rPr>
              <a:t>Genaue Informationen zur Studien- und Modulleistung finden Sie </a:t>
            </a:r>
          </a:p>
          <a:p>
            <a:pPr marL="457200" indent="-457200" algn="ctr"/>
            <a:r>
              <a:rPr lang="de-DE" sz="1800" i="1" dirty="0">
                <a:solidFill>
                  <a:srgbClr val="A52019"/>
                </a:solidFill>
              </a:rPr>
              <a:t>in </a:t>
            </a:r>
            <a:r>
              <a:rPr lang="de-DE" sz="1800" i="1" dirty="0" err="1">
                <a:solidFill>
                  <a:srgbClr val="A52019"/>
                </a:solidFill>
              </a:rPr>
              <a:t>Stud.IP</a:t>
            </a:r>
            <a:r>
              <a:rPr lang="de-DE" sz="1800" i="1" dirty="0">
                <a:solidFill>
                  <a:srgbClr val="A52019"/>
                </a:solidFill>
              </a:rPr>
              <a:t> (Prinz) / im Innovationspace (Schmidt)!</a:t>
            </a:r>
          </a:p>
        </p:txBody>
      </p:sp>
      <p:pic>
        <p:nvPicPr>
          <p:cNvPr id="6" name="Grafik 5">
            <a:extLst>
              <a:ext uri="{FF2B5EF4-FFF2-40B4-BE49-F238E27FC236}">
                <a16:creationId xmlns:a16="http://schemas.microsoft.com/office/drawing/2014/main" id="{195A6EBF-C270-38BA-49A4-482999435B59}"/>
              </a:ext>
            </a:extLst>
          </p:cNvPr>
          <p:cNvPicPr>
            <a:picLocks noChangeAspect="1"/>
          </p:cNvPicPr>
          <p:nvPr/>
        </p:nvPicPr>
        <p:blipFill>
          <a:blip r:embed="rId3"/>
          <a:stretch>
            <a:fillRect/>
          </a:stretch>
        </p:blipFill>
        <p:spPr>
          <a:xfrm>
            <a:off x="5534455" y="381622"/>
            <a:ext cx="551208" cy="551208"/>
          </a:xfrm>
          <a:prstGeom prst="rect">
            <a:avLst/>
          </a:prstGeom>
        </p:spPr>
      </p:pic>
    </p:spTree>
    <p:extLst>
      <p:ext uri="{BB962C8B-B14F-4D97-AF65-F5344CB8AC3E}">
        <p14:creationId xmlns:p14="http://schemas.microsoft.com/office/powerpoint/2010/main" val="57688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4845C-3416-6B06-B68F-BC9DEAFA823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BA57E1-1316-A4BA-57CA-9D6B8598A847}"/>
              </a:ext>
            </a:extLst>
          </p:cNvPr>
          <p:cNvSpPr>
            <a:spLocks noGrp="1"/>
          </p:cNvSpPr>
          <p:nvPr>
            <p:ph type="title"/>
          </p:nvPr>
        </p:nvSpPr>
        <p:spPr>
          <a:xfrm>
            <a:off x="838200" y="365128"/>
            <a:ext cx="10515600" cy="839945"/>
          </a:xfrm>
        </p:spPr>
        <p:txBody>
          <a:bodyPr/>
          <a:lstStyle/>
          <a:p>
            <a:r>
              <a:rPr lang="de-DE" b="1" dirty="0">
                <a:solidFill>
                  <a:srgbClr val="267326"/>
                </a:solidFill>
              </a:rPr>
              <a:t>Welche CP gibt es wofür?</a:t>
            </a:r>
          </a:p>
        </p:txBody>
      </p:sp>
      <p:sp>
        <p:nvSpPr>
          <p:cNvPr id="3" name="Inhaltsplatzhalter 2">
            <a:extLst>
              <a:ext uri="{FF2B5EF4-FFF2-40B4-BE49-F238E27FC236}">
                <a16:creationId xmlns:a16="http://schemas.microsoft.com/office/drawing/2014/main" id="{C26D49F6-C305-D439-5E8F-6D49CB38537A}"/>
              </a:ext>
            </a:extLst>
          </p:cNvPr>
          <p:cNvSpPr>
            <a:spLocks noGrp="1"/>
          </p:cNvSpPr>
          <p:nvPr>
            <p:ph idx="1"/>
          </p:nvPr>
        </p:nvSpPr>
        <p:spPr>
          <a:xfrm>
            <a:off x="942110" y="1603637"/>
            <a:ext cx="10269681" cy="3650726"/>
          </a:xfrm>
        </p:spPr>
        <p:txBody>
          <a:bodyPr>
            <a:noAutofit/>
          </a:bodyPr>
          <a:lstStyle/>
          <a:p>
            <a:pPr algn="ctr">
              <a:lnSpc>
                <a:spcPct val="110000"/>
              </a:lnSpc>
            </a:pPr>
            <a:r>
              <a:rPr lang="de-DE" dirty="0"/>
              <a:t>Im Seminar wird es </a:t>
            </a:r>
          </a:p>
          <a:p>
            <a:pPr algn="ctr">
              <a:lnSpc>
                <a:spcPct val="110000"/>
              </a:lnSpc>
            </a:pPr>
            <a:r>
              <a:rPr lang="de-DE" b="1" dirty="0"/>
              <a:t>Arbeitsaufträge zur Vorbereitung auf die Kompaktphase</a:t>
            </a:r>
            <a:r>
              <a:rPr lang="de-DE" dirty="0"/>
              <a:t> sowie </a:t>
            </a:r>
            <a:r>
              <a:rPr lang="de-DE" b="1" dirty="0"/>
              <a:t>Arbeitsaufträge in den Kompaktsitzungen </a:t>
            </a:r>
            <a:r>
              <a:rPr lang="de-DE" dirty="0"/>
              <a:t>geben. </a:t>
            </a:r>
          </a:p>
          <a:p>
            <a:pPr algn="ctr">
              <a:lnSpc>
                <a:spcPct val="110000"/>
              </a:lnSpc>
            </a:pPr>
            <a:r>
              <a:rPr lang="de-DE" dirty="0"/>
              <a:t>Für alle zuvor benannten Leistungsszenarien gilt daher Folgendes: </a:t>
            </a:r>
          </a:p>
          <a:p>
            <a:pPr algn="ctr">
              <a:lnSpc>
                <a:spcPct val="110000"/>
              </a:lnSpc>
            </a:pPr>
            <a:r>
              <a:rPr lang="de-DE" b="1" dirty="0"/>
              <a:t>In Anlehnung an die Rahmenprüfungsordnung müssen 80% all dieser Aufträge fristgerecht bearbeitet werden.</a:t>
            </a:r>
          </a:p>
        </p:txBody>
      </p:sp>
      <p:pic>
        <p:nvPicPr>
          <p:cNvPr id="5" name="Grafik 4">
            <a:extLst>
              <a:ext uri="{FF2B5EF4-FFF2-40B4-BE49-F238E27FC236}">
                <a16:creationId xmlns:a16="http://schemas.microsoft.com/office/drawing/2014/main" id="{8815F912-A9CB-5C0C-EEF1-62BA3F277E06}"/>
              </a:ext>
            </a:extLst>
          </p:cNvPr>
          <p:cNvPicPr>
            <a:picLocks noChangeAspect="1"/>
          </p:cNvPicPr>
          <p:nvPr/>
        </p:nvPicPr>
        <p:blipFill>
          <a:blip r:embed="rId2"/>
          <a:stretch>
            <a:fillRect/>
          </a:stretch>
        </p:blipFill>
        <p:spPr>
          <a:xfrm>
            <a:off x="5534455" y="381622"/>
            <a:ext cx="551208" cy="551208"/>
          </a:xfrm>
          <a:prstGeom prst="rect">
            <a:avLst/>
          </a:prstGeom>
        </p:spPr>
      </p:pic>
    </p:spTree>
    <p:extLst>
      <p:ext uri="{BB962C8B-B14F-4D97-AF65-F5344CB8AC3E}">
        <p14:creationId xmlns:p14="http://schemas.microsoft.com/office/powerpoint/2010/main" val="213180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18F90-E149-BCC4-4961-E6E2E5BAA33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25825F3-2889-FFB7-B0D6-82DF25DA0987}"/>
              </a:ext>
            </a:extLst>
          </p:cNvPr>
          <p:cNvSpPr>
            <a:spLocks noGrp="1"/>
          </p:cNvSpPr>
          <p:nvPr>
            <p:ph type="title"/>
          </p:nvPr>
        </p:nvSpPr>
        <p:spPr>
          <a:xfrm>
            <a:off x="838200" y="2766218"/>
            <a:ext cx="10515600" cy="1325563"/>
          </a:xfrm>
        </p:spPr>
        <p:txBody>
          <a:bodyPr/>
          <a:lstStyle/>
          <a:p>
            <a:r>
              <a:rPr lang="de-DE" dirty="0">
                <a:solidFill>
                  <a:srgbClr val="267326"/>
                </a:solidFill>
              </a:rPr>
              <a:t>Seminarkonzeption – Fallarbeit </a:t>
            </a:r>
          </a:p>
        </p:txBody>
      </p:sp>
      <p:pic>
        <p:nvPicPr>
          <p:cNvPr id="4" name="Grafik 3">
            <a:extLst>
              <a:ext uri="{FF2B5EF4-FFF2-40B4-BE49-F238E27FC236}">
                <a16:creationId xmlns:a16="http://schemas.microsoft.com/office/drawing/2014/main" id="{C9A205A8-96D8-B628-B220-96A709DF9E4B}"/>
              </a:ext>
            </a:extLst>
          </p:cNvPr>
          <p:cNvPicPr>
            <a:picLocks noChangeAspect="1"/>
          </p:cNvPicPr>
          <p:nvPr/>
        </p:nvPicPr>
        <p:blipFill>
          <a:blip r:embed="rId2"/>
          <a:stretch>
            <a:fillRect/>
          </a:stretch>
        </p:blipFill>
        <p:spPr>
          <a:xfrm>
            <a:off x="10024034" y="2986742"/>
            <a:ext cx="572247" cy="572247"/>
          </a:xfrm>
          <a:prstGeom prst="rect">
            <a:avLst/>
          </a:prstGeom>
        </p:spPr>
      </p:pic>
    </p:spTree>
    <p:extLst>
      <p:ext uri="{BB962C8B-B14F-4D97-AF65-F5344CB8AC3E}">
        <p14:creationId xmlns:p14="http://schemas.microsoft.com/office/powerpoint/2010/main" val="156625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AC439-49A1-8713-2B37-ADB183362B38}"/>
              </a:ext>
            </a:extLst>
          </p:cNvPr>
          <p:cNvSpPr>
            <a:spLocks noGrp="1"/>
          </p:cNvSpPr>
          <p:nvPr>
            <p:ph type="title"/>
          </p:nvPr>
        </p:nvSpPr>
        <p:spPr>
          <a:xfrm>
            <a:off x="838200" y="437796"/>
            <a:ext cx="10515600" cy="839945"/>
          </a:xfrm>
        </p:spPr>
        <p:txBody>
          <a:bodyPr>
            <a:normAutofit/>
          </a:bodyPr>
          <a:lstStyle/>
          <a:p>
            <a:r>
              <a:rPr lang="de-DE" sz="3600" b="1" dirty="0">
                <a:solidFill>
                  <a:srgbClr val="267326"/>
                </a:solidFill>
              </a:rPr>
              <a:t>Fallarbeit</a:t>
            </a:r>
          </a:p>
        </p:txBody>
      </p:sp>
      <p:sp>
        <p:nvSpPr>
          <p:cNvPr id="6" name="Rectangle 3">
            <a:extLst>
              <a:ext uri="{FF2B5EF4-FFF2-40B4-BE49-F238E27FC236}">
                <a16:creationId xmlns:a16="http://schemas.microsoft.com/office/drawing/2014/main" id="{9D7E042B-D418-02AB-07E8-705930D35868}"/>
              </a:ext>
            </a:extLst>
          </p:cNvPr>
          <p:cNvSpPr txBox="1">
            <a:spLocks noGrp="1" noChangeArrowheads="1"/>
          </p:cNvSpPr>
          <p:nvPr>
            <p:ph idx="1"/>
          </p:nvPr>
        </p:nvSpPr>
        <p:spPr bwMode="auto">
          <a:xfrm>
            <a:off x="924697" y="1277741"/>
            <a:ext cx="10515600" cy="343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1" fontAlgn="base" hangingPunct="1">
              <a:spcBef>
                <a:spcPct val="0"/>
              </a:spcBef>
              <a:spcAft>
                <a:spcPct val="0"/>
              </a:spcAft>
              <a:defRPr sz="2000">
                <a:solidFill>
                  <a:schemeClr val="tx1"/>
                </a:solidFill>
                <a:latin typeface="+mn-lt"/>
                <a:ea typeface="+mn-ea"/>
                <a:cs typeface="+mn-cs"/>
              </a:defRPr>
            </a:lvl1pPr>
            <a:lvl2pPr marL="146050" indent="-144463" algn="l" rtl="0" eaLnBrk="1" fontAlgn="base" hangingPunct="1">
              <a:spcBef>
                <a:spcPct val="0"/>
              </a:spcBef>
              <a:spcAft>
                <a:spcPct val="0"/>
              </a:spcAft>
              <a:buSzPct val="80000"/>
              <a:buFont typeface="Arial" charset="0"/>
              <a:buChar char="▌"/>
              <a:defRPr sz="2000">
                <a:solidFill>
                  <a:schemeClr val="tx1"/>
                </a:solidFill>
                <a:latin typeface="+mn-lt"/>
              </a:defRPr>
            </a:lvl2pPr>
            <a:lvl3pPr marL="376238" indent="-228600" algn="l" rtl="0" eaLnBrk="1" fontAlgn="base" hangingPunct="1">
              <a:spcBef>
                <a:spcPct val="0"/>
              </a:spcBef>
              <a:spcAft>
                <a:spcPct val="0"/>
              </a:spcAft>
              <a:buFont typeface="Arial" charset="0"/>
              <a:buChar char="–"/>
              <a:defRPr sz="1600">
                <a:solidFill>
                  <a:schemeClr val="tx1"/>
                </a:solidFill>
                <a:latin typeface="+mn-lt"/>
              </a:defRPr>
            </a:lvl3pPr>
            <a:lvl4pPr marL="555625" indent="-177800" algn="l" rtl="0" eaLnBrk="1" fontAlgn="base" hangingPunct="1">
              <a:spcBef>
                <a:spcPct val="0"/>
              </a:spcBef>
              <a:spcAft>
                <a:spcPct val="0"/>
              </a:spcAft>
              <a:buChar char="•"/>
              <a:defRPr sz="1200">
                <a:solidFill>
                  <a:schemeClr val="tx1"/>
                </a:solidFill>
                <a:latin typeface="+mn-lt"/>
              </a:defRPr>
            </a:lvl4pPr>
            <a:lvl5pPr marL="1435100" indent="-179388" algn="l" rtl="0" eaLnBrk="1" fontAlgn="base" hangingPunct="1">
              <a:lnSpc>
                <a:spcPts val="2800"/>
              </a:lnSpc>
              <a:spcBef>
                <a:spcPct val="0"/>
              </a:spcBef>
              <a:spcAft>
                <a:spcPct val="0"/>
              </a:spcAft>
              <a:buChar char="»"/>
              <a:defRPr sz="2000">
                <a:solidFill>
                  <a:schemeClr val="tx1"/>
                </a:solidFill>
                <a:latin typeface="+mn-lt"/>
              </a:defRPr>
            </a:lvl5pPr>
            <a:lvl6pPr marL="1892300" indent="-179388" algn="l" rtl="0" eaLnBrk="1" fontAlgn="base" hangingPunct="1">
              <a:lnSpc>
                <a:spcPts val="2800"/>
              </a:lnSpc>
              <a:spcBef>
                <a:spcPct val="0"/>
              </a:spcBef>
              <a:spcAft>
                <a:spcPct val="0"/>
              </a:spcAft>
              <a:buChar char="»"/>
              <a:defRPr sz="2000">
                <a:solidFill>
                  <a:schemeClr val="tx1"/>
                </a:solidFill>
                <a:latin typeface="+mn-lt"/>
              </a:defRPr>
            </a:lvl6pPr>
            <a:lvl7pPr marL="2349500" indent="-179388" algn="l" rtl="0" eaLnBrk="1" fontAlgn="base" hangingPunct="1">
              <a:lnSpc>
                <a:spcPts val="2800"/>
              </a:lnSpc>
              <a:spcBef>
                <a:spcPct val="0"/>
              </a:spcBef>
              <a:spcAft>
                <a:spcPct val="0"/>
              </a:spcAft>
              <a:buChar char="»"/>
              <a:defRPr sz="2000">
                <a:solidFill>
                  <a:schemeClr val="tx1"/>
                </a:solidFill>
                <a:latin typeface="+mn-lt"/>
              </a:defRPr>
            </a:lvl7pPr>
            <a:lvl8pPr marL="2806700" indent="-179388" algn="l" rtl="0" eaLnBrk="1" fontAlgn="base" hangingPunct="1">
              <a:lnSpc>
                <a:spcPts val="2800"/>
              </a:lnSpc>
              <a:spcBef>
                <a:spcPct val="0"/>
              </a:spcBef>
              <a:spcAft>
                <a:spcPct val="0"/>
              </a:spcAft>
              <a:buChar char="»"/>
              <a:defRPr sz="2000">
                <a:solidFill>
                  <a:schemeClr val="tx1"/>
                </a:solidFill>
                <a:latin typeface="+mn-lt"/>
              </a:defRPr>
            </a:lvl8pPr>
            <a:lvl9pPr marL="3263900" indent="-179388" algn="l" rtl="0" eaLnBrk="1" fontAlgn="base" hangingPunct="1">
              <a:lnSpc>
                <a:spcPts val="2800"/>
              </a:lnSpc>
              <a:spcBef>
                <a:spcPct val="0"/>
              </a:spcBef>
              <a:spcAft>
                <a:spcPct val="0"/>
              </a:spcAft>
              <a:buChar char="»"/>
              <a:defRPr sz="2000">
                <a:solidFill>
                  <a:schemeClr val="tx1"/>
                </a:solidFill>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2800" b="1" dirty="0">
                <a:latin typeface="Source Sans Pro" panose="020B0503030403020204" pitchFamily="34" charset="0"/>
              </a:rPr>
              <a:t>Herausforderungen in der ersten Phase der </a:t>
            </a:r>
            <a:r>
              <a:rPr lang="de-DE" altLang="de-DE" sz="2800" b="1" dirty="0" err="1">
                <a:latin typeface="Source Sans Pro" panose="020B0503030403020204" pitchFamily="34" charset="0"/>
              </a:rPr>
              <a:t>Lehrer:innenbildung</a:t>
            </a:r>
            <a:endParaRPr lang="de-DE" altLang="de-DE" sz="2800" b="1" dirty="0">
              <a:latin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altLang="de-DE" sz="1800" b="1" i="0" u="none" strike="noStrike" kern="0" cap="none" spc="0" normalizeH="0" baseline="0" noProof="0" dirty="0">
              <a:ln>
                <a:noFill/>
              </a:ln>
              <a:solidFill>
                <a:srgbClr val="333333"/>
              </a:solidFill>
              <a:effectLst/>
              <a:uLnTx/>
              <a:uFillTx/>
              <a:latin typeface="Source Sans Pro Light" panose="020B0403030403020204" pitchFamily="34" charset="0"/>
              <a:cs typeface="Arial" panose="020B0604020202020204" pitchFamily="34" charset="0"/>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Theorie-Praxis-Verknüpfung als Problem der </a:t>
            </a:r>
            <a:r>
              <a:rPr kumimoji="0" lang="de-DE" altLang="de-DE" b="0" i="0" u="none" strike="noStrike" kern="1200" cap="none" spc="0" normalizeH="0" baseline="0" noProof="0" dirty="0" err="1">
                <a:ln>
                  <a:noFill/>
                </a:ln>
                <a:effectLst/>
                <a:uLnTx/>
                <a:uFillTx/>
                <a:latin typeface="Source Sans Pro" panose="020B0503030403020204" pitchFamily="34" charset="0"/>
                <a:ea typeface="Source Sans Pro" panose="020B0503030403020204" pitchFamily="34" charset="0"/>
              </a:rPr>
              <a:t>Lehrer:innenbildung</a:t>
            </a: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(Oser, 2001; Terhart, 2000)</a:t>
            </a: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Vermittlung der Komplexität unterrichtlichen Handelns </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a:t>
            </a:r>
            <a:r>
              <a:rPr kumimoji="0" lang="de-DE" altLang="de-DE" sz="1400" b="0" i="0" u="none" strike="noStrike" kern="1200" cap="none" spc="0" normalizeH="0" baseline="0" noProof="0" dirty="0" err="1">
                <a:ln>
                  <a:noFill/>
                </a:ln>
                <a:solidFill>
                  <a:schemeClr val="bg1">
                    <a:lumMod val="65000"/>
                  </a:schemeClr>
                </a:solidFill>
                <a:effectLst/>
                <a:uLnTx/>
                <a:uFillTx/>
                <a:latin typeface="Source Sans Pro Light" panose="020B0403030403020204" pitchFamily="34" charset="0"/>
              </a:rPr>
              <a:t>Veenman</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 1984)</a:t>
            </a:r>
            <a:endParaRPr lang="de-DE" altLang="de-DE" sz="1800" dirty="0">
              <a:solidFill>
                <a:schemeClr val="bg1">
                  <a:lumMod val="65000"/>
                </a:schemeClr>
              </a:solidFill>
              <a:latin typeface="Source Sans Pro Light" panose="020B0403030403020204" pitchFamily="34" charset="0"/>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Kompetenzerwerb als „Trockenschwimmen“, z.B. Analysekompetenz </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a:t>
            </a:r>
            <a:r>
              <a:rPr kumimoji="0" lang="de-DE" altLang="de-DE" sz="1400" b="0" i="0" u="none" strike="noStrike" kern="1200" cap="none" spc="0" normalizeH="0" baseline="0" noProof="0" dirty="0" err="1">
                <a:ln>
                  <a:noFill/>
                </a:ln>
                <a:solidFill>
                  <a:schemeClr val="bg1">
                    <a:lumMod val="65000"/>
                  </a:schemeClr>
                </a:solidFill>
                <a:effectLst/>
                <a:uLnTx/>
                <a:uFillTx/>
                <a:latin typeface="Source Sans Pro Light" panose="020B0403030403020204" pitchFamily="34" charset="0"/>
              </a:rPr>
              <a:t>Lipowsky</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 2010; Borko, 2004) </a:t>
            </a:r>
            <a:endParaRPr lang="de-DE" altLang="de-DE" sz="1400" dirty="0">
              <a:solidFill>
                <a:schemeClr val="bg1">
                  <a:lumMod val="65000"/>
                </a:schemeClr>
              </a:solidFill>
              <a:latin typeface="Source Sans Pro Light" panose="020B0403030403020204" pitchFamily="34" charset="0"/>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„Beschaffenheit“ des „pädagogischen“ Wissens (siehe auch Technologiedefizit): oft stark situationsgebunden </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(Leinhardt, McCarthy Young &amp; </a:t>
            </a:r>
            <a:r>
              <a:rPr kumimoji="0" lang="de-DE" altLang="de-DE" sz="1400" b="0" i="0" u="none" strike="noStrike" kern="1200" cap="none" spc="0" normalizeH="0" baseline="0" noProof="0" dirty="0" err="1">
                <a:ln>
                  <a:noFill/>
                </a:ln>
                <a:solidFill>
                  <a:schemeClr val="bg1">
                    <a:lumMod val="65000"/>
                  </a:schemeClr>
                </a:solidFill>
                <a:effectLst/>
                <a:uLnTx/>
                <a:uFillTx/>
                <a:latin typeface="Source Sans Pro Light" panose="020B0403030403020204" pitchFamily="34" charset="0"/>
              </a:rPr>
              <a:t>Merriman</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 1995)</a:t>
            </a:r>
            <a:r>
              <a:rPr kumimoji="0" lang="de-DE" altLang="de-DE"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 </a:t>
            </a: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und schwer veränderbares „</a:t>
            </a:r>
            <a:r>
              <a:rPr kumimoji="0" lang="de-DE" altLang="de-DE" b="0" i="0" u="none" strike="noStrike" kern="1200" cap="none" spc="0" normalizeH="0" baseline="0" noProof="0" dirty="0" err="1">
                <a:ln>
                  <a:noFill/>
                </a:ln>
                <a:effectLst/>
                <a:uLnTx/>
                <a:uFillTx/>
                <a:latin typeface="Source Sans Pro" panose="020B0503030403020204" pitchFamily="34" charset="0"/>
                <a:ea typeface="Source Sans Pro" panose="020B0503030403020204" pitchFamily="34" charset="0"/>
              </a:rPr>
              <a:t>practical</a:t>
            </a: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altLang="de-DE" b="0" i="0" u="none" strike="noStrike" kern="1200" cap="none" spc="0" normalizeH="0" baseline="0" noProof="0" dirty="0" err="1">
                <a:ln>
                  <a:noFill/>
                </a:ln>
                <a:effectLst/>
                <a:uLnTx/>
                <a:uFillTx/>
                <a:latin typeface="Source Sans Pro" panose="020B0503030403020204" pitchFamily="34" charset="0"/>
                <a:ea typeface="Source Sans Pro" panose="020B0503030403020204" pitchFamily="34" charset="0"/>
              </a:rPr>
              <a:t>knowledge</a:t>
            </a:r>
            <a:r>
              <a:rPr kumimoji="0" lang="de-DE" altLang="de-DE"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a:t>
            </a:r>
            <a:r>
              <a:rPr kumimoji="0" lang="de-DE" altLang="de-DE" b="0" i="0" u="none" strike="noStrike" kern="1200" cap="none" spc="0" normalizeH="0" baseline="0" noProof="0" dirty="0">
                <a:ln>
                  <a:noFill/>
                </a:ln>
                <a:effectLst/>
                <a:uLnTx/>
                <a:uFillTx/>
                <a:latin typeface="Source Sans Pro Light" panose="020B0403030403020204" pitchFamily="34" charset="0"/>
              </a:rPr>
              <a:t> </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a:t>
            </a:r>
            <a:r>
              <a:rPr kumimoji="0" lang="de-DE" altLang="de-DE" sz="1400" b="0" i="0" u="none" strike="noStrike" kern="1200" cap="none" spc="0" normalizeH="0" baseline="0" noProof="0" dirty="0" err="1">
                <a:ln>
                  <a:noFill/>
                </a:ln>
                <a:solidFill>
                  <a:schemeClr val="bg1">
                    <a:lumMod val="65000"/>
                  </a:schemeClr>
                </a:solidFill>
                <a:effectLst/>
                <a:uLnTx/>
                <a:uFillTx/>
                <a:latin typeface="Source Sans Pro Light" panose="020B0403030403020204" pitchFamily="34" charset="0"/>
              </a:rPr>
              <a:t>Rokeach</a:t>
            </a:r>
            <a:r>
              <a:rPr kumimoji="0" lang="de-DE" altLang="de-DE" sz="14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 1968)</a:t>
            </a:r>
          </a:p>
        </p:txBody>
      </p:sp>
      <p:pic>
        <p:nvPicPr>
          <p:cNvPr id="4" name="Grafik 3">
            <a:extLst>
              <a:ext uri="{FF2B5EF4-FFF2-40B4-BE49-F238E27FC236}">
                <a16:creationId xmlns:a16="http://schemas.microsoft.com/office/drawing/2014/main" id="{1F0CA4FF-23BD-9C9F-C356-1266BFEC60B0}"/>
              </a:ext>
            </a:extLst>
          </p:cNvPr>
          <p:cNvPicPr>
            <a:picLocks noChangeAspect="1"/>
          </p:cNvPicPr>
          <p:nvPr/>
        </p:nvPicPr>
        <p:blipFill>
          <a:blip r:embed="rId3"/>
          <a:stretch>
            <a:fillRect/>
          </a:stretch>
        </p:blipFill>
        <p:spPr>
          <a:xfrm>
            <a:off x="3018117" y="437796"/>
            <a:ext cx="572247" cy="572247"/>
          </a:xfrm>
          <a:prstGeom prst="rect">
            <a:avLst/>
          </a:prstGeom>
        </p:spPr>
      </p:pic>
    </p:spTree>
    <p:extLst>
      <p:ext uri="{BB962C8B-B14F-4D97-AF65-F5344CB8AC3E}">
        <p14:creationId xmlns:p14="http://schemas.microsoft.com/office/powerpoint/2010/main" val="301245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B6129-AAD3-F2A6-912F-EBAE32AC05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2ED8C98-7A7D-C1E8-E81D-2CB10B92ADF2}"/>
              </a:ext>
            </a:extLst>
          </p:cNvPr>
          <p:cNvSpPr>
            <a:spLocks noGrp="1"/>
          </p:cNvSpPr>
          <p:nvPr>
            <p:ph type="title"/>
          </p:nvPr>
        </p:nvSpPr>
        <p:spPr>
          <a:xfrm>
            <a:off x="838200" y="437796"/>
            <a:ext cx="10515600" cy="839945"/>
          </a:xfrm>
        </p:spPr>
        <p:txBody>
          <a:bodyPr>
            <a:normAutofit/>
          </a:bodyPr>
          <a:lstStyle/>
          <a:p>
            <a:r>
              <a:rPr lang="de-DE" sz="3600" b="1" dirty="0">
                <a:solidFill>
                  <a:srgbClr val="267326"/>
                </a:solidFill>
              </a:rPr>
              <a:t>Fallarbeit</a:t>
            </a:r>
          </a:p>
        </p:txBody>
      </p:sp>
      <p:sp>
        <p:nvSpPr>
          <p:cNvPr id="6" name="Rectangle 3">
            <a:extLst>
              <a:ext uri="{FF2B5EF4-FFF2-40B4-BE49-F238E27FC236}">
                <a16:creationId xmlns:a16="http://schemas.microsoft.com/office/drawing/2014/main" id="{DF660875-A4F0-ECAF-DF2C-EE74FE257F05}"/>
              </a:ext>
            </a:extLst>
          </p:cNvPr>
          <p:cNvSpPr txBox="1">
            <a:spLocks noGrp="1" noChangeArrowheads="1"/>
          </p:cNvSpPr>
          <p:nvPr>
            <p:ph idx="1"/>
          </p:nvPr>
        </p:nvSpPr>
        <p:spPr bwMode="auto">
          <a:xfrm>
            <a:off x="924697" y="1277741"/>
            <a:ext cx="105156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1" fontAlgn="base" hangingPunct="1">
              <a:spcBef>
                <a:spcPct val="0"/>
              </a:spcBef>
              <a:spcAft>
                <a:spcPct val="0"/>
              </a:spcAft>
              <a:defRPr sz="2000">
                <a:solidFill>
                  <a:schemeClr val="tx1"/>
                </a:solidFill>
                <a:latin typeface="+mn-lt"/>
                <a:ea typeface="+mn-ea"/>
                <a:cs typeface="+mn-cs"/>
              </a:defRPr>
            </a:lvl1pPr>
            <a:lvl2pPr marL="146050" indent="-144463" algn="l" rtl="0" eaLnBrk="1" fontAlgn="base" hangingPunct="1">
              <a:spcBef>
                <a:spcPct val="0"/>
              </a:spcBef>
              <a:spcAft>
                <a:spcPct val="0"/>
              </a:spcAft>
              <a:buSzPct val="80000"/>
              <a:buFont typeface="Arial" charset="0"/>
              <a:buChar char="▌"/>
              <a:defRPr sz="2000">
                <a:solidFill>
                  <a:schemeClr val="tx1"/>
                </a:solidFill>
                <a:latin typeface="+mn-lt"/>
              </a:defRPr>
            </a:lvl2pPr>
            <a:lvl3pPr marL="376238" indent="-228600" algn="l" rtl="0" eaLnBrk="1" fontAlgn="base" hangingPunct="1">
              <a:spcBef>
                <a:spcPct val="0"/>
              </a:spcBef>
              <a:spcAft>
                <a:spcPct val="0"/>
              </a:spcAft>
              <a:buFont typeface="Arial" charset="0"/>
              <a:buChar char="–"/>
              <a:defRPr sz="1600">
                <a:solidFill>
                  <a:schemeClr val="tx1"/>
                </a:solidFill>
                <a:latin typeface="+mn-lt"/>
              </a:defRPr>
            </a:lvl3pPr>
            <a:lvl4pPr marL="555625" indent="-177800" algn="l" rtl="0" eaLnBrk="1" fontAlgn="base" hangingPunct="1">
              <a:spcBef>
                <a:spcPct val="0"/>
              </a:spcBef>
              <a:spcAft>
                <a:spcPct val="0"/>
              </a:spcAft>
              <a:buChar char="•"/>
              <a:defRPr sz="1200">
                <a:solidFill>
                  <a:schemeClr val="tx1"/>
                </a:solidFill>
                <a:latin typeface="+mn-lt"/>
              </a:defRPr>
            </a:lvl4pPr>
            <a:lvl5pPr marL="1435100" indent="-179388" algn="l" rtl="0" eaLnBrk="1" fontAlgn="base" hangingPunct="1">
              <a:lnSpc>
                <a:spcPts val="2800"/>
              </a:lnSpc>
              <a:spcBef>
                <a:spcPct val="0"/>
              </a:spcBef>
              <a:spcAft>
                <a:spcPct val="0"/>
              </a:spcAft>
              <a:buChar char="»"/>
              <a:defRPr sz="2000">
                <a:solidFill>
                  <a:schemeClr val="tx1"/>
                </a:solidFill>
                <a:latin typeface="+mn-lt"/>
              </a:defRPr>
            </a:lvl5pPr>
            <a:lvl6pPr marL="1892300" indent="-179388" algn="l" rtl="0" eaLnBrk="1" fontAlgn="base" hangingPunct="1">
              <a:lnSpc>
                <a:spcPts val="2800"/>
              </a:lnSpc>
              <a:spcBef>
                <a:spcPct val="0"/>
              </a:spcBef>
              <a:spcAft>
                <a:spcPct val="0"/>
              </a:spcAft>
              <a:buChar char="»"/>
              <a:defRPr sz="2000">
                <a:solidFill>
                  <a:schemeClr val="tx1"/>
                </a:solidFill>
                <a:latin typeface="+mn-lt"/>
              </a:defRPr>
            </a:lvl6pPr>
            <a:lvl7pPr marL="2349500" indent="-179388" algn="l" rtl="0" eaLnBrk="1" fontAlgn="base" hangingPunct="1">
              <a:lnSpc>
                <a:spcPts val="2800"/>
              </a:lnSpc>
              <a:spcBef>
                <a:spcPct val="0"/>
              </a:spcBef>
              <a:spcAft>
                <a:spcPct val="0"/>
              </a:spcAft>
              <a:buChar char="»"/>
              <a:defRPr sz="2000">
                <a:solidFill>
                  <a:schemeClr val="tx1"/>
                </a:solidFill>
                <a:latin typeface="+mn-lt"/>
              </a:defRPr>
            </a:lvl7pPr>
            <a:lvl8pPr marL="2806700" indent="-179388" algn="l" rtl="0" eaLnBrk="1" fontAlgn="base" hangingPunct="1">
              <a:lnSpc>
                <a:spcPts val="2800"/>
              </a:lnSpc>
              <a:spcBef>
                <a:spcPct val="0"/>
              </a:spcBef>
              <a:spcAft>
                <a:spcPct val="0"/>
              </a:spcAft>
              <a:buChar char="»"/>
              <a:defRPr sz="2000">
                <a:solidFill>
                  <a:schemeClr val="tx1"/>
                </a:solidFill>
                <a:latin typeface="+mn-lt"/>
              </a:defRPr>
            </a:lvl8pPr>
            <a:lvl9pPr marL="3263900" indent="-179388" algn="l" rtl="0" eaLnBrk="1" fontAlgn="base" hangingPunct="1">
              <a:lnSpc>
                <a:spcPts val="2800"/>
              </a:lnSpc>
              <a:spcBef>
                <a:spcPct val="0"/>
              </a:spcBef>
              <a:spcAft>
                <a:spcPct val="0"/>
              </a:spcAft>
              <a:buChar char="»"/>
              <a:defRPr sz="2000">
                <a:solidFill>
                  <a:schemeClr val="tx1"/>
                </a:solidFill>
                <a:latin typeface="+mn-l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2800" b="1" dirty="0">
                <a:latin typeface="Source Sans Pro" panose="020B0503030403020204" pitchFamily="34" charset="0"/>
              </a:rPr>
              <a:t>Herausforderungen in der ersten Phase der Lehrerbildung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altLang="de-DE" sz="1800" b="1" i="0" u="none" strike="noStrike" kern="0" cap="none" spc="0" normalizeH="0" baseline="0" noProof="0" dirty="0">
              <a:ln>
                <a:noFill/>
              </a:ln>
              <a:solidFill>
                <a:srgbClr val="333333"/>
              </a:solidFill>
              <a:effectLst/>
              <a:uLnTx/>
              <a:uFillTx/>
              <a:latin typeface="Source Sans Pro Light" panose="020B0403030403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tabLst/>
              <a:defRPr/>
            </a:pPr>
            <a:r>
              <a:rPr kumimoji="0" lang="de-DE" alt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Die Arbeit mit Fällen stellt eine Möglichkeit dar, den Herausforderungen zu begegnen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de-DE" altLang="de-DE" sz="20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de-DE" altLang="de-DE" sz="20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altLang="de-DE" sz="8800" b="0" i="0" u="none" strike="noStrike" kern="1200" cap="none" spc="0" normalizeH="0" baseline="0" noProof="0" dirty="0">
                <a:ln>
                  <a:noFill/>
                </a:ln>
                <a:solidFill>
                  <a:srgbClr val="333333"/>
                </a:solidFill>
                <a:effectLst/>
                <a:uLnTx/>
                <a:uFillTx/>
                <a:latin typeface="Source Sans Pro Light" panose="020B0403030403020204" pitchFamily="34" charset="0"/>
                <a:sym typeface="Webdings"/>
              </a:rPr>
              <a:t>		</a:t>
            </a:r>
            <a:endParaRPr kumimoji="0" lang="de-DE" altLang="de-DE" sz="88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0" marR="0" lvl="0" indent="0" algn="l" defTabSz="914400" rtl="0" eaLnBrk="1" fontAlgn="base" latinLnBrk="0" hangingPunct="1">
              <a:lnSpc>
                <a:spcPct val="100000"/>
              </a:lnSpc>
              <a:spcBef>
                <a:spcPct val="0"/>
              </a:spcBef>
              <a:spcAft>
                <a:spcPct val="0"/>
              </a:spcAft>
              <a:buClrTx/>
              <a:buSzTx/>
              <a:tabLst/>
              <a:defRPr/>
            </a:pPr>
            <a:endParaRPr kumimoji="0" lang="de-DE" altLang="de-DE" sz="20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de-DE" altLang="de-DE" sz="20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0" marR="0" lvl="0" indent="0" algn="l" defTabSz="914400" rtl="0" eaLnBrk="1" fontAlgn="base" latinLnBrk="0" hangingPunct="1">
              <a:lnSpc>
                <a:spcPct val="100000"/>
              </a:lnSpc>
              <a:spcBef>
                <a:spcPct val="0"/>
              </a:spcBef>
              <a:spcAft>
                <a:spcPct val="0"/>
              </a:spcAft>
              <a:buClrTx/>
              <a:buSzTx/>
              <a:tabLst/>
              <a:defRPr/>
            </a:pPr>
            <a:endParaRPr kumimoji="0" lang="de-DE" altLang="de-DE" sz="20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0" marR="0" lvl="0" indent="0" algn="l" defTabSz="914400" rtl="0" eaLnBrk="1" fontAlgn="base" latinLnBrk="0" hangingPunct="1">
              <a:lnSpc>
                <a:spcPct val="100000"/>
              </a:lnSpc>
              <a:spcBef>
                <a:spcPct val="0"/>
              </a:spcBef>
              <a:spcAft>
                <a:spcPct val="0"/>
              </a:spcAft>
              <a:buClrTx/>
              <a:buSzTx/>
              <a:tabLst/>
              <a:defRPr/>
            </a:pPr>
            <a:r>
              <a:rPr kumimoji="0" lang="de-DE" altLang="de-DE" sz="2000"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Fallarbeit ist </a:t>
            </a:r>
            <a:r>
              <a:rPr kumimoji="0" lang="de-DE" altLang="de-DE" sz="2000" b="0" i="0" u="sng"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kein Allheilmittel </a:t>
            </a:r>
            <a:r>
              <a:rPr kumimoji="0" lang="de-DE" altLang="de-DE" sz="2000"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und </a:t>
            </a:r>
            <a:r>
              <a:rPr kumimoji="0" lang="de-DE" altLang="de-DE" sz="2000" b="0" i="0" u="sng"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ersetzt kein pädagogisches Wissen</a:t>
            </a:r>
          </a:p>
        </p:txBody>
      </p:sp>
      <p:sp>
        <p:nvSpPr>
          <p:cNvPr id="4" name="Gebogener Pfeil 3">
            <a:extLst>
              <a:ext uri="{FF2B5EF4-FFF2-40B4-BE49-F238E27FC236}">
                <a16:creationId xmlns:a16="http://schemas.microsoft.com/office/drawing/2014/main" id="{CC119B6F-7982-9A10-452E-D4B817965EFE}"/>
              </a:ext>
            </a:extLst>
          </p:cNvPr>
          <p:cNvSpPr/>
          <p:nvPr/>
        </p:nvSpPr>
        <p:spPr>
          <a:xfrm rot="10800000">
            <a:off x="6096000" y="3429000"/>
            <a:ext cx="2088232" cy="1440160"/>
          </a:xfrm>
          <a:prstGeom prst="circularArrow">
            <a:avLst/>
          </a:prstGeom>
          <a:solidFill>
            <a:srgbClr val="8CD000"/>
          </a:solidFill>
          <a:ln>
            <a:solidFill>
              <a:srgbClr val="2673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333333"/>
              </a:solidFill>
              <a:effectLst/>
              <a:uLnTx/>
              <a:uFillTx/>
              <a:latin typeface="Arial"/>
              <a:ea typeface="+mn-ea"/>
              <a:cs typeface="+mn-cs"/>
            </a:endParaRPr>
          </a:p>
        </p:txBody>
      </p:sp>
      <p:sp>
        <p:nvSpPr>
          <p:cNvPr id="5" name="Gebogener Pfeil 4">
            <a:extLst>
              <a:ext uri="{FF2B5EF4-FFF2-40B4-BE49-F238E27FC236}">
                <a16:creationId xmlns:a16="http://schemas.microsoft.com/office/drawing/2014/main" id="{8C9C8E67-8E66-E616-C4DE-DFBA3E03FAB9}"/>
              </a:ext>
            </a:extLst>
          </p:cNvPr>
          <p:cNvSpPr/>
          <p:nvPr/>
        </p:nvSpPr>
        <p:spPr>
          <a:xfrm>
            <a:off x="4201402" y="2288948"/>
            <a:ext cx="2088232" cy="1440160"/>
          </a:xfrm>
          <a:prstGeom prst="circularArrow">
            <a:avLst/>
          </a:prstGeom>
          <a:solidFill>
            <a:srgbClr val="8CD000"/>
          </a:solidFill>
          <a:ln>
            <a:solidFill>
              <a:srgbClr val="2673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333333"/>
              </a:solidFill>
              <a:effectLst/>
              <a:uLnTx/>
              <a:uFillTx/>
              <a:latin typeface="Arial"/>
              <a:ea typeface="+mn-ea"/>
              <a:cs typeface="+mn-cs"/>
            </a:endParaRPr>
          </a:p>
        </p:txBody>
      </p:sp>
      <p:pic>
        <p:nvPicPr>
          <p:cNvPr id="7" name="Grafik 6">
            <a:extLst>
              <a:ext uri="{FF2B5EF4-FFF2-40B4-BE49-F238E27FC236}">
                <a16:creationId xmlns:a16="http://schemas.microsoft.com/office/drawing/2014/main" id="{125357A3-9260-8F8F-2D4F-ECEB7E025EF4}"/>
              </a:ext>
            </a:extLst>
          </p:cNvPr>
          <p:cNvPicPr>
            <a:picLocks noChangeAspect="1"/>
          </p:cNvPicPr>
          <p:nvPr/>
        </p:nvPicPr>
        <p:blipFill>
          <a:blip r:embed="rId2"/>
          <a:stretch>
            <a:fillRect/>
          </a:stretch>
        </p:blipFill>
        <p:spPr>
          <a:xfrm>
            <a:off x="3018117" y="437796"/>
            <a:ext cx="572247" cy="572247"/>
          </a:xfrm>
          <a:prstGeom prst="rect">
            <a:avLst/>
          </a:prstGeom>
        </p:spPr>
      </p:pic>
    </p:spTree>
    <p:extLst>
      <p:ext uri="{BB962C8B-B14F-4D97-AF65-F5344CB8AC3E}">
        <p14:creationId xmlns:p14="http://schemas.microsoft.com/office/powerpoint/2010/main" val="376047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6F417-DBC3-81D0-81EF-2574C487F53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639BC91-2905-045A-46A8-28EF2341C13A}"/>
              </a:ext>
            </a:extLst>
          </p:cNvPr>
          <p:cNvSpPr>
            <a:spLocks noGrp="1"/>
          </p:cNvSpPr>
          <p:nvPr>
            <p:ph type="title"/>
          </p:nvPr>
        </p:nvSpPr>
        <p:spPr>
          <a:xfrm>
            <a:off x="838200" y="437796"/>
            <a:ext cx="10515600" cy="839945"/>
          </a:xfrm>
        </p:spPr>
        <p:txBody>
          <a:bodyPr>
            <a:normAutofit/>
          </a:bodyPr>
          <a:lstStyle/>
          <a:p>
            <a:r>
              <a:rPr lang="de-DE" sz="3600" b="1" dirty="0">
                <a:solidFill>
                  <a:srgbClr val="267326"/>
                </a:solidFill>
              </a:rPr>
              <a:t>Fallarbeit</a:t>
            </a:r>
          </a:p>
        </p:txBody>
      </p:sp>
      <p:sp>
        <p:nvSpPr>
          <p:cNvPr id="6" name="Rectangle 3">
            <a:extLst>
              <a:ext uri="{FF2B5EF4-FFF2-40B4-BE49-F238E27FC236}">
                <a16:creationId xmlns:a16="http://schemas.microsoft.com/office/drawing/2014/main" id="{62EF79D2-8351-A2D2-7C78-D287A7097BEF}"/>
              </a:ext>
            </a:extLst>
          </p:cNvPr>
          <p:cNvSpPr txBox="1">
            <a:spLocks noGrp="1" noChangeArrowheads="1"/>
          </p:cNvSpPr>
          <p:nvPr>
            <p:ph idx="1"/>
          </p:nvPr>
        </p:nvSpPr>
        <p:spPr bwMode="auto">
          <a:xfrm>
            <a:off x="924697" y="1277741"/>
            <a:ext cx="105156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1" fontAlgn="base" hangingPunct="1">
              <a:spcBef>
                <a:spcPct val="0"/>
              </a:spcBef>
              <a:spcAft>
                <a:spcPct val="0"/>
              </a:spcAft>
              <a:defRPr sz="2000">
                <a:solidFill>
                  <a:schemeClr val="tx1"/>
                </a:solidFill>
                <a:latin typeface="+mn-lt"/>
                <a:ea typeface="+mn-ea"/>
                <a:cs typeface="+mn-cs"/>
              </a:defRPr>
            </a:lvl1pPr>
            <a:lvl2pPr marL="146050" indent="-144463" algn="l" rtl="0" eaLnBrk="1" fontAlgn="base" hangingPunct="1">
              <a:spcBef>
                <a:spcPct val="0"/>
              </a:spcBef>
              <a:spcAft>
                <a:spcPct val="0"/>
              </a:spcAft>
              <a:buSzPct val="80000"/>
              <a:buFont typeface="Arial" charset="0"/>
              <a:buChar char="▌"/>
              <a:defRPr sz="2000">
                <a:solidFill>
                  <a:schemeClr val="tx1"/>
                </a:solidFill>
                <a:latin typeface="+mn-lt"/>
              </a:defRPr>
            </a:lvl2pPr>
            <a:lvl3pPr marL="376238" indent="-228600" algn="l" rtl="0" eaLnBrk="1" fontAlgn="base" hangingPunct="1">
              <a:spcBef>
                <a:spcPct val="0"/>
              </a:spcBef>
              <a:spcAft>
                <a:spcPct val="0"/>
              </a:spcAft>
              <a:buFont typeface="Arial" charset="0"/>
              <a:buChar char="–"/>
              <a:defRPr sz="1600">
                <a:solidFill>
                  <a:schemeClr val="tx1"/>
                </a:solidFill>
                <a:latin typeface="+mn-lt"/>
              </a:defRPr>
            </a:lvl3pPr>
            <a:lvl4pPr marL="555625" indent="-177800" algn="l" rtl="0" eaLnBrk="1" fontAlgn="base" hangingPunct="1">
              <a:spcBef>
                <a:spcPct val="0"/>
              </a:spcBef>
              <a:spcAft>
                <a:spcPct val="0"/>
              </a:spcAft>
              <a:buChar char="•"/>
              <a:defRPr sz="1200">
                <a:solidFill>
                  <a:schemeClr val="tx1"/>
                </a:solidFill>
                <a:latin typeface="+mn-lt"/>
              </a:defRPr>
            </a:lvl4pPr>
            <a:lvl5pPr marL="1435100" indent="-179388" algn="l" rtl="0" eaLnBrk="1" fontAlgn="base" hangingPunct="1">
              <a:lnSpc>
                <a:spcPts val="2800"/>
              </a:lnSpc>
              <a:spcBef>
                <a:spcPct val="0"/>
              </a:spcBef>
              <a:spcAft>
                <a:spcPct val="0"/>
              </a:spcAft>
              <a:buChar char="»"/>
              <a:defRPr sz="2000">
                <a:solidFill>
                  <a:schemeClr val="tx1"/>
                </a:solidFill>
                <a:latin typeface="+mn-lt"/>
              </a:defRPr>
            </a:lvl5pPr>
            <a:lvl6pPr marL="1892300" indent="-179388" algn="l" rtl="0" eaLnBrk="1" fontAlgn="base" hangingPunct="1">
              <a:lnSpc>
                <a:spcPts val="2800"/>
              </a:lnSpc>
              <a:spcBef>
                <a:spcPct val="0"/>
              </a:spcBef>
              <a:spcAft>
                <a:spcPct val="0"/>
              </a:spcAft>
              <a:buChar char="»"/>
              <a:defRPr sz="2000">
                <a:solidFill>
                  <a:schemeClr val="tx1"/>
                </a:solidFill>
                <a:latin typeface="+mn-lt"/>
              </a:defRPr>
            </a:lvl6pPr>
            <a:lvl7pPr marL="2349500" indent="-179388" algn="l" rtl="0" eaLnBrk="1" fontAlgn="base" hangingPunct="1">
              <a:lnSpc>
                <a:spcPts val="2800"/>
              </a:lnSpc>
              <a:spcBef>
                <a:spcPct val="0"/>
              </a:spcBef>
              <a:spcAft>
                <a:spcPct val="0"/>
              </a:spcAft>
              <a:buChar char="»"/>
              <a:defRPr sz="2000">
                <a:solidFill>
                  <a:schemeClr val="tx1"/>
                </a:solidFill>
                <a:latin typeface="+mn-lt"/>
              </a:defRPr>
            </a:lvl7pPr>
            <a:lvl8pPr marL="2806700" indent="-179388" algn="l" rtl="0" eaLnBrk="1" fontAlgn="base" hangingPunct="1">
              <a:lnSpc>
                <a:spcPts val="2800"/>
              </a:lnSpc>
              <a:spcBef>
                <a:spcPct val="0"/>
              </a:spcBef>
              <a:spcAft>
                <a:spcPct val="0"/>
              </a:spcAft>
              <a:buChar char="»"/>
              <a:defRPr sz="2000">
                <a:solidFill>
                  <a:schemeClr val="tx1"/>
                </a:solidFill>
                <a:latin typeface="+mn-lt"/>
              </a:defRPr>
            </a:lvl8pPr>
            <a:lvl9pPr marL="3263900" indent="-179388" algn="l" rtl="0" eaLnBrk="1" fontAlgn="base" hangingPunct="1">
              <a:lnSpc>
                <a:spcPts val="2800"/>
              </a:lnSpc>
              <a:spcBef>
                <a:spcPct val="0"/>
              </a:spcBef>
              <a:spcAft>
                <a:spcPct val="0"/>
              </a:spcAft>
              <a:buChar char="»"/>
              <a:defRPr sz="2000">
                <a:solidFill>
                  <a:schemeClr val="tx1"/>
                </a:solidFill>
                <a:latin typeface="+mn-lt"/>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altLang="de-DE" b="1"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Fall: </a:t>
            </a:r>
            <a:r>
              <a:rPr kumimoji="0" lang="de-DE" altLang="de-DE"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„Ausschnitt aus authentischem Unterricht, der didaktisch u.a. aufbereitet ist und über ein Medium (Text oder Video) vermittelt wird.“ </a:t>
            </a:r>
            <a:r>
              <a:rPr kumimoji="0" lang="de-DE" altLang="de-DE" sz="1300" b="0" i="0" u="none" strike="noStrike" kern="1200" cap="none" spc="0" normalizeH="0" baseline="0" noProof="0" dirty="0">
                <a:ln>
                  <a:noFill/>
                </a:ln>
                <a:solidFill>
                  <a:srgbClr val="FFFFFF">
                    <a:lumMod val="50000"/>
                  </a:srgbClr>
                </a:solidFill>
                <a:effectLst/>
                <a:uLnTx/>
                <a:uFillTx/>
                <a:latin typeface="Source Sans Pro Light" panose="020B0403030403020204" pitchFamily="34" charset="0"/>
              </a:rPr>
              <a:t>(</a:t>
            </a:r>
            <a:r>
              <a:rPr kumimoji="0" lang="de-DE" altLang="de-DE" sz="13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Syring et al., 2015; 2016)</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de-DE" altLang="de-DE" sz="18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altLang="de-DE"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„Dokumentationen </a:t>
            </a:r>
            <a:r>
              <a:rPr kumimoji="0" lang="de-DE" altLang="de-DE" b="1"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realer </a:t>
            </a:r>
            <a:r>
              <a:rPr kumimoji="0" lang="de-DE" altLang="de-DE"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Situationen, deren Darstellung eher </a:t>
            </a:r>
            <a:r>
              <a:rPr kumimoji="0" lang="de-DE" altLang="de-DE" b="1"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multidimensional</a:t>
            </a:r>
            <a:r>
              <a:rPr kumimoji="0" lang="de-DE" altLang="de-DE"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 als eindimensional ist und die sich eher </a:t>
            </a:r>
            <a:r>
              <a:rPr kumimoji="0" lang="de-DE" altLang="de-DE" b="1"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kontextualisiert</a:t>
            </a:r>
            <a:r>
              <a:rPr kumimoji="0" lang="de-DE" altLang="de-DE"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 durch mehr Details als </a:t>
            </a:r>
            <a:r>
              <a:rPr kumimoji="0" lang="de-DE" altLang="de-DE" b="0" i="0" u="none" strike="noStrike" kern="1200" cap="none" spc="0" normalizeH="0" baseline="0" noProof="0" dirty="0" err="1">
                <a:ln>
                  <a:noFill/>
                </a:ln>
                <a:solidFill>
                  <a:srgbClr val="333333"/>
                </a:solidFill>
                <a:effectLst/>
                <a:uLnTx/>
                <a:uFillTx/>
                <a:latin typeface="Source Sans Pro" panose="020B0503030403020204" pitchFamily="34" charset="0"/>
                <a:ea typeface="Source Sans Pro" panose="020B0503030403020204" pitchFamily="34" charset="0"/>
              </a:rPr>
              <a:t>dekontextualisiert</a:t>
            </a:r>
            <a:r>
              <a:rPr kumimoji="0" lang="de-DE" altLang="de-DE"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 durch weniger Details auszeichnen sollten</a:t>
            </a:r>
            <a:r>
              <a:rPr kumimoji="0" lang="de-DE" altLang="de-DE" b="0" i="0" u="none" strike="noStrike" kern="1200" cap="none" spc="0" normalizeH="0" baseline="0" noProof="0" dirty="0">
                <a:ln>
                  <a:noFill/>
                </a:ln>
                <a:solidFill>
                  <a:srgbClr val="333333"/>
                </a:solidFill>
                <a:effectLst/>
                <a:uLnTx/>
                <a:uFillTx/>
                <a:latin typeface="Source Sans Pro Light" panose="020B0403030403020204" pitchFamily="34" charset="0"/>
              </a:rPr>
              <a:t>“ </a:t>
            </a:r>
            <a:r>
              <a:rPr kumimoji="0" lang="de-DE" altLang="de-DE" sz="1300" b="0" i="0" u="none" strike="noStrike" kern="1200" cap="none" spc="0" normalizeH="0" baseline="0" noProof="0" dirty="0">
                <a:ln>
                  <a:noFill/>
                </a:ln>
                <a:solidFill>
                  <a:schemeClr val="bg1">
                    <a:lumMod val="65000"/>
                  </a:schemeClr>
                </a:solidFill>
                <a:effectLst/>
                <a:uLnTx/>
                <a:uFillTx/>
                <a:latin typeface="Source Sans Pro Light" panose="020B0403030403020204" pitchFamily="34" charset="0"/>
              </a:rPr>
              <a:t>(Kiel et al., 2014, S. 22)</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de-DE" altLang="de-DE" sz="1800" b="0" i="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de-DE" altLang="de-DE" dirty="0">
                <a:solidFill>
                  <a:srgbClr val="333333"/>
                </a:solidFill>
                <a:latin typeface="Source Sans Pro" panose="020B0503030403020204" pitchFamily="34" charset="0"/>
                <a:ea typeface="Source Sans Pro" panose="020B0503030403020204" pitchFamily="34" charset="0"/>
              </a:rPr>
              <a:t>T</a:t>
            </a:r>
            <a:r>
              <a:rPr kumimoji="0" lang="de-DE" altLang="de-DE" b="0" i="0" u="none" strike="noStrike" kern="1200" cap="none" spc="0" normalizeH="0" baseline="0" noProof="0" dirty="0" err="1">
                <a:ln>
                  <a:noFill/>
                </a:ln>
                <a:solidFill>
                  <a:srgbClr val="333333"/>
                </a:solidFill>
                <a:effectLst/>
                <a:uLnTx/>
                <a:uFillTx/>
                <a:latin typeface="Source Sans Pro" panose="020B0503030403020204" pitchFamily="34" charset="0"/>
                <a:ea typeface="Source Sans Pro" panose="020B0503030403020204" pitchFamily="34" charset="0"/>
              </a:rPr>
              <a:t>ypische</a:t>
            </a:r>
            <a:r>
              <a:rPr kumimoji="0" lang="de-DE" altLang="de-DE" b="0" i="0"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 (oder besondere), wiederkehrende Situation, die real / authentisch ist</a:t>
            </a:r>
          </a:p>
        </p:txBody>
      </p:sp>
      <p:pic>
        <p:nvPicPr>
          <p:cNvPr id="3" name="Grafik 2">
            <a:extLst>
              <a:ext uri="{FF2B5EF4-FFF2-40B4-BE49-F238E27FC236}">
                <a16:creationId xmlns:a16="http://schemas.microsoft.com/office/drawing/2014/main" id="{476BE937-AF13-577B-4661-77620A0244CE}"/>
              </a:ext>
            </a:extLst>
          </p:cNvPr>
          <p:cNvPicPr>
            <a:picLocks noChangeAspect="1"/>
          </p:cNvPicPr>
          <p:nvPr/>
        </p:nvPicPr>
        <p:blipFill>
          <a:blip r:embed="rId3"/>
          <a:stretch>
            <a:fillRect/>
          </a:stretch>
        </p:blipFill>
        <p:spPr>
          <a:xfrm>
            <a:off x="3018117" y="437796"/>
            <a:ext cx="572247" cy="572247"/>
          </a:xfrm>
          <a:prstGeom prst="rect">
            <a:avLst/>
          </a:prstGeom>
        </p:spPr>
      </p:pic>
    </p:spTree>
    <p:extLst>
      <p:ext uri="{BB962C8B-B14F-4D97-AF65-F5344CB8AC3E}">
        <p14:creationId xmlns:p14="http://schemas.microsoft.com/office/powerpoint/2010/main" val="93821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E002A-2C75-1632-C030-8536363995C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1973F45-EBC9-B768-3A10-45C980A98CFE}"/>
              </a:ext>
            </a:extLst>
          </p:cNvPr>
          <p:cNvSpPr>
            <a:spLocks noGrp="1"/>
          </p:cNvSpPr>
          <p:nvPr>
            <p:ph type="title"/>
          </p:nvPr>
        </p:nvSpPr>
        <p:spPr>
          <a:xfrm>
            <a:off x="838200" y="437796"/>
            <a:ext cx="10515600" cy="839945"/>
          </a:xfrm>
        </p:spPr>
        <p:txBody>
          <a:bodyPr>
            <a:normAutofit/>
          </a:bodyPr>
          <a:lstStyle/>
          <a:p>
            <a:r>
              <a:rPr lang="de-DE" sz="3600" b="1" dirty="0">
                <a:solidFill>
                  <a:srgbClr val="267326"/>
                </a:solidFill>
              </a:rPr>
              <a:t>Fallarbeit</a:t>
            </a:r>
          </a:p>
        </p:txBody>
      </p:sp>
      <p:sp>
        <p:nvSpPr>
          <p:cNvPr id="6" name="Rectangle 3">
            <a:extLst>
              <a:ext uri="{FF2B5EF4-FFF2-40B4-BE49-F238E27FC236}">
                <a16:creationId xmlns:a16="http://schemas.microsoft.com/office/drawing/2014/main" id="{2CC00DC5-C872-4F63-BAA2-78C5ED74D634}"/>
              </a:ext>
            </a:extLst>
          </p:cNvPr>
          <p:cNvSpPr txBox="1">
            <a:spLocks noGrp="1" noChangeArrowheads="1"/>
          </p:cNvSpPr>
          <p:nvPr>
            <p:ph idx="1"/>
          </p:nvPr>
        </p:nvSpPr>
        <p:spPr bwMode="auto">
          <a:xfrm>
            <a:off x="924697" y="1277741"/>
            <a:ext cx="1051560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1" fontAlgn="base" hangingPunct="1">
              <a:spcBef>
                <a:spcPct val="0"/>
              </a:spcBef>
              <a:spcAft>
                <a:spcPct val="0"/>
              </a:spcAft>
              <a:defRPr sz="2000">
                <a:solidFill>
                  <a:schemeClr val="tx1"/>
                </a:solidFill>
                <a:latin typeface="+mn-lt"/>
                <a:ea typeface="+mn-ea"/>
                <a:cs typeface="+mn-cs"/>
              </a:defRPr>
            </a:lvl1pPr>
            <a:lvl2pPr marL="146050" indent="-144463" algn="l" rtl="0" eaLnBrk="1" fontAlgn="base" hangingPunct="1">
              <a:spcBef>
                <a:spcPct val="0"/>
              </a:spcBef>
              <a:spcAft>
                <a:spcPct val="0"/>
              </a:spcAft>
              <a:buSzPct val="80000"/>
              <a:buFont typeface="Arial" charset="0"/>
              <a:buChar char="▌"/>
              <a:defRPr sz="2000">
                <a:solidFill>
                  <a:schemeClr val="tx1"/>
                </a:solidFill>
                <a:latin typeface="+mn-lt"/>
              </a:defRPr>
            </a:lvl2pPr>
            <a:lvl3pPr marL="376238" indent="-228600" algn="l" rtl="0" eaLnBrk="1" fontAlgn="base" hangingPunct="1">
              <a:spcBef>
                <a:spcPct val="0"/>
              </a:spcBef>
              <a:spcAft>
                <a:spcPct val="0"/>
              </a:spcAft>
              <a:buFont typeface="Arial" charset="0"/>
              <a:buChar char="–"/>
              <a:defRPr sz="1600">
                <a:solidFill>
                  <a:schemeClr val="tx1"/>
                </a:solidFill>
                <a:latin typeface="+mn-lt"/>
              </a:defRPr>
            </a:lvl3pPr>
            <a:lvl4pPr marL="555625" indent="-177800" algn="l" rtl="0" eaLnBrk="1" fontAlgn="base" hangingPunct="1">
              <a:spcBef>
                <a:spcPct val="0"/>
              </a:spcBef>
              <a:spcAft>
                <a:spcPct val="0"/>
              </a:spcAft>
              <a:buChar char="•"/>
              <a:defRPr sz="1200">
                <a:solidFill>
                  <a:schemeClr val="tx1"/>
                </a:solidFill>
                <a:latin typeface="+mn-lt"/>
              </a:defRPr>
            </a:lvl4pPr>
            <a:lvl5pPr marL="1435100" indent="-179388" algn="l" rtl="0" eaLnBrk="1" fontAlgn="base" hangingPunct="1">
              <a:lnSpc>
                <a:spcPts val="2800"/>
              </a:lnSpc>
              <a:spcBef>
                <a:spcPct val="0"/>
              </a:spcBef>
              <a:spcAft>
                <a:spcPct val="0"/>
              </a:spcAft>
              <a:buChar char="»"/>
              <a:defRPr sz="2000">
                <a:solidFill>
                  <a:schemeClr val="tx1"/>
                </a:solidFill>
                <a:latin typeface="+mn-lt"/>
              </a:defRPr>
            </a:lvl5pPr>
            <a:lvl6pPr marL="1892300" indent="-179388" algn="l" rtl="0" eaLnBrk="1" fontAlgn="base" hangingPunct="1">
              <a:lnSpc>
                <a:spcPts val="2800"/>
              </a:lnSpc>
              <a:spcBef>
                <a:spcPct val="0"/>
              </a:spcBef>
              <a:spcAft>
                <a:spcPct val="0"/>
              </a:spcAft>
              <a:buChar char="»"/>
              <a:defRPr sz="2000">
                <a:solidFill>
                  <a:schemeClr val="tx1"/>
                </a:solidFill>
                <a:latin typeface="+mn-lt"/>
              </a:defRPr>
            </a:lvl6pPr>
            <a:lvl7pPr marL="2349500" indent="-179388" algn="l" rtl="0" eaLnBrk="1" fontAlgn="base" hangingPunct="1">
              <a:lnSpc>
                <a:spcPts val="2800"/>
              </a:lnSpc>
              <a:spcBef>
                <a:spcPct val="0"/>
              </a:spcBef>
              <a:spcAft>
                <a:spcPct val="0"/>
              </a:spcAft>
              <a:buChar char="»"/>
              <a:defRPr sz="2000">
                <a:solidFill>
                  <a:schemeClr val="tx1"/>
                </a:solidFill>
                <a:latin typeface="+mn-lt"/>
              </a:defRPr>
            </a:lvl7pPr>
            <a:lvl8pPr marL="2806700" indent="-179388" algn="l" rtl="0" eaLnBrk="1" fontAlgn="base" hangingPunct="1">
              <a:lnSpc>
                <a:spcPts val="2800"/>
              </a:lnSpc>
              <a:spcBef>
                <a:spcPct val="0"/>
              </a:spcBef>
              <a:spcAft>
                <a:spcPct val="0"/>
              </a:spcAft>
              <a:buChar char="»"/>
              <a:defRPr sz="2000">
                <a:solidFill>
                  <a:schemeClr val="tx1"/>
                </a:solidFill>
                <a:latin typeface="+mn-lt"/>
              </a:defRPr>
            </a:lvl8pPr>
            <a:lvl9pPr marL="3263900" indent="-179388" algn="l" rtl="0" eaLnBrk="1" fontAlgn="base" hangingPunct="1">
              <a:lnSpc>
                <a:spcPts val="2800"/>
              </a:lnSpc>
              <a:spcBef>
                <a:spcPct val="0"/>
              </a:spcBef>
              <a:spcAft>
                <a:spcPct val="0"/>
              </a:spcAft>
              <a:buChar char="»"/>
              <a:defRPr sz="2000">
                <a:solidFill>
                  <a:schemeClr val="tx1"/>
                </a:solidFill>
                <a:latin typeface="+mn-lt"/>
              </a:defRPr>
            </a:lvl9p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de-DE" altLang="de-DE" dirty="0">
                <a:solidFill>
                  <a:srgbClr val="333333"/>
                </a:solidFill>
                <a:latin typeface="Source Sans Pro" panose="020B0503030403020204" pitchFamily="34" charset="0"/>
                <a:ea typeface="Source Sans Pro" panose="020B0503030403020204" pitchFamily="34" charset="0"/>
              </a:rPr>
              <a:t>I</a:t>
            </a:r>
            <a:r>
              <a:rPr kumimoji="0" lang="de-DE" altLang="de-DE" u="none" strike="noStrike" kern="1200" cap="none" spc="0" normalizeH="0" baseline="0" noProof="0" dirty="0" err="1">
                <a:ln>
                  <a:noFill/>
                </a:ln>
                <a:solidFill>
                  <a:srgbClr val="333333"/>
                </a:solidFill>
                <a:effectLst/>
                <a:uLnTx/>
                <a:uFillTx/>
                <a:latin typeface="Source Sans Pro" panose="020B0503030403020204" pitchFamily="34" charset="0"/>
                <a:ea typeface="Source Sans Pro" panose="020B0503030403020204" pitchFamily="34" charset="0"/>
              </a:rPr>
              <a:t>ntensive</a:t>
            </a:r>
            <a:r>
              <a:rPr kumimoji="0" lang="de-DE" altLang="de-DE"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 länger dauernde Auseinandersetzung mit einem Fall gekennzeichnet durch problemorientiertes Vorgehen </a:t>
            </a:r>
            <a:r>
              <a:rPr kumimoji="0" lang="de-DE" altLang="de-DE" sz="1300" u="none" strike="noStrike" kern="1200" cap="none" spc="0" normalizeH="0" baseline="0" noProof="0" dirty="0">
                <a:ln>
                  <a:noFill/>
                </a:ln>
                <a:solidFill>
                  <a:srgbClr val="FFFFFF">
                    <a:lumMod val="50000"/>
                  </a:srgbClr>
                </a:solidFill>
                <a:effectLst/>
                <a:uLnTx/>
                <a:uFillTx/>
                <a:latin typeface="Source Sans Pro Light" panose="020B0403030403020204" pitchFamily="34" charset="0"/>
              </a:rPr>
              <a:t>(Syring et al., 2015; 2016)</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de-DE" altLang="de-DE" sz="180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de-DE" altLang="de-DE" dirty="0">
                <a:solidFill>
                  <a:srgbClr val="333333"/>
                </a:solidFill>
                <a:latin typeface="Source Sans Pro" panose="020B0503030403020204" pitchFamily="34" charset="0"/>
                <a:ea typeface="Source Sans Pro" panose="020B0503030403020204" pitchFamily="34" charset="0"/>
              </a:rPr>
              <a:t>D</a:t>
            </a:r>
            <a:r>
              <a:rPr kumimoji="0" lang="de-DE" altLang="de-DE" u="none" strike="noStrike" kern="1200" cap="none" spc="0" normalizeH="0" baseline="0" noProof="0" dirty="0" err="1">
                <a:ln>
                  <a:noFill/>
                </a:ln>
                <a:solidFill>
                  <a:srgbClr val="333333"/>
                </a:solidFill>
                <a:effectLst/>
                <a:uLnTx/>
                <a:uFillTx/>
                <a:latin typeface="Source Sans Pro" panose="020B0503030403020204" pitchFamily="34" charset="0"/>
                <a:ea typeface="Source Sans Pro" panose="020B0503030403020204" pitchFamily="34" charset="0"/>
              </a:rPr>
              <a:t>ient</a:t>
            </a:r>
            <a:r>
              <a:rPr kumimoji="0" lang="de-DE" altLang="de-DE"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 dazu, einen verstehenden Zugang zur sozialen Wirklichkeit pädagogischen Handelns zu ermöglichen (Wahrnehmung, Dokumentation und Interpretation der empirischen Wirklichkeit) </a:t>
            </a:r>
            <a:r>
              <a:rPr kumimoji="0" lang="de-DE" altLang="de-DE" sz="1300" u="none" strike="noStrike" kern="1200" cap="none" spc="0" normalizeH="0" baseline="0" noProof="0" dirty="0">
                <a:ln>
                  <a:noFill/>
                </a:ln>
                <a:solidFill>
                  <a:srgbClr val="FFFFFF">
                    <a:lumMod val="50000"/>
                  </a:srgbClr>
                </a:solidFill>
                <a:effectLst/>
                <a:uLnTx/>
                <a:uFillTx/>
                <a:latin typeface="Source Sans Pro Light" panose="020B0403030403020204" pitchFamily="34" charset="0"/>
              </a:rPr>
              <a:t>(</a:t>
            </a:r>
            <a:r>
              <a:rPr kumimoji="0" lang="de-DE" altLang="de-DE" sz="1300" u="none" strike="noStrike" kern="1200" cap="none" spc="0" normalizeH="0" baseline="0" noProof="0" dirty="0" err="1">
                <a:ln>
                  <a:noFill/>
                </a:ln>
                <a:solidFill>
                  <a:srgbClr val="FFFFFF">
                    <a:lumMod val="50000"/>
                  </a:srgbClr>
                </a:solidFill>
                <a:effectLst/>
                <a:uLnTx/>
                <a:uFillTx/>
                <a:latin typeface="Source Sans Pro Light" panose="020B0403030403020204" pitchFamily="34" charset="0"/>
              </a:rPr>
              <a:t>Hummrich</a:t>
            </a:r>
            <a:r>
              <a:rPr kumimoji="0" lang="de-DE" altLang="de-DE" sz="1300" u="none" strike="noStrike" kern="1200" cap="none" spc="0" normalizeH="0" baseline="0" noProof="0" dirty="0">
                <a:ln>
                  <a:noFill/>
                </a:ln>
                <a:solidFill>
                  <a:srgbClr val="FFFFFF">
                    <a:lumMod val="50000"/>
                  </a:srgbClr>
                </a:solidFill>
                <a:effectLst/>
                <a:uLnTx/>
                <a:uFillTx/>
                <a:latin typeface="Source Sans Pro Light" panose="020B0403030403020204" pitchFamily="34" charset="0"/>
              </a:rPr>
              <a:t>, 2016)</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de-DE" altLang="de-DE" sz="1800" u="none" strike="noStrike" kern="1200" cap="none" spc="0" normalizeH="0" baseline="0" noProof="0" dirty="0">
              <a:ln>
                <a:noFill/>
              </a:ln>
              <a:solidFill>
                <a:srgbClr val="333333"/>
              </a:solidFill>
              <a:effectLst/>
              <a:uLnTx/>
              <a:uFillTx/>
              <a:latin typeface="Source Sans Pro Light" panose="020B0403030403020204" pitchFamily="34" charset="0"/>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altLang="de-DE"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Vielzahl an didaktischen </a:t>
            </a:r>
            <a:r>
              <a:rPr kumimoji="0" lang="de-DE" altLang="de-DE" b="1"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Variationsmöglichkeiten</a:t>
            </a:r>
            <a:br>
              <a:rPr kumimoji="0" lang="de-DE" altLang="de-DE" sz="1800" u="none" strike="noStrike" kern="1200" cap="none" spc="0" normalizeH="0" baseline="0" noProof="0" dirty="0">
                <a:ln>
                  <a:noFill/>
                </a:ln>
                <a:solidFill>
                  <a:srgbClr val="333333"/>
                </a:solidFill>
                <a:effectLst/>
                <a:uLnTx/>
                <a:uFillTx/>
                <a:latin typeface="Source Sans Pro Light" panose="020B0403030403020204" pitchFamily="34" charset="0"/>
              </a:rPr>
            </a:br>
            <a:r>
              <a:rPr kumimoji="0" lang="de-DE" altLang="de-DE" sz="1300" u="none" strike="noStrike" kern="1200" cap="none" spc="0" normalizeH="0" baseline="0" noProof="0" dirty="0">
                <a:ln>
                  <a:noFill/>
                </a:ln>
                <a:solidFill>
                  <a:srgbClr val="FFFFFF">
                    <a:lumMod val="50000"/>
                  </a:srgbClr>
                </a:solidFill>
                <a:effectLst/>
                <a:uLnTx/>
                <a:uFillTx/>
                <a:latin typeface="Source Sans Pro Light" panose="020B0403030403020204" pitchFamily="34" charset="0"/>
              </a:rPr>
              <a:t>(u.a. Blomberg et al., 2013; Kleinknecht, Schneider &amp; Syring, 2014 ) </a:t>
            </a:r>
          </a:p>
          <a:p>
            <a:pPr marL="88265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altLang="de-DE"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Lernziele/Lehr-Lern-Modell: instruktional, problemorientiert </a:t>
            </a:r>
          </a:p>
          <a:p>
            <a:pPr marL="88265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altLang="de-DE"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Medium: Text, Video</a:t>
            </a:r>
          </a:p>
          <a:p>
            <a:pPr marL="88265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altLang="de-DE"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Lernaufgaben: offen, strukturiert/fokussiert</a:t>
            </a:r>
          </a:p>
          <a:p>
            <a:pPr marL="88265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altLang="de-DE" u="none" strike="noStrike" kern="1200" cap="none" spc="0" normalizeH="0" baseline="0" noProof="0" dirty="0">
                <a:ln>
                  <a:noFill/>
                </a:ln>
                <a:solidFill>
                  <a:srgbClr val="333333"/>
                </a:solidFill>
                <a:effectLst/>
                <a:uLnTx/>
                <a:uFillTx/>
                <a:latin typeface="Source Sans Pro" panose="020B0503030403020204" pitchFamily="34" charset="0"/>
                <a:ea typeface="Source Sans Pro" panose="020B0503030403020204" pitchFamily="34" charset="0"/>
              </a:rPr>
              <a:t>Arbeits- und Sozialform: individuell, kollaborativ</a:t>
            </a:r>
          </a:p>
        </p:txBody>
      </p:sp>
      <p:pic>
        <p:nvPicPr>
          <p:cNvPr id="3" name="Grafik 2">
            <a:extLst>
              <a:ext uri="{FF2B5EF4-FFF2-40B4-BE49-F238E27FC236}">
                <a16:creationId xmlns:a16="http://schemas.microsoft.com/office/drawing/2014/main" id="{BFFD4D0C-6136-8D09-36D1-345A18730178}"/>
              </a:ext>
            </a:extLst>
          </p:cNvPr>
          <p:cNvPicPr>
            <a:picLocks noChangeAspect="1"/>
          </p:cNvPicPr>
          <p:nvPr/>
        </p:nvPicPr>
        <p:blipFill>
          <a:blip r:embed="rId3"/>
          <a:stretch>
            <a:fillRect/>
          </a:stretch>
        </p:blipFill>
        <p:spPr>
          <a:xfrm>
            <a:off x="3018117" y="437796"/>
            <a:ext cx="572247" cy="572247"/>
          </a:xfrm>
          <a:prstGeom prst="rect">
            <a:avLst/>
          </a:prstGeom>
        </p:spPr>
      </p:pic>
    </p:spTree>
    <p:extLst>
      <p:ext uri="{BB962C8B-B14F-4D97-AF65-F5344CB8AC3E}">
        <p14:creationId xmlns:p14="http://schemas.microsoft.com/office/powerpoint/2010/main" val="155028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B2B38-77AB-2576-39EA-7EAD718A39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5CE5FA5-75DA-CB5B-9574-EE72A68E4357}"/>
              </a:ext>
            </a:extLst>
          </p:cNvPr>
          <p:cNvSpPr>
            <a:spLocks noGrp="1"/>
          </p:cNvSpPr>
          <p:nvPr>
            <p:ph type="title"/>
          </p:nvPr>
        </p:nvSpPr>
        <p:spPr>
          <a:xfrm>
            <a:off x="838200" y="437796"/>
            <a:ext cx="10515600" cy="839945"/>
          </a:xfrm>
        </p:spPr>
        <p:txBody>
          <a:bodyPr>
            <a:normAutofit/>
          </a:bodyPr>
          <a:lstStyle/>
          <a:p>
            <a:r>
              <a:rPr lang="de-DE" sz="3600" b="1" dirty="0">
                <a:solidFill>
                  <a:srgbClr val="267326"/>
                </a:solidFill>
              </a:rPr>
              <a:t>Fallarbeit</a:t>
            </a:r>
          </a:p>
        </p:txBody>
      </p:sp>
      <p:sp>
        <p:nvSpPr>
          <p:cNvPr id="4" name="Textfeld 3">
            <a:extLst>
              <a:ext uri="{FF2B5EF4-FFF2-40B4-BE49-F238E27FC236}">
                <a16:creationId xmlns:a16="http://schemas.microsoft.com/office/drawing/2014/main" id="{17FBBF6F-C619-6E3B-97CD-5C74D857151C}"/>
              </a:ext>
            </a:extLst>
          </p:cNvPr>
          <p:cNvSpPr txBox="1"/>
          <p:nvPr/>
        </p:nvSpPr>
        <p:spPr>
          <a:xfrm>
            <a:off x="2361204" y="2521059"/>
            <a:ext cx="7700963" cy="181588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effectLst/>
                <a:uLnTx/>
                <a:uFillTx/>
                <a:latin typeface="Source Sans Pro Light" panose="020B0403030403020204" pitchFamily="34" charset="0"/>
                <a:ea typeface="ＭＳ Ｐゴシック"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28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„Ein Fall ist eine exemplarische Schlüsselsituation pädagogischen Handelns“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solidFill>
                  <a:srgbClr val="ADB3B7">
                    <a:lumMod val="75000"/>
                  </a:srgbClr>
                </a:solidFill>
                <a:effectLst/>
                <a:uLnTx/>
                <a:uFillTx/>
                <a:latin typeface="Source Sans Pro Light" panose="020B0403030403020204" pitchFamily="34" charset="0"/>
                <a:ea typeface="ＭＳ Ｐゴシック" charset="0"/>
              </a:rPr>
              <a:t>(</a:t>
            </a:r>
            <a:r>
              <a:rPr kumimoji="0" lang="de-DE" sz="1800" b="0" i="0" u="none" strike="noStrike" kern="1200" cap="none" spc="0" normalizeH="0" baseline="0" noProof="0" dirty="0" err="1">
                <a:ln>
                  <a:noFill/>
                </a:ln>
                <a:solidFill>
                  <a:srgbClr val="ADB3B7">
                    <a:lumMod val="75000"/>
                  </a:srgbClr>
                </a:solidFill>
                <a:effectLst/>
                <a:uLnTx/>
                <a:uFillTx/>
                <a:latin typeface="Source Sans Pro Light" panose="020B0403030403020204" pitchFamily="34" charset="0"/>
                <a:ea typeface="ＭＳ Ｐゴシック" charset="0"/>
              </a:rPr>
              <a:t>Goeze</a:t>
            </a:r>
            <a:r>
              <a:rPr kumimoji="0" lang="de-DE" sz="1800" b="0" i="0" u="none" strike="noStrike" kern="1200" cap="none" spc="0" normalizeH="0" baseline="0" noProof="0" dirty="0">
                <a:ln>
                  <a:noFill/>
                </a:ln>
                <a:solidFill>
                  <a:srgbClr val="ADB3B7">
                    <a:lumMod val="75000"/>
                  </a:srgbClr>
                </a:solidFill>
                <a:effectLst/>
                <a:uLnTx/>
                <a:uFillTx/>
                <a:latin typeface="Source Sans Pro Light" panose="020B0403030403020204" pitchFamily="34" charset="0"/>
                <a:ea typeface="ＭＳ Ｐゴシック" charset="0"/>
              </a:rPr>
              <a:t> u. Hartz, 2010)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dirty="0">
              <a:ln>
                <a:noFill/>
              </a:ln>
              <a:solidFill>
                <a:srgbClr val="32414B"/>
              </a:solidFill>
              <a:effectLst/>
              <a:uLnTx/>
              <a:uFillTx/>
              <a:latin typeface="Source Sans Pro Light" panose="020B0403030403020204" pitchFamily="34" charset="0"/>
              <a:ea typeface="ＭＳ Ｐゴシック" charset="0"/>
            </a:endParaRPr>
          </a:p>
        </p:txBody>
      </p:sp>
      <p:pic>
        <p:nvPicPr>
          <p:cNvPr id="5" name="Grafik 4">
            <a:extLst>
              <a:ext uri="{FF2B5EF4-FFF2-40B4-BE49-F238E27FC236}">
                <a16:creationId xmlns:a16="http://schemas.microsoft.com/office/drawing/2014/main" id="{1CEA0577-977D-567C-A1F4-FCE0B59ABE49}"/>
              </a:ext>
            </a:extLst>
          </p:cNvPr>
          <p:cNvPicPr>
            <a:picLocks noChangeAspect="1"/>
          </p:cNvPicPr>
          <p:nvPr/>
        </p:nvPicPr>
        <p:blipFill>
          <a:blip r:embed="rId3"/>
          <a:stretch>
            <a:fillRect/>
          </a:stretch>
        </p:blipFill>
        <p:spPr>
          <a:xfrm>
            <a:off x="3018117" y="437796"/>
            <a:ext cx="572247" cy="572247"/>
          </a:xfrm>
          <a:prstGeom prst="rect">
            <a:avLst/>
          </a:prstGeom>
        </p:spPr>
      </p:pic>
    </p:spTree>
    <p:extLst>
      <p:ext uri="{BB962C8B-B14F-4D97-AF65-F5344CB8AC3E}">
        <p14:creationId xmlns:p14="http://schemas.microsoft.com/office/powerpoint/2010/main" val="331218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B405C-151C-C13A-A001-89F21D4662CF}"/>
              </a:ext>
            </a:extLst>
          </p:cNvPr>
          <p:cNvSpPr>
            <a:spLocks noGrp="1"/>
          </p:cNvSpPr>
          <p:nvPr>
            <p:ph type="title"/>
          </p:nvPr>
        </p:nvSpPr>
        <p:spPr>
          <a:xfrm>
            <a:off x="838200" y="2766218"/>
            <a:ext cx="10515600" cy="1325563"/>
          </a:xfrm>
        </p:spPr>
        <p:txBody>
          <a:bodyPr/>
          <a:lstStyle/>
          <a:p>
            <a:r>
              <a:rPr lang="de-DE" dirty="0">
                <a:solidFill>
                  <a:srgbClr val="267326"/>
                </a:solidFill>
              </a:rPr>
              <a:t>Fallgenerierung</a:t>
            </a:r>
          </a:p>
        </p:txBody>
      </p:sp>
      <p:pic>
        <p:nvPicPr>
          <p:cNvPr id="3" name="Grafik 2">
            <a:extLst>
              <a:ext uri="{FF2B5EF4-FFF2-40B4-BE49-F238E27FC236}">
                <a16:creationId xmlns:a16="http://schemas.microsoft.com/office/drawing/2014/main" id="{6C4A6AB6-9B55-C3FE-F4B3-0EEB9F88781F}"/>
              </a:ext>
            </a:extLst>
          </p:cNvPr>
          <p:cNvPicPr>
            <a:picLocks noChangeAspect="1"/>
          </p:cNvPicPr>
          <p:nvPr/>
        </p:nvPicPr>
        <p:blipFill>
          <a:blip r:embed="rId3"/>
          <a:stretch>
            <a:fillRect/>
          </a:stretch>
        </p:blipFill>
        <p:spPr>
          <a:xfrm>
            <a:off x="8087659" y="3047414"/>
            <a:ext cx="574910" cy="574910"/>
          </a:xfrm>
          <a:prstGeom prst="rect">
            <a:avLst/>
          </a:prstGeom>
        </p:spPr>
      </p:pic>
    </p:spTree>
    <p:extLst>
      <p:ext uri="{BB962C8B-B14F-4D97-AF65-F5344CB8AC3E}">
        <p14:creationId xmlns:p14="http://schemas.microsoft.com/office/powerpoint/2010/main" val="2173054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0F9B62-3465-85EC-36EE-73EF98EBAC94}"/>
              </a:ext>
            </a:extLst>
          </p:cNvPr>
          <p:cNvSpPr>
            <a:spLocks noGrp="1"/>
          </p:cNvSpPr>
          <p:nvPr>
            <p:ph type="title"/>
          </p:nvPr>
        </p:nvSpPr>
        <p:spPr>
          <a:xfrm>
            <a:off x="838200" y="365128"/>
            <a:ext cx="10515600" cy="839945"/>
          </a:xfrm>
        </p:spPr>
        <p:txBody>
          <a:bodyPr/>
          <a:lstStyle/>
          <a:p>
            <a:r>
              <a:rPr lang="de-DE" b="1" dirty="0">
                <a:solidFill>
                  <a:srgbClr val="267326"/>
                </a:solidFill>
              </a:rPr>
              <a:t>Fallgenerierung - Beispiel</a:t>
            </a:r>
          </a:p>
        </p:txBody>
      </p:sp>
      <p:sp>
        <p:nvSpPr>
          <p:cNvPr id="3" name="Inhaltsplatzhalter 2">
            <a:extLst>
              <a:ext uri="{FF2B5EF4-FFF2-40B4-BE49-F238E27FC236}">
                <a16:creationId xmlns:a16="http://schemas.microsoft.com/office/drawing/2014/main" id="{7BDC3E96-2419-6E30-C952-224C00C9ED23}"/>
              </a:ext>
            </a:extLst>
          </p:cNvPr>
          <p:cNvSpPr>
            <a:spLocks noGrp="1"/>
          </p:cNvSpPr>
          <p:nvPr>
            <p:ph idx="1"/>
          </p:nvPr>
        </p:nvSpPr>
        <p:spPr>
          <a:xfrm>
            <a:off x="600941" y="1339587"/>
            <a:ext cx="10752859" cy="4178711"/>
          </a:xfrm>
          <a:solidFill>
            <a:srgbClr val="8CD000">
              <a:alpha val="49510"/>
            </a:srgbClr>
          </a:solidFill>
        </p:spPr>
        <p:txBody>
          <a:bodyPr>
            <a:normAutofit fontScale="47500" lnSpcReduction="20000"/>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2800" b="0" i="0" u="none" strike="noStrike" kern="1200" cap="none" spc="0" normalizeH="0" baseline="0" noProof="0" dirty="0">
              <a:ln>
                <a:noFill/>
              </a:ln>
              <a:effectLst/>
              <a:uLnTx/>
              <a:uFillTx/>
              <a:latin typeface="Source Sans Pro Light" panose="020B0403030403020204" pitchFamily="34" charset="0"/>
              <a:ea typeface="ＭＳ Ｐゴシック" charset="0"/>
              <a:cs typeface="Calibri" panose="020F0502020204030204" pitchFamily="34"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de-DE" sz="4200" b="0" i="0" u="none" strike="noStrike" kern="1200" cap="none" spc="0" normalizeH="0" baseline="0" noProof="0" dirty="0">
                <a:ln>
                  <a:noFill/>
                </a:ln>
                <a:effectLst/>
                <a:uLnTx/>
                <a:uFillTx/>
                <a:cs typeface="Calibri" panose="020F0502020204030204" pitchFamily="34" charset="0"/>
              </a:rPr>
              <a:t>Gerade halte ich in einer vierten, sehr nervigen Klasse, die zudem im Lehrerzimmer bei den Kolleginnen und Kollegen Augenrollen auslöst, eine Deutschstunde zum echt langweiligen Thema </a:t>
            </a:r>
            <a:r>
              <a:rPr lang="de-DE" sz="4200" i="1" dirty="0">
                <a:cs typeface="Calibri" panose="020F0502020204030204" pitchFamily="34" charset="0"/>
              </a:rPr>
              <a:t>Direkte Rede</a:t>
            </a:r>
            <a:r>
              <a:rPr kumimoji="0" lang="de-DE" sz="4200" b="0" i="0" u="none" strike="noStrike" kern="1200" cap="none" spc="0" normalizeH="0" baseline="0" noProof="0" dirty="0">
                <a:ln>
                  <a:noFill/>
                </a:ln>
                <a:effectLst/>
                <a:uLnTx/>
                <a:uFillTx/>
                <a:cs typeface="Calibri" panose="020F0502020204030204" pitchFamily="34" charset="0"/>
              </a:rPr>
              <a:t>. Die Stunde ist ausgerechnet die fünfte am Vormittag, und heute zudem nach einer Doppelstunde Schwimmunterricht!!</a:t>
            </a: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de-DE" sz="4200" b="0" i="0" u="none" strike="noStrike" kern="1200" cap="none" spc="0" normalizeH="0" baseline="0" noProof="0" dirty="0">
                <a:ln>
                  <a:noFill/>
                </a:ln>
                <a:effectLst/>
                <a:uLnTx/>
                <a:uFillTx/>
                <a:cs typeface="Calibri" panose="020F0502020204030204" pitchFamily="34" charset="0"/>
              </a:rPr>
              <a:t>Drei mir nicht sehr sympathische Schülerinnen der letzten Reihe beteiligen sich nicht am Unterricht, sondern sind unaufmerksam und nicht konstruktiv: Sie tuscheln und schauen immer wieder unter ihren Tisch, was mich total nervt und mir nicht in den Kram passt. Auf eine Auseinandersetzung mit ihnen habe ich heute eigentlich gar keine Lust, viel zu oft schon haben sie meine Ermahnungen nicht ernst genommen. Ich beobachte die Schülerinnen eine Weile während des Unterrichtsgesprächs, so dass sich mir der Grund ihrer Unaufmerksamkeit erschließt: Unter dem Tisch kreist ein großes Glas Nutella, aus dem die drei Schülerinnen abwechselnd mit ihren unappetitlichen Fingern schmatzend und genüsslich von dessen Inhalt essen. Was für ein Ekel!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2800" b="0" i="0" u="none" strike="noStrike" kern="1200" cap="none" spc="0" normalizeH="0" baseline="0" noProof="0" dirty="0">
              <a:ln>
                <a:noFill/>
              </a:ln>
              <a:effectLst/>
              <a:uLnTx/>
              <a:uFillTx/>
              <a:latin typeface="Source Sans Pro Light" panose="020B0403030403020204" pitchFamily="34" charset="0"/>
              <a:ea typeface="ＭＳ Ｐゴシック" charset="0"/>
              <a:cs typeface="Calibri" panose="020F0502020204030204" pitchFamily="34" charset="0"/>
            </a:endParaRPr>
          </a:p>
        </p:txBody>
      </p:sp>
      <p:pic>
        <p:nvPicPr>
          <p:cNvPr id="5" name="Grafik 4">
            <a:extLst>
              <a:ext uri="{FF2B5EF4-FFF2-40B4-BE49-F238E27FC236}">
                <a16:creationId xmlns:a16="http://schemas.microsoft.com/office/drawing/2014/main" id="{3C2D0AEB-CBA4-7889-080C-B32CEAA9BEF6}"/>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365788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2BEAC37-EE50-C042-979A-7E121711CDE2}"/>
              </a:ext>
            </a:extLst>
          </p:cNvPr>
          <p:cNvSpPr>
            <a:spLocks noGrp="1"/>
          </p:cNvSpPr>
          <p:nvPr>
            <p:ph type="title"/>
          </p:nvPr>
        </p:nvSpPr>
        <p:spPr>
          <a:xfrm>
            <a:off x="838200" y="365128"/>
            <a:ext cx="10515600" cy="839945"/>
          </a:xfrm>
        </p:spPr>
        <p:txBody>
          <a:bodyPr/>
          <a:lstStyle/>
          <a:p>
            <a:r>
              <a:rPr lang="de-DE" b="1" dirty="0">
                <a:solidFill>
                  <a:srgbClr val="267326"/>
                </a:solidFill>
              </a:rPr>
              <a:t>Struktur</a:t>
            </a:r>
          </a:p>
        </p:txBody>
      </p:sp>
      <p:sp>
        <p:nvSpPr>
          <p:cNvPr id="5" name="Inhaltsplatzhalter 4">
            <a:extLst>
              <a:ext uri="{FF2B5EF4-FFF2-40B4-BE49-F238E27FC236}">
                <a16:creationId xmlns:a16="http://schemas.microsoft.com/office/drawing/2014/main" id="{673CAA70-2952-6A49-D8BD-EF3F9EC2C3FB}"/>
              </a:ext>
            </a:extLst>
          </p:cNvPr>
          <p:cNvSpPr>
            <a:spLocks noGrp="1"/>
          </p:cNvSpPr>
          <p:nvPr>
            <p:ph idx="1"/>
          </p:nvPr>
        </p:nvSpPr>
        <p:spPr/>
        <p:txBody>
          <a:bodyPr/>
          <a:lstStyle/>
          <a:p>
            <a:pPr marL="457200" indent="-457200">
              <a:buFont typeface="Arial" panose="020B0604020202020204" pitchFamily="34" charset="0"/>
              <a:buChar char="•"/>
            </a:pPr>
            <a:r>
              <a:rPr lang="de-DE" dirty="0"/>
              <a:t>Organisation des Seminars</a:t>
            </a:r>
          </a:p>
          <a:p>
            <a:pPr marL="1142983" lvl="1" indent="-457200"/>
            <a:r>
              <a:rPr lang="de-DE" dirty="0"/>
              <a:t>Mit wem haben Sie es zu tun?</a:t>
            </a:r>
          </a:p>
          <a:p>
            <a:pPr marL="1142983" lvl="1" indent="-457200"/>
            <a:r>
              <a:rPr lang="de-DE" dirty="0"/>
              <a:t>Seminarplan</a:t>
            </a:r>
          </a:p>
          <a:p>
            <a:pPr marL="1142983" lvl="1" indent="-457200"/>
            <a:r>
              <a:rPr lang="de-DE" dirty="0"/>
              <a:t>Verwaltung der Seminarmaterialien</a:t>
            </a:r>
          </a:p>
          <a:p>
            <a:pPr marL="1142983" lvl="1" indent="-457200"/>
            <a:r>
              <a:rPr lang="de-DE" dirty="0"/>
              <a:t>Welche CP gibt es wofür?</a:t>
            </a:r>
          </a:p>
          <a:p>
            <a:pPr marL="1142983" lvl="1" indent="-457200"/>
            <a:r>
              <a:rPr lang="de-DE" dirty="0"/>
              <a:t>Seminarzeiten</a:t>
            </a:r>
          </a:p>
          <a:p>
            <a:pPr marL="457200" indent="-457200">
              <a:buFont typeface="Arial" panose="020B0604020202020204" pitchFamily="34" charset="0"/>
              <a:buChar char="•"/>
            </a:pPr>
            <a:r>
              <a:rPr lang="de-DE" dirty="0"/>
              <a:t>Seminarkonzeption – Fallarbeit</a:t>
            </a:r>
          </a:p>
          <a:p>
            <a:pPr marL="457200" indent="-457200">
              <a:buFont typeface="Arial" panose="020B0604020202020204" pitchFamily="34" charset="0"/>
              <a:buChar char="•"/>
            </a:pPr>
            <a:r>
              <a:rPr lang="de-DE" dirty="0"/>
              <a:t>Fallgenerierung</a:t>
            </a:r>
          </a:p>
          <a:p>
            <a:pPr marL="457200" indent="-457200">
              <a:buFont typeface="Arial" panose="020B0604020202020204" pitchFamily="34" charset="0"/>
              <a:buChar char="•"/>
            </a:pPr>
            <a:r>
              <a:rPr lang="de-DE" dirty="0"/>
              <a:t>Vertiefung: Kollegiale Fallberatung oder Videoproduktion</a:t>
            </a:r>
          </a:p>
          <a:p>
            <a:pPr marL="457200" indent="-457200">
              <a:buFont typeface="Arial" panose="020B0604020202020204" pitchFamily="34" charset="0"/>
              <a:buChar char="•"/>
            </a:pPr>
            <a:endParaRPr lang="de-DE" dirty="0"/>
          </a:p>
        </p:txBody>
      </p:sp>
      <p:pic>
        <p:nvPicPr>
          <p:cNvPr id="2" name="Grafik 1">
            <a:extLst>
              <a:ext uri="{FF2B5EF4-FFF2-40B4-BE49-F238E27FC236}">
                <a16:creationId xmlns:a16="http://schemas.microsoft.com/office/drawing/2014/main" id="{BD21C184-CC53-92D6-B320-8517E5AF90AE}"/>
              </a:ext>
            </a:extLst>
          </p:cNvPr>
          <p:cNvPicPr>
            <a:picLocks noChangeAspect="1"/>
          </p:cNvPicPr>
          <p:nvPr/>
        </p:nvPicPr>
        <p:blipFill>
          <a:blip r:embed="rId3"/>
          <a:stretch>
            <a:fillRect/>
          </a:stretch>
        </p:blipFill>
        <p:spPr>
          <a:xfrm>
            <a:off x="2534023" y="435389"/>
            <a:ext cx="639483" cy="639483"/>
          </a:xfrm>
          <a:prstGeom prst="rect">
            <a:avLst/>
          </a:prstGeom>
        </p:spPr>
      </p:pic>
    </p:spTree>
    <p:extLst>
      <p:ext uri="{BB962C8B-B14F-4D97-AF65-F5344CB8AC3E}">
        <p14:creationId xmlns:p14="http://schemas.microsoft.com/office/powerpoint/2010/main" val="309129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C835A-76C3-8C91-A7C0-962F8EE17C4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7DBC087-24D8-DFC1-B3ED-CA9ACA585933}"/>
              </a:ext>
            </a:extLst>
          </p:cNvPr>
          <p:cNvSpPr>
            <a:spLocks noGrp="1"/>
          </p:cNvSpPr>
          <p:nvPr>
            <p:ph type="title"/>
          </p:nvPr>
        </p:nvSpPr>
        <p:spPr>
          <a:xfrm>
            <a:off x="838200" y="365128"/>
            <a:ext cx="10515600" cy="839945"/>
          </a:xfrm>
        </p:spPr>
        <p:txBody>
          <a:bodyPr/>
          <a:lstStyle/>
          <a:p>
            <a:r>
              <a:rPr lang="de-DE" b="1" dirty="0">
                <a:solidFill>
                  <a:srgbClr val="267326"/>
                </a:solidFill>
              </a:rPr>
              <a:t>Fallgenerierung - Beispiel</a:t>
            </a:r>
          </a:p>
        </p:txBody>
      </p:sp>
      <p:sp>
        <p:nvSpPr>
          <p:cNvPr id="3" name="Inhaltsplatzhalter 2">
            <a:extLst>
              <a:ext uri="{FF2B5EF4-FFF2-40B4-BE49-F238E27FC236}">
                <a16:creationId xmlns:a16="http://schemas.microsoft.com/office/drawing/2014/main" id="{CFA3BC71-F831-334A-E3D7-A47B546D78A7}"/>
              </a:ext>
            </a:extLst>
          </p:cNvPr>
          <p:cNvSpPr>
            <a:spLocks noGrp="1"/>
          </p:cNvSpPr>
          <p:nvPr>
            <p:ph idx="1"/>
          </p:nvPr>
        </p:nvSpPr>
        <p:spPr>
          <a:xfrm>
            <a:off x="600941" y="1105661"/>
            <a:ext cx="10752859" cy="4178711"/>
          </a:xfrm>
          <a:solidFill>
            <a:srgbClr val="8CD000">
              <a:alpha val="49510"/>
            </a:srgbClr>
          </a:solidFill>
        </p:spPr>
        <p:txBody>
          <a:bodyPr>
            <a:normAutofit fontScale="47500" lnSpcReduction="20000"/>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2800" b="0" i="0" u="none" strike="noStrike" kern="1200" cap="none" spc="0" normalizeH="0" baseline="0" noProof="0" dirty="0">
              <a:ln>
                <a:noFill/>
              </a:ln>
              <a:effectLst/>
              <a:uLnTx/>
              <a:uFillTx/>
              <a:latin typeface="Source Sans Pro Light" panose="020B0403030403020204" pitchFamily="34" charset="0"/>
              <a:ea typeface="ＭＳ Ｐゴシック" charset="0"/>
              <a:cs typeface="Calibri" panose="020F0502020204030204" pitchFamily="34"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de-DE" sz="4200" b="0" i="0" u="none" strike="noStrike" kern="1200" cap="none" spc="0" normalizeH="0" baseline="0" noProof="0" dirty="0">
                <a:ln>
                  <a:noFill/>
                </a:ln>
                <a:effectLst/>
                <a:uLnTx/>
                <a:uFillTx/>
                <a:cs typeface="Calibri" panose="020F0502020204030204" pitchFamily="34" charset="0"/>
              </a:rPr>
              <a:t>Gerade halte ich in einer vierten, sehr nervigen Klasse, die zudem im Lehrerzimmer bei den Kolleginnen und Kollegen Augenrollen auslöst, eine Deutschstunde zum echt langweiligen Thema </a:t>
            </a:r>
            <a:r>
              <a:rPr lang="de-DE" sz="4200" i="1" dirty="0">
                <a:cs typeface="Calibri" panose="020F0502020204030204" pitchFamily="34" charset="0"/>
              </a:rPr>
              <a:t>Direkte Rede</a:t>
            </a:r>
            <a:r>
              <a:rPr kumimoji="0" lang="de-DE" sz="4200" b="0" i="0" u="none" strike="noStrike" kern="1200" cap="none" spc="0" normalizeH="0" baseline="0" noProof="0" dirty="0">
                <a:ln>
                  <a:noFill/>
                </a:ln>
                <a:effectLst/>
                <a:uLnTx/>
                <a:uFillTx/>
                <a:cs typeface="Calibri" panose="020F0502020204030204" pitchFamily="34" charset="0"/>
              </a:rPr>
              <a:t>. Die Stunde ist ausgerechnet die fünfte am Vormittag, und heute zudem nach einer Doppelstunde Schwimmunterricht!!</a:t>
            </a: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de-DE" sz="4200" b="0" i="0" u="none" strike="noStrike" kern="1200" cap="none" spc="0" normalizeH="0" baseline="0" noProof="0" dirty="0">
                <a:ln>
                  <a:noFill/>
                </a:ln>
                <a:effectLst/>
                <a:uLnTx/>
                <a:uFillTx/>
                <a:cs typeface="Calibri" panose="020F0502020204030204" pitchFamily="34" charset="0"/>
              </a:rPr>
              <a:t>Drei mir nicht sehr sympathische Schülerinnen der letzten Reihe beteiligen sich nicht am Unterricht, sondern sind unaufmerksam und nicht konstruktiv: Sie tuscheln und schauen immer wieder unter ihren Tisch, was mich total nervt und mir nicht in den Kram passt. Auf eine Auseinandersetzung mit ihnen habe ich heute eigentlich gar keine Lust, viel zu oft schon haben sie meine Ermahnungen nicht ernst genommen. Ich beobachte die Schülerinnen eine Weile während des Unterrichtsgesprächs, so dass sich mir der Grund ihrer Unaufmerksamkeit erschließt: Unter dem Tisch kreist ein großes Glas Nutella, aus dem die drei Schülerinnen abwechselnd mit ihren unappetitlichen Fingern schmatzend und genüsslich von dessen Inhalt essen. Was für ein Ekel!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2800" b="0" i="0" u="none" strike="noStrike" kern="1200" cap="none" spc="0" normalizeH="0" baseline="0" noProof="0" dirty="0">
              <a:ln>
                <a:noFill/>
              </a:ln>
              <a:effectLst/>
              <a:uLnTx/>
              <a:uFillTx/>
              <a:latin typeface="Source Sans Pro Light" panose="020B0403030403020204" pitchFamily="34" charset="0"/>
              <a:ea typeface="ＭＳ Ｐゴシック" charset="0"/>
              <a:cs typeface="Calibri" panose="020F0502020204030204" pitchFamily="34" charset="0"/>
            </a:endParaRPr>
          </a:p>
        </p:txBody>
      </p:sp>
      <p:sp>
        <p:nvSpPr>
          <p:cNvPr id="5" name="Pfeil nach rechts 3">
            <a:extLst>
              <a:ext uri="{FF2B5EF4-FFF2-40B4-BE49-F238E27FC236}">
                <a16:creationId xmlns:a16="http://schemas.microsoft.com/office/drawing/2014/main" id="{5413EAF8-F6CB-BC8B-D3C3-F89ECB4DC48F}"/>
              </a:ext>
            </a:extLst>
          </p:cNvPr>
          <p:cNvSpPr/>
          <p:nvPr/>
        </p:nvSpPr>
        <p:spPr>
          <a:xfrm>
            <a:off x="838200" y="5382723"/>
            <a:ext cx="1096926" cy="380247"/>
          </a:xfrm>
          <a:prstGeom prst="rightArrow">
            <a:avLst/>
          </a:prstGeom>
          <a:solidFill>
            <a:srgbClr val="A52019"/>
          </a:solidFill>
          <a:ln>
            <a:solidFill>
              <a:srgbClr val="A52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rial"/>
              <a:ea typeface="+mn-ea"/>
              <a:cs typeface="+mn-cs"/>
            </a:endParaRPr>
          </a:p>
        </p:txBody>
      </p:sp>
      <p:sp>
        <p:nvSpPr>
          <p:cNvPr id="6" name="Textfeld 5">
            <a:extLst>
              <a:ext uri="{FF2B5EF4-FFF2-40B4-BE49-F238E27FC236}">
                <a16:creationId xmlns:a16="http://schemas.microsoft.com/office/drawing/2014/main" id="{CA933E99-CBCB-C387-7CD8-E6444CF9427B}"/>
              </a:ext>
            </a:extLst>
          </p:cNvPr>
          <p:cNvSpPr txBox="1"/>
          <p:nvPr/>
        </p:nvSpPr>
        <p:spPr>
          <a:xfrm>
            <a:off x="2171391" y="5371261"/>
            <a:ext cx="638093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2400" b="1" u="none" strike="noStrike" kern="1200" cap="none" spc="0" normalizeH="0" baseline="0" noProof="0" dirty="0">
                <a:ln>
                  <a:noFill/>
                </a:ln>
                <a:solidFill>
                  <a:srgbClr val="A52019"/>
                </a:solidFill>
                <a:effectLst/>
                <a:uLnTx/>
                <a:uFillTx/>
                <a:latin typeface="Source Sans Pro" panose="020B0403030403020204" pitchFamily="34" charset="0"/>
                <a:ea typeface="ＭＳ Ｐゴシック" charset="0"/>
              </a:rPr>
              <a:t>wertende, interpretierende Beschreibung</a:t>
            </a:r>
          </a:p>
        </p:txBody>
      </p:sp>
      <p:pic>
        <p:nvPicPr>
          <p:cNvPr id="7" name="Grafik 6">
            <a:extLst>
              <a:ext uri="{FF2B5EF4-FFF2-40B4-BE49-F238E27FC236}">
                <a16:creationId xmlns:a16="http://schemas.microsoft.com/office/drawing/2014/main" id="{4B6FBD7B-704A-F997-E83A-A9F064F47E39}"/>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122108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BEF8A-8D8D-5700-7E78-F33AEB8405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0643C4-7FE3-D923-95A7-185F31E29E7B}"/>
              </a:ext>
            </a:extLst>
          </p:cNvPr>
          <p:cNvSpPr>
            <a:spLocks noGrp="1"/>
          </p:cNvSpPr>
          <p:nvPr>
            <p:ph type="title"/>
          </p:nvPr>
        </p:nvSpPr>
        <p:spPr>
          <a:xfrm>
            <a:off x="838200" y="365128"/>
            <a:ext cx="10515600" cy="839945"/>
          </a:xfrm>
        </p:spPr>
        <p:txBody>
          <a:bodyPr/>
          <a:lstStyle/>
          <a:p>
            <a:r>
              <a:rPr lang="de-DE" b="1" dirty="0">
                <a:solidFill>
                  <a:srgbClr val="267326"/>
                </a:solidFill>
              </a:rPr>
              <a:t>Fallgenerierung - Beispiel</a:t>
            </a:r>
          </a:p>
        </p:txBody>
      </p:sp>
      <p:sp>
        <p:nvSpPr>
          <p:cNvPr id="3" name="Inhaltsplatzhalter 2">
            <a:extLst>
              <a:ext uri="{FF2B5EF4-FFF2-40B4-BE49-F238E27FC236}">
                <a16:creationId xmlns:a16="http://schemas.microsoft.com/office/drawing/2014/main" id="{029F5B97-6E9A-6139-A82C-278917285092}"/>
              </a:ext>
            </a:extLst>
          </p:cNvPr>
          <p:cNvSpPr>
            <a:spLocks noGrp="1"/>
          </p:cNvSpPr>
          <p:nvPr>
            <p:ph idx="1"/>
          </p:nvPr>
        </p:nvSpPr>
        <p:spPr>
          <a:xfrm>
            <a:off x="838200" y="1115461"/>
            <a:ext cx="10515600" cy="3913739"/>
          </a:xfrm>
          <a:solidFill>
            <a:srgbClr val="8CD000">
              <a:alpha val="49510"/>
            </a:srgbClr>
          </a:solidFill>
        </p:spPr>
        <p:txBody>
          <a:bodyPr>
            <a:normAutofit fontScale="92500" lnSpcReduction="20000"/>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de-DE" dirty="0">
              <a:latin typeface="Source Sans Pro Light" panose="020B0403030403020204" pitchFamily="34" charset="0"/>
              <a:ea typeface="ＭＳ Ｐゴシック" charset="0"/>
              <a:cs typeface="Calibri" panose="020F0502020204030204" pitchFamily="34" charset="0"/>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800" b="0" i="0" u="none" strike="noStrike" kern="1200" cap="none" spc="0" normalizeH="0" baseline="0" noProof="0" dirty="0">
                <a:ln>
                  <a:noFill/>
                </a:ln>
                <a:effectLst/>
                <a:uLnTx/>
                <a:uFillTx/>
                <a:cs typeface="Calibri" panose="020F0502020204030204" pitchFamily="34" charset="0"/>
              </a:rPr>
              <a:t>Gerade halte ich in der vierten Klasse – es ist die fünfte Stunde am Vormittag nach einer Doppelstunde Schwimmunterricht – eine Deutschstunde zum Thema </a:t>
            </a:r>
            <a:r>
              <a:rPr kumimoji="0" lang="de-DE" sz="2800" b="0" i="1" u="none" strike="noStrike" kern="1200" cap="none" spc="0" normalizeH="0" baseline="0" noProof="0" dirty="0">
                <a:ln>
                  <a:noFill/>
                </a:ln>
                <a:effectLst/>
                <a:uLnTx/>
                <a:uFillTx/>
                <a:cs typeface="Calibri" panose="020F0502020204030204" pitchFamily="34" charset="0"/>
              </a:rPr>
              <a:t>Direkte Rede.</a:t>
            </a:r>
            <a:r>
              <a:rPr kumimoji="0" lang="de-DE" sz="2800" b="0" i="0" u="none" strike="noStrike" kern="1200" cap="none" spc="0" normalizeH="0" baseline="0" noProof="0" dirty="0">
                <a:ln>
                  <a:noFill/>
                </a:ln>
                <a:effectLst/>
                <a:uLnTx/>
                <a:uFillTx/>
                <a:cs typeface="Calibri" panose="020F0502020204030204" pitchFamily="34" charset="0"/>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800" b="0" i="0" u="none" strike="noStrike" kern="1200" cap="none" spc="0" normalizeH="0" baseline="0" noProof="0" dirty="0">
                <a:ln>
                  <a:noFill/>
                </a:ln>
                <a:effectLst/>
                <a:uLnTx/>
                <a:uFillTx/>
                <a:cs typeface="Calibri" panose="020F0502020204030204" pitchFamily="34" charset="0"/>
              </a:rPr>
              <a:t>Drei Schülerinnen der letzten Reihe beteiligen sich nicht am Unterricht, sondern sind abgelenkt: Sie tuscheln und schauen immer wieder unter ihren Tisch. Ich beobachte die Schülerinnen eine Weile während des Unterrichtsgesprächs, so dass sich mir der Grund ihrer Unaufmerksamkeit erschließt: Unter dem Tisch kreist ein großes Glas Nutella, aus dem die drei Schülerinnen abwechselnd mit ihren Fingern von dessen Inhalt essen. </a:t>
            </a:r>
          </a:p>
        </p:txBody>
      </p:sp>
      <p:pic>
        <p:nvPicPr>
          <p:cNvPr id="5" name="Grafik 4">
            <a:extLst>
              <a:ext uri="{FF2B5EF4-FFF2-40B4-BE49-F238E27FC236}">
                <a16:creationId xmlns:a16="http://schemas.microsoft.com/office/drawing/2014/main" id="{134BF0BD-D0C3-95B4-A637-4361F5038FD9}"/>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415099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35770-4E29-F445-2454-A0CBD3D280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30154D2-8E1D-6398-B33E-F7BC8F0F099A}"/>
              </a:ext>
            </a:extLst>
          </p:cNvPr>
          <p:cNvSpPr>
            <a:spLocks noGrp="1"/>
          </p:cNvSpPr>
          <p:nvPr>
            <p:ph type="title"/>
          </p:nvPr>
        </p:nvSpPr>
        <p:spPr>
          <a:xfrm>
            <a:off x="838200" y="365128"/>
            <a:ext cx="10515600" cy="839945"/>
          </a:xfrm>
        </p:spPr>
        <p:txBody>
          <a:bodyPr/>
          <a:lstStyle/>
          <a:p>
            <a:r>
              <a:rPr lang="de-DE" b="1" dirty="0">
                <a:solidFill>
                  <a:srgbClr val="267326"/>
                </a:solidFill>
              </a:rPr>
              <a:t>Fallgenerierung - Beispiel</a:t>
            </a:r>
          </a:p>
        </p:txBody>
      </p:sp>
      <p:sp>
        <p:nvSpPr>
          <p:cNvPr id="5" name="Textfeld 4">
            <a:extLst>
              <a:ext uri="{FF2B5EF4-FFF2-40B4-BE49-F238E27FC236}">
                <a16:creationId xmlns:a16="http://schemas.microsoft.com/office/drawing/2014/main" id="{C941CBEB-2F8A-675B-B1A8-642AE0B89946}"/>
              </a:ext>
            </a:extLst>
          </p:cNvPr>
          <p:cNvSpPr txBox="1"/>
          <p:nvPr/>
        </p:nvSpPr>
        <p:spPr>
          <a:xfrm>
            <a:off x="2171391" y="5342846"/>
            <a:ext cx="638093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sz="2400" b="1" dirty="0">
                <a:solidFill>
                  <a:srgbClr val="A52019"/>
                </a:solidFill>
                <a:latin typeface="Source Sans Pro" panose="020B0403030403020204" pitchFamily="34" charset="0"/>
                <a:ea typeface="ＭＳ Ｐゴシック" charset="0"/>
              </a:rPr>
              <a:t>n</a:t>
            </a:r>
            <a:r>
              <a:rPr kumimoji="0" lang="de-DE" sz="2400" b="1" u="none" strike="noStrike" kern="1200" cap="none" spc="0" normalizeH="0" baseline="0" noProof="0" dirty="0" err="1">
                <a:ln>
                  <a:noFill/>
                </a:ln>
                <a:solidFill>
                  <a:srgbClr val="A52019"/>
                </a:solidFill>
                <a:effectLst/>
                <a:uLnTx/>
                <a:uFillTx/>
                <a:latin typeface="Source Sans Pro" panose="020B0403030403020204" pitchFamily="34" charset="0"/>
                <a:ea typeface="ＭＳ Ｐゴシック" charset="0"/>
              </a:rPr>
              <a:t>eutrale</a:t>
            </a:r>
            <a:r>
              <a:rPr kumimoji="0" lang="de-DE" sz="2400" b="1" u="none" strike="noStrike" kern="1200" cap="none" spc="0" normalizeH="0" baseline="0" noProof="0" dirty="0">
                <a:ln>
                  <a:noFill/>
                </a:ln>
                <a:solidFill>
                  <a:srgbClr val="A52019"/>
                </a:solidFill>
                <a:effectLst/>
                <a:uLnTx/>
                <a:uFillTx/>
                <a:latin typeface="Source Sans Pro" panose="020B0403030403020204" pitchFamily="34" charset="0"/>
                <a:ea typeface="ＭＳ Ｐゴシック" charset="0"/>
              </a:rPr>
              <a:t>, wertfreie Beschreibung</a:t>
            </a:r>
          </a:p>
        </p:txBody>
      </p:sp>
      <p:sp>
        <p:nvSpPr>
          <p:cNvPr id="10" name="Inhaltsplatzhalter 2">
            <a:extLst>
              <a:ext uri="{FF2B5EF4-FFF2-40B4-BE49-F238E27FC236}">
                <a16:creationId xmlns:a16="http://schemas.microsoft.com/office/drawing/2014/main" id="{1CF70B09-1A05-3DF2-86C0-750233373D12}"/>
              </a:ext>
            </a:extLst>
          </p:cNvPr>
          <p:cNvSpPr>
            <a:spLocks noGrp="1"/>
          </p:cNvSpPr>
          <p:nvPr>
            <p:ph idx="1"/>
          </p:nvPr>
        </p:nvSpPr>
        <p:spPr>
          <a:xfrm>
            <a:off x="838200" y="1115461"/>
            <a:ext cx="10515600" cy="3913739"/>
          </a:xfrm>
          <a:solidFill>
            <a:srgbClr val="8CD000">
              <a:alpha val="49510"/>
            </a:srgbClr>
          </a:solidFill>
        </p:spPr>
        <p:txBody>
          <a:bodyPr>
            <a:normAutofit fontScale="92500" lnSpcReduction="20000"/>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de-DE" dirty="0">
              <a:latin typeface="Source Sans Pro Light" panose="020B0403030403020204" pitchFamily="34" charset="0"/>
              <a:ea typeface="ＭＳ Ｐゴシック" charset="0"/>
              <a:cs typeface="Calibri" panose="020F0502020204030204" pitchFamily="34" charset="0"/>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800" b="0" i="0" u="none" strike="noStrike" kern="1200" cap="none" spc="0" normalizeH="0" baseline="0" noProof="0" dirty="0">
                <a:ln>
                  <a:noFill/>
                </a:ln>
                <a:effectLst/>
                <a:uLnTx/>
                <a:uFillTx/>
                <a:cs typeface="Calibri" panose="020F0502020204030204" pitchFamily="34" charset="0"/>
              </a:rPr>
              <a:t>Gerade halte ich in der vierten Klasse – es ist die fünfte Stunde am Vormittag nach einer Doppelstunde Schwimmunterricht – eine Deutschstunde zum Thema </a:t>
            </a:r>
            <a:r>
              <a:rPr kumimoji="0" lang="de-DE" sz="2800" b="0" i="1" u="none" strike="noStrike" kern="1200" cap="none" spc="0" normalizeH="0" baseline="0" noProof="0" dirty="0">
                <a:ln>
                  <a:noFill/>
                </a:ln>
                <a:effectLst/>
                <a:uLnTx/>
                <a:uFillTx/>
                <a:cs typeface="Calibri" panose="020F0502020204030204" pitchFamily="34" charset="0"/>
              </a:rPr>
              <a:t>Direkte Rede.</a:t>
            </a:r>
            <a:r>
              <a:rPr kumimoji="0" lang="de-DE" sz="2800" b="0" i="0" u="none" strike="noStrike" kern="1200" cap="none" spc="0" normalizeH="0" baseline="0" noProof="0" dirty="0">
                <a:ln>
                  <a:noFill/>
                </a:ln>
                <a:effectLst/>
                <a:uLnTx/>
                <a:uFillTx/>
                <a:cs typeface="Calibri" panose="020F0502020204030204" pitchFamily="34" charset="0"/>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800" b="0" i="0" u="none" strike="noStrike" kern="1200" cap="none" spc="0" normalizeH="0" baseline="0" noProof="0" dirty="0">
                <a:ln>
                  <a:noFill/>
                </a:ln>
                <a:effectLst/>
                <a:uLnTx/>
                <a:uFillTx/>
                <a:cs typeface="Calibri" panose="020F0502020204030204" pitchFamily="34" charset="0"/>
              </a:rPr>
              <a:t>Drei Schülerinnen der letzten Reihe beteiligen sich nicht am Unterricht, sondern sind abgelenkt: Sie tuscheln und schauen immer wieder unter ihren Tisch. Ich beobachte die Schülerinnen eine Weile während des Unterrichtsgesprächs, so dass sich mir der Grund ihrer Unaufmerksamkeit erschließt: Unter dem Tisch kreist ein großes Glas Nutella, aus dem die drei Schülerinnen abwechselnd mit ihren Fingern von dessen Inhalt essen. </a:t>
            </a:r>
          </a:p>
        </p:txBody>
      </p:sp>
      <p:sp>
        <p:nvSpPr>
          <p:cNvPr id="11" name="Pfeil nach rechts 3">
            <a:extLst>
              <a:ext uri="{FF2B5EF4-FFF2-40B4-BE49-F238E27FC236}">
                <a16:creationId xmlns:a16="http://schemas.microsoft.com/office/drawing/2014/main" id="{F3787962-CFB3-DE0F-72FB-66D930FB9342}"/>
              </a:ext>
            </a:extLst>
          </p:cNvPr>
          <p:cNvSpPr/>
          <p:nvPr/>
        </p:nvSpPr>
        <p:spPr>
          <a:xfrm>
            <a:off x="838200" y="5383556"/>
            <a:ext cx="1096926" cy="380247"/>
          </a:xfrm>
          <a:prstGeom prst="rightArrow">
            <a:avLst/>
          </a:prstGeom>
          <a:solidFill>
            <a:srgbClr val="A52019"/>
          </a:solidFill>
          <a:ln>
            <a:solidFill>
              <a:srgbClr val="A52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rial"/>
              <a:ea typeface="+mn-ea"/>
              <a:cs typeface="+mn-cs"/>
            </a:endParaRPr>
          </a:p>
        </p:txBody>
      </p:sp>
      <p:pic>
        <p:nvPicPr>
          <p:cNvPr id="3" name="Grafik 2">
            <a:extLst>
              <a:ext uri="{FF2B5EF4-FFF2-40B4-BE49-F238E27FC236}">
                <a16:creationId xmlns:a16="http://schemas.microsoft.com/office/drawing/2014/main" id="{CC03FE92-EA42-1022-DBCC-34AE4B69CFA5}"/>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318862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FFA3E-DF7C-8A63-6688-4417B5A5EA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EB0AC50-A8A6-C11F-47A6-8F0761CF266F}"/>
              </a:ext>
            </a:extLst>
          </p:cNvPr>
          <p:cNvSpPr>
            <a:spLocks noGrp="1"/>
          </p:cNvSpPr>
          <p:nvPr>
            <p:ph type="title"/>
          </p:nvPr>
        </p:nvSpPr>
        <p:spPr>
          <a:xfrm>
            <a:off x="838200" y="365128"/>
            <a:ext cx="10515600" cy="839945"/>
          </a:xfrm>
        </p:spPr>
        <p:txBody>
          <a:bodyPr/>
          <a:lstStyle/>
          <a:p>
            <a:r>
              <a:rPr lang="de-DE" b="1" dirty="0">
                <a:solidFill>
                  <a:srgbClr val="267326"/>
                </a:solidFill>
              </a:rPr>
              <a:t>Fallgenerierung - Beispiel</a:t>
            </a:r>
          </a:p>
        </p:txBody>
      </p:sp>
      <p:sp>
        <p:nvSpPr>
          <p:cNvPr id="3" name="Inhaltsplatzhalter 2">
            <a:extLst>
              <a:ext uri="{FF2B5EF4-FFF2-40B4-BE49-F238E27FC236}">
                <a16:creationId xmlns:a16="http://schemas.microsoft.com/office/drawing/2014/main" id="{7DFCA88B-BE2F-F680-B103-DB4E4B8EB8DB}"/>
              </a:ext>
            </a:extLst>
          </p:cNvPr>
          <p:cNvSpPr>
            <a:spLocks noGrp="1"/>
          </p:cNvSpPr>
          <p:nvPr>
            <p:ph idx="1"/>
          </p:nvPr>
        </p:nvSpPr>
        <p:spPr>
          <a:xfrm>
            <a:off x="838200" y="1115462"/>
            <a:ext cx="10515600" cy="2031776"/>
          </a:xfrm>
          <a:solidFill>
            <a:srgbClr val="8CD000">
              <a:alpha val="49510"/>
            </a:srgbClr>
          </a:solidFill>
        </p:spPr>
        <p:txBody>
          <a:bodyPr>
            <a:normAutofit fontScale="85000" lnSpcReduction="20000"/>
          </a:body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400" b="0" i="0" u="none" strike="noStrike" kern="1200" cap="none" spc="0" normalizeH="0" baseline="0" noProof="0" dirty="0">
                <a:ln>
                  <a:noFill/>
                </a:ln>
                <a:effectLst/>
                <a:uLnTx/>
                <a:uFillTx/>
                <a:cs typeface="Calibri" panose="020F0502020204030204" pitchFamily="34" charset="0"/>
              </a:rPr>
              <a:t>Gerade halte ich in der vierten Klasse – es ist die fünfte Stunde am Vormittag nach einer Doppelstunde Schwimmunterricht – eine Deutschstunde zum Thema </a:t>
            </a:r>
            <a:r>
              <a:rPr kumimoji="0" lang="de-DE" sz="2400" b="0" i="1" u="none" strike="noStrike" kern="1200" cap="none" spc="0" normalizeH="0" baseline="0" noProof="0" dirty="0">
                <a:ln>
                  <a:noFill/>
                </a:ln>
                <a:effectLst/>
                <a:uLnTx/>
                <a:uFillTx/>
                <a:cs typeface="Calibri" panose="020F0502020204030204" pitchFamily="34" charset="0"/>
              </a:rPr>
              <a:t>Direkte Rede.</a:t>
            </a:r>
            <a:r>
              <a:rPr kumimoji="0" lang="de-DE" sz="2400" b="0" i="0" u="none" strike="noStrike" kern="1200" cap="none" spc="0" normalizeH="0" baseline="0" noProof="0" dirty="0">
                <a:ln>
                  <a:noFill/>
                </a:ln>
                <a:effectLst/>
                <a:uLnTx/>
                <a:uFillTx/>
                <a:cs typeface="Calibri" panose="020F0502020204030204" pitchFamily="34" charset="0"/>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400" b="0" i="0" u="none" strike="noStrike" kern="1200" cap="none" spc="0" normalizeH="0" baseline="0" noProof="0" dirty="0">
                <a:ln>
                  <a:noFill/>
                </a:ln>
                <a:effectLst/>
                <a:uLnTx/>
                <a:uFillTx/>
                <a:cs typeface="Calibri" panose="020F0502020204030204" pitchFamily="34" charset="0"/>
              </a:rPr>
              <a:t>Drei Schülerinnen der letzten Reihe beteiligen sich nicht am Unterricht, sondern sind abgelenkt: Sie tuscheln und schauen immer wieder unter ihren Tisch. Ich beobachte die Schülerinnen eine Weile während des Unterrichtsgesprächs, so dass sich mir der Grund ihrer Unaufmerksamkeit erschließt: Unter dem Tisch kreist ein großes Glas Nutella, aus dem die drei Schülerinnen abwechselnd mit ihren Fingern von dessen Inhalt essen. </a:t>
            </a:r>
          </a:p>
        </p:txBody>
      </p:sp>
      <p:sp>
        <p:nvSpPr>
          <p:cNvPr id="5" name="Textfeld 4">
            <a:extLst>
              <a:ext uri="{FF2B5EF4-FFF2-40B4-BE49-F238E27FC236}">
                <a16:creationId xmlns:a16="http://schemas.microsoft.com/office/drawing/2014/main" id="{61A8F0B0-3388-7875-A2CF-DAAF0C192AEB}"/>
              </a:ext>
            </a:extLst>
          </p:cNvPr>
          <p:cNvSpPr txBox="1"/>
          <p:nvPr/>
        </p:nvSpPr>
        <p:spPr>
          <a:xfrm>
            <a:off x="2181536" y="3326452"/>
            <a:ext cx="724155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sz="2400" b="1" dirty="0">
                <a:solidFill>
                  <a:srgbClr val="A52019"/>
                </a:solidFill>
                <a:latin typeface="Source Sans Pro" panose="020B0403030403020204" pitchFamily="34" charset="0"/>
                <a:ea typeface="ＭＳ Ｐゴシック" charset="0"/>
              </a:rPr>
              <a:t>k</a:t>
            </a:r>
            <a:r>
              <a:rPr kumimoji="0" lang="de-DE" sz="2400" b="1" u="none" strike="noStrike" kern="1200" cap="none" spc="0" normalizeH="0" baseline="0" noProof="0" dirty="0" err="1">
                <a:ln>
                  <a:noFill/>
                </a:ln>
                <a:solidFill>
                  <a:srgbClr val="A52019"/>
                </a:solidFill>
                <a:effectLst/>
                <a:uLnTx/>
                <a:uFillTx/>
                <a:latin typeface="Source Sans Pro" panose="020B0403030403020204" pitchFamily="34" charset="0"/>
                <a:ea typeface="ＭＳ Ｐゴシック" charset="0"/>
              </a:rPr>
              <a:t>urze</a:t>
            </a:r>
            <a:r>
              <a:rPr kumimoji="0" lang="de-DE" sz="2400" b="1" u="none" strike="noStrike" kern="1200" cap="none" spc="0" normalizeH="0" baseline="0" noProof="0" dirty="0">
                <a:ln>
                  <a:noFill/>
                </a:ln>
                <a:solidFill>
                  <a:srgbClr val="A52019"/>
                </a:solidFill>
                <a:effectLst/>
                <a:uLnTx/>
                <a:uFillTx/>
                <a:latin typeface="Source Sans Pro" panose="020B0403030403020204" pitchFamily="34" charset="0"/>
                <a:ea typeface="ＭＳ Ｐゴシック" charset="0"/>
              </a:rPr>
              <a:t> Fallbeschreibung – ohne K</a:t>
            </a:r>
            <a:r>
              <a:rPr lang="de-DE" sz="2400" b="1" dirty="0" err="1">
                <a:solidFill>
                  <a:srgbClr val="A52019"/>
                </a:solidFill>
                <a:latin typeface="Source Sans Pro" panose="020B0403030403020204" pitchFamily="34" charset="0"/>
                <a:ea typeface="ＭＳ Ｐゴシック" charset="0"/>
              </a:rPr>
              <a:t>ontextualisierung</a:t>
            </a:r>
            <a:endParaRPr kumimoji="0" lang="de-DE" sz="2400" b="1" u="none" strike="noStrike" kern="1200" cap="none" spc="0" normalizeH="0" baseline="0" noProof="0" dirty="0">
              <a:ln>
                <a:noFill/>
              </a:ln>
              <a:solidFill>
                <a:srgbClr val="A52019"/>
              </a:solidFill>
              <a:effectLst/>
              <a:uLnTx/>
              <a:uFillTx/>
              <a:latin typeface="Source Sans Pro" panose="020B0403030403020204" pitchFamily="34" charset="0"/>
              <a:ea typeface="ＭＳ Ｐゴシック" charset="0"/>
            </a:endParaRPr>
          </a:p>
        </p:txBody>
      </p:sp>
      <p:sp>
        <p:nvSpPr>
          <p:cNvPr id="6" name="Textfeld 5">
            <a:extLst>
              <a:ext uri="{FF2B5EF4-FFF2-40B4-BE49-F238E27FC236}">
                <a16:creationId xmlns:a16="http://schemas.microsoft.com/office/drawing/2014/main" id="{BD3BD34A-78A2-4E71-DA1B-74CCB918A4C6}"/>
              </a:ext>
            </a:extLst>
          </p:cNvPr>
          <p:cNvSpPr txBox="1"/>
          <p:nvPr/>
        </p:nvSpPr>
        <p:spPr>
          <a:xfrm>
            <a:off x="838200" y="3897572"/>
            <a:ext cx="10515599" cy="1754326"/>
          </a:xfrm>
          <a:prstGeom prst="rect">
            <a:avLst/>
          </a:prstGeom>
          <a:solidFill>
            <a:srgbClr val="A52019">
              <a:alpha val="50196"/>
            </a:srgbClr>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de-DE" b="1"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de-DE" b="1"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8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de-DE" b="1" dirty="0">
              <a:latin typeface="Source Sans Pro" panose="020B0503030403020204" pitchFamily="34" charset="0"/>
              <a:ea typeface="Source Sans Pro" panose="020B0503030403020204" pitchFamily="34" charset="0"/>
            </a:endParaRPr>
          </a:p>
        </p:txBody>
      </p:sp>
      <p:sp>
        <p:nvSpPr>
          <p:cNvPr id="8" name="Pfeil nach rechts 3">
            <a:extLst>
              <a:ext uri="{FF2B5EF4-FFF2-40B4-BE49-F238E27FC236}">
                <a16:creationId xmlns:a16="http://schemas.microsoft.com/office/drawing/2014/main" id="{84238C5B-FA71-46E5-A0F2-108B2DE775D1}"/>
              </a:ext>
            </a:extLst>
          </p:cNvPr>
          <p:cNvSpPr/>
          <p:nvPr/>
        </p:nvSpPr>
        <p:spPr>
          <a:xfrm>
            <a:off x="838200" y="3367162"/>
            <a:ext cx="1096926" cy="380247"/>
          </a:xfrm>
          <a:prstGeom prst="rightArrow">
            <a:avLst/>
          </a:prstGeom>
          <a:solidFill>
            <a:srgbClr val="A52019"/>
          </a:solidFill>
          <a:ln>
            <a:solidFill>
              <a:srgbClr val="A52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Arial"/>
              <a:ea typeface="+mn-ea"/>
              <a:cs typeface="+mn-cs"/>
            </a:endParaRPr>
          </a:p>
        </p:txBody>
      </p:sp>
      <p:pic>
        <p:nvPicPr>
          <p:cNvPr id="4" name="Grafik 3">
            <a:extLst>
              <a:ext uri="{FF2B5EF4-FFF2-40B4-BE49-F238E27FC236}">
                <a16:creationId xmlns:a16="http://schemas.microsoft.com/office/drawing/2014/main" id="{49AF6B28-119D-D443-B12C-0FFA29F14DBC}"/>
              </a:ext>
            </a:extLst>
          </p:cNvPr>
          <p:cNvPicPr>
            <a:picLocks noChangeAspect="1"/>
          </p:cNvPicPr>
          <p:nvPr/>
        </p:nvPicPr>
        <p:blipFill>
          <a:blip r:embed="rId3"/>
          <a:stretch>
            <a:fillRect/>
          </a:stretch>
        </p:blipFill>
        <p:spPr>
          <a:xfrm>
            <a:off x="5521090" y="365128"/>
            <a:ext cx="574910" cy="574910"/>
          </a:xfrm>
          <a:prstGeom prst="rect">
            <a:avLst/>
          </a:prstGeom>
        </p:spPr>
      </p:pic>
      <p:sp>
        <p:nvSpPr>
          <p:cNvPr id="12" name="Textfeld 11">
            <a:extLst>
              <a:ext uri="{FF2B5EF4-FFF2-40B4-BE49-F238E27FC236}">
                <a16:creationId xmlns:a16="http://schemas.microsoft.com/office/drawing/2014/main" id="{035766F6-AF3C-059B-0703-89B8B0268867}"/>
              </a:ext>
            </a:extLst>
          </p:cNvPr>
          <p:cNvSpPr txBox="1"/>
          <p:nvPr/>
        </p:nvSpPr>
        <p:spPr>
          <a:xfrm>
            <a:off x="838200" y="3897572"/>
            <a:ext cx="10515600" cy="17543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8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Es fehlen </a:t>
            </a:r>
            <a:r>
              <a:rPr kumimoji="0" lang="de-DE" sz="1800" b="1"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notwendige Kontextinformationen</a:t>
            </a:r>
            <a:r>
              <a:rPr kumimoji="0" lang="de-DE" sz="18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die die Entscheidung für eine Handlung der Lehrperson beeinflussen, z.B.:</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sz="18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Gibt es eine relevante Vorgeschichte? – z.B. was geschah in der Pause zuvor?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sz="18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sym typeface="Wingdings" panose="05000000000000000000" pitchFamily="2" charset="2"/>
              </a:rPr>
              <a:t>Sind die Schülerinnen häufiger unaufmerksam im Unterricht?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sz="18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Gibt es klare Regeln im Klassenzimmer?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de-DE" sz="18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Welchen Führungsstil möchte die Lehrkraft zeigen? …</a:t>
            </a:r>
            <a:endParaRPr kumimoji="0" lang="de-DE" sz="18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475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5944-54F7-414B-C5F8-45D3A20A20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7059984-6736-74CC-6F12-067D4EDCBF88}"/>
              </a:ext>
            </a:extLst>
          </p:cNvPr>
          <p:cNvSpPr>
            <a:spLocks noGrp="1"/>
          </p:cNvSpPr>
          <p:nvPr>
            <p:ph type="title"/>
          </p:nvPr>
        </p:nvSpPr>
        <p:spPr>
          <a:xfrm>
            <a:off x="838200" y="365128"/>
            <a:ext cx="10515600" cy="839945"/>
          </a:xfrm>
        </p:spPr>
        <p:txBody>
          <a:bodyPr/>
          <a:lstStyle/>
          <a:p>
            <a:r>
              <a:rPr lang="de-DE" b="1" dirty="0">
                <a:solidFill>
                  <a:srgbClr val="267326"/>
                </a:solidFill>
              </a:rPr>
              <a:t>Fallgenerierung - Beispiel</a:t>
            </a:r>
          </a:p>
        </p:txBody>
      </p:sp>
      <p:sp>
        <p:nvSpPr>
          <p:cNvPr id="10" name="Textfeld 9">
            <a:extLst>
              <a:ext uri="{FF2B5EF4-FFF2-40B4-BE49-F238E27FC236}">
                <a16:creationId xmlns:a16="http://schemas.microsoft.com/office/drawing/2014/main" id="{DE7C9151-BB89-2789-403C-5E603631F147}"/>
              </a:ext>
            </a:extLst>
          </p:cNvPr>
          <p:cNvSpPr txBox="1"/>
          <p:nvPr/>
        </p:nvSpPr>
        <p:spPr>
          <a:xfrm>
            <a:off x="702234" y="1095864"/>
            <a:ext cx="10787532" cy="3724096"/>
          </a:xfrm>
          <a:prstGeom prst="rect">
            <a:avLst/>
          </a:prstGeom>
          <a:solidFill>
            <a:srgbClr val="F0F0F0"/>
          </a:solidFill>
          <a:ln>
            <a:solidFill>
              <a:srgbClr val="F0F0F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1" i="0" u="none" strike="noStrike" kern="1200" cap="none" spc="0" normalizeH="0" baseline="0" noProof="0" dirty="0">
              <a:ln>
                <a:noFill/>
              </a:ln>
              <a:solidFill>
                <a:srgbClr val="333333"/>
              </a:solidFill>
              <a:effectLst/>
              <a:uLnTx/>
              <a:uFillTx/>
              <a:latin typeface="Source Sans Pro Light" panose="020B0403030403020204" pitchFamily="34" charset="0"/>
              <a:ea typeface="ＭＳ Ｐゴシック" charset="0"/>
            </a:endParaRPr>
          </a:p>
          <a:p>
            <a:pPr marL="231775" marR="0" lvl="0" indent="0" algn="ctr" defTabSz="914400" rtl="0" eaLnBrk="1" fontAlgn="auto" latinLnBrk="0" hangingPunct="1">
              <a:lnSpc>
                <a:spcPct val="100000"/>
              </a:lnSpc>
              <a:spcBef>
                <a:spcPts val="0"/>
              </a:spcBef>
              <a:spcAft>
                <a:spcPts val="0"/>
              </a:spcAft>
              <a:buClrTx/>
              <a:buSzTx/>
              <a:buFontTx/>
              <a:buNone/>
              <a:tabLst/>
              <a:defRPr/>
            </a:pPr>
            <a:r>
              <a:rPr kumimoji="0" lang="de-DE" sz="2400" b="1" strike="noStrike" kern="1200" cap="none" spc="0" normalizeH="0" baseline="0" noProof="0" dirty="0">
                <a:ln>
                  <a:noFill/>
                </a:ln>
                <a:solidFill>
                  <a:srgbClr val="267326"/>
                </a:solidFill>
                <a:effectLst/>
                <a:uLnTx/>
                <a:uFillTx/>
                <a:latin typeface="Source Sans Pro" panose="020B0403030403020204" pitchFamily="34" charset="0"/>
                <a:ea typeface="ＭＳ Ｐゴシック" charset="0"/>
              </a:rPr>
              <a:t>Eine herausfordernde Unterrichtssituation</a:t>
            </a:r>
          </a:p>
          <a:p>
            <a:pPr marL="231775"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32414B"/>
                </a:solidFill>
                <a:effectLst/>
                <a:uLnTx/>
                <a:uFillTx/>
                <a:latin typeface="Source Sans Pro Light" panose="020B0403030403020204" pitchFamily="34" charset="0"/>
                <a:ea typeface="ＭＳ Ｐゴシック" charset="0"/>
              </a:rPr>
              <a:t> </a:t>
            </a:r>
            <a:endParaRPr kumimoji="0" lang="de-DE" sz="1400" b="0" i="0" u="none" strike="noStrike" kern="1200" cap="none" spc="0" normalizeH="0" baseline="0" noProof="0" dirty="0">
              <a:ln>
                <a:noFill/>
              </a:ln>
              <a:solidFill>
                <a:srgbClr val="32414B"/>
              </a:solidFill>
              <a:effectLst/>
              <a:uLnTx/>
              <a:uFillTx/>
              <a:latin typeface="Source Sans Pro Light" panose="020B0403030403020204" pitchFamily="34" charset="0"/>
              <a:ea typeface="ＭＳ Ｐゴシック" charset="0"/>
            </a:endParaRPr>
          </a:p>
          <a:p>
            <a:pPr marL="231775" marR="0" lvl="0" indent="0" algn="ctr" defTabSz="914400"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Beschreiben Sie in Textform eine von Ihnen als handelnde Lehrperson erlebte Unterrichtssituation, die Sie herausgefordert hat. </a:t>
            </a:r>
            <a:br>
              <a:rPr kumimoji="0" 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br>
            <a:endParaRPr kumimoji="0" 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231775" marR="0" lvl="0" indent="0" algn="just"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32414B"/>
              </a:solidFill>
              <a:effectLst/>
              <a:uLnTx/>
              <a:uFillTx/>
              <a:latin typeface="Arial"/>
              <a:ea typeface="ＭＳ Ｐゴシック" charset="0"/>
              <a:cs typeface="+mn-cs"/>
            </a:endParaRPr>
          </a:p>
          <a:p>
            <a:pPr marL="231775" marR="0" lvl="0" indent="0" algn="just"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333333"/>
              </a:solidFill>
              <a:effectLst/>
              <a:uLnTx/>
              <a:uFillTx/>
              <a:latin typeface="Arial"/>
              <a:ea typeface="ＭＳ Ｐゴシック" charset="0"/>
              <a:cs typeface="+mn-cs"/>
            </a:endParaRPr>
          </a:p>
          <a:p>
            <a:pPr marL="231775"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333333"/>
              </a:solidFill>
              <a:effectLst/>
              <a:uLnTx/>
              <a:uFillTx/>
              <a:latin typeface="Arial"/>
              <a:ea typeface="ＭＳ Ｐゴシック" charset="0"/>
              <a:cs typeface="+mn-cs"/>
            </a:endParaRPr>
          </a:p>
          <a:p>
            <a:pPr marL="231775"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333333"/>
              </a:solidFill>
              <a:effectLst/>
              <a:uLnTx/>
              <a:uFillTx/>
              <a:latin typeface="Arial"/>
              <a:ea typeface="ＭＳ Ｐゴシック" charset="0"/>
              <a:cs typeface="+mn-cs"/>
            </a:endParaRPr>
          </a:p>
          <a:p>
            <a:pPr marL="231775"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333333"/>
              </a:solidFill>
              <a:effectLst/>
              <a:uLnTx/>
              <a:uFillTx/>
              <a:latin typeface="Arial"/>
              <a:ea typeface="ＭＳ Ｐゴシック" charset="0"/>
              <a:cs typeface="+mn-cs"/>
            </a:endParaRPr>
          </a:p>
          <a:p>
            <a:pPr marL="231775"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333333"/>
              </a:solidFill>
              <a:effectLst/>
              <a:uLnTx/>
              <a:uFillTx/>
              <a:latin typeface="Arial"/>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333333"/>
              </a:solidFill>
              <a:effectLst/>
              <a:uLnTx/>
              <a:uFillTx/>
              <a:latin typeface="Arial"/>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a:ln>
                <a:noFill/>
              </a:ln>
              <a:solidFill>
                <a:srgbClr val="333333"/>
              </a:solidFill>
              <a:effectLst/>
              <a:uLnTx/>
              <a:uFillTx/>
              <a:latin typeface="Arial"/>
              <a:ea typeface="ＭＳ Ｐゴシック" charset="0"/>
              <a:cs typeface="+mn-cs"/>
            </a:endParaRPr>
          </a:p>
        </p:txBody>
      </p:sp>
      <p:sp>
        <p:nvSpPr>
          <p:cNvPr id="11" name="Textfeld 9">
            <a:extLst>
              <a:ext uri="{FF2B5EF4-FFF2-40B4-BE49-F238E27FC236}">
                <a16:creationId xmlns:a16="http://schemas.microsoft.com/office/drawing/2014/main" id="{98321521-9BCB-E051-C31B-A0678D452707}"/>
              </a:ext>
            </a:extLst>
          </p:cNvPr>
          <p:cNvSpPr txBox="1"/>
          <p:nvPr/>
        </p:nvSpPr>
        <p:spPr>
          <a:xfrm>
            <a:off x="2979524" y="3363805"/>
            <a:ext cx="5969767" cy="100561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b="0" i="0" u="none" strike="noStrike" kern="1200" cap="none" spc="0" normalizeH="0" baseline="0" noProof="0" dirty="0">
                <a:ln>
                  <a:noFill/>
                </a:ln>
                <a:solidFill>
                  <a:srgbClr val="A52019"/>
                </a:solidFill>
                <a:effectLst/>
                <a:uLnTx/>
                <a:uFillTx/>
                <a:latin typeface="Source Sans Pro Light" panose="020B0403030403020204" pitchFamily="34" charset="0"/>
                <a:ea typeface="Calibri" panose="020F0502020204030204" pitchFamily="34" charset="0"/>
                <a:cs typeface="Times New Roman" panose="02020603050405020304" pitchFamily="18" charset="0"/>
              </a:rPr>
              <a:t>Achten Sie darauf, dass Sie nur beschreiben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b="0" i="0" u="none" strike="noStrike" kern="1200" cap="none" spc="0" normalizeH="0" baseline="0" noProof="0" dirty="0">
                <a:ln>
                  <a:noFill/>
                </a:ln>
                <a:solidFill>
                  <a:srgbClr val="A52019"/>
                </a:solidFill>
                <a:effectLst/>
                <a:uLnTx/>
                <a:uFillTx/>
                <a:latin typeface="Source Sans Pro Light" panose="020B0403030403020204" pitchFamily="34" charset="0"/>
                <a:ea typeface="Calibri" panose="020F0502020204030204" pitchFamily="34" charset="0"/>
                <a:cs typeface="Times New Roman" panose="02020603050405020304" pitchFamily="18" charset="0"/>
              </a:rPr>
              <a:t>und </a:t>
            </a:r>
            <a:r>
              <a:rPr kumimoji="0" lang="de-DE" b="1" u="none" strike="noStrike" kern="1200" cap="none" spc="0" normalizeH="0" baseline="0" noProof="0" dirty="0">
                <a:ln>
                  <a:noFill/>
                </a:ln>
                <a:solidFill>
                  <a:srgbClr val="A52019"/>
                </a:solidFill>
                <a:effectLst/>
                <a:uLnTx/>
                <a:uFillTx/>
                <a:latin typeface="Source Sans Pro" panose="020B0403030403020204" pitchFamily="34" charset="0"/>
                <a:ea typeface="Calibri" panose="020F0502020204030204" pitchFamily="34" charset="0"/>
                <a:cs typeface="Times New Roman" panose="02020603050405020304" pitchFamily="18" charset="0"/>
              </a:rPr>
              <a:t>nicht werten und interpretieren</a:t>
            </a:r>
            <a:r>
              <a:rPr kumimoji="0" lang="de-DE" b="0" i="0" u="none" strike="noStrike" kern="1200" cap="none" spc="0" normalizeH="0" baseline="0" noProof="0" dirty="0">
                <a:ln>
                  <a:noFill/>
                </a:ln>
                <a:solidFill>
                  <a:srgbClr val="A52019"/>
                </a:solidFill>
                <a:effectLst/>
                <a:uLnTx/>
                <a:uFillTx/>
                <a:latin typeface="Source Sans Pro Light" panose="020B0403030403020204" pitchFamily="34" charset="0"/>
                <a:ea typeface="Calibri" panose="020F0502020204030204" pitchFamily="34"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b="0" i="0" u="none" strike="noStrike" kern="1200" cap="none" spc="0" normalizeH="0" baseline="0" noProof="0" dirty="0">
              <a:ln>
                <a:noFill/>
              </a:ln>
              <a:solidFill>
                <a:srgbClr val="A52019"/>
              </a:solidFill>
              <a:effectLst/>
              <a:uLnTx/>
              <a:uFillTx/>
              <a:latin typeface="Source Sans Pro Light" panose="020B040303040302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b="0" i="0" u="none" strike="noStrike" kern="1200" cap="none" spc="0" normalizeH="0" baseline="0" noProof="0" dirty="0">
                <a:ln>
                  <a:noFill/>
                </a:ln>
                <a:solidFill>
                  <a:srgbClr val="A52019"/>
                </a:solidFill>
                <a:effectLst/>
                <a:uLnTx/>
                <a:uFillTx/>
                <a:latin typeface="Source Sans Pro Light" panose="020B0403030403020204" pitchFamily="34" charset="0"/>
                <a:ea typeface="Calibri" panose="020F0502020204030204" pitchFamily="34" charset="0"/>
                <a:cs typeface="Times New Roman" panose="02020603050405020304" pitchFamily="18" charset="0"/>
              </a:rPr>
              <a:t>Bitte</a:t>
            </a:r>
            <a:r>
              <a:rPr kumimoji="0" lang="de-DE" b="1" u="none" strike="noStrike" kern="1200" cap="none" spc="0" normalizeH="0" baseline="0" noProof="0" dirty="0">
                <a:ln>
                  <a:noFill/>
                </a:ln>
                <a:solidFill>
                  <a:srgbClr val="A52019"/>
                </a:solidFill>
                <a:effectLst/>
                <a:uLnTx/>
                <a:uFillTx/>
                <a:latin typeface="Source Sans Pro" panose="020B0403030403020204" pitchFamily="34" charset="0"/>
                <a:ea typeface="Calibri" panose="020F0502020204030204" pitchFamily="34" charset="0"/>
                <a:cs typeface="Times New Roman" panose="02020603050405020304" pitchFamily="18" charset="0"/>
              </a:rPr>
              <a:t> anonymisieren </a:t>
            </a:r>
            <a:r>
              <a:rPr kumimoji="0" lang="de-DE" b="0" i="0" u="none" strike="noStrike" kern="1200" cap="none" spc="0" normalizeH="0" baseline="0" noProof="0" dirty="0">
                <a:ln>
                  <a:noFill/>
                </a:ln>
                <a:solidFill>
                  <a:srgbClr val="A52019"/>
                </a:solidFill>
                <a:effectLst/>
                <a:uLnTx/>
                <a:uFillTx/>
                <a:latin typeface="Source Sans Pro Light" panose="020B0403030403020204" pitchFamily="34" charset="0"/>
                <a:ea typeface="Calibri" panose="020F0502020204030204" pitchFamily="34" charset="0"/>
                <a:cs typeface="Times New Roman" panose="02020603050405020304" pitchFamily="18" charset="0"/>
              </a:rPr>
              <a:t>Sie die Namen aller Beteiligten, der Schule und der Orte.</a:t>
            </a:r>
          </a:p>
        </p:txBody>
      </p:sp>
      <p:sp>
        <p:nvSpPr>
          <p:cNvPr id="13" name="Textfeld 12">
            <a:extLst>
              <a:ext uri="{FF2B5EF4-FFF2-40B4-BE49-F238E27FC236}">
                <a16:creationId xmlns:a16="http://schemas.microsoft.com/office/drawing/2014/main" id="{0399DC75-EF9F-4454-46CF-BD0CE67BB233}"/>
              </a:ext>
            </a:extLst>
          </p:cNvPr>
          <p:cNvSpPr txBox="1"/>
          <p:nvPr/>
        </p:nvSpPr>
        <p:spPr>
          <a:xfrm>
            <a:off x="2298261" y="3279048"/>
            <a:ext cx="454175" cy="117512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800" b="1" i="0" u="none" strike="noStrike" kern="1200" cap="none" spc="0" normalizeH="0" baseline="0" noProof="0" dirty="0">
                <a:ln>
                  <a:noFill/>
                </a:ln>
                <a:solidFill>
                  <a:srgbClr val="A51E37"/>
                </a:solidFill>
                <a:effectLst/>
                <a:uLnTx/>
                <a:uFillTx/>
                <a:latin typeface="Arial" panose="020B0604020202020204" pitchFamily="34" charset="0"/>
                <a:ea typeface="Calibri" panose="020F0502020204030204" pitchFamily="34" charset="0"/>
                <a:cs typeface="Times New Roman" panose="02020603050405020304" pitchFamily="18" charset="0"/>
              </a:rPr>
              <a:t>!</a:t>
            </a:r>
            <a:endParaRPr kumimoji="0" lang="de-DE" sz="1400" b="0" i="0" u="none" strike="noStrike" kern="1200" cap="none" spc="0" normalizeH="0" baseline="0" noProof="0" dirty="0">
              <a:ln>
                <a:noFill/>
              </a:ln>
              <a:solidFill>
                <a:srgbClr val="A51E37"/>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feld 13">
            <a:extLst>
              <a:ext uri="{FF2B5EF4-FFF2-40B4-BE49-F238E27FC236}">
                <a16:creationId xmlns:a16="http://schemas.microsoft.com/office/drawing/2014/main" id="{AB258353-7C1C-A43D-F47D-7DF56917AF20}"/>
              </a:ext>
            </a:extLst>
          </p:cNvPr>
          <p:cNvSpPr txBox="1"/>
          <p:nvPr/>
        </p:nvSpPr>
        <p:spPr>
          <a:xfrm>
            <a:off x="8985388" y="3273732"/>
            <a:ext cx="454175" cy="117512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800" b="1" i="0" u="none" strike="noStrike" kern="1200" cap="none" spc="0" normalizeH="0" baseline="0" noProof="0" dirty="0">
                <a:ln>
                  <a:noFill/>
                </a:ln>
                <a:solidFill>
                  <a:srgbClr val="A51E37"/>
                </a:solidFill>
                <a:effectLst/>
                <a:uLnTx/>
                <a:uFillTx/>
                <a:latin typeface="Arial" panose="020B0604020202020204" pitchFamily="34" charset="0"/>
                <a:ea typeface="Calibri" panose="020F0502020204030204" pitchFamily="34" charset="0"/>
                <a:cs typeface="Times New Roman" panose="02020603050405020304" pitchFamily="18" charset="0"/>
              </a:rPr>
              <a:t>!</a:t>
            </a:r>
            <a:endParaRPr kumimoji="0" lang="de-DE" sz="1400" b="0" i="0" u="none" strike="noStrike" kern="1200" cap="none" spc="0" normalizeH="0" baseline="0" noProof="0" dirty="0">
              <a:ln>
                <a:noFill/>
              </a:ln>
              <a:solidFill>
                <a:srgbClr val="A51E37"/>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B91CC755-BA15-8DB8-4DE1-A28245862BBF}"/>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56857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6790D-76C7-494E-3558-4637450C180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36079E-5FB6-67C9-599D-E00EFBF89D26}"/>
              </a:ext>
            </a:extLst>
          </p:cNvPr>
          <p:cNvSpPr>
            <a:spLocks noGrp="1"/>
          </p:cNvSpPr>
          <p:nvPr>
            <p:ph type="title"/>
          </p:nvPr>
        </p:nvSpPr>
        <p:spPr>
          <a:xfrm>
            <a:off x="702234" y="353253"/>
            <a:ext cx="10515600" cy="839945"/>
          </a:xfrm>
        </p:spPr>
        <p:txBody>
          <a:bodyPr/>
          <a:lstStyle/>
          <a:p>
            <a:r>
              <a:rPr lang="de-DE" b="1" dirty="0">
                <a:solidFill>
                  <a:srgbClr val="267326"/>
                </a:solidFill>
              </a:rPr>
              <a:t>Fallgenerierung</a:t>
            </a:r>
          </a:p>
        </p:txBody>
      </p:sp>
      <p:sp>
        <p:nvSpPr>
          <p:cNvPr id="3" name="Textfeld 2">
            <a:extLst>
              <a:ext uri="{FF2B5EF4-FFF2-40B4-BE49-F238E27FC236}">
                <a16:creationId xmlns:a16="http://schemas.microsoft.com/office/drawing/2014/main" id="{8646EAEA-CA4F-7AB7-3489-FD9688B2C6A2}"/>
              </a:ext>
            </a:extLst>
          </p:cNvPr>
          <p:cNvSpPr txBox="1"/>
          <p:nvPr/>
        </p:nvSpPr>
        <p:spPr>
          <a:xfrm>
            <a:off x="702234" y="1095864"/>
            <a:ext cx="10787532" cy="1354217"/>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1" u="none" strike="noStrike" kern="0" cap="none" spc="0" normalizeH="0" baseline="0" noProof="0" dirty="0">
                <a:ln>
                  <a:noFill/>
                </a:ln>
                <a:effectLst/>
                <a:uLnTx/>
                <a:uFillTx/>
                <a:latin typeface="Source Sans Pro" panose="020B0403030403020204" pitchFamily="34" charset="0"/>
                <a:ea typeface="ＭＳ Ｐゴシック" charset="0"/>
                <a:cs typeface="Arial" charset="0"/>
              </a:rPr>
              <a:t>1. </a:t>
            </a:r>
            <a:r>
              <a:rPr kumimoji="0" lang="de-DE" sz="2400" b="1" u="none" strike="noStrike" kern="0" cap="none" spc="0" normalizeH="0" baseline="0" noProof="0" dirty="0">
                <a:ln>
                  <a:noFill/>
                </a:ln>
                <a:effectLst/>
                <a:uLnTx/>
                <a:uFillTx/>
                <a:latin typeface="Source Sans Pro" panose="020B0503030403020204" pitchFamily="34" charset="0"/>
                <a:ea typeface="Source Sans Pro" panose="020B0503030403020204" pitchFamily="34" charset="0"/>
                <a:cs typeface="Arial" charset="0"/>
              </a:rPr>
              <a:t>Genaue Beschreibung der Situation</a:t>
            </a:r>
            <a:endParaRPr lang="de-DE" sz="2400" b="1"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Wer</a:t>
            </a:r>
            <a:r>
              <a:rPr kumimoji="0" lang="de-DE" sz="2400" i="0"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ist beteiligt</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bzw.</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wer sind die Akteure, was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passiert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wann, wo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und</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wie</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in dieser Situation ?</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endPar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p:txBody>
      </p:sp>
      <p:pic>
        <p:nvPicPr>
          <p:cNvPr id="5" name="Grafik 4">
            <a:extLst>
              <a:ext uri="{FF2B5EF4-FFF2-40B4-BE49-F238E27FC236}">
                <a16:creationId xmlns:a16="http://schemas.microsoft.com/office/drawing/2014/main" id="{F4D213F2-5D46-4750-42B1-611779359969}"/>
              </a:ext>
            </a:extLst>
          </p:cNvPr>
          <p:cNvPicPr>
            <a:picLocks noChangeAspect="1"/>
          </p:cNvPicPr>
          <p:nvPr/>
        </p:nvPicPr>
        <p:blipFill>
          <a:blip r:embed="rId3"/>
          <a:stretch>
            <a:fillRect/>
          </a:stretch>
        </p:blipFill>
        <p:spPr>
          <a:xfrm>
            <a:off x="3665396" y="437104"/>
            <a:ext cx="574910" cy="574910"/>
          </a:xfrm>
          <a:prstGeom prst="rect">
            <a:avLst/>
          </a:prstGeom>
        </p:spPr>
      </p:pic>
    </p:spTree>
    <p:extLst>
      <p:ext uri="{BB962C8B-B14F-4D97-AF65-F5344CB8AC3E}">
        <p14:creationId xmlns:p14="http://schemas.microsoft.com/office/powerpoint/2010/main" val="323593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743CA-9444-05E2-AB50-8899E5135E6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B8FAF1-4016-67C5-FE65-D28918C5B7B0}"/>
              </a:ext>
            </a:extLst>
          </p:cNvPr>
          <p:cNvSpPr>
            <a:spLocks noGrp="1"/>
          </p:cNvSpPr>
          <p:nvPr>
            <p:ph type="title"/>
          </p:nvPr>
        </p:nvSpPr>
        <p:spPr>
          <a:xfrm>
            <a:off x="702234" y="365206"/>
            <a:ext cx="10515600" cy="839945"/>
          </a:xfrm>
        </p:spPr>
        <p:txBody>
          <a:bodyPr/>
          <a:lstStyle/>
          <a:p>
            <a:r>
              <a:rPr lang="de-DE" b="1" dirty="0">
                <a:solidFill>
                  <a:srgbClr val="267326"/>
                </a:solidFill>
              </a:rPr>
              <a:t>Fallgenerierung – Beispiel </a:t>
            </a:r>
          </a:p>
        </p:txBody>
      </p:sp>
      <p:sp>
        <p:nvSpPr>
          <p:cNvPr id="10" name="Textfeld 9">
            <a:extLst>
              <a:ext uri="{FF2B5EF4-FFF2-40B4-BE49-F238E27FC236}">
                <a16:creationId xmlns:a16="http://schemas.microsoft.com/office/drawing/2014/main" id="{CCFDFC12-0C90-9ED9-055A-E61E09BACC56}"/>
              </a:ext>
            </a:extLst>
          </p:cNvPr>
          <p:cNvSpPr txBox="1"/>
          <p:nvPr/>
        </p:nvSpPr>
        <p:spPr>
          <a:xfrm>
            <a:off x="702234" y="1095864"/>
            <a:ext cx="10787532" cy="1354217"/>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1" u="none" strike="noStrike" kern="0" cap="none" spc="0" normalizeH="0" baseline="0" noProof="0" dirty="0">
                <a:ln>
                  <a:noFill/>
                </a:ln>
                <a:effectLst/>
                <a:uLnTx/>
                <a:uFillTx/>
                <a:latin typeface="Source Sans Pro" panose="020B0503030403020204" pitchFamily="34" charset="0"/>
                <a:ea typeface="Source Sans Pro" panose="020B0503030403020204" pitchFamily="34" charset="0"/>
                <a:cs typeface="Arial" charset="0"/>
              </a:rPr>
              <a:t>1. Genaue Beschreibung der Situation</a:t>
            </a:r>
            <a:endParaRPr lang="de-DE" sz="2400" b="1"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Wer</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ist beteiligt</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bzw.</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wer sind die Akteure, was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passiert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wann, wo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und</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wie</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in dieser Situation ?</a:t>
            </a:r>
            <a:r>
              <a:rPr kumimoji="0" lang="de-DE" sz="2400" b="1"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a:t>
            </a:r>
            <a:endPar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p:txBody>
      </p:sp>
      <p:sp>
        <p:nvSpPr>
          <p:cNvPr id="7" name="Inhaltsplatzhalter 2">
            <a:extLst>
              <a:ext uri="{FF2B5EF4-FFF2-40B4-BE49-F238E27FC236}">
                <a16:creationId xmlns:a16="http://schemas.microsoft.com/office/drawing/2014/main" id="{D3F53D7A-C048-51FD-BFB8-3A6DB4CBECAE}"/>
              </a:ext>
            </a:extLst>
          </p:cNvPr>
          <p:cNvSpPr>
            <a:spLocks noGrp="1"/>
          </p:cNvSpPr>
          <p:nvPr>
            <p:ph idx="1"/>
          </p:nvPr>
        </p:nvSpPr>
        <p:spPr>
          <a:xfrm>
            <a:off x="702234" y="2904719"/>
            <a:ext cx="10787532" cy="2560415"/>
          </a:xfrm>
          <a:solidFill>
            <a:srgbClr val="8CD000">
              <a:alpha val="49510"/>
            </a:srgbClr>
          </a:solidFill>
        </p:spPr>
        <p:txBody>
          <a:bodyPr>
            <a:normAutofit/>
          </a:body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000" b="0" i="0" u="none" strike="noStrike" kern="1200" cap="none" spc="0" normalizeH="0" baseline="0" noProof="0" dirty="0">
                <a:ln>
                  <a:noFill/>
                </a:ln>
                <a:effectLst/>
                <a:uLnTx/>
                <a:uFillTx/>
                <a:cs typeface="Calibri" panose="020F0502020204030204" pitchFamily="34" charset="0"/>
              </a:rPr>
              <a:t>Gerade halte ich in der vierten Klasse – es ist die fünfte Stunde am Vormittag nach einer Doppelstunde Schwimmunterricht – eine Deutschstunde zum Thema </a:t>
            </a:r>
            <a:r>
              <a:rPr kumimoji="0" lang="de-DE" sz="2000" b="0" i="1" u="none" strike="noStrike" kern="1200" cap="none" spc="0" normalizeH="0" baseline="0" noProof="0" dirty="0">
                <a:ln>
                  <a:noFill/>
                </a:ln>
                <a:effectLst/>
                <a:uLnTx/>
                <a:uFillTx/>
                <a:cs typeface="Calibri" panose="020F0502020204030204" pitchFamily="34" charset="0"/>
              </a:rPr>
              <a:t>Direkte Rede.</a:t>
            </a:r>
            <a:r>
              <a:rPr kumimoji="0" lang="de-DE" sz="2000" b="0" i="0" u="none" strike="noStrike" kern="1200" cap="none" spc="0" normalizeH="0" baseline="0" noProof="0" dirty="0">
                <a:ln>
                  <a:noFill/>
                </a:ln>
                <a:effectLst/>
                <a:uLnTx/>
                <a:uFillTx/>
                <a:cs typeface="Calibri" panose="020F0502020204030204" pitchFamily="34" charset="0"/>
              </a:rPr>
              <a:t> </a:t>
            </a:r>
          </a:p>
          <a:p>
            <a:pPr marL="0" marR="0" lvl="0" indent="0" algn="l" defTabSz="914400" rtl="0" eaLnBrk="1" fontAlgn="base" latinLnBrk="0" hangingPunct="1">
              <a:lnSpc>
                <a:spcPct val="110000"/>
              </a:lnSpc>
              <a:spcBef>
                <a:spcPct val="0"/>
              </a:spcBef>
              <a:spcAft>
                <a:spcPct val="0"/>
              </a:spcAft>
              <a:buClrTx/>
              <a:buSzTx/>
              <a:buFontTx/>
              <a:buNone/>
              <a:tabLst/>
              <a:defRPr/>
            </a:pPr>
            <a:r>
              <a:rPr kumimoji="0" lang="de-DE" sz="2000" b="0" i="0" u="none" strike="noStrike" kern="1200" cap="none" spc="0" normalizeH="0" baseline="0" noProof="0" dirty="0">
                <a:ln>
                  <a:noFill/>
                </a:ln>
                <a:effectLst/>
                <a:uLnTx/>
                <a:uFillTx/>
                <a:cs typeface="Calibri" panose="020F0502020204030204" pitchFamily="34" charset="0"/>
              </a:rPr>
              <a:t>Drei Schülerinnen der letzten Reihe beteiligen sich nicht am Unterricht, sondern sind abgelenkt: Sie tuscheln und schauen immer wieder unter ihren Tisch. Ich beobachte die Schülerinnen eine Weile während des Unterrichtsgesprächs, so dass sich mir der Grund ihrer Unaufmerksamkeit erschließt: Unter dem Tisch kreist ein großes Glas Nutella, aus dem die drei Schülerinnen abwechselnd mit ihren Fingern von dessen Inhalt essen. </a:t>
            </a:r>
          </a:p>
        </p:txBody>
      </p:sp>
      <p:pic>
        <p:nvPicPr>
          <p:cNvPr id="3" name="Grafik 2">
            <a:extLst>
              <a:ext uri="{FF2B5EF4-FFF2-40B4-BE49-F238E27FC236}">
                <a16:creationId xmlns:a16="http://schemas.microsoft.com/office/drawing/2014/main" id="{C40DD28C-D337-866A-964E-90DCCDBB0571}"/>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286720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17FA3-D0B9-6752-C5D7-074C7123490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486B550-55B9-5FD4-FDD7-F75B95B7BA22}"/>
              </a:ext>
            </a:extLst>
          </p:cNvPr>
          <p:cNvSpPr>
            <a:spLocks noGrp="1"/>
          </p:cNvSpPr>
          <p:nvPr>
            <p:ph type="title"/>
          </p:nvPr>
        </p:nvSpPr>
        <p:spPr>
          <a:xfrm>
            <a:off x="702234" y="365206"/>
            <a:ext cx="10515600" cy="839945"/>
          </a:xfrm>
        </p:spPr>
        <p:txBody>
          <a:bodyPr/>
          <a:lstStyle/>
          <a:p>
            <a:r>
              <a:rPr lang="de-DE" b="1" dirty="0">
                <a:solidFill>
                  <a:srgbClr val="267326"/>
                </a:solidFill>
              </a:rPr>
              <a:t>Fallgenerierung</a:t>
            </a:r>
          </a:p>
        </p:txBody>
      </p:sp>
      <p:sp>
        <p:nvSpPr>
          <p:cNvPr id="10" name="Textfeld 9">
            <a:extLst>
              <a:ext uri="{FF2B5EF4-FFF2-40B4-BE49-F238E27FC236}">
                <a16:creationId xmlns:a16="http://schemas.microsoft.com/office/drawing/2014/main" id="{A1D16DA6-A591-4F62-0163-E7B12B7C781C}"/>
              </a:ext>
            </a:extLst>
          </p:cNvPr>
          <p:cNvSpPr txBox="1"/>
          <p:nvPr/>
        </p:nvSpPr>
        <p:spPr>
          <a:xfrm>
            <a:off x="702234" y="1095864"/>
            <a:ext cx="10787532" cy="1354217"/>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1" u="none" strike="noStrike" kern="0" cap="none" spc="0" normalizeH="0" baseline="0" noProof="0" dirty="0">
                <a:ln>
                  <a:noFill/>
                </a:ln>
                <a:effectLst/>
                <a:uLnTx/>
                <a:uFillTx/>
                <a:latin typeface="Source Sans Pro" panose="020B0503030403020204" pitchFamily="34" charset="0"/>
                <a:ea typeface="Source Sans Pro" panose="020B0503030403020204" pitchFamily="34" charset="0"/>
                <a:cs typeface="Arial" charset="0"/>
              </a:rPr>
              <a:t>2. Vorauslaufende Ereignisse und Erlebnisse</a:t>
            </a:r>
            <a:endParaRPr lang="de-DE" sz="2400" b="1"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Welche Ereignisse fanden bereits </a:t>
            </a:r>
            <a:r>
              <a:rPr kumimoji="0" lang="de-DE" sz="24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vor</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beschriebenen Situation statt, die für das Verständnis der Situation wichtig sind?</a:t>
            </a:r>
          </a:p>
        </p:txBody>
      </p:sp>
      <p:pic>
        <p:nvPicPr>
          <p:cNvPr id="4" name="Grafik 3">
            <a:extLst>
              <a:ext uri="{FF2B5EF4-FFF2-40B4-BE49-F238E27FC236}">
                <a16:creationId xmlns:a16="http://schemas.microsoft.com/office/drawing/2014/main" id="{6B605068-0915-743E-EF2B-31E6AD36BE09}"/>
              </a:ext>
            </a:extLst>
          </p:cNvPr>
          <p:cNvPicPr>
            <a:picLocks noChangeAspect="1"/>
          </p:cNvPicPr>
          <p:nvPr/>
        </p:nvPicPr>
        <p:blipFill>
          <a:blip r:embed="rId3"/>
          <a:stretch>
            <a:fillRect/>
          </a:stretch>
        </p:blipFill>
        <p:spPr>
          <a:xfrm>
            <a:off x="3665396" y="437104"/>
            <a:ext cx="574910" cy="574910"/>
          </a:xfrm>
          <a:prstGeom prst="rect">
            <a:avLst/>
          </a:prstGeom>
        </p:spPr>
      </p:pic>
    </p:spTree>
    <p:extLst>
      <p:ext uri="{BB962C8B-B14F-4D97-AF65-F5344CB8AC3E}">
        <p14:creationId xmlns:p14="http://schemas.microsoft.com/office/powerpoint/2010/main" val="1755238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51DD9-85D9-164E-E756-B11A2797E60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F6A9E61-383C-17CB-D743-AD46AA5030F6}"/>
              </a:ext>
            </a:extLst>
          </p:cNvPr>
          <p:cNvSpPr>
            <a:spLocks noGrp="1"/>
          </p:cNvSpPr>
          <p:nvPr>
            <p:ph type="title"/>
          </p:nvPr>
        </p:nvSpPr>
        <p:spPr>
          <a:xfrm>
            <a:off x="702234" y="365206"/>
            <a:ext cx="10515600" cy="839945"/>
          </a:xfrm>
        </p:spPr>
        <p:txBody>
          <a:bodyPr/>
          <a:lstStyle/>
          <a:p>
            <a:r>
              <a:rPr lang="de-DE" b="1" dirty="0">
                <a:solidFill>
                  <a:srgbClr val="267326"/>
                </a:solidFill>
              </a:rPr>
              <a:t>Fallgenerierung – Beispiel </a:t>
            </a:r>
          </a:p>
        </p:txBody>
      </p:sp>
      <p:sp>
        <p:nvSpPr>
          <p:cNvPr id="3" name="Inhaltsplatzhalter 2">
            <a:extLst>
              <a:ext uri="{FF2B5EF4-FFF2-40B4-BE49-F238E27FC236}">
                <a16:creationId xmlns:a16="http://schemas.microsoft.com/office/drawing/2014/main" id="{8CD430C3-027C-E85A-AA8B-0F7E7A78DB2F}"/>
              </a:ext>
            </a:extLst>
          </p:cNvPr>
          <p:cNvSpPr>
            <a:spLocks noGrp="1"/>
          </p:cNvSpPr>
          <p:nvPr>
            <p:ph idx="1"/>
          </p:nvPr>
        </p:nvSpPr>
        <p:spPr>
          <a:xfrm>
            <a:off x="702234" y="2855986"/>
            <a:ext cx="10787531" cy="2608112"/>
          </a:xfrm>
          <a:solidFill>
            <a:srgbClr val="8CD000">
              <a:alpha val="49510"/>
            </a:srgbClr>
          </a:solidFill>
        </p:spPr>
        <p:txBody>
          <a:bodyPr>
            <a:noAutofit/>
          </a:bodyPr>
          <a:lstStyle/>
          <a:p>
            <a:pPr marL="392112"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Den Waffelverkauf in der Großen Pause gibt es an der Schule regelmäßig: Verschiedene Klassen nutzen diese Möglichkeit, Geld als Zuschuss für eine Klassenunternehmung (Schullandheim, Klassenfahrt, Ausflugstag, etc.) einzunehmen. Für eine gerechte Zuteilung des Waffelverkaufs an verschiedene Klassen sorgt die Schulleitung. </a:t>
            </a:r>
          </a:p>
          <a:p>
            <a:pPr marL="392112"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Die drei Schülerinnen sind mir in den letzten Stunden gerade dadurch aufgefallen, dass sie besonders aufmerksam und aktiv am Unterrichtsgeschehen teilgenommen haben.</a:t>
            </a:r>
          </a:p>
          <a:p>
            <a:pPr marL="392112"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Die drei Schülerinnen sind mir in den letzten Stunden gerade dadurch aufgefallen, dass sie gemeinsam regelmäßig zu spät zum Unterricht erschienen sind.</a:t>
            </a:r>
          </a:p>
        </p:txBody>
      </p:sp>
      <p:sp>
        <p:nvSpPr>
          <p:cNvPr id="4" name="Textfeld 3">
            <a:extLst>
              <a:ext uri="{FF2B5EF4-FFF2-40B4-BE49-F238E27FC236}">
                <a16:creationId xmlns:a16="http://schemas.microsoft.com/office/drawing/2014/main" id="{1A79DEC3-65F9-43F0-4C7B-56D2CF75C9F9}"/>
              </a:ext>
            </a:extLst>
          </p:cNvPr>
          <p:cNvSpPr txBox="1"/>
          <p:nvPr/>
        </p:nvSpPr>
        <p:spPr>
          <a:xfrm>
            <a:off x="702234" y="1095864"/>
            <a:ext cx="10787532" cy="1354217"/>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1" u="none" strike="noStrike" kern="0" cap="none" spc="0" normalizeH="0" baseline="0" noProof="0" dirty="0">
                <a:ln>
                  <a:noFill/>
                </a:ln>
                <a:effectLst/>
                <a:uLnTx/>
                <a:uFillTx/>
                <a:latin typeface="Source Sans Pro" panose="020B0503030403020204" pitchFamily="34" charset="0"/>
                <a:ea typeface="Source Sans Pro" panose="020B0503030403020204" pitchFamily="34" charset="0"/>
                <a:cs typeface="Arial" charset="0"/>
              </a:rPr>
              <a:t>2. Vorauslaufende Ereignisse und Erlebnisse</a:t>
            </a:r>
            <a:endParaRPr lang="de-DE" sz="2400" b="1"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Welche Ereignisse fanden bereits </a:t>
            </a:r>
            <a:r>
              <a:rPr kumimoji="0" lang="de-DE" sz="24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vor</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beschriebenen Situation statt, die für das Verständnis der Situation wichtig sind?</a:t>
            </a:r>
          </a:p>
        </p:txBody>
      </p:sp>
      <p:pic>
        <p:nvPicPr>
          <p:cNvPr id="6" name="Grafik 5">
            <a:extLst>
              <a:ext uri="{FF2B5EF4-FFF2-40B4-BE49-F238E27FC236}">
                <a16:creationId xmlns:a16="http://schemas.microsoft.com/office/drawing/2014/main" id="{A93128B3-CECC-41B9-1F79-776607682F8D}"/>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4101359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4F50A-2942-D653-DD2D-2A277EE6ACC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14127F0-2503-CFAA-1832-A6A4593F944A}"/>
              </a:ext>
            </a:extLst>
          </p:cNvPr>
          <p:cNvSpPr>
            <a:spLocks noGrp="1"/>
          </p:cNvSpPr>
          <p:nvPr>
            <p:ph type="title"/>
          </p:nvPr>
        </p:nvSpPr>
        <p:spPr>
          <a:xfrm>
            <a:off x="702234" y="365206"/>
            <a:ext cx="10515600" cy="839945"/>
          </a:xfrm>
        </p:spPr>
        <p:txBody>
          <a:bodyPr/>
          <a:lstStyle/>
          <a:p>
            <a:r>
              <a:rPr lang="de-DE" b="1" dirty="0">
                <a:solidFill>
                  <a:srgbClr val="267326"/>
                </a:solidFill>
              </a:rPr>
              <a:t>Fallgenerierung</a:t>
            </a:r>
          </a:p>
        </p:txBody>
      </p:sp>
      <p:sp>
        <p:nvSpPr>
          <p:cNvPr id="10" name="Textfeld 9">
            <a:extLst>
              <a:ext uri="{FF2B5EF4-FFF2-40B4-BE49-F238E27FC236}">
                <a16:creationId xmlns:a16="http://schemas.microsoft.com/office/drawing/2014/main" id="{78D3E346-1FDD-44A0-9BA3-571BEBD142C0}"/>
              </a:ext>
            </a:extLst>
          </p:cNvPr>
          <p:cNvSpPr txBox="1"/>
          <p:nvPr/>
        </p:nvSpPr>
        <p:spPr>
          <a:xfrm>
            <a:off x="702234" y="1095864"/>
            <a:ext cx="10787532" cy="2092881"/>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1" u="none" strike="noStrike" kern="0" cap="none" spc="0" normalizeH="0" baseline="0" noProof="0" dirty="0">
                <a:ln>
                  <a:noFill/>
                </a:ln>
                <a:effectLst/>
                <a:uLnTx/>
                <a:uFillTx/>
                <a:latin typeface="Source Sans Pro" panose="020B0503030403020204" pitchFamily="34" charset="0"/>
                <a:ea typeface="Source Sans Pro" panose="020B0503030403020204" pitchFamily="34" charset="0"/>
                <a:cs typeface="Arial" charset="0"/>
              </a:rPr>
              <a:t>3. Situationsspezifische Bedingungen</a:t>
            </a:r>
            <a:endParaRPr lang="de-DE" sz="2400" b="1"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Liegen Aspekte vor, die für das Verständnis der Situation wichtig sind? (</a:t>
            </a:r>
            <a:r>
              <a:rPr kumimoji="0" lang="de-DE" sz="24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Fähigkeiten</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Beteiligten, z.B. Tennis Ass, Musiktalent, Muttersprachlichkeit, ...; </a:t>
            </a:r>
            <a:r>
              <a:rPr kumimoji="0" lang="de-DE" sz="24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Emotionen</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Beteiligten, z. B. Wut, Freude, Ärger, ...; </a:t>
            </a:r>
            <a:r>
              <a:rPr kumimoji="0" lang="de-DE" sz="24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körperliche Merkmale</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Beteiligten, z. B. heisere Stimme, Körpergröße, ...)</a:t>
            </a:r>
          </a:p>
        </p:txBody>
      </p:sp>
      <p:pic>
        <p:nvPicPr>
          <p:cNvPr id="4" name="Grafik 3">
            <a:extLst>
              <a:ext uri="{FF2B5EF4-FFF2-40B4-BE49-F238E27FC236}">
                <a16:creationId xmlns:a16="http://schemas.microsoft.com/office/drawing/2014/main" id="{9852202A-86F7-EB25-AA53-94AE0F9C9113}"/>
              </a:ext>
            </a:extLst>
          </p:cNvPr>
          <p:cNvPicPr>
            <a:picLocks noChangeAspect="1"/>
          </p:cNvPicPr>
          <p:nvPr/>
        </p:nvPicPr>
        <p:blipFill>
          <a:blip r:embed="rId3"/>
          <a:stretch>
            <a:fillRect/>
          </a:stretch>
        </p:blipFill>
        <p:spPr>
          <a:xfrm>
            <a:off x="3665396" y="437104"/>
            <a:ext cx="574910" cy="574910"/>
          </a:xfrm>
          <a:prstGeom prst="rect">
            <a:avLst/>
          </a:prstGeom>
        </p:spPr>
      </p:pic>
    </p:spTree>
    <p:extLst>
      <p:ext uri="{BB962C8B-B14F-4D97-AF65-F5344CB8AC3E}">
        <p14:creationId xmlns:p14="http://schemas.microsoft.com/office/powerpoint/2010/main" val="131192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CD433-02DC-E3F6-61A3-100974451C6C}"/>
              </a:ext>
            </a:extLst>
          </p:cNvPr>
          <p:cNvSpPr>
            <a:spLocks noGrp="1"/>
          </p:cNvSpPr>
          <p:nvPr>
            <p:ph type="title"/>
          </p:nvPr>
        </p:nvSpPr>
        <p:spPr>
          <a:xfrm>
            <a:off x="838200" y="2766218"/>
            <a:ext cx="10515600" cy="1325563"/>
          </a:xfrm>
        </p:spPr>
        <p:txBody>
          <a:bodyPr/>
          <a:lstStyle/>
          <a:p>
            <a:r>
              <a:rPr lang="de-DE" dirty="0">
                <a:solidFill>
                  <a:srgbClr val="267326"/>
                </a:solidFill>
              </a:rPr>
              <a:t>Organisation des Seminars</a:t>
            </a:r>
          </a:p>
        </p:txBody>
      </p:sp>
      <p:pic>
        <p:nvPicPr>
          <p:cNvPr id="4" name="Grafik 3">
            <a:extLst>
              <a:ext uri="{FF2B5EF4-FFF2-40B4-BE49-F238E27FC236}">
                <a16:creationId xmlns:a16="http://schemas.microsoft.com/office/drawing/2014/main" id="{422006FD-0CE1-CCEA-38C9-C934C35867EC}"/>
              </a:ext>
            </a:extLst>
          </p:cNvPr>
          <p:cNvPicPr>
            <a:picLocks noChangeAspect="1"/>
          </p:cNvPicPr>
          <p:nvPr/>
        </p:nvPicPr>
        <p:blipFill>
          <a:blip r:embed="rId3"/>
          <a:stretch>
            <a:fillRect/>
          </a:stretch>
        </p:blipFill>
        <p:spPr>
          <a:xfrm>
            <a:off x="9432365" y="2982315"/>
            <a:ext cx="621497" cy="621497"/>
          </a:xfrm>
          <a:prstGeom prst="rect">
            <a:avLst/>
          </a:prstGeom>
        </p:spPr>
      </p:pic>
    </p:spTree>
    <p:extLst>
      <p:ext uri="{BB962C8B-B14F-4D97-AF65-F5344CB8AC3E}">
        <p14:creationId xmlns:p14="http://schemas.microsoft.com/office/powerpoint/2010/main" val="2749373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7FDA0-D2CE-967C-4061-5BD7E3135C4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990BE5D-BDF7-9277-664F-E42019B943CB}"/>
              </a:ext>
            </a:extLst>
          </p:cNvPr>
          <p:cNvSpPr>
            <a:spLocks noGrp="1"/>
          </p:cNvSpPr>
          <p:nvPr>
            <p:ph type="title"/>
          </p:nvPr>
        </p:nvSpPr>
        <p:spPr>
          <a:xfrm>
            <a:off x="702234" y="365206"/>
            <a:ext cx="10515600" cy="839945"/>
          </a:xfrm>
        </p:spPr>
        <p:txBody>
          <a:bodyPr/>
          <a:lstStyle/>
          <a:p>
            <a:r>
              <a:rPr lang="de-DE" b="1" dirty="0">
                <a:solidFill>
                  <a:srgbClr val="267326"/>
                </a:solidFill>
              </a:rPr>
              <a:t>Fallgenerierung – Beispiel </a:t>
            </a:r>
          </a:p>
        </p:txBody>
      </p:sp>
      <p:sp>
        <p:nvSpPr>
          <p:cNvPr id="3" name="Inhaltsplatzhalter 2">
            <a:extLst>
              <a:ext uri="{FF2B5EF4-FFF2-40B4-BE49-F238E27FC236}">
                <a16:creationId xmlns:a16="http://schemas.microsoft.com/office/drawing/2014/main" id="{D1749E11-8BC6-A373-BE1A-6CC3140B6F98}"/>
              </a:ext>
            </a:extLst>
          </p:cNvPr>
          <p:cNvSpPr>
            <a:spLocks noGrp="1"/>
          </p:cNvSpPr>
          <p:nvPr>
            <p:ph idx="1"/>
          </p:nvPr>
        </p:nvSpPr>
        <p:spPr>
          <a:xfrm>
            <a:off x="702235" y="2940684"/>
            <a:ext cx="10787531" cy="2814224"/>
          </a:xfrm>
          <a:solidFill>
            <a:srgbClr val="8CD000">
              <a:alpha val="49510"/>
            </a:srgbClr>
          </a:solidFill>
        </p:spPr>
        <p:txBody>
          <a:bodyPr>
            <a:noAutofit/>
          </a:bodyPr>
          <a:lstStyle/>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Der Waffelverkauf steht im Zusammenhang mit der gemeinsamen Klassenfahrt, die in zwei Wochen stattfinden wird. Als </a:t>
            </a:r>
            <a:r>
              <a:rPr kumimoji="0" lang="de-DE" sz="2000" b="0" i="0" u="none" strike="noStrike" kern="1200" cap="none" spc="0" normalizeH="0" baseline="0" noProof="0" dirty="0" err="1">
                <a:ln>
                  <a:noFill/>
                </a:ln>
                <a:effectLst/>
                <a:uLnTx/>
                <a:uFillTx/>
                <a:cs typeface="Calibri" panose="020F0502020204030204" pitchFamily="34" charset="0"/>
              </a:rPr>
              <a:t>Deutschlehrer:in</a:t>
            </a:r>
            <a:r>
              <a:rPr kumimoji="0" lang="de-DE" sz="2000" b="0" i="0" u="none" strike="noStrike" kern="1200" cap="none" spc="0" normalizeH="0" baseline="0" noProof="0" dirty="0">
                <a:ln>
                  <a:noFill/>
                </a:ln>
                <a:effectLst/>
                <a:uLnTx/>
                <a:uFillTx/>
                <a:cs typeface="Calibri" panose="020F0502020204030204" pitchFamily="34" charset="0"/>
              </a:rPr>
              <a:t> begleite ich die Schülerinnen und Schüler nicht auf diese Fahrt. Ich war zudem über die Aktion des Waffelverkaufs</a:t>
            </a:r>
            <a:r>
              <a:rPr kumimoji="0" lang="de-DE" sz="2000" b="1" i="0" u="none" strike="noStrike" kern="1200" cap="none" spc="0" normalizeH="0" baseline="0" noProof="0" dirty="0">
                <a:ln>
                  <a:noFill/>
                </a:ln>
                <a:effectLst/>
                <a:uLnTx/>
                <a:uFillTx/>
                <a:cs typeface="Calibri" panose="020F0502020204030204" pitchFamily="34" charset="0"/>
              </a:rPr>
              <a:t> </a:t>
            </a:r>
            <a:r>
              <a:rPr kumimoji="0" lang="de-DE" sz="2000" b="0" i="0" u="none" strike="noStrike" kern="1200" cap="none" spc="0" normalizeH="0" baseline="0" noProof="0" dirty="0">
                <a:ln>
                  <a:noFill/>
                </a:ln>
                <a:effectLst/>
                <a:uLnTx/>
                <a:uFillTx/>
                <a:cs typeface="Calibri" panose="020F0502020204030204" pitchFamily="34" charset="0"/>
              </a:rPr>
              <a:t>nicht informiert.</a:t>
            </a:r>
          </a:p>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endParaRPr kumimoji="0" lang="de-DE" sz="1000" b="0" i="0" u="none" strike="noStrike" kern="1200" cap="none" spc="0" normalizeH="0" baseline="0" noProof="0" dirty="0">
              <a:ln>
                <a:noFill/>
              </a:ln>
              <a:effectLst/>
              <a:uLnTx/>
              <a:uFillTx/>
              <a:cs typeface="Calibri" panose="020F050202020403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In dieser Stunde stehe ich besonders unter Zeitdruck, weil wir wegen der zu besprechenden Hausaufgaben der vergangenen Stunde das Arbeitspensum meines Unterrichtsplans nicht erreicht haben. In zwei Wochen steht die nächste Klassenarbeit an.</a:t>
            </a:r>
          </a:p>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endParaRPr kumimoji="0" lang="de-DE" sz="1000" b="0" i="0" u="none" strike="noStrike" kern="1200" cap="none" spc="0" normalizeH="0" baseline="0" noProof="0" dirty="0">
              <a:ln>
                <a:noFill/>
              </a:ln>
              <a:effectLst/>
              <a:uLnTx/>
              <a:uFillTx/>
              <a:cs typeface="Calibri" panose="020F050202020403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In diesem Klassenraum ist es sehr eng: Alle Tische sind von den Schülerinnen und Schülern besetzt, es gibt keine übrigen Stühle.</a:t>
            </a:r>
          </a:p>
        </p:txBody>
      </p:sp>
      <p:sp>
        <p:nvSpPr>
          <p:cNvPr id="5" name="Textfeld 4">
            <a:extLst>
              <a:ext uri="{FF2B5EF4-FFF2-40B4-BE49-F238E27FC236}">
                <a16:creationId xmlns:a16="http://schemas.microsoft.com/office/drawing/2014/main" id="{3B42B127-571D-22E0-8063-14463C6DB11A}"/>
              </a:ext>
            </a:extLst>
          </p:cNvPr>
          <p:cNvSpPr txBox="1"/>
          <p:nvPr/>
        </p:nvSpPr>
        <p:spPr>
          <a:xfrm>
            <a:off x="702234" y="1095864"/>
            <a:ext cx="10787532" cy="1538883"/>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1" u="none" strike="noStrike" kern="0" cap="none" spc="0" normalizeH="0" baseline="0" noProof="0" dirty="0">
                <a:ln>
                  <a:noFill/>
                </a:ln>
                <a:effectLst/>
                <a:uLnTx/>
                <a:uFillTx/>
                <a:latin typeface="Source Sans Pro" panose="020B0403030403020204" pitchFamily="34" charset="0"/>
                <a:ea typeface="ＭＳ Ｐゴシック" charset="0"/>
                <a:cs typeface="Arial" charset="0"/>
              </a:rPr>
              <a:t>3. Situationsspezifische Bedingungen</a:t>
            </a:r>
            <a:endParaRPr lang="de-DE" sz="2400" b="1" dirty="0">
              <a:latin typeface="Source Sans Pro" panose="020B0403030403020204" pitchFamily="34" charset="0"/>
              <a:ea typeface="ＭＳ Ｐゴシック"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0" i="0" u="none" strike="noStrike" kern="1200" cap="none" spc="0" normalizeH="0" baseline="0" noProof="0" dirty="0">
              <a:ln>
                <a:noFill/>
              </a:ln>
              <a:effectLst/>
              <a:uLnTx/>
              <a:uFillTx/>
              <a:latin typeface="Source Sans Pro Light" panose="020B0403030403020204" pitchFamily="34" charset="0"/>
              <a:ea typeface="ＭＳ Ｐゴシック"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Liegen Aspekte vor, die für das Verständnis der Situation wichtig sind? (</a:t>
            </a:r>
            <a:r>
              <a:rPr kumimoji="0" lang="de-DE" sz="20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Fähigkeiten</a:t>
            </a:r>
            <a:r>
              <a:rPr kumimoji="0" 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Beteiligten, z.B. Tennis Ass, Musiktalent, Muttersprachlichkeit, ...; </a:t>
            </a:r>
            <a:r>
              <a:rPr kumimoji="0" lang="de-DE" sz="20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Emotionen</a:t>
            </a:r>
            <a:r>
              <a:rPr kumimoji="0" 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Beteiligten, z. B. Wut, Freude, Ärger, ...; </a:t>
            </a:r>
            <a:r>
              <a:rPr kumimoji="0" lang="de-DE" sz="2000" b="0" i="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körperliche Merkmale</a:t>
            </a:r>
            <a:r>
              <a:rPr kumimoji="0" lang="de-DE" sz="20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 der Beteiligten, z. B. heisere Stimme, Körpergröße, ...)</a:t>
            </a:r>
          </a:p>
        </p:txBody>
      </p:sp>
      <p:pic>
        <p:nvPicPr>
          <p:cNvPr id="4" name="Grafik 3">
            <a:extLst>
              <a:ext uri="{FF2B5EF4-FFF2-40B4-BE49-F238E27FC236}">
                <a16:creationId xmlns:a16="http://schemas.microsoft.com/office/drawing/2014/main" id="{98A50AE5-2A96-01ED-96B2-C223D6F16AEE}"/>
              </a:ext>
            </a:extLst>
          </p:cNvPr>
          <p:cNvPicPr>
            <a:picLocks noChangeAspect="1"/>
          </p:cNvPicPr>
          <p:nvPr/>
        </p:nvPicPr>
        <p:blipFill>
          <a:blip r:embed="rId3"/>
          <a:stretch>
            <a:fillRect/>
          </a:stretch>
        </p:blipFill>
        <p:spPr>
          <a:xfrm>
            <a:off x="5521090" y="365128"/>
            <a:ext cx="574910" cy="574910"/>
          </a:xfrm>
          <a:prstGeom prst="rect">
            <a:avLst/>
          </a:prstGeom>
        </p:spPr>
      </p:pic>
    </p:spTree>
    <p:extLst>
      <p:ext uri="{BB962C8B-B14F-4D97-AF65-F5344CB8AC3E}">
        <p14:creationId xmlns:p14="http://schemas.microsoft.com/office/powerpoint/2010/main" val="3503279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8C6B9-B129-85E7-EF38-0EC1E75826B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68BCB13-440B-9163-7178-9B05AF4BC533}"/>
              </a:ext>
            </a:extLst>
          </p:cNvPr>
          <p:cNvSpPr>
            <a:spLocks noGrp="1"/>
          </p:cNvSpPr>
          <p:nvPr>
            <p:ph type="title"/>
          </p:nvPr>
        </p:nvSpPr>
        <p:spPr>
          <a:xfrm>
            <a:off x="702234" y="365206"/>
            <a:ext cx="10515600" cy="839945"/>
          </a:xfrm>
        </p:spPr>
        <p:txBody>
          <a:bodyPr/>
          <a:lstStyle/>
          <a:p>
            <a:r>
              <a:rPr lang="de-DE" b="1" dirty="0">
                <a:solidFill>
                  <a:srgbClr val="267326"/>
                </a:solidFill>
              </a:rPr>
              <a:t>Fallgenerierung</a:t>
            </a:r>
          </a:p>
        </p:txBody>
      </p:sp>
      <p:sp>
        <p:nvSpPr>
          <p:cNvPr id="10" name="Textfeld 9">
            <a:extLst>
              <a:ext uri="{FF2B5EF4-FFF2-40B4-BE49-F238E27FC236}">
                <a16:creationId xmlns:a16="http://schemas.microsoft.com/office/drawing/2014/main" id="{D81352E7-66D8-4805-7BE1-3D253D59F0C9}"/>
              </a:ext>
            </a:extLst>
          </p:cNvPr>
          <p:cNvSpPr txBox="1"/>
          <p:nvPr/>
        </p:nvSpPr>
        <p:spPr>
          <a:xfrm>
            <a:off x="702234" y="1095864"/>
            <a:ext cx="10787532" cy="1723549"/>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lang="de-DE" sz="2400" b="1" kern="0" dirty="0">
                <a:latin typeface="Source Sans Pro" panose="020B0503030403020204" pitchFamily="34" charset="0"/>
                <a:ea typeface="Source Sans Pro" panose="020B0503030403020204" pitchFamily="34" charset="0"/>
                <a:cs typeface="Arial" charset="0"/>
              </a:rPr>
              <a:t>4</a:t>
            </a:r>
            <a:r>
              <a:rPr kumimoji="0" lang="de-DE" sz="2400" b="1" u="none" strike="noStrike" kern="0" cap="none" spc="0" normalizeH="0" baseline="0" noProof="0" dirty="0">
                <a:ln>
                  <a:noFill/>
                </a:ln>
                <a:effectLst/>
                <a:uLnTx/>
                <a:uFillTx/>
                <a:latin typeface="Source Sans Pro" panose="020B0503030403020204" pitchFamily="34" charset="0"/>
                <a:ea typeface="Source Sans Pro" panose="020B0503030403020204" pitchFamily="34" charset="0"/>
                <a:cs typeface="Arial" charset="0"/>
              </a:rPr>
              <a:t>. Anschließende Folgehandlungen und Konsequenzen?</a:t>
            </a:r>
            <a:endParaRPr lang="de-DE" sz="2400" b="1" noProof="0"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1" i="0" u="none" strike="noStrike" kern="1200" cap="none" spc="0" normalizeH="0" baseline="0" dirty="0">
              <a:ln>
                <a:noFill/>
              </a:ln>
              <a:solidFill>
                <a:srgbClr val="32414B"/>
              </a:solidFill>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Welche Folgehandlungen und Konsequenzen ergeben sich aus der Situation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für die beteiligten Personen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(z. B. Einzelgespräch mit Schüler/Schülerin) und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darüber hinaus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(z. B. Austausch über die Situation mit einem Kollegen/einer Kollegin)?</a:t>
            </a:r>
          </a:p>
        </p:txBody>
      </p:sp>
      <p:pic>
        <p:nvPicPr>
          <p:cNvPr id="4" name="Grafik 3">
            <a:extLst>
              <a:ext uri="{FF2B5EF4-FFF2-40B4-BE49-F238E27FC236}">
                <a16:creationId xmlns:a16="http://schemas.microsoft.com/office/drawing/2014/main" id="{0F9807F8-6206-F585-FB6E-05F84B2AABB6}"/>
              </a:ext>
            </a:extLst>
          </p:cNvPr>
          <p:cNvPicPr>
            <a:picLocks noChangeAspect="1"/>
          </p:cNvPicPr>
          <p:nvPr/>
        </p:nvPicPr>
        <p:blipFill>
          <a:blip r:embed="rId3"/>
          <a:stretch>
            <a:fillRect/>
          </a:stretch>
        </p:blipFill>
        <p:spPr>
          <a:xfrm>
            <a:off x="3665396" y="437104"/>
            <a:ext cx="574910" cy="574910"/>
          </a:xfrm>
          <a:prstGeom prst="rect">
            <a:avLst/>
          </a:prstGeom>
        </p:spPr>
      </p:pic>
    </p:spTree>
    <p:extLst>
      <p:ext uri="{BB962C8B-B14F-4D97-AF65-F5344CB8AC3E}">
        <p14:creationId xmlns:p14="http://schemas.microsoft.com/office/powerpoint/2010/main" val="2706419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95878-75B5-9D95-E2A6-060AC7D9C4B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E82BC8-2178-5BE0-7999-8350D036FAFB}"/>
              </a:ext>
            </a:extLst>
          </p:cNvPr>
          <p:cNvSpPr>
            <a:spLocks noGrp="1"/>
          </p:cNvSpPr>
          <p:nvPr>
            <p:ph type="title"/>
          </p:nvPr>
        </p:nvSpPr>
        <p:spPr>
          <a:xfrm>
            <a:off x="702234" y="365206"/>
            <a:ext cx="10515600" cy="839945"/>
          </a:xfrm>
        </p:spPr>
        <p:txBody>
          <a:bodyPr/>
          <a:lstStyle/>
          <a:p>
            <a:r>
              <a:rPr lang="de-DE" b="1" dirty="0">
                <a:solidFill>
                  <a:srgbClr val="267326"/>
                </a:solidFill>
              </a:rPr>
              <a:t>Fallgenerierung</a:t>
            </a:r>
          </a:p>
        </p:txBody>
      </p:sp>
      <p:sp>
        <p:nvSpPr>
          <p:cNvPr id="10" name="Textfeld 9">
            <a:extLst>
              <a:ext uri="{FF2B5EF4-FFF2-40B4-BE49-F238E27FC236}">
                <a16:creationId xmlns:a16="http://schemas.microsoft.com/office/drawing/2014/main" id="{D44DB4D2-A487-2286-1EC4-CD684984E872}"/>
              </a:ext>
            </a:extLst>
          </p:cNvPr>
          <p:cNvSpPr txBox="1"/>
          <p:nvPr/>
        </p:nvSpPr>
        <p:spPr>
          <a:xfrm>
            <a:off x="702234" y="1095864"/>
            <a:ext cx="10787532" cy="1723549"/>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lang="de-DE" sz="2400" b="1" kern="0" dirty="0">
                <a:latin typeface="Source Sans Pro" panose="020B0503030403020204" pitchFamily="34" charset="0"/>
                <a:ea typeface="Source Sans Pro" panose="020B0503030403020204" pitchFamily="34" charset="0"/>
                <a:cs typeface="Arial" charset="0"/>
              </a:rPr>
              <a:t>4</a:t>
            </a:r>
            <a:r>
              <a:rPr kumimoji="0" lang="de-DE" sz="2400" b="1" u="none" strike="noStrike" kern="0" cap="none" spc="0" normalizeH="0" baseline="0" noProof="0" dirty="0">
                <a:ln>
                  <a:noFill/>
                </a:ln>
                <a:effectLst/>
                <a:uLnTx/>
                <a:uFillTx/>
                <a:latin typeface="Source Sans Pro" panose="020B0503030403020204" pitchFamily="34" charset="0"/>
                <a:ea typeface="Source Sans Pro" panose="020B0503030403020204" pitchFamily="34" charset="0"/>
                <a:cs typeface="Arial" charset="0"/>
              </a:rPr>
              <a:t>. Anschließende Folgehandlungen und Konsequenzen?</a:t>
            </a:r>
            <a:endParaRPr lang="de-DE" sz="2400" b="1" noProof="0" dirty="0">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1000" b="1" i="0" u="none" strike="noStrike" kern="1200" cap="none" spc="0" normalizeH="0" baseline="0" dirty="0">
              <a:ln>
                <a:noFill/>
              </a:ln>
              <a:solidFill>
                <a:srgbClr val="32414B"/>
              </a:solidFill>
              <a:effectLst/>
              <a:uLnTx/>
              <a:uFillTx/>
              <a:latin typeface="Source Sans Pro" panose="020B0503030403020204" pitchFamily="34" charset="0"/>
              <a:ea typeface="Source Sans Pro" panose="020B0503030403020204" pitchFamily="34"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Welche Folgehandlungen und Konsequenzen ergeben sich aus der Situation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für die beteiligten Personen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(z. B. Einzelgespräch mit Schüler/Schülerin) und </a:t>
            </a:r>
            <a:r>
              <a:rPr kumimoji="0" lang="de-DE" sz="2400" u="sng"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darüber hinaus </a:t>
            </a:r>
            <a:r>
              <a:rPr kumimoji="0" lang="de-DE" sz="2400" b="0" i="0" u="none" strike="noStrike" kern="1200" cap="none" spc="0" normalizeH="0" baseline="0" noProof="0" dirty="0">
                <a:ln>
                  <a:noFill/>
                </a:ln>
                <a:effectLst/>
                <a:uLnTx/>
                <a:uFillTx/>
                <a:latin typeface="Source Sans Pro" panose="020B0503030403020204" pitchFamily="34" charset="0"/>
                <a:ea typeface="Source Sans Pro" panose="020B0503030403020204" pitchFamily="34" charset="0"/>
              </a:rPr>
              <a:t>(z. B. Austausch über die Situation mit einem Kollegen/einer Kollegin)?</a:t>
            </a:r>
          </a:p>
        </p:txBody>
      </p:sp>
      <p:sp>
        <p:nvSpPr>
          <p:cNvPr id="4" name="Inhaltsplatzhalter 2">
            <a:extLst>
              <a:ext uri="{FF2B5EF4-FFF2-40B4-BE49-F238E27FC236}">
                <a16:creationId xmlns:a16="http://schemas.microsoft.com/office/drawing/2014/main" id="{0CBB2A7B-4F0F-24EF-64F8-1022F541A408}"/>
              </a:ext>
            </a:extLst>
          </p:cNvPr>
          <p:cNvSpPr>
            <a:spLocks noGrp="1"/>
          </p:cNvSpPr>
          <p:nvPr>
            <p:ph idx="1"/>
          </p:nvPr>
        </p:nvSpPr>
        <p:spPr>
          <a:xfrm>
            <a:off x="702234" y="3172163"/>
            <a:ext cx="10787530" cy="1995260"/>
          </a:xfrm>
          <a:solidFill>
            <a:srgbClr val="8CD000">
              <a:alpha val="49510"/>
            </a:srgbClr>
          </a:solidFill>
        </p:spPr>
        <p:txBody>
          <a:bodyPr>
            <a:normAutofit/>
          </a:bodyPr>
          <a:lstStyle/>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Ich erkundige mich im Anschluss an diese Stunde bei der Englischkollegin, die an diesem Tag nach mir in der Klasse unterrichtet, nach dem Verhalten dieser Schülerinnen.</a:t>
            </a:r>
          </a:p>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endParaRPr kumimoji="0" lang="de-DE" sz="1000" b="0" i="0" u="none" strike="noStrike" kern="1200" cap="none" spc="0" normalizeH="0" baseline="0" noProof="0" dirty="0">
              <a:ln>
                <a:noFill/>
              </a:ln>
              <a:effectLst/>
              <a:uLnTx/>
              <a:uFillTx/>
              <a:cs typeface="Calibri" panose="020F050202020403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lphaLcParenR"/>
              <a:tabLst/>
              <a:defRPr/>
            </a:pPr>
            <a:r>
              <a:rPr kumimoji="0" lang="de-DE" sz="2000" b="0" i="0" u="none" strike="noStrike" kern="1200" cap="none" spc="0" normalizeH="0" baseline="0" noProof="0" dirty="0">
                <a:ln>
                  <a:noFill/>
                </a:ln>
                <a:effectLst/>
                <a:uLnTx/>
                <a:uFillTx/>
                <a:cs typeface="Calibri" panose="020F0502020204030204" pitchFamily="34" charset="0"/>
              </a:rPr>
              <a:t>Die Klassenlehrerin der Klasse – sie unterrichtet Mathematik – spricht mich im Lehrerzimmer nach der 6. Stunde an. Sie bittet mich um Entschuldigung dafür, dass sie es versäumt habe, mich über den Waffelverkauf zu informieren. </a:t>
            </a:r>
          </a:p>
        </p:txBody>
      </p:sp>
      <p:pic>
        <p:nvPicPr>
          <p:cNvPr id="5" name="Grafik 4">
            <a:extLst>
              <a:ext uri="{FF2B5EF4-FFF2-40B4-BE49-F238E27FC236}">
                <a16:creationId xmlns:a16="http://schemas.microsoft.com/office/drawing/2014/main" id="{855E1C81-9997-A8E3-B097-695F0DA1A1C1}"/>
              </a:ext>
            </a:extLst>
          </p:cNvPr>
          <p:cNvPicPr>
            <a:picLocks noChangeAspect="1"/>
          </p:cNvPicPr>
          <p:nvPr/>
        </p:nvPicPr>
        <p:blipFill>
          <a:blip r:embed="rId3"/>
          <a:stretch>
            <a:fillRect/>
          </a:stretch>
        </p:blipFill>
        <p:spPr>
          <a:xfrm>
            <a:off x="3665396" y="437104"/>
            <a:ext cx="574910" cy="574910"/>
          </a:xfrm>
          <a:prstGeom prst="rect">
            <a:avLst/>
          </a:prstGeom>
        </p:spPr>
      </p:pic>
    </p:spTree>
    <p:extLst>
      <p:ext uri="{BB962C8B-B14F-4D97-AF65-F5344CB8AC3E}">
        <p14:creationId xmlns:p14="http://schemas.microsoft.com/office/powerpoint/2010/main" val="3140745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B740-EF10-B434-3BFF-1DBC93B2F4B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CCC0440-8B29-220F-7144-CE4BCC686C9B}"/>
              </a:ext>
            </a:extLst>
          </p:cNvPr>
          <p:cNvSpPr>
            <a:spLocks noGrp="1"/>
          </p:cNvSpPr>
          <p:nvPr>
            <p:ph type="title"/>
          </p:nvPr>
        </p:nvSpPr>
        <p:spPr>
          <a:xfrm>
            <a:off x="702234" y="353253"/>
            <a:ext cx="10515600" cy="839945"/>
          </a:xfrm>
        </p:spPr>
        <p:txBody>
          <a:bodyPr>
            <a:normAutofit/>
          </a:bodyPr>
          <a:lstStyle/>
          <a:p>
            <a:r>
              <a:rPr lang="de-DE" b="1" dirty="0">
                <a:solidFill>
                  <a:srgbClr val="267326"/>
                </a:solidFill>
              </a:rPr>
              <a:t>Fallgenerierung</a:t>
            </a:r>
          </a:p>
        </p:txBody>
      </p:sp>
      <p:sp>
        <p:nvSpPr>
          <p:cNvPr id="3" name="Textfeld 2">
            <a:extLst>
              <a:ext uri="{FF2B5EF4-FFF2-40B4-BE49-F238E27FC236}">
                <a16:creationId xmlns:a16="http://schemas.microsoft.com/office/drawing/2014/main" id="{C0ABADF9-6DBB-1D10-D412-E300CAA779CC}"/>
              </a:ext>
            </a:extLst>
          </p:cNvPr>
          <p:cNvSpPr txBox="1"/>
          <p:nvPr/>
        </p:nvSpPr>
        <p:spPr>
          <a:xfrm>
            <a:off x="702234" y="1085231"/>
            <a:ext cx="10787532" cy="738664"/>
          </a:xfrm>
          <a:prstGeom prst="rect">
            <a:avLst/>
          </a:prstGeom>
          <a:solidFill>
            <a:srgbClr val="F0F0F0"/>
          </a:solidFill>
          <a:ln>
            <a:no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b="1" u="none" strike="noStrike" kern="0" cap="none" spc="0" normalizeH="0" baseline="0" noProof="0" dirty="0">
                <a:ln>
                  <a:noFill/>
                </a:ln>
                <a:effectLst/>
                <a:uLnTx/>
                <a:uFillTx/>
                <a:latin typeface="Source Sans Pro" panose="020B0403030403020204" pitchFamily="34" charset="0"/>
                <a:ea typeface="ＭＳ Ｐゴシック" charset="0"/>
                <a:cs typeface="Arial" charset="0"/>
              </a:rPr>
              <a:t>1. Genaue Beschreibung der Situation</a:t>
            </a:r>
            <a:endParaRPr lang="de-DE" b="1" dirty="0">
              <a:latin typeface="Source Sans Pro" panose="020B0403030403020204" pitchFamily="34" charset="0"/>
              <a:ea typeface="ＭＳ Ｐゴシック" charset="0"/>
            </a:endParaRPr>
          </a:p>
          <a:p>
            <a:pPr marR="0" lvl="0" algn="l" defTabSz="914400" rtl="0" eaLnBrk="1" fontAlgn="base" latinLnBrk="0" hangingPunct="1">
              <a:lnSpc>
                <a:spcPct val="100000"/>
              </a:lnSpc>
              <a:spcBef>
                <a:spcPct val="0"/>
              </a:spcBef>
              <a:spcAft>
                <a:spcPct val="0"/>
              </a:spcAft>
              <a:buClr>
                <a:srgbClr val="A51E37"/>
              </a:buClr>
              <a:buSzTx/>
              <a:tabLst/>
              <a:defRPr/>
            </a:pPr>
            <a:endParaRPr kumimoji="0" lang="de-DE" sz="600" u="sng" strike="noStrike" kern="1200" cap="none" spc="0" normalizeH="0" baseline="0" noProof="0" dirty="0">
              <a:ln>
                <a:noFill/>
              </a:ln>
              <a:effectLst/>
              <a:uLnTx/>
              <a:uFillTx/>
              <a:latin typeface="Source Sans Pro Light" panose="020B0403030403020204" pitchFamily="34" charset="0"/>
              <a:ea typeface="ＭＳ Ｐゴシック" charset="0"/>
            </a:endParaRPr>
          </a:p>
          <a:p>
            <a:pPr marR="0" lvl="0" algn="l" defTabSz="914400" rtl="0" eaLnBrk="1" fontAlgn="base" latinLnBrk="0" hangingPunct="1">
              <a:lnSpc>
                <a:spcPct val="100000"/>
              </a:lnSpc>
              <a:spcBef>
                <a:spcPct val="0"/>
              </a:spcBef>
              <a:spcAft>
                <a:spcPct val="0"/>
              </a:spcAft>
              <a:buClr>
                <a:schemeClr val="tx1"/>
              </a:buClr>
              <a:buSzTx/>
              <a:tabLst/>
              <a:defRPr/>
            </a:pPr>
            <a:r>
              <a:rPr kumimoji="0" lang="de-DE" u="sng" strike="noStrike" kern="1200" cap="none" spc="0" normalizeH="0" baseline="0" noProof="0" dirty="0">
                <a:ln>
                  <a:noFill/>
                </a:ln>
                <a:effectLst/>
                <a:uLnTx/>
                <a:uFillTx/>
                <a:latin typeface="Source Sans Pro Light" panose="020B0403030403020204" pitchFamily="34" charset="0"/>
                <a:ea typeface="ＭＳ Ｐゴシック" charset="0"/>
              </a:rPr>
              <a:t>Wer</a:t>
            </a:r>
            <a:r>
              <a:rPr kumimoji="0" lang="de-DE" b="1" i="0" u="none" strike="noStrike" kern="1200" cap="none" spc="0" normalizeH="0" baseline="0" noProof="0" dirty="0">
                <a:ln>
                  <a:noFill/>
                </a:ln>
                <a:effectLst/>
                <a:uLnTx/>
                <a:uFillTx/>
                <a:latin typeface="Source Sans Pro Light" panose="020B0403030403020204" pitchFamily="34" charset="0"/>
                <a:ea typeface="ＭＳ Ｐゴシック" charset="0"/>
              </a:rPr>
              <a:t> </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ist beteiligt</a:t>
            </a:r>
            <a:r>
              <a:rPr kumimoji="0" lang="de-DE" b="1" i="0" u="none" strike="noStrike" kern="1200" cap="none" spc="0" normalizeH="0" baseline="0" noProof="0" dirty="0">
                <a:ln>
                  <a:noFill/>
                </a:ln>
                <a:effectLst/>
                <a:uLnTx/>
                <a:uFillTx/>
                <a:latin typeface="Source Sans Pro Light" panose="020B0403030403020204" pitchFamily="34" charset="0"/>
                <a:ea typeface="ＭＳ Ｐゴシック" charset="0"/>
              </a:rPr>
              <a:t> </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bzw.</a:t>
            </a:r>
            <a:r>
              <a:rPr kumimoji="0" lang="de-DE" b="1" i="0" u="none" strike="noStrike" kern="1200" cap="none" spc="0" normalizeH="0" baseline="0" noProof="0" dirty="0">
                <a:ln>
                  <a:noFill/>
                </a:ln>
                <a:effectLst/>
                <a:uLnTx/>
                <a:uFillTx/>
                <a:latin typeface="Source Sans Pro Light" panose="020B0403030403020204" pitchFamily="34" charset="0"/>
                <a:ea typeface="ＭＳ Ｐゴシック" charset="0"/>
              </a:rPr>
              <a:t> </a:t>
            </a:r>
            <a:r>
              <a:rPr kumimoji="0" lang="de-DE" u="sng" strike="noStrike" kern="1200" cap="none" spc="0" normalizeH="0" baseline="0" noProof="0" dirty="0">
                <a:ln>
                  <a:noFill/>
                </a:ln>
                <a:effectLst/>
                <a:uLnTx/>
                <a:uFillTx/>
                <a:latin typeface="Source Sans Pro Light" panose="020B0403030403020204" pitchFamily="34" charset="0"/>
                <a:ea typeface="ＭＳ Ｐゴシック" charset="0"/>
              </a:rPr>
              <a:t>wer sind die Akteure, was </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passiert </a:t>
            </a:r>
            <a:r>
              <a:rPr kumimoji="0" lang="de-DE" u="sng" strike="noStrike" kern="1200" cap="none" spc="0" normalizeH="0" baseline="0" noProof="0" dirty="0">
                <a:ln>
                  <a:noFill/>
                </a:ln>
                <a:effectLst/>
                <a:uLnTx/>
                <a:uFillTx/>
                <a:latin typeface="Source Sans Pro Light" panose="020B0403030403020204" pitchFamily="34" charset="0"/>
                <a:ea typeface="ＭＳ Ｐゴシック" charset="0"/>
              </a:rPr>
              <a:t>wann, wo </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und</a:t>
            </a:r>
            <a:r>
              <a:rPr kumimoji="0" lang="de-DE" b="1" i="0" u="none" strike="noStrike" kern="1200" cap="none" spc="0" normalizeH="0" baseline="0" noProof="0" dirty="0">
                <a:ln>
                  <a:noFill/>
                </a:ln>
                <a:effectLst/>
                <a:uLnTx/>
                <a:uFillTx/>
                <a:latin typeface="Source Sans Pro Light" panose="020B0403030403020204" pitchFamily="34" charset="0"/>
                <a:ea typeface="ＭＳ Ｐゴシック" charset="0"/>
              </a:rPr>
              <a:t> </a:t>
            </a:r>
            <a:r>
              <a:rPr kumimoji="0" lang="de-DE" u="sng" strike="noStrike" kern="1200" cap="none" spc="0" normalizeH="0" baseline="0" noProof="0" dirty="0">
                <a:ln>
                  <a:noFill/>
                </a:ln>
                <a:effectLst/>
                <a:uLnTx/>
                <a:uFillTx/>
                <a:latin typeface="Source Sans Pro Light" panose="020B0403030403020204" pitchFamily="34" charset="0"/>
                <a:ea typeface="ＭＳ Ｐゴシック" charset="0"/>
              </a:rPr>
              <a:t>wie</a:t>
            </a:r>
            <a:r>
              <a:rPr kumimoji="0" lang="de-DE" b="1" i="0" u="none" strike="noStrike" kern="1200" cap="none" spc="0" normalizeH="0" baseline="0" noProof="0" dirty="0">
                <a:ln>
                  <a:noFill/>
                </a:ln>
                <a:effectLst/>
                <a:uLnTx/>
                <a:uFillTx/>
                <a:latin typeface="Source Sans Pro Light" panose="020B0403030403020204" pitchFamily="34" charset="0"/>
                <a:ea typeface="ＭＳ Ｐゴシック" charset="0"/>
              </a:rPr>
              <a:t> </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in dieser Situation ?</a:t>
            </a:r>
          </a:p>
        </p:txBody>
      </p:sp>
      <p:sp>
        <p:nvSpPr>
          <p:cNvPr id="4" name="Textfeld 3">
            <a:extLst>
              <a:ext uri="{FF2B5EF4-FFF2-40B4-BE49-F238E27FC236}">
                <a16:creationId xmlns:a16="http://schemas.microsoft.com/office/drawing/2014/main" id="{E79E167D-AC14-836A-46F4-4FFFF6BD4906}"/>
              </a:ext>
            </a:extLst>
          </p:cNvPr>
          <p:cNvSpPr txBox="1"/>
          <p:nvPr/>
        </p:nvSpPr>
        <p:spPr>
          <a:xfrm>
            <a:off x="702234" y="2000004"/>
            <a:ext cx="10787532" cy="1015663"/>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b="1" u="none" strike="noStrike" kern="0" cap="none" spc="0" normalizeH="0" baseline="0" noProof="0" dirty="0">
                <a:ln>
                  <a:noFill/>
                </a:ln>
                <a:effectLst/>
                <a:uLnTx/>
                <a:uFillTx/>
                <a:latin typeface="Source Sans Pro" panose="020B0403030403020204" pitchFamily="34" charset="0"/>
                <a:ea typeface="ＭＳ Ｐゴシック" charset="0"/>
                <a:cs typeface="Arial" charset="0"/>
              </a:rPr>
              <a:t>2. Vorauslaufende Ereignisse und Erlebnisse</a:t>
            </a:r>
            <a:endParaRPr lang="de-DE" b="1" dirty="0">
              <a:latin typeface="Source Sans Pro" panose="020B0403030403020204" pitchFamily="34" charset="0"/>
              <a:ea typeface="ＭＳ Ｐゴシック"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600" b="0" i="0" u="none" strike="noStrike" kern="1200" cap="none" spc="0" normalizeH="0" baseline="0" noProof="0" dirty="0">
              <a:ln>
                <a:noFill/>
              </a:ln>
              <a:effectLst/>
              <a:uLnTx/>
              <a:uFillTx/>
              <a:latin typeface="Source Sans Pro Light" panose="020B0403030403020204" pitchFamily="34" charset="0"/>
              <a:ea typeface="ＭＳ Ｐゴシック"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Welche Ereignisse fanden bereits </a:t>
            </a:r>
            <a:r>
              <a:rPr kumimoji="0" lang="de-DE" b="0" i="0" u="sng" strike="noStrike" kern="1200" cap="none" spc="0" normalizeH="0" baseline="0" noProof="0" dirty="0">
                <a:ln>
                  <a:noFill/>
                </a:ln>
                <a:effectLst/>
                <a:uLnTx/>
                <a:uFillTx/>
                <a:latin typeface="Source Sans Pro Light" panose="020B0403030403020204" pitchFamily="34" charset="0"/>
                <a:ea typeface="ＭＳ Ｐゴシック" charset="0"/>
              </a:rPr>
              <a:t>vor</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 der beschriebenen Situation statt, die für das Verständnis der Situation wichtig sind?</a:t>
            </a:r>
          </a:p>
        </p:txBody>
      </p:sp>
      <p:sp>
        <p:nvSpPr>
          <p:cNvPr id="5" name="Textfeld 4">
            <a:extLst>
              <a:ext uri="{FF2B5EF4-FFF2-40B4-BE49-F238E27FC236}">
                <a16:creationId xmlns:a16="http://schemas.microsoft.com/office/drawing/2014/main" id="{E5A4D82D-1127-34B3-BBA7-3D7AB2C045EE}"/>
              </a:ext>
            </a:extLst>
          </p:cNvPr>
          <p:cNvSpPr txBox="1"/>
          <p:nvPr/>
        </p:nvSpPr>
        <p:spPr>
          <a:xfrm>
            <a:off x="702234" y="3156571"/>
            <a:ext cx="10787532" cy="1292662"/>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b="1" u="none" strike="noStrike" kern="0" cap="none" spc="0" normalizeH="0" baseline="0" noProof="0" dirty="0">
                <a:ln>
                  <a:noFill/>
                </a:ln>
                <a:effectLst/>
                <a:uLnTx/>
                <a:uFillTx/>
                <a:latin typeface="Source Sans Pro" panose="020B0403030403020204" pitchFamily="34" charset="0"/>
                <a:ea typeface="ＭＳ Ｐゴシック" charset="0"/>
                <a:cs typeface="Arial" charset="0"/>
              </a:rPr>
              <a:t>3. Situationsspezifische Bedingungen</a:t>
            </a:r>
            <a:endParaRPr lang="de-DE" b="1" dirty="0">
              <a:latin typeface="Source Sans Pro" panose="020B0403030403020204" pitchFamily="34" charset="0"/>
              <a:ea typeface="ＭＳ Ｐゴシック"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600" b="0" i="0" u="none" strike="noStrike" kern="1200" cap="none" spc="0" normalizeH="0" baseline="0" noProof="0" dirty="0">
              <a:ln>
                <a:noFill/>
              </a:ln>
              <a:effectLst/>
              <a:uLnTx/>
              <a:uFillTx/>
              <a:latin typeface="Source Sans Pro Light" panose="020B0403030403020204" pitchFamily="34" charset="0"/>
              <a:ea typeface="ＭＳ Ｐゴシック"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Liegen Aspekte vor, die für das Verständnis der Situation wichtig sind? (</a:t>
            </a:r>
            <a:r>
              <a:rPr kumimoji="0" lang="de-DE" b="0" i="0" u="sng" strike="noStrike" kern="1200" cap="none" spc="0" normalizeH="0" baseline="0" noProof="0" dirty="0">
                <a:ln>
                  <a:noFill/>
                </a:ln>
                <a:effectLst/>
                <a:uLnTx/>
                <a:uFillTx/>
                <a:latin typeface="Source Sans Pro Light" panose="020B0403030403020204" pitchFamily="34" charset="0"/>
                <a:ea typeface="ＭＳ Ｐゴシック" charset="0"/>
              </a:rPr>
              <a:t>Fähigkeiten</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 der Beteiligten, z.B. Tennis Ass, Musiktalent, Muttersprachlichkeit, ...; </a:t>
            </a:r>
            <a:r>
              <a:rPr kumimoji="0" lang="de-DE" b="0" i="0" u="sng" strike="noStrike" kern="1200" cap="none" spc="0" normalizeH="0" baseline="0" noProof="0" dirty="0">
                <a:ln>
                  <a:noFill/>
                </a:ln>
                <a:effectLst/>
                <a:uLnTx/>
                <a:uFillTx/>
                <a:latin typeface="Source Sans Pro Light" panose="020B0403030403020204" pitchFamily="34" charset="0"/>
                <a:ea typeface="ＭＳ Ｐゴシック" charset="0"/>
              </a:rPr>
              <a:t>Emotionen</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 der Beteiligten, z. B. Wut, Freude, Ärger, ...; </a:t>
            </a:r>
            <a:r>
              <a:rPr kumimoji="0" lang="de-DE" b="0" i="0" u="sng" strike="noStrike" kern="1200" cap="none" spc="0" normalizeH="0" baseline="0" noProof="0" dirty="0">
                <a:ln>
                  <a:noFill/>
                </a:ln>
                <a:effectLst/>
                <a:uLnTx/>
                <a:uFillTx/>
                <a:latin typeface="Source Sans Pro Light" panose="020B0403030403020204" pitchFamily="34" charset="0"/>
                <a:ea typeface="ＭＳ Ｐゴシック" charset="0"/>
              </a:rPr>
              <a:t>körperliche Merkmale</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 der Beteiligten, z. B. heisere Stimme, Körpergröße, ...)</a:t>
            </a:r>
          </a:p>
        </p:txBody>
      </p:sp>
      <p:sp>
        <p:nvSpPr>
          <p:cNvPr id="6" name="Textfeld 5">
            <a:extLst>
              <a:ext uri="{FF2B5EF4-FFF2-40B4-BE49-F238E27FC236}">
                <a16:creationId xmlns:a16="http://schemas.microsoft.com/office/drawing/2014/main" id="{43A33FFC-C5EF-3998-4C52-4A1AFF12837D}"/>
              </a:ext>
            </a:extLst>
          </p:cNvPr>
          <p:cNvSpPr txBox="1"/>
          <p:nvPr/>
        </p:nvSpPr>
        <p:spPr>
          <a:xfrm>
            <a:off x="702234" y="4583981"/>
            <a:ext cx="10787532" cy="1292662"/>
          </a:xfrm>
          <a:prstGeom prst="rect">
            <a:avLst/>
          </a:prstGeom>
          <a:solidFill>
            <a:srgbClr val="F0F0F0"/>
          </a:solidFill>
          <a:ln>
            <a:solidFill>
              <a:srgbClr val="F0F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lang="de-DE" b="1" kern="0" dirty="0">
                <a:latin typeface="Source Sans Pro" panose="020B0403030403020204" pitchFamily="34" charset="0"/>
                <a:ea typeface="ＭＳ Ｐゴシック" charset="0"/>
                <a:cs typeface="Arial" charset="0"/>
              </a:rPr>
              <a:t>4</a:t>
            </a:r>
            <a:r>
              <a:rPr kumimoji="0" lang="de-DE" b="1" u="none" strike="noStrike" kern="0" cap="none" spc="0" normalizeH="0" baseline="0" noProof="0" dirty="0">
                <a:ln>
                  <a:noFill/>
                </a:ln>
                <a:effectLst/>
                <a:uLnTx/>
                <a:uFillTx/>
                <a:latin typeface="Source Sans Pro" panose="020B0403030403020204" pitchFamily="34" charset="0"/>
                <a:ea typeface="ＭＳ Ｐゴシック" charset="0"/>
                <a:cs typeface="Arial" charset="0"/>
              </a:rPr>
              <a:t>. Anschließende Folgehandlungen und Konsequenzen?</a:t>
            </a:r>
            <a:endParaRPr lang="de-DE" b="1" noProof="0" dirty="0">
              <a:latin typeface="Source Sans Pro" panose="020B0403030403020204" pitchFamily="34" charset="0"/>
              <a:ea typeface="ＭＳ Ｐゴシック" charset="0"/>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endParaRPr kumimoji="0" lang="de-DE" sz="600" b="1" i="0" u="none" strike="noStrike" kern="1200" cap="none" spc="0" normalizeH="0" baseline="0" dirty="0">
              <a:ln>
                <a:noFill/>
              </a:ln>
              <a:solidFill>
                <a:srgbClr val="32414B"/>
              </a:solidFill>
              <a:effectLst/>
              <a:uLnTx/>
              <a:uFillTx/>
              <a:latin typeface="Source Sans Pro" panose="020B0403030403020204" pitchFamily="34" charset="0"/>
              <a:ea typeface="ＭＳ Ｐゴシック" charset="0"/>
              <a:cs typeface="+mn-cs"/>
            </a:endParaRPr>
          </a:p>
          <a:p>
            <a:pPr marL="0" marR="0" lvl="0" indent="0" algn="l" defTabSz="914400" rtl="0" eaLnBrk="1" fontAlgn="base" latinLnBrk="0" hangingPunct="1">
              <a:lnSpc>
                <a:spcPct val="100000"/>
              </a:lnSpc>
              <a:spcBef>
                <a:spcPct val="0"/>
              </a:spcBef>
              <a:spcAft>
                <a:spcPct val="0"/>
              </a:spcAft>
              <a:buClr>
                <a:srgbClr val="A51E37"/>
              </a:buClr>
              <a:buSzTx/>
              <a:buFontTx/>
              <a:buNone/>
              <a:tabLst/>
              <a:defRPr/>
            </a:pP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Welche Folgehandlungen und Konsequenzen ergeben sich aus der Situation </a:t>
            </a:r>
            <a:r>
              <a:rPr kumimoji="0" lang="de-DE" u="sng" strike="noStrike" kern="1200" cap="none" spc="0" normalizeH="0" baseline="0" noProof="0" dirty="0">
                <a:ln>
                  <a:noFill/>
                </a:ln>
                <a:effectLst/>
                <a:uLnTx/>
                <a:uFillTx/>
                <a:latin typeface="Source Sans Pro" panose="020B0403030403020204" pitchFamily="34" charset="0"/>
                <a:ea typeface="ＭＳ Ｐゴシック" charset="0"/>
              </a:rPr>
              <a:t>für die beteiligten Personen </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(z. B. Einzelgespräch mit Schüler/Schülerin) und </a:t>
            </a:r>
            <a:r>
              <a:rPr kumimoji="0" lang="de-DE" u="sng" strike="noStrike" kern="1200" cap="none" spc="0" normalizeH="0" baseline="0" noProof="0" dirty="0">
                <a:ln>
                  <a:noFill/>
                </a:ln>
                <a:effectLst/>
                <a:uLnTx/>
                <a:uFillTx/>
                <a:latin typeface="Source Sans Pro" panose="020B0403030403020204" pitchFamily="34" charset="0"/>
                <a:ea typeface="ＭＳ Ｐゴシック" charset="0"/>
              </a:rPr>
              <a:t>darüber hinaus </a:t>
            </a:r>
            <a:r>
              <a:rPr kumimoji="0" lang="de-DE" b="0" i="0" u="none" strike="noStrike" kern="1200" cap="none" spc="0" normalizeH="0" baseline="0" noProof="0" dirty="0">
                <a:ln>
                  <a:noFill/>
                </a:ln>
                <a:effectLst/>
                <a:uLnTx/>
                <a:uFillTx/>
                <a:latin typeface="Source Sans Pro Light" panose="020B0403030403020204" pitchFamily="34" charset="0"/>
                <a:ea typeface="ＭＳ Ｐゴシック" charset="0"/>
              </a:rPr>
              <a:t>(z. B. Austausch über die Situation mit einem Kollegen/ einer Kollegin)?</a:t>
            </a:r>
          </a:p>
        </p:txBody>
      </p:sp>
      <p:pic>
        <p:nvPicPr>
          <p:cNvPr id="8" name="Grafik 7">
            <a:extLst>
              <a:ext uri="{FF2B5EF4-FFF2-40B4-BE49-F238E27FC236}">
                <a16:creationId xmlns:a16="http://schemas.microsoft.com/office/drawing/2014/main" id="{899411C5-168D-FF05-2422-5243AA225F15}"/>
              </a:ext>
            </a:extLst>
          </p:cNvPr>
          <p:cNvPicPr>
            <a:picLocks noChangeAspect="1"/>
          </p:cNvPicPr>
          <p:nvPr/>
        </p:nvPicPr>
        <p:blipFill>
          <a:blip r:embed="rId3"/>
          <a:stretch>
            <a:fillRect/>
          </a:stretch>
        </p:blipFill>
        <p:spPr>
          <a:xfrm>
            <a:off x="3665396" y="437104"/>
            <a:ext cx="574910" cy="574910"/>
          </a:xfrm>
          <a:prstGeom prst="rect">
            <a:avLst/>
          </a:prstGeom>
        </p:spPr>
      </p:pic>
    </p:spTree>
    <p:extLst>
      <p:ext uri="{BB962C8B-B14F-4D97-AF65-F5344CB8AC3E}">
        <p14:creationId xmlns:p14="http://schemas.microsoft.com/office/powerpoint/2010/main" val="330000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85937-949C-31A3-331A-2FF02C473A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B94FF83-EFC4-06ED-FFCE-EE95A33E0130}"/>
              </a:ext>
            </a:extLst>
          </p:cNvPr>
          <p:cNvSpPr>
            <a:spLocks noGrp="1"/>
          </p:cNvSpPr>
          <p:nvPr>
            <p:ph type="title"/>
          </p:nvPr>
        </p:nvSpPr>
        <p:spPr>
          <a:xfrm>
            <a:off x="702234" y="353253"/>
            <a:ext cx="10515600" cy="839945"/>
          </a:xfrm>
        </p:spPr>
        <p:txBody>
          <a:bodyPr>
            <a:normAutofit/>
          </a:bodyPr>
          <a:lstStyle/>
          <a:p>
            <a:r>
              <a:rPr lang="de-DE" b="1" dirty="0">
                <a:solidFill>
                  <a:srgbClr val="267326"/>
                </a:solidFill>
              </a:rPr>
              <a:t>Fallgenerierung - Tipps</a:t>
            </a:r>
          </a:p>
        </p:txBody>
      </p:sp>
      <p:sp>
        <p:nvSpPr>
          <p:cNvPr id="3" name="Textfeld 2">
            <a:extLst>
              <a:ext uri="{FF2B5EF4-FFF2-40B4-BE49-F238E27FC236}">
                <a16:creationId xmlns:a16="http://schemas.microsoft.com/office/drawing/2014/main" id="{17734D92-4B60-F546-E618-1B51CAD8DD6B}"/>
              </a:ext>
            </a:extLst>
          </p:cNvPr>
          <p:cNvSpPr txBox="1"/>
          <p:nvPr/>
        </p:nvSpPr>
        <p:spPr>
          <a:xfrm>
            <a:off x="702234" y="1085231"/>
            <a:ext cx="10787532" cy="3785652"/>
          </a:xfrm>
          <a:prstGeom prst="rect">
            <a:avLst/>
          </a:prstGeom>
          <a:solidFill>
            <a:srgbClr val="F0F0F0"/>
          </a:solidFill>
          <a:ln>
            <a:noFill/>
          </a:ln>
        </p:spPr>
        <p:txBody>
          <a:bodyPr wrap="square" rtlCol="0">
            <a:spAutoFit/>
          </a:bodyPr>
          <a:lstStyle/>
          <a:p>
            <a:pPr marL="285750" indent="-285750">
              <a:buFont typeface="Arial" panose="020B0604020202020204" pitchFamily="34" charset="0"/>
              <a:buChar char="•"/>
            </a:pPr>
            <a:r>
              <a:rPr lang="de-DE" sz="2000" u="sng" dirty="0">
                <a:latin typeface="Source Sans Pro" panose="020B0503030403020204" pitchFamily="34" charset="0"/>
                <a:ea typeface="Source Sans Pro" panose="020B0503030403020204" pitchFamily="34" charset="0"/>
              </a:rPr>
              <a:t>Beobachten</a:t>
            </a:r>
            <a:r>
              <a:rPr lang="de-DE" sz="2000" dirty="0">
                <a:latin typeface="Source Sans Pro" panose="020B0503030403020204" pitchFamily="34" charset="0"/>
                <a:ea typeface="Source Sans Pro" panose="020B0503030403020204" pitchFamily="34" charset="0"/>
              </a:rPr>
              <a:t> Sie z.B. während Ihres Praktikums, welche Situation zu Ihrem Fall werden kann und machen Sie sich Notizen.</a:t>
            </a:r>
          </a:p>
          <a:p>
            <a:pPr marL="285750" indent="-285750">
              <a:buFont typeface="Arial" panose="020B0604020202020204" pitchFamily="34" charset="0"/>
              <a:buChar char="•"/>
            </a:pPr>
            <a:endParaRPr lang="de-DE"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de-DE" sz="2000" u="sng" dirty="0">
                <a:latin typeface="Source Sans Pro" panose="020B0503030403020204" pitchFamily="34" charset="0"/>
                <a:ea typeface="Source Sans Pro" panose="020B0503030403020204" pitchFamily="34" charset="0"/>
              </a:rPr>
              <a:t>Gliedern</a:t>
            </a:r>
            <a:r>
              <a:rPr lang="de-DE" sz="2000" dirty="0">
                <a:latin typeface="Source Sans Pro" panose="020B0503030403020204" pitchFamily="34" charset="0"/>
                <a:ea typeface="Source Sans Pro" panose="020B0503030403020204" pitchFamily="34" charset="0"/>
              </a:rPr>
              <a:t> Sie Ihre Fallbeschreibung nach den im Seminar genannten Gesichtspunkten (achten Sie unbedingt auf die Anonymisierung!)</a:t>
            </a:r>
          </a:p>
          <a:p>
            <a:pPr marL="285750" indent="-285750">
              <a:buFont typeface="Arial" panose="020B0604020202020204" pitchFamily="34" charset="0"/>
              <a:buChar char="•"/>
            </a:pPr>
            <a:endParaRPr lang="de-DE" sz="20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de-DE" sz="2000" dirty="0">
                <a:latin typeface="Source Sans Pro" panose="020B0503030403020204" pitchFamily="34" charset="0"/>
                <a:ea typeface="Source Sans Pro" panose="020B0503030403020204" pitchFamily="34" charset="0"/>
              </a:rPr>
              <a:t>Lassen Sie die Beschreibung </a:t>
            </a:r>
            <a:r>
              <a:rPr lang="de-DE" sz="2000" u="sng" dirty="0">
                <a:latin typeface="Source Sans Pro" panose="020B0503030403020204" pitchFamily="34" charset="0"/>
                <a:ea typeface="Source Sans Pro" panose="020B0503030403020204" pitchFamily="34" charset="0"/>
              </a:rPr>
              <a:t>1-2 Tage </a:t>
            </a:r>
            <a:r>
              <a:rPr lang="de-DE" sz="2000" dirty="0">
                <a:latin typeface="Source Sans Pro" panose="020B0503030403020204" pitchFamily="34" charset="0"/>
                <a:ea typeface="Source Sans Pro" panose="020B0503030403020204" pitchFamily="34" charset="0"/>
              </a:rPr>
              <a:t>liegen. Lesen Sie sie dann nochmals und prüfen Sie, ob Sie noch bewertende oder interpretierende Begriffe finden. Überarbeiten Sie ggf. Ihre Beschreibung.</a:t>
            </a:r>
          </a:p>
          <a:p>
            <a:pPr marL="285750" indent="-285750">
              <a:buFont typeface="Arial" panose="020B0604020202020204" pitchFamily="34" charset="0"/>
              <a:buChar char="•"/>
            </a:pPr>
            <a:endParaRPr lang="de-DE" sz="2000" dirty="0">
              <a:latin typeface="Source Sans Pro" panose="020B0503030403020204" pitchFamily="34" charset="0"/>
              <a:ea typeface="Source Sans Pro" panose="020B0503030403020204" pitchFamily="34" charset="0"/>
            </a:endParaRPr>
          </a:p>
          <a:p>
            <a:r>
              <a:rPr lang="de-DE" sz="2000" b="1" i="1" dirty="0">
                <a:latin typeface="Source Sans Pro" panose="020B0503030403020204" pitchFamily="34" charset="0"/>
                <a:ea typeface="Source Sans Pro" panose="020B0503030403020204" pitchFamily="34" charset="0"/>
              </a:rPr>
              <a:t>Zu Ihrer Information:</a:t>
            </a:r>
          </a:p>
          <a:p>
            <a:pPr marL="285750" indent="-285750">
              <a:buFontTx/>
              <a:buChar char="-"/>
            </a:pPr>
            <a:r>
              <a:rPr lang="de-DE" sz="2000" dirty="0">
                <a:latin typeface="Source Sans Pro" panose="020B0503030403020204" pitchFamily="34" charset="0"/>
                <a:ea typeface="Source Sans Pro" panose="020B0503030403020204" pitchFamily="34" charset="0"/>
              </a:rPr>
              <a:t>Nur wir können Ihre Fallbeschreibung lesen.</a:t>
            </a:r>
          </a:p>
          <a:p>
            <a:pPr marL="285750" indent="-285750">
              <a:buFontTx/>
              <a:buChar char="-"/>
            </a:pPr>
            <a:r>
              <a:rPr lang="de-DE" sz="2000" dirty="0">
                <a:latin typeface="Source Sans Pro" panose="020B0503030403020204" pitchFamily="34" charset="0"/>
                <a:ea typeface="Source Sans Pro" panose="020B0503030403020204" pitchFamily="34" charset="0"/>
              </a:rPr>
              <a:t>Ungefragt geben wir keine Ihrer Beschreibungen ins Plenum.</a:t>
            </a:r>
          </a:p>
        </p:txBody>
      </p:sp>
      <p:pic>
        <p:nvPicPr>
          <p:cNvPr id="4" name="Grafik 3">
            <a:extLst>
              <a:ext uri="{FF2B5EF4-FFF2-40B4-BE49-F238E27FC236}">
                <a16:creationId xmlns:a16="http://schemas.microsoft.com/office/drawing/2014/main" id="{77784A68-9720-6D4A-5923-5EAFA1854226}"/>
              </a:ext>
            </a:extLst>
          </p:cNvPr>
          <p:cNvPicPr>
            <a:picLocks noChangeAspect="1"/>
          </p:cNvPicPr>
          <p:nvPr/>
        </p:nvPicPr>
        <p:blipFill>
          <a:blip r:embed="rId3"/>
          <a:stretch>
            <a:fillRect/>
          </a:stretch>
        </p:blipFill>
        <p:spPr>
          <a:xfrm>
            <a:off x="4969760" y="353253"/>
            <a:ext cx="574910" cy="574910"/>
          </a:xfrm>
          <a:prstGeom prst="rect">
            <a:avLst/>
          </a:prstGeom>
        </p:spPr>
      </p:pic>
    </p:spTree>
    <p:extLst>
      <p:ext uri="{BB962C8B-B14F-4D97-AF65-F5344CB8AC3E}">
        <p14:creationId xmlns:p14="http://schemas.microsoft.com/office/powerpoint/2010/main" val="4102598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049FA-EBBC-0095-1983-A815D81778C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8B627BE-52A2-95DC-2700-579144F6EAA2}"/>
              </a:ext>
            </a:extLst>
          </p:cNvPr>
          <p:cNvSpPr>
            <a:spLocks noGrp="1"/>
          </p:cNvSpPr>
          <p:nvPr>
            <p:ph type="title"/>
          </p:nvPr>
        </p:nvSpPr>
        <p:spPr>
          <a:xfrm>
            <a:off x="742702" y="2394362"/>
            <a:ext cx="10706595" cy="1600129"/>
          </a:xfrm>
        </p:spPr>
        <p:txBody>
          <a:bodyPr>
            <a:normAutofit fontScale="90000"/>
          </a:bodyPr>
          <a:lstStyle/>
          <a:p>
            <a:r>
              <a:rPr lang="de-DE" dirty="0">
                <a:solidFill>
                  <a:srgbClr val="267326"/>
                </a:solidFill>
              </a:rPr>
              <a:t>Vertiefung:</a:t>
            </a:r>
            <a:br>
              <a:rPr lang="de-DE" dirty="0">
                <a:solidFill>
                  <a:srgbClr val="267326"/>
                </a:solidFill>
              </a:rPr>
            </a:br>
            <a:r>
              <a:rPr lang="de-DE" dirty="0">
                <a:solidFill>
                  <a:srgbClr val="267326"/>
                </a:solidFill>
              </a:rPr>
              <a:t>Kollegiale Fallberatung  </a:t>
            </a:r>
            <a:br>
              <a:rPr lang="de-DE" dirty="0">
                <a:solidFill>
                  <a:srgbClr val="267326"/>
                </a:solidFill>
              </a:rPr>
            </a:br>
            <a:r>
              <a:rPr lang="de-DE" dirty="0">
                <a:solidFill>
                  <a:srgbClr val="267326"/>
                </a:solidFill>
              </a:rPr>
              <a:t>oder </a:t>
            </a:r>
            <a:br>
              <a:rPr lang="de-DE" dirty="0">
                <a:solidFill>
                  <a:srgbClr val="267326"/>
                </a:solidFill>
              </a:rPr>
            </a:br>
            <a:r>
              <a:rPr lang="de-DE" dirty="0">
                <a:solidFill>
                  <a:srgbClr val="267326"/>
                </a:solidFill>
              </a:rPr>
              <a:t>Videoproduktion</a:t>
            </a:r>
          </a:p>
        </p:txBody>
      </p:sp>
      <p:pic>
        <p:nvPicPr>
          <p:cNvPr id="5" name="Grafik 4">
            <a:extLst>
              <a:ext uri="{FF2B5EF4-FFF2-40B4-BE49-F238E27FC236}">
                <a16:creationId xmlns:a16="http://schemas.microsoft.com/office/drawing/2014/main" id="{C77EAFFF-9CAD-FAC6-AEB4-C0CDFF00BB13}"/>
              </a:ext>
            </a:extLst>
          </p:cNvPr>
          <p:cNvPicPr>
            <a:picLocks noChangeAspect="1"/>
          </p:cNvPicPr>
          <p:nvPr/>
        </p:nvPicPr>
        <p:blipFill>
          <a:blip r:embed="rId2"/>
          <a:stretch>
            <a:fillRect/>
          </a:stretch>
        </p:blipFill>
        <p:spPr>
          <a:xfrm>
            <a:off x="8020961" y="3526763"/>
            <a:ext cx="709060" cy="709060"/>
          </a:xfrm>
          <a:prstGeom prst="rect">
            <a:avLst/>
          </a:prstGeom>
        </p:spPr>
      </p:pic>
      <p:pic>
        <p:nvPicPr>
          <p:cNvPr id="6" name="Grafik 5">
            <a:extLst>
              <a:ext uri="{FF2B5EF4-FFF2-40B4-BE49-F238E27FC236}">
                <a16:creationId xmlns:a16="http://schemas.microsoft.com/office/drawing/2014/main" id="{E575984A-36E4-A888-6178-828377F8F674}"/>
              </a:ext>
            </a:extLst>
          </p:cNvPr>
          <p:cNvPicPr>
            <a:picLocks noChangeAspect="1"/>
          </p:cNvPicPr>
          <p:nvPr/>
        </p:nvPicPr>
        <p:blipFill>
          <a:blip r:embed="rId3"/>
          <a:stretch>
            <a:fillRect/>
          </a:stretch>
        </p:blipFill>
        <p:spPr>
          <a:xfrm>
            <a:off x="8730021" y="2485367"/>
            <a:ext cx="709060" cy="709060"/>
          </a:xfrm>
          <a:prstGeom prst="rect">
            <a:avLst/>
          </a:prstGeom>
        </p:spPr>
      </p:pic>
    </p:spTree>
    <p:extLst>
      <p:ext uri="{BB962C8B-B14F-4D97-AF65-F5344CB8AC3E}">
        <p14:creationId xmlns:p14="http://schemas.microsoft.com/office/powerpoint/2010/main" val="1522386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0BA37-E952-6C3A-88AB-87BA50ADD0E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DB1EDC7B-D0BC-C580-C4D3-5856BA50120D}"/>
              </a:ext>
            </a:extLst>
          </p:cNvPr>
          <p:cNvSpPr>
            <a:spLocks noGrp="1"/>
          </p:cNvSpPr>
          <p:nvPr>
            <p:ph type="title"/>
          </p:nvPr>
        </p:nvSpPr>
        <p:spPr>
          <a:xfrm>
            <a:off x="838200" y="365128"/>
            <a:ext cx="10515600" cy="839945"/>
          </a:xfrm>
        </p:spPr>
        <p:txBody>
          <a:bodyPr/>
          <a:lstStyle/>
          <a:p>
            <a:r>
              <a:rPr lang="de-DE" b="1" dirty="0">
                <a:solidFill>
                  <a:srgbClr val="267326"/>
                </a:solidFill>
              </a:rPr>
              <a:t>Kollegiale Fallberatung</a:t>
            </a:r>
          </a:p>
        </p:txBody>
      </p:sp>
      <p:sp>
        <p:nvSpPr>
          <p:cNvPr id="5" name="Inhaltsplatzhalter 4">
            <a:extLst>
              <a:ext uri="{FF2B5EF4-FFF2-40B4-BE49-F238E27FC236}">
                <a16:creationId xmlns:a16="http://schemas.microsoft.com/office/drawing/2014/main" id="{CD35BA66-9BEB-5DCD-739E-E27DC056B1F0}"/>
              </a:ext>
            </a:extLst>
          </p:cNvPr>
          <p:cNvSpPr>
            <a:spLocks noGrp="1"/>
          </p:cNvSpPr>
          <p:nvPr>
            <p:ph idx="1"/>
          </p:nvPr>
        </p:nvSpPr>
        <p:spPr>
          <a:xfrm>
            <a:off x="933893" y="1228172"/>
            <a:ext cx="10515600" cy="4505387"/>
          </a:xfrm>
        </p:spPr>
        <p:txBody>
          <a:bodyPr>
            <a:normAutofit/>
          </a:bodyPr>
          <a:lstStyle/>
          <a:p>
            <a:pPr marL="457200" marR="0" lvl="0" indent="-45720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de-DE" sz="2400" i="0" u="none" strike="noStrike" kern="1200" cap="none" spc="0" normalizeH="0" baseline="0" noProof="0" dirty="0">
                <a:ln>
                  <a:noFill/>
                </a:ln>
                <a:effectLst/>
                <a:uLnTx/>
                <a:uFillTx/>
              </a:rPr>
              <a:t> … ist eine Methode der </a:t>
            </a:r>
            <a:r>
              <a:rPr kumimoji="0" lang="de-DE" sz="2400" i="0" u="sng" strike="noStrike" kern="1200" cap="none" spc="0" normalizeH="0" baseline="0" noProof="0" dirty="0">
                <a:ln>
                  <a:noFill/>
                </a:ln>
                <a:effectLst/>
                <a:uLnTx/>
                <a:uFillTx/>
              </a:rPr>
              <a:t>Beratung zwischen </a:t>
            </a:r>
            <a:r>
              <a:rPr kumimoji="0" lang="de-DE" sz="2400" i="0" u="sng" strike="noStrike" kern="1200" cap="none" spc="0" normalizeH="0" baseline="0" noProof="0" dirty="0" err="1">
                <a:ln>
                  <a:noFill/>
                </a:ln>
                <a:effectLst/>
                <a:uLnTx/>
                <a:uFillTx/>
              </a:rPr>
              <a:t>Kolleg:innen</a:t>
            </a:r>
            <a:r>
              <a:rPr kumimoji="0" lang="de-DE" sz="2400" i="0" u="sng" strike="noStrike" kern="1200" cap="none" spc="0" normalizeH="0" baseline="0" noProof="0" dirty="0">
                <a:ln>
                  <a:noFill/>
                </a:ln>
                <a:effectLst/>
                <a:uLnTx/>
                <a:uFillTx/>
              </a:rPr>
              <a:t> </a:t>
            </a:r>
            <a:r>
              <a:rPr kumimoji="0" lang="de-DE" sz="2400" i="0" u="none" strike="noStrike" kern="1200" cap="none" spc="0" normalizeH="0" baseline="0" noProof="0" dirty="0">
                <a:ln>
                  <a:noFill/>
                </a:ln>
                <a:effectLst/>
                <a:uLnTx/>
                <a:uFillTx/>
              </a:rPr>
              <a:t>und folgt einer spezifischen Struktur – ohne formale Leitung</a:t>
            </a:r>
          </a:p>
          <a:p>
            <a:pPr marL="457200" marR="0" lvl="0" indent="-45720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de-DE" sz="2400" dirty="0"/>
              <a:t>… eignet sich, um </a:t>
            </a:r>
            <a:r>
              <a:rPr kumimoji="0" lang="de-DE" sz="2400" i="0" u="none" strike="noStrike" kern="1200" cap="none" spc="0" normalizeH="0" baseline="0" noProof="0" dirty="0">
                <a:ln>
                  <a:noFill/>
                </a:ln>
                <a:effectLst/>
                <a:uLnTx/>
                <a:uFillTx/>
              </a:rPr>
              <a:t>berufsbegleitend Herausforderungen der alltäglichen </a:t>
            </a:r>
            <a:r>
              <a:rPr kumimoji="0" lang="de-DE" sz="2400" i="0" u="none" strike="noStrike" kern="1200" cap="none" spc="0" normalizeH="0" baseline="0" noProof="0" dirty="0" err="1">
                <a:ln>
                  <a:noFill/>
                </a:ln>
                <a:effectLst/>
                <a:uLnTx/>
                <a:uFillTx/>
              </a:rPr>
              <a:t>Lehrer:innenarbeit</a:t>
            </a:r>
            <a:r>
              <a:rPr kumimoji="0" lang="de-DE" sz="2400" i="0" u="none" strike="noStrike" kern="1200" cap="none" spc="0" normalizeH="0" baseline="0" noProof="0" dirty="0">
                <a:ln>
                  <a:noFill/>
                </a:ln>
                <a:effectLst/>
                <a:uLnTx/>
                <a:uFillTx/>
              </a:rPr>
              <a:t> zu bearbeiten </a:t>
            </a:r>
          </a:p>
          <a:p>
            <a:pPr marL="457200" marR="0" lvl="0" indent="-4572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de-DE" sz="2400" dirty="0"/>
              <a:t>… bedeutet, dass K</a:t>
            </a:r>
            <a:r>
              <a:rPr kumimoji="0" lang="de-DE" sz="2400" b="0" i="0" u="none" strike="noStrike" kern="1200" cap="none" spc="0" normalizeH="0" baseline="0" noProof="0" dirty="0" err="1">
                <a:ln>
                  <a:noFill/>
                </a:ln>
                <a:effectLst/>
                <a:uLnTx/>
                <a:uFillTx/>
              </a:rPr>
              <a:t>ompetenzen</a:t>
            </a:r>
            <a:r>
              <a:rPr kumimoji="0" lang="de-DE" sz="2400" b="0" i="0" u="none" strike="noStrike" kern="1200" cap="none" spc="0" normalizeH="0" baseline="0" noProof="0" dirty="0">
                <a:ln>
                  <a:noFill/>
                </a:ln>
                <a:effectLst/>
                <a:uLnTx/>
                <a:uFillTx/>
              </a:rPr>
              <a:t>, Erfahrungen und Perspektiven vieler Personen zusammenfließen</a:t>
            </a:r>
          </a:p>
          <a:p>
            <a:pPr marR="0" lvl="0" algn="l" defTabSz="914400" rtl="0" eaLnBrk="1" fontAlgn="auto" latinLnBrk="0" hangingPunct="1">
              <a:lnSpc>
                <a:spcPct val="120000"/>
              </a:lnSpc>
              <a:spcBef>
                <a:spcPts val="0"/>
              </a:spcBef>
              <a:spcAft>
                <a:spcPts val="0"/>
              </a:spcAft>
              <a:buClrTx/>
              <a:buSzTx/>
              <a:tabLst/>
              <a:defRPr/>
            </a:pPr>
            <a:endParaRPr lang="de-DE" sz="1000" dirty="0"/>
          </a:p>
          <a:p>
            <a:pPr marR="0" lvl="0" algn="l" defTabSz="914400" rtl="0" eaLnBrk="1" fontAlgn="auto" latinLnBrk="0" hangingPunct="1">
              <a:lnSpc>
                <a:spcPct val="120000"/>
              </a:lnSpc>
              <a:spcBef>
                <a:spcPts val="0"/>
              </a:spcBef>
              <a:spcAft>
                <a:spcPts val="0"/>
              </a:spcAft>
              <a:buClrTx/>
              <a:buSzTx/>
              <a:tabLst/>
              <a:defRPr/>
            </a:pPr>
            <a:r>
              <a:rPr lang="de-DE" sz="2400" dirty="0"/>
              <a:t>Sie lernen die Methode der Kollegialen Fallberatung in der Seminargruppe kennen und praktizieren sie anschließend in Kleingruppen (ca. 6-8 Studierende). Basis dafür sind einzelne, von Ihnen selbst generierten Fälle</a:t>
            </a:r>
            <a:r>
              <a:rPr lang="de-DE" sz="2400" dirty="0">
                <a:solidFill>
                  <a:srgbClr val="32414B"/>
                </a:solidFill>
              </a:rPr>
              <a:t>. </a:t>
            </a:r>
            <a:endParaRPr kumimoji="0" lang="de-DE" sz="2400" b="0" i="0" u="none" strike="noStrike" kern="1200" cap="none" spc="0" normalizeH="0" baseline="0" noProof="0" dirty="0">
              <a:ln>
                <a:noFill/>
              </a:ln>
              <a:solidFill>
                <a:srgbClr val="32414B"/>
              </a:solidFill>
              <a:effectLst/>
              <a:uLnTx/>
              <a:uFillTx/>
            </a:endParaRPr>
          </a:p>
          <a:p>
            <a:pPr marL="457200" indent="-457200">
              <a:buFont typeface="Arial" panose="020B0604020202020204" pitchFamily="34" charset="0"/>
              <a:buChar char="•"/>
            </a:pPr>
            <a:endParaRPr lang="de-DE" dirty="0"/>
          </a:p>
        </p:txBody>
      </p:sp>
      <p:pic>
        <p:nvPicPr>
          <p:cNvPr id="3" name="Grafik 2">
            <a:extLst>
              <a:ext uri="{FF2B5EF4-FFF2-40B4-BE49-F238E27FC236}">
                <a16:creationId xmlns:a16="http://schemas.microsoft.com/office/drawing/2014/main" id="{9D74FFD2-C161-33E1-6807-448DB5B440BE}"/>
              </a:ext>
            </a:extLst>
          </p:cNvPr>
          <p:cNvPicPr>
            <a:picLocks noChangeAspect="1"/>
          </p:cNvPicPr>
          <p:nvPr/>
        </p:nvPicPr>
        <p:blipFill>
          <a:blip r:embed="rId3"/>
          <a:stretch>
            <a:fillRect/>
          </a:stretch>
        </p:blipFill>
        <p:spPr>
          <a:xfrm>
            <a:off x="5189067" y="342029"/>
            <a:ext cx="709060" cy="709060"/>
          </a:xfrm>
          <a:prstGeom prst="rect">
            <a:avLst/>
          </a:prstGeom>
        </p:spPr>
      </p:pic>
    </p:spTree>
    <p:extLst>
      <p:ext uri="{BB962C8B-B14F-4D97-AF65-F5344CB8AC3E}">
        <p14:creationId xmlns:p14="http://schemas.microsoft.com/office/powerpoint/2010/main" val="662471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CDBEF-F783-130E-DDF4-DBB297C57954}"/>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0018BE1-D039-9853-8487-3D7AF4409504}"/>
              </a:ext>
            </a:extLst>
          </p:cNvPr>
          <p:cNvSpPr>
            <a:spLocks noGrp="1"/>
          </p:cNvSpPr>
          <p:nvPr>
            <p:ph type="title"/>
          </p:nvPr>
        </p:nvSpPr>
        <p:spPr>
          <a:xfrm>
            <a:off x="838200" y="365128"/>
            <a:ext cx="10515600" cy="839945"/>
          </a:xfrm>
        </p:spPr>
        <p:txBody>
          <a:bodyPr/>
          <a:lstStyle/>
          <a:p>
            <a:r>
              <a:rPr lang="de-DE" b="1" dirty="0">
                <a:solidFill>
                  <a:srgbClr val="267326"/>
                </a:solidFill>
              </a:rPr>
              <a:t>Videoproduktion</a:t>
            </a:r>
          </a:p>
        </p:txBody>
      </p:sp>
      <p:sp>
        <p:nvSpPr>
          <p:cNvPr id="5" name="Inhaltsplatzhalter 4">
            <a:extLst>
              <a:ext uri="{FF2B5EF4-FFF2-40B4-BE49-F238E27FC236}">
                <a16:creationId xmlns:a16="http://schemas.microsoft.com/office/drawing/2014/main" id="{70C52566-4A29-1CAB-D460-B98C2E21E3A7}"/>
              </a:ext>
            </a:extLst>
          </p:cNvPr>
          <p:cNvSpPr>
            <a:spLocks noGrp="1"/>
          </p:cNvSpPr>
          <p:nvPr>
            <p:ph idx="1"/>
          </p:nvPr>
        </p:nvSpPr>
        <p:spPr>
          <a:xfrm>
            <a:off x="838200" y="1151907"/>
            <a:ext cx="10515600" cy="4631222"/>
          </a:xfrm>
        </p:spPr>
        <p:txBody>
          <a:bodyPr>
            <a:normAutofit/>
          </a:bodyPr>
          <a:lstStyle/>
          <a:p>
            <a:pPr marL="457200" indent="-457200">
              <a:lnSpc>
                <a:spcPct val="100000"/>
              </a:lnSpc>
              <a:buFont typeface="Arial" panose="020B0604020202020204" pitchFamily="34" charset="0"/>
              <a:buChar char="•"/>
            </a:pPr>
            <a:r>
              <a:rPr lang="de-DE" sz="2600" dirty="0"/>
              <a:t>Sie produzieren Videos, die auf Ihren Fällen aufbauen und diese so abwandeln, dass jeweils mindestens eines der Merkmale von Classroom Management (in positiver oder negativer Ausführung) exemplarisch demonstriert wird</a:t>
            </a:r>
          </a:p>
          <a:p>
            <a:pPr marL="457200" indent="-457200">
              <a:lnSpc>
                <a:spcPct val="100000"/>
              </a:lnSpc>
              <a:buFont typeface="Arial" panose="020B0604020202020204" pitchFamily="34" charset="0"/>
              <a:buChar char="•"/>
            </a:pPr>
            <a:r>
              <a:rPr lang="de-DE" sz="2600" dirty="0"/>
              <a:t>Ein Video dauert mindestens 4 Minuten, höchstens 6 Minuten</a:t>
            </a:r>
          </a:p>
          <a:p>
            <a:pPr marL="457200" indent="-457200">
              <a:lnSpc>
                <a:spcPct val="100000"/>
              </a:lnSpc>
              <a:buFont typeface="Arial" panose="020B0604020202020204" pitchFamily="34" charset="0"/>
              <a:buChar char="•"/>
            </a:pPr>
            <a:r>
              <a:rPr lang="de-DE" sz="2600" dirty="0"/>
              <a:t>Ein Video wird auf Grundlage eines detaillierten Skripts eingesprochen</a:t>
            </a:r>
          </a:p>
          <a:p>
            <a:pPr marL="457200" indent="-457200">
              <a:lnSpc>
                <a:spcPct val="100000"/>
              </a:lnSpc>
              <a:buFont typeface="Arial" panose="020B0604020202020204" pitchFamily="34" charset="0"/>
              <a:buChar char="•"/>
            </a:pPr>
            <a:r>
              <a:rPr lang="de-DE" sz="2600" dirty="0"/>
              <a:t>Die Hauptrollen im Video werden von der jeweiligen Gruppe selbst bestritten</a:t>
            </a:r>
          </a:p>
        </p:txBody>
      </p:sp>
      <p:pic>
        <p:nvPicPr>
          <p:cNvPr id="3" name="Grafik 2">
            <a:extLst>
              <a:ext uri="{FF2B5EF4-FFF2-40B4-BE49-F238E27FC236}">
                <a16:creationId xmlns:a16="http://schemas.microsoft.com/office/drawing/2014/main" id="{A430588B-5269-CC6B-3845-6CB0C7ACE77C}"/>
              </a:ext>
            </a:extLst>
          </p:cNvPr>
          <p:cNvPicPr>
            <a:picLocks noChangeAspect="1"/>
          </p:cNvPicPr>
          <p:nvPr/>
        </p:nvPicPr>
        <p:blipFill>
          <a:blip r:embed="rId3"/>
          <a:stretch>
            <a:fillRect/>
          </a:stretch>
        </p:blipFill>
        <p:spPr>
          <a:xfrm>
            <a:off x="4049701" y="323306"/>
            <a:ext cx="709060" cy="709060"/>
          </a:xfrm>
          <a:prstGeom prst="rect">
            <a:avLst/>
          </a:prstGeom>
        </p:spPr>
      </p:pic>
    </p:spTree>
    <p:extLst>
      <p:ext uri="{BB962C8B-B14F-4D97-AF65-F5344CB8AC3E}">
        <p14:creationId xmlns:p14="http://schemas.microsoft.com/office/powerpoint/2010/main" val="328253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0941E-1AF1-74CD-0BDD-3F30508A28E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8E71864-13F0-CF81-2ED3-97F4A80430DD}"/>
              </a:ext>
            </a:extLst>
          </p:cNvPr>
          <p:cNvSpPr>
            <a:spLocks noGrp="1"/>
          </p:cNvSpPr>
          <p:nvPr>
            <p:ph type="title"/>
          </p:nvPr>
        </p:nvSpPr>
        <p:spPr>
          <a:xfrm>
            <a:off x="838200" y="365128"/>
            <a:ext cx="10515600" cy="839945"/>
          </a:xfrm>
        </p:spPr>
        <p:txBody>
          <a:bodyPr/>
          <a:lstStyle/>
          <a:p>
            <a:r>
              <a:rPr lang="de-DE" b="1" dirty="0">
                <a:solidFill>
                  <a:srgbClr val="267326"/>
                </a:solidFill>
              </a:rPr>
              <a:t>Bis zur Kompaktphase vorzubereiten</a:t>
            </a:r>
          </a:p>
        </p:txBody>
      </p:sp>
      <p:sp>
        <p:nvSpPr>
          <p:cNvPr id="5" name="Inhaltsplatzhalter 4">
            <a:extLst>
              <a:ext uri="{FF2B5EF4-FFF2-40B4-BE49-F238E27FC236}">
                <a16:creationId xmlns:a16="http://schemas.microsoft.com/office/drawing/2014/main" id="{0E007C7B-39E8-E600-1AD4-F10A03617245}"/>
              </a:ext>
            </a:extLst>
          </p:cNvPr>
          <p:cNvSpPr>
            <a:spLocks noGrp="1"/>
          </p:cNvSpPr>
          <p:nvPr>
            <p:ph idx="1"/>
          </p:nvPr>
        </p:nvSpPr>
        <p:spPr>
          <a:xfrm>
            <a:off x="838200" y="1151906"/>
            <a:ext cx="10515600" cy="3366305"/>
          </a:xfrm>
        </p:spPr>
        <p:txBody>
          <a:bodyPr>
            <a:normAutofit fontScale="92500"/>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b="0" i="0" u="none" strike="noStrike" kern="1200" cap="none" spc="0" normalizeH="0" baseline="0" noProof="0" dirty="0">
                <a:ln>
                  <a:noFill/>
                </a:ln>
                <a:solidFill>
                  <a:srgbClr val="32414B"/>
                </a:solidFill>
                <a:effectLst/>
                <a:uLnTx/>
                <a:uFillTx/>
                <a:latin typeface="Source Sans Pro Light" panose="020B0403030403020204" pitchFamily="34" charset="0"/>
                <a:ea typeface="+mn-ea"/>
              </a:rPr>
              <a:t>Verschriftlichung eines </a:t>
            </a:r>
            <a:r>
              <a:rPr kumimoji="0" lang="de-DE" b="0" i="1" u="none" strike="noStrike" kern="1200" cap="none" spc="0" normalizeH="0" baseline="0" noProof="0" dirty="0">
                <a:ln>
                  <a:noFill/>
                </a:ln>
                <a:solidFill>
                  <a:srgbClr val="32414B"/>
                </a:solidFill>
                <a:effectLst/>
                <a:uLnTx/>
                <a:uFillTx/>
                <a:latin typeface="Source Sans Pro Light" panose="020B0403030403020204" pitchFamily="34" charset="0"/>
                <a:ea typeface="+mn-ea"/>
              </a:rPr>
              <a:t>herausfordernden Ereignisses </a:t>
            </a:r>
            <a:r>
              <a:rPr kumimoji="0" lang="de-DE" b="0" i="0" u="none" strike="noStrike" kern="1200" cap="none" spc="0" normalizeH="0" baseline="0" noProof="0" dirty="0">
                <a:ln>
                  <a:noFill/>
                </a:ln>
                <a:solidFill>
                  <a:srgbClr val="32414B"/>
                </a:solidFill>
                <a:effectLst/>
                <a:uLnTx/>
                <a:uFillTx/>
                <a:latin typeface="Source Sans Pro Light" panose="020B0403030403020204" pitchFamily="34" charset="0"/>
                <a:ea typeface="+mn-ea"/>
              </a:rPr>
              <a:t>aus Ihrem Schulpraktikum</a:t>
            </a:r>
          </a:p>
          <a:p>
            <a:pPr marL="265113" marR="0" lvl="0" algn="l" defTabSz="914400" rtl="0" eaLnBrk="1" fontAlgn="auto" latinLnBrk="0" hangingPunct="1">
              <a:lnSpc>
                <a:spcPct val="100000"/>
              </a:lnSpc>
              <a:spcBef>
                <a:spcPts val="0"/>
              </a:spcBef>
              <a:spcAft>
                <a:spcPts val="0"/>
              </a:spcAft>
              <a:buClrTx/>
              <a:buSzTx/>
              <a:tabLst/>
              <a:defRPr/>
            </a:pPr>
            <a:endParaRPr kumimoji="0" lang="de-DE" b="1" i="0" u="none" strike="noStrike" kern="1200" cap="none" spc="0" normalizeH="0" baseline="0" noProof="0" dirty="0">
              <a:ln>
                <a:noFill/>
              </a:ln>
              <a:solidFill>
                <a:srgbClr val="32414B"/>
              </a:solidFill>
              <a:effectLst/>
              <a:uLnTx/>
              <a:uFillTx/>
              <a:latin typeface="Source Sans Pro Light" panose="020B0403030403020204" pitchFamily="34" charset="0"/>
              <a:ea typeface="+mn-ea"/>
            </a:endParaRPr>
          </a:p>
          <a:p>
            <a:pPr marL="265113" marR="0" lvl="0" algn="l" defTabSz="914400" rtl="0" eaLnBrk="1" fontAlgn="auto" latinLnBrk="0" hangingPunct="1">
              <a:lnSpc>
                <a:spcPct val="100000"/>
              </a:lnSpc>
              <a:spcBef>
                <a:spcPts val="0"/>
              </a:spcBef>
              <a:spcAft>
                <a:spcPts val="0"/>
              </a:spcAft>
              <a:buClrTx/>
              <a:buSzTx/>
              <a:tabLst/>
              <a:defRPr/>
            </a:pPr>
            <a:r>
              <a:rPr kumimoji="0" lang="de-DE" i="0" u="none" strike="noStrike" kern="1200" cap="none" spc="0" normalizeH="0" baseline="0" noProof="0" dirty="0">
                <a:ln>
                  <a:noFill/>
                </a:ln>
                <a:solidFill>
                  <a:srgbClr val="32414B"/>
                </a:solidFill>
                <a:effectLst/>
                <a:uLnTx/>
                <a:uFillTx/>
                <a:latin typeface="Source Sans Pro Light" panose="020B0403030403020204" pitchFamily="34" charset="0"/>
                <a:ea typeface="+mn-ea"/>
              </a:rPr>
              <a:t>Abgabe auf</a:t>
            </a:r>
            <a:r>
              <a:rPr kumimoji="0" lang="de-DE" i="0" u="none" strike="noStrike" kern="1200" cap="none" spc="0" normalizeH="0" noProof="0" dirty="0">
                <a:ln>
                  <a:noFill/>
                </a:ln>
                <a:solidFill>
                  <a:srgbClr val="32414B"/>
                </a:solidFill>
                <a:effectLst/>
                <a:uLnTx/>
                <a:uFillTx/>
                <a:latin typeface="Source Sans Pro Light" panose="020B0403030403020204" pitchFamily="34" charset="0"/>
                <a:ea typeface="+mn-ea"/>
              </a:rPr>
              <a:t> </a:t>
            </a:r>
            <a:r>
              <a:rPr kumimoji="0" lang="de-DE" i="0" u="none" strike="noStrike" kern="1200" cap="none" spc="0" normalizeH="0" noProof="0" dirty="0" err="1">
                <a:ln>
                  <a:noFill/>
                </a:ln>
                <a:solidFill>
                  <a:srgbClr val="32414B"/>
                </a:solidFill>
                <a:effectLst/>
                <a:uLnTx/>
                <a:uFillTx/>
                <a:latin typeface="Source Sans Pro Light" panose="020B0403030403020204" pitchFamily="34" charset="0"/>
                <a:ea typeface="+mn-ea"/>
              </a:rPr>
              <a:t>Stud.IP</a:t>
            </a:r>
            <a:r>
              <a:rPr kumimoji="0" lang="de-DE" i="0" u="none" strike="noStrike" kern="1200" cap="none" spc="0" normalizeH="0" noProof="0" dirty="0">
                <a:ln>
                  <a:noFill/>
                </a:ln>
                <a:solidFill>
                  <a:srgbClr val="32414B"/>
                </a:solidFill>
                <a:effectLst/>
                <a:uLnTx/>
                <a:uFillTx/>
                <a:latin typeface="Source Sans Pro Light" panose="020B0403030403020204" pitchFamily="34" charset="0"/>
                <a:ea typeface="+mn-ea"/>
              </a:rPr>
              <a:t> (Prinz) / Innovation Space (Schmidt):</a:t>
            </a:r>
          </a:p>
          <a:p>
            <a:pPr marL="265113" marR="0" lvl="0" algn="l" defTabSz="914400" rtl="0" eaLnBrk="1" fontAlgn="auto" latinLnBrk="0" hangingPunct="1">
              <a:lnSpc>
                <a:spcPct val="100000"/>
              </a:lnSpc>
              <a:spcBef>
                <a:spcPts val="0"/>
              </a:spcBef>
              <a:spcAft>
                <a:spcPts val="0"/>
              </a:spcAft>
              <a:buClrTx/>
              <a:buSzTx/>
              <a:tabLst/>
              <a:defRPr/>
            </a:pPr>
            <a:r>
              <a:rPr kumimoji="0" lang="de-DE" i="0" u="none" strike="noStrike" kern="1200" cap="none" spc="0" normalizeH="0" noProof="0" dirty="0">
                <a:ln>
                  <a:noFill/>
                </a:ln>
                <a:solidFill>
                  <a:srgbClr val="32414B"/>
                </a:solidFill>
                <a:effectLst/>
                <a:uLnTx/>
                <a:uFillTx/>
                <a:latin typeface="Source Sans Pro Light" panose="020B0403030403020204" pitchFamily="34" charset="0"/>
                <a:ea typeface="+mn-ea"/>
              </a:rPr>
              <a:t>bis </a:t>
            </a:r>
            <a:r>
              <a:rPr kumimoji="0" lang="de-DE" i="0" u="sng" strike="noStrike" cap="none" spc="0" normalizeH="0" noProof="0" dirty="0">
                <a:ln>
                  <a:noFill/>
                </a:ln>
                <a:solidFill>
                  <a:srgbClr val="32414B"/>
                </a:solidFill>
                <a:effectLst/>
                <a:uLnTx/>
                <a:uFillTx/>
                <a:latin typeface="Source Sans Pro Light" panose="020B0403030403020204" pitchFamily="34" charset="0"/>
                <a:ea typeface="+mn-ea"/>
              </a:rPr>
              <a:t>11</a:t>
            </a:r>
            <a:r>
              <a:rPr lang="de-DE" altLang="de-DE" u="sng" kern="1200" dirty="0">
                <a:solidFill>
                  <a:srgbClr val="32414B"/>
                </a:solidFill>
                <a:latin typeface="Source Sans Pro Light" panose="020B0403030403020204" pitchFamily="34" charset="0"/>
              </a:rPr>
              <a:t>.07.2025 </a:t>
            </a:r>
            <a:r>
              <a:rPr lang="de-DE" altLang="de-DE" kern="1200" dirty="0">
                <a:solidFill>
                  <a:srgbClr val="32414B"/>
                </a:solidFill>
                <a:latin typeface="Source Sans Pro Light" panose="020B0403030403020204" pitchFamily="34" charset="0"/>
              </a:rPr>
              <a:t>(Freitag)</a:t>
            </a:r>
          </a:p>
          <a:p>
            <a:pPr marR="0" lvl="0" algn="l" defTabSz="914400" rtl="0" eaLnBrk="1" fontAlgn="auto" latinLnBrk="0" hangingPunct="1">
              <a:lnSpc>
                <a:spcPct val="100000"/>
              </a:lnSpc>
              <a:spcBef>
                <a:spcPts val="0"/>
              </a:spcBef>
              <a:spcAft>
                <a:spcPts val="0"/>
              </a:spcAft>
              <a:buClrTx/>
              <a:buSzTx/>
              <a:tabLst/>
              <a:defRPr/>
            </a:pPr>
            <a:endParaRPr kumimoji="0" lang="de-DE" b="0" i="0" u="none" strike="noStrike" kern="1200" cap="none" spc="0" normalizeH="0" baseline="0" noProof="0" dirty="0">
              <a:ln>
                <a:noFill/>
              </a:ln>
              <a:solidFill>
                <a:srgbClr val="32414B"/>
              </a:solidFill>
              <a:effectLst/>
              <a:uLnTx/>
              <a:uFillTx/>
              <a:latin typeface="Source Sans Pro Light" panose="020B0403030403020204" pitchFamily="34" charset="0"/>
              <a:ea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b="0" i="0" u="none" strike="noStrike" kern="1200" cap="none" spc="0" normalizeH="0" baseline="0" noProof="0" dirty="0">
                <a:ln>
                  <a:noFill/>
                </a:ln>
                <a:solidFill>
                  <a:srgbClr val="32414B"/>
                </a:solidFill>
                <a:effectLst/>
                <a:uLnTx/>
                <a:uFillTx/>
                <a:latin typeface="Source Sans Pro Light" panose="020B0403030403020204" pitchFamily="34" charset="0"/>
                <a:ea typeface="+mn-ea"/>
              </a:rPr>
              <a:t>Literatur wie im Seminarplan ausgewiesen gründlich lesen – </a:t>
            </a:r>
            <a:r>
              <a:rPr lang="de-DE" dirty="0">
                <a:solidFill>
                  <a:srgbClr val="32414B"/>
                </a:solidFill>
                <a:latin typeface="Source Sans Pro Light" panose="020B0403030403020204" pitchFamily="34" charset="0"/>
                <a:ea typeface="+mn-ea"/>
              </a:rPr>
              <a:t>Informationen dazu erhalten Sie rechtzeitig vor Seminarbeginn per Mail </a:t>
            </a:r>
            <a:endParaRPr kumimoji="0" lang="de-DE" b="0" i="0" u="none" strike="noStrike" kern="1200" cap="none" spc="0" normalizeH="0" baseline="0" noProof="0" dirty="0">
              <a:ln>
                <a:noFill/>
              </a:ln>
              <a:solidFill>
                <a:srgbClr val="32414B"/>
              </a:solidFill>
              <a:effectLst/>
              <a:uLnTx/>
              <a:uFillTx/>
              <a:latin typeface="Source Sans Pro Light" panose="020B0403030403020204" pitchFamily="34" charset="0"/>
              <a:ea typeface="+mn-ea"/>
            </a:endParaRPr>
          </a:p>
        </p:txBody>
      </p:sp>
      <p:pic>
        <p:nvPicPr>
          <p:cNvPr id="2" name="Grafik 1">
            <a:extLst>
              <a:ext uri="{FF2B5EF4-FFF2-40B4-BE49-F238E27FC236}">
                <a16:creationId xmlns:a16="http://schemas.microsoft.com/office/drawing/2014/main" id="{478523C9-2750-E7A4-1ECE-79C98A084130}"/>
              </a:ext>
            </a:extLst>
          </p:cNvPr>
          <p:cNvPicPr>
            <a:picLocks noChangeAspect="1"/>
          </p:cNvPicPr>
          <p:nvPr/>
        </p:nvPicPr>
        <p:blipFill>
          <a:blip r:embed="rId3"/>
          <a:stretch>
            <a:fillRect/>
          </a:stretch>
        </p:blipFill>
        <p:spPr>
          <a:xfrm>
            <a:off x="7724588" y="365128"/>
            <a:ext cx="562719" cy="562719"/>
          </a:xfrm>
          <a:prstGeom prst="rect">
            <a:avLst/>
          </a:prstGeom>
        </p:spPr>
      </p:pic>
    </p:spTree>
    <p:extLst>
      <p:ext uri="{BB962C8B-B14F-4D97-AF65-F5344CB8AC3E}">
        <p14:creationId xmlns:p14="http://schemas.microsoft.com/office/powerpoint/2010/main" val="144772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rechblase: oval 3">
            <a:extLst>
              <a:ext uri="{FF2B5EF4-FFF2-40B4-BE49-F238E27FC236}">
                <a16:creationId xmlns:a16="http://schemas.microsoft.com/office/drawing/2014/main" id="{4249D385-DFA6-FB20-1078-3F7E191561CC}"/>
              </a:ext>
            </a:extLst>
          </p:cNvPr>
          <p:cNvSpPr/>
          <p:nvPr/>
        </p:nvSpPr>
        <p:spPr>
          <a:xfrm>
            <a:off x="2287731" y="1184292"/>
            <a:ext cx="8061614" cy="3824126"/>
          </a:xfrm>
          <a:prstGeom prst="wedgeEllipseCallout">
            <a:avLst>
              <a:gd name="adj1" fmla="val -66016"/>
              <a:gd name="adj2" fmla="val 66022"/>
            </a:avLst>
          </a:prstGeom>
          <a:noFill/>
          <a:ln w="57150">
            <a:solidFill>
              <a:srgbClr val="2673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BF2FEC8B-6AE2-B9BB-5340-81C966C9C248}"/>
              </a:ext>
            </a:extLst>
          </p:cNvPr>
          <p:cNvSpPr txBox="1"/>
          <p:nvPr/>
        </p:nvSpPr>
        <p:spPr>
          <a:xfrm>
            <a:off x="3854415" y="2207284"/>
            <a:ext cx="4752528" cy="1446550"/>
          </a:xfrm>
          <a:prstGeom prst="rect">
            <a:avLst/>
          </a:prstGeom>
          <a:noFill/>
          <a:ln w="38100">
            <a:no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8800" b="0" i="0" u="none" strike="noStrike" kern="1200" cap="none" spc="0" normalizeH="0" baseline="0" noProof="0" dirty="0">
                <a:ln>
                  <a:noFill/>
                </a:ln>
                <a:solidFill>
                  <a:srgbClr val="333333"/>
                </a:solidFill>
                <a:effectLst/>
                <a:uLnTx/>
                <a:uFillTx/>
                <a:latin typeface="LMU CompatilFact" pitchFamily="2" charset="0"/>
                <a:ea typeface="+mn-ea"/>
                <a:cs typeface="+mn-cs"/>
              </a:rPr>
              <a:t>Fragen?</a:t>
            </a:r>
          </a:p>
        </p:txBody>
      </p:sp>
    </p:spTree>
    <p:extLst>
      <p:ext uri="{BB962C8B-B14F-4D97-AF65-F5344CB8AC3E}">
        <p14:creationId xmlns:p14="http://schemas.microsoft.com/office/powerpoint/2010/main" val="297796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0E0B2-1770-06C7-E207-553971945A28}"/>
              </a:ext>
            </a:extLst>
          </p:cNvPr>
          <p:cNvSpPr>
            <a:spLocks noGrp="1"/>
          </p:cNvSpPr>
          <p:nvPr>
            <p:ph type="title"/>
          </p:nvPr>
        </p:nvSpPr>
        <p:spPr>
          <a:xfrm>
            <a:off x="838200" y="365128"/>
            <a:ext cx="10515600" cy="839945"/>
          </a:xfrm>
        </p:spPr>
        <p:txBody>
          <a:bodyPr/>
          <a:lstStyle/>
          <a:p>
            <a:r>
              <a:rPr lang="de-DE" b="1" dirty="0">
                <a:solidFill>
                  <a:srgbClr val="267326"/>
                </a:solidFill>
              </a:rPr>
              <a:t>Eva Prinz</a:t>
            </a:r>
          </a:p>
        </p:txBody>
      </p:sp>
      <p:sp>
        <p:nvSpPr>
          <p:cNvPr id="3" name="Inhaltsplatzhalter 2">
            <a:extLst>
              <a:ext uri="{FF2B5EF4-FFF2-40B4-BE49-F238E27FC236}">
                <a16:creationId xmlns:a16="http://schemas.microsoft.com/office/drawing/2014/main" id="{08BA0D4F-0EC8-1553-3EDE-927F7908B2DF}"/>
              </a:ext>
            </a:extLst>
          </p:cNvPr>
          <p:cNvSpPr>
            <a:spLocks noGrp="1"/>
          </p:cNvSpPr>
          <p:nvPr>
            <p:ph idx="1"/>
          </p:nvPr>
        </p:nvSpPr>
        <p:spPr>
          <a:xfrm>
            <a:off x="838200" y="1205073"/>
            <a:ext cx="10515600" cy="4491469"/>
          </a:xfrm>
        </p:spPr>
        <p:txBody>
          <a:bodyPr>
            <a:normAutofit fontScale="92500" lnSpcReduction="10000"/>
          </a:bodyPr>
          <a:lstStyle/>
          <a:p>
            <a:pPr marL="457200" indent="-457200">
              <a:lnSpc>
                <a:spcPct val="120000"/>
              </a:lnSpc>
              <a:buFont typeface="Arial" panose="020B0604020202020204" pitchFamily="34" charset="0"/>
              <a:buChar char="•"/>
            </a:pPr>
            <a:r>
              <a:rPr lang="de-DE" sz="1800" dirty="0"/>
              <a:t>Studium für das Lehramt an Grund- und Hauptschulen an der  PH Freiburg</a:t>
            </a:r>
          </a:p>
          <a:p>
            <a:pPr marL="457200" indent="-457200">
              <a:lnSpc>
                <a:spcPct val="120000"/>
              </a:lnSpc>
              <a:buFont typeface="Arial" panose="020B0604020202020204" pitchFamily="34" charset="0"/>
              <a:buChar char="•"/>
            </a:pPr>
            <a:r>
              <a:rPr lang="de-DE" sz="1800" dirty="0"/>
              <a:t>12 Jahre Tätigkeit als Lehrerin an Grund- und Sekundarschulen im In- und Ausland</a:t>
            </a:r>
          </a:p>
          <a:p>
            <a:pPr marL="457200" indent="-457200">
              <a:lnSpc>
                <a:spcPct val="120000"/>
              </a:lnSpc>
              <a:buFont typeface="Arial" panose="020B0604020202020204" pitchFamily="34" charset="0"/>
              <a:buChar char="•"/>
            </a:pPr>
            <a:r>
              <a:rPr lang="de-DE" sz="1800" dirty="0"/>
              <a:t>2011: Diplom Erziehungswissenschaft (Schulpädagogik) an der Universität Tübingen</a:t>
            </a:r>
          </a:p>
          <a:p>
            <a:pPr marL="457200" indent="-457200">
              <a:lnSpc>
                <a:spcPct val="120000"/>
              </a:lnSpc>
              <a:buFont typeface="Arial" panose="020B0604020202020204" pitchFamily="34" charset="0"/>
              <a:buChar char="•"/>
            </a:pPr>
            <a:r>
              <a:rPr lang="de-DE" sz="1800" dirty="0"/>
              <a:t>2011 bis 2023: Akademische Mitarbeiterin und Doktorandin am Institut für Erziehungswissenschaft (Universität Tübingen)</a:t>
            </a:r>
          </a:p>
          <a:p>
            <a:pPr marL="457200" indent="-457200">
              <a:lnSpc>
                <a:spcPct val="120000"/>
              </a:lnSpc>
              <a:buFont typeface="Arial" panose="020B0604020202020204" pitchFamily="34" charset="0"/>
              <a:buChar char="•"/>
            </a:pPr>
            <a:r>
              <a:rPr lang="de-DE" sz="1800" dirty="0"/>
              <a:t>2022: Promotion zum Thema ‚Lernunterstützung in Schülerarbeitsphasen‘</a:t>
            </a:r>
          </a:p>
          <a:p>
            <a:pPr marL="457200" indent="-457200">
              <a:lnSpc>
                <a:spcPct val="120000"/>
              </a:lnSpc>
              <a:buFont typeface="Arial" panose="020B0604020202020204" pitchFamily="34" charset="0"/>
              <a:buChar char="•"/>
            </a:pPr>
            <a:r>
              <a:rPr lang="de-DE" sz="1800" dirty="0"/>
              <a:t>Seit 2023: Akademische Rätin am Institut für Schul- und Unterrichtsentwicklung der PH Karlsruhe</a:t>
            </a:r>
          </a:p>
          <a:p>
            <a:pPr marL="457200" indent="-457200">
              <a:lnSpc>
                <a:spcPct val="120000"/>
              </a:lnSpc>
              <a:buFont typeface="Arial" panose="020B0604020202020204" pitchFamily="34" charset="0"/>
              <a:buChar char="•"/>
            </a:pPr>
            <a:r>
              <a:rPr lang="de-DE" sz="1800" dirty="0"/>
              <a:t>Sprechstunde: Freitags, 9:30 bis 10:30 Uhr (via </a:t>
            </a:r>
            <a:r>
              <a:rPr lang="de-DE" sz="1800" dirty="0" err="1"/>
              <a:t>Webex</a:t>
            </a:r>
            <a:r>
              <a:rPr lang="de-DE" sz="1800" dirty="0"/>
              <a:t>); Anmeldung über </a:t>
            </a:r>
            <a:r>
              <a:rPr lang="de-DE" sz="1800" dirty="0" err="1"/>
              <a:t>Stud.IP</a:t>
            </a:r>
            <a:endParaRPr lang="de-DE" sz="1800" dirty="0"/>
          </a:p>
          <a:p>
            <a:pPr marL="457200" indent="-457200">
              <a:lnSpc>
                <a:spcPct val="120000"/>
              </a:lnSpc>
              <a:buFont typeface="Arial" panose="020B0604020202020204" pitchFamily="34" charset="0"/>
              <a:buChar char="•"/>
            </a:pPr>
            <a:r>
              <a:rPr lang="de-DE" sz="1800" dirty="0"/>
              <a:t>Kontakt</a:t>
            </a:r>
          </a:p>
          <a:p>
            <a:pPr marL="1142983" lvl="1" indent="-457200"/>
            <a:r>
              <a:rPr lang="de-DE" sz="1800" dirty="0" err="1"/>
              <a:t>eva.prinz@ph-karlsruhe.de</a:t>
            </a:r>
            <a:r>
              <a:rPr lang="de-DE" sz="1800" dirty="0"/>
              <a:t> </a:t>
            </a:r>
          </a:p>
          <a:p>
            <a:pPr marL="1142983" lvl="1" indent="-457200"/>
            <a:r>
              <a:rPr lang="de-DE" sz="1800" dirty="0"/>
              <a:t>Raum 2.B309</a:t>
            </a:r>
          </a:p>
          <a:p>
            <a:pPr marL="1142983" lvl="1" indent="-457200"/>
            <a:r>
              <a:rPr lang="de-DE" sz="1800" dirty="0"/>
              <a:t>0721/925-4461</a:t>
            </a:r>
          </a:p>
        </p:txBody>
      </p:sp>
      <p:pic>
        <p:nvPicPr>
          <p:cNvPr id="4" name="Grafik 3">
            <a:extLst>
              <a:ext uri="{FF2B5EF4-FFF2-40B4-BE49-F238E27FC236}">
                <a16:creationId xmlns:a16="http://schemas.microsoft.com/office/drawing/2014/main" id="{F3867D9D-7335-A259-5415-F1DF373BA3A8}"/>
              </a:ext>
            </a:extLst>
          </p:cNvPr>
          <p:cNvPicPr>
            <a:picLocks noChangeAspect="1"/>
          </p:cNvPicPr>
          <p:nvPr/>
        </p:nvPicPr>
        <p:blipFill>
          <a:blip r:embed="rId2"/>
          <a:stretch>
            <a:fillRect/>
          </a:stretch>
        </p:blipFill>
        <p:spPr>
          <a:xfrm>
            <a:off x="4433339" y="4746598"/>
            <a:ext cx="233918" cy="233918"/>
          </a:xfrm>
          <a:prstGeom prst="rect">
            <a:avLst/>
          </a:prstGeom>
        </p:spPr>
      </p:pic>
      <p:pic>
        <p:nvPicPr>
          <p:cNvPr id="7" name="Grafik 6">
            <a:extLst>
              <a:ext uri="{FF2B5EF4-FFF2-40B4-BE49-F238E27FC236}">
                <a16:creationId xmlns:a16="http://schemas.microsoft.com/office/drawing/2014/main" id="{D41ADC4B-A54F-FC5D-2907-C883D019F4F9}"/>
              </a:ext>
            </a:extLst>
          </p:cNvPr>
          <p:cNvPicPr>
            <a:picLocks noChangeAspect="1"/>
          </p:cNvPicPr>
          <p:nvPr/>
        </p:nvPicPr>
        <p:blipFill>
          <a:blip r:embed="rId3"/>
          <a:stretch>
            <a:fillRect/>
          </a:stretch>
        </p:blipFill>
        <p:spPr>
          <a:xfrm flipH="1">
            <a:off x="3201964" y="4996858"/>
            <a:ext cx="233918" cy="233918"/>
          </a:xfrm>
          <a:prstGeom prst="rect">
            <a:avLst/>
          </a:prstGeom>
        </p:spPr>
      </p:pic>
      <p:pic>
        <p:nvPicPr>
          <p:cNvPr id="8" name="Grafik 7">
            <a:extLst>
              <a:ext uri="{FF2B5EF4-FFF2-40B4-BE49-F238E27FC236}">
                <a16:creationId xmlns:a16="http://schemas.microsoft.com/office/drawing/2014/main" id="{B2617BBA-DABC-FFBA-3992-B4CDFA1388A7}"/>
              </a:ext>
            </a:extLst>
          </p:cNvPr>
          <p:cNvPicPr>
            <a:picLocks noChangeAspect="1"/>
          </p:cNvPicPr>
          <p:nvPr/>
        </p:nvPicPr>
        <p:blipFill>
          <a:blip r:embed="rId4"/>
          <a:stretch>
            <a:fillRect/>
          </a:stretch>
        </p:blipFill>
        <p:spPr>
          <a:xfrm>
            <a:off x="3322408" y="5230776"/>
            <a:ext cx="233918" cy="233918"/>
          </a:xfrm>
          <a:prstGeom prst="rect">
            <a:avLst/>
          </a:prstGeom>
        </p:spPr>
      </p:pic>
    </p:spTree>
    <p:extLst>
      <p:ext uri="{BB962C8B-B14F-4D97-AF65-F5344CB8AC3E}">
        <p14:creationId xmlns:p14="http://schemas.microsoft.com/office/powerpoint/2010/main" val="360982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73F08-F2C8-368C-D469-5F2F63C827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072BA9-AF41-F287-B3A5-375C8C903771}"/>
              </a:ext>
            </a:extLst>
          </p:cNvPr>
          <p:cNvSpPr>
            <a:spLocks noGrp="1"/>
          </p:cNvSpPr>
          <p:nvPr>
            <p:ph type="title"/>
          </p:nvPr>
        </p:nvSpPr>
        <p:spPr>
          <a:xfrm>
            <a:off x="838200" y="365128"/>
            <a:ext cx="10515600" cy="839945"/>
          </a:xfrm>
        </p:spPr>
        <p:txBody>
          <a:bodyPr/>
          <a:lstStyle/>
          <a:p>
            <a:r>
              <a:rPr lang="de-DE" b="1" dirty="0">
                <a:solidFill>
                  <a:srgbClr val="267326"/>
                </a:solidFill>
              </a:rPr>
              <a:t>Kirstin Schmidt</a:t>
            </a:r>
          </a:p>
        </p:txBody>
      </p:sp>
      <p:sp>
        <p:nvSpPr>
          <p:cNvPr id="3" name="Inhaltsplatzhalter 2">
            <a:extLst>
              <a:ext uri="{FF2B5EF4-FFF2-40B4-BE49-F238E27FC236}">
                <a16:creationId xmlns:a16="http://schemas.microsoft.com/office/drawing/2014/main" id="{0B5323D2-59EF-3EBD-B360-D4F719D6A954}"/>
              </a:ext>
            </a:extLst>
          </p:cNvPr>
          <p:cNvSpPr>
            <a:spLocks noGrp="1"/>
          </p:cNvSpPr>
          <p:nvPr>
            <p:ph idx="1"/>
          </p:nvPr>
        </p:nvSpPr>
        <p:spPr>
          <a:xfrm>
            <a:off x="838200" y="999461"/>
            <a:ext cx="10515600" cy="4783668"/>
          </a:xfrm>
        </p:spPr>
        <p:txBody>
          <a:bodyPr>
            <a:noAutofit/>
          </a:bodyPr>
          <a:lstStyle/>
          <a:p>
            <a:pPr marL="457200" indent="-457200">
              <a:lnSpc>
                <a:spcPct val="100000"/>
              </a:lnSpc>
              <a:buFont typeface="Arial" panose="020B0604020202020204" pitchFamily="34" charset="0"/>
              <a:buChar char="•"/>
            </a:pPr>
            <a:r>
              <a:rPr lang="de-DE" sz="1700" dirty="0"/>
              <a:t>2014 - 2020: Bachelorstudium der Erziehungswissenschaft und Masterstudium der Schulforschung und -entwicklung (Universität Tübingen)</a:t>
            </a:r>
          </a:p>
          <a:p>
            <a:pPr marL="457200" indent="-457200">
              <a:lnSpc>
                <a:spcPct val="100000"/>
              </a:lnSpc>
              <a:buFont typeface="Arial" panose="020B0604020202020204" pitchFamily="34" charset="0"/>
              <a:buChar char="•"/>
            </a:pPr>
            <a:r>
              <a:rPr lang="de-DE" sz="1700" dirty="0"/>
              <a:t>2020 - 2025: Akademische Mitarbeiterin und Doktorandin am Institut für Schul- und Unterrichtsentwicklung</a:t>
            </a:r>
          </a:p>
          <a:p>
            <a:pPr marL="457200" indent="-457200">
              <a:lnSpc>
                <a:spcPct val="100000"/>
              </a:lnSpc>
              <a:buFont typeface="Arial" panose="020B0604020202020204" pitchFamily="34" charset="0"/>
              <a:buChar char="•"/>
            </a:pPr>
            <a:r>
              <a:rPr lang="de-DE" sz="1700" dirty="0"/>
              <a:t>2024: Promotion zum Thema „Teachers' Engagement With Educational Science“</a:t>
            </a:r>
          </a:p>
          <a:p>
            <a:pPr marL="457200" indent="-457200">
              <a:lnSpc>
                <a:spcPct val="100000"/>
              </a:lnSpc>
              <a:buFont typeface="Arial" panose="020B0604020202020204" pitchFamily="34" charset="0"/>
              <a:buChar char="•"/>
            </a:pPr>
            <a:r>
              <a:rPr lang="de-DE" sz="1700" dirty="0"/>
              <a:t>Seit 2025: Akademische Rätin am Institut für Schul- und Unterrichtsentwicklung</a:t>
            </a:r>
          </a:p>
          <a:p>
            <a:pPr marL="457200" indent="-457200">
              <a:lnSpc>
                <a:spcPct val="100000"/>
              </a:lnSpc>
              <a:buFont typeface="Arial" panose="020B0604020202020204" pitchFamily="34" charset="0"/>
              <a:buChar char="•"/>
            </a:pPr>
            <a:r>
              <a:rPr lang="de-DE" sz="1700" dirty="0"/>
              <a:t>Forschungsschwerpunkte</a:t>
            </a:r>
          </a:p>
          <a:p>
            <a:pPr marL="1142983" lvl="1" indent="-457200">
              <a:lnSpc>
                <a:spcPct val="100000"/>
              </a:lnSpc>
            </a:pPr>
            <a:r>
              <a:rPr lang="de-DE" sz="1700" dirty="0"/>
              <a:t>Umgang von Lehrpersonen mit Evidenz (evidenzinformierte Schulpraxis)</a:t>
            </a:r>
          </a:p>
          <a:p>
            <a:pPr marL="1142983" lvl="1" indent="-457200">
              <a:lnSpc>
                <a:spcPct val="100000"/>
              </a:lnSpc>
            </a:pPr>
            <a:r>
              <a:rPr lang="de-DE" sz="1700" dirty="0"/>
              <a:t>Kommunikation von Forschungsergebnissen</a:t>
            </a:r>
          </a:p>
          <a:p>
            <a:pPr marL="457200" indent="-457200">
              <a:lnSpc>
                <a:spcPct val="100000"/>
              </a:lnSpc>
              <a:buFont typeface="Arial" panose="020B0604020202020204" pitchFamily="34" charset="0"/>
              <a:buChar char="•"/>
            </a:pPr>
            <a:r>
              <a:rPr lang="de-DE" sz="1700" dirty="0"/>
              <a:t>Sprechstunde: Donnerstags, 13:00 bis 14:00 Uhr; Anmeldung per Mail</a:t>
            </a:r>
          </a:p>
          <a:p>
            <a:pPr marL="457200" indent="-457200">
              <a:lnSpc>
                <a:spcPct val="100000"/>
              </a:lnSpc>
              <a:buFont typeface="Arial" panose="020B0604020202020204" pitchFamily="34" charset="0"/>
              <a:buChar char="•"/>
            </a:pPr>
            <a:r>
              <a:rPr lang="de-DE" sz="1700" dirty="0"/>
              <a:t>Kontakt</a:t>
            </a:r>
          </a:p>
          <a:p>
            <a:pPr marL="1142983" lvl="1" indent="-457200">
              <a:lnSpc>
                <a:spcPct val="100000"/>
              </a:lnSpc>
            </a:pPr>
            <a:r>
              <a:rPr lang="de-DE" sz="1700" dirty="0" err="1"/>
              <a:t>kirstin.schmidt@ph-karlsruhe.de</a:t>
            </a:r>
            <a:r>
              <a:rPr lang="de-DE" sz="1700" dirty="0"/>
              <a:t> </a:t>
            </a:r>
          </a:p>
          <a:p>
            <a:pPr marL="1142983" lvl="1" indent="-457200">
              <a:lnSpc>
                <a:spcPct val="100000"/>
              </a:lnSpc>
            </a:pPr>
            <a:r>
              <a:rPr lang="de-DE" sz="1700" dirty="0"/>
              <a:t>Raum 2.B312 </a:t>
            </a:r>
          </a:p>
          <a:p>
            <a:pPr marL="1142983" lvl="1" indent="-457200">
              <a:lnSpc>
                <a:spcPct val="100000"/>
              </a:lnSpc>
            </a:pPr>
            <a:r>
              <a:rPr lang="de-DE" sz="1700" dirty="0"/>
              <a:t>0721/925-4913 </a:t>
            </a:r>
          </a:p>
        </p:txBody>
      </p:sp>
      <p:pic>
        <p:nvPicPr>
          <p:cNvPr id="5" name="Grafik 4">
            <a:extLst>
              <a:ext uri="{FF2B5EF4-FFF2-40B4-BE49-F238E27FC236}">
                <a16:creationId xmlns:a16="http://schemas.microsoft.com/office/drawing/2014/main" id="{70E053E4-0442-8D1E-6C40-E2BD40775EFC}"/>
              </a:ext>
            </a:extLst>
          </p:cNvPr>
          <p:cNvPicPr>
            <a:picLocks noChangeAspect="1"/>
          </p:cNvPicPr>
          <p:nvPr/>
        </p:nvPicPr>
        <p:blipFill>
          <a:blip r:embed="rId3"/>
          <a:stretch>
            <a:fillRect/>
          </a:stretch>
        </p:blipFill>
        <p:spPr>
          <a:xfrm>
            <a:off x="4938798" y="4584228"/>
            <a:ext cx="233918" cy="233918"/>
          </a:xfrm>
          <a:prstGeom prst="rect">
            <a:avLst/>
          </a:prstGeom>
        </p:spPr>
      </p:pic>
      <p:pic>
        <p:nvPicPr>
          <p:cNvPr id="6" name="Grafik 5">
            <a:extLst>
              <a:ext uri="{FF2B5EF4-FFF2-40B4-BE49-F238E27FC236}">
                <a16:creationId xmlns:a16="http://schemas.microsoft.com/office/drawing/2014/main" id="{8EE408D2-0442-9124-6367-0EECA0EF2B1A}"/>
              </a:ext>
            </a:extLst>
          </p:cNvPr>
          <p:cNvPicPr>
            <a:picLocks noChangeAspect="1"/>
          </p:cNvPicPr>
          <p:nvPr/>
        </p:nvPicPr>
        <p:blipFill>
          <a:blip r:embed="rId4"/>
          <a:stretch>
            <a:fillRect/>
          </a:stretch>
        </p:blipFill>
        <p:spPr>
          <a:xfrm flipH="1">
            <a:off x="3210510" y="4834488"/>
            <a:ext cx="233918" cy="233918"/>
          </a:xfrm>
          <a:prstGeom prst="rect">
            <a:avLst/>
          </a:prstGeom>
        </p:spPr>
      </p:pic>
      <p:pic>
        <p:nvPicPr>
          <p:cNvPr id="9" name="Grafik 8">
            <a:extLst>
              <a:ext uri="{FF2B5EF4-FFF2-40B4-BE49-F238E27FC236}">
                <a16:creationId xmlns:a16="http://schemas.microsoft.com/office/drawing/2014/main" id="{0D075C45-1B0B-2EFD-57F8-B967019B838B}"/>
              </a:ext>
            </a:extLst>
          </p:cNvPr>
          <p:cNvPicPr>
            <a:picLocks noChangeAspect="1"/>
          </p:cNvPicPr>
          <p:nvPr/>
        </p:nvPicPr>
        <p:blipFill>
          <a:blip r:embed="rId5"/>
          <a:stretch>
            <a:fillRect/>
          </a:stretch>
        </p:blipFill>
        <p:spPr>
          <a:xfrm>
            <a:off x="3327469" y="5191849"/>
            <a:ext cx="233918" cy="233918"/>
          </a:xfrm>
          <a:prstGeom prst="rect">
            <a:avLst/>
          </a:prstGeom>
        </p:spPr>
      </p:pic>
    </p:spTree>
    <p:extLst>
      <p:ext uri="{BB962C8B-B14F-4D97-AF65-F5344CB8AC3E}">
        <p14:creationId xmlns:p14="http://schemas.microsoft.com/office/powerpoint/2010/main" val="40097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D2260E-4EF3-8CC0-0D27-2AE16F8D743B}"/>
              </a:ext>
            </a:extLst>
          </p:cNvPr>
          <p:cNvSpPr>
            <a:spLocks noGrp="1"/>
          </p:cNvSpPr>
          <p:nvPr>
            <p:ph type="title"/>
          </p:nvPr>
        </p:nvSpPr>
        <p:spPr>
          <a:xfrm>
            <a:off x="838200" y="423545"/>
            <a:ext cx="10515600" cy="839945"/>
          </a:xfrm>
        </p:spPr>
        <p:txBody>
          <a:bodyPr>
            <a:normAutofit/>
          </a:bodyPr>
          <a:lstStyle/>
          <a:p>
            <a:r>
              <a:rPr lang="de-DE" sz="3600" b="1" dirty="0">
                <a:solidFill>
                  <a:srgbClr val="267326"/>
                </a:solidFill>
              </a:rPr>
              <a:t>Seminarplan</a:t>
            </a:r>
          </a:p>
        </p:txBody>
      </p:sp>
      <p:graphicFrame>
        <p:nvGraphicFramePr>
          <p:cNvPr id="10" name="Tabelle 9">
            <a:extLst>
              <a:ext uri="{FF2B5EF4-FFF2-40B4-BE49-F238E27FC236}">
                <a16:creationId xmlns:a16="http://schemas.microsoft.com/office/drawing/2014/main" id="{F444F5F0-3685-544C-D9E4-926762C03B29}"/>
              </a:ext>
            </a:extLst>
          </p:cNvPr>
          <p:cNvGraphicFramePr>
            <a:graphicFrameLocks noGrp="1"/>
          </p:cNvGraphicFramePr>
          <p:nvPr>
            <p:extLst>
              <p:ext uri="{D42A27DB-BD31-4B8C-83A1-F6EECF244321}">
                <p14:modId xmlns:p14="http://schemas.microsoft.com/office/powerpoint/2010/main" val="204414294"/>
              </p:ext>
            </p:extLst>
          </p:nvPr>
        </p:nvGraphicFramePr>
        <p:xfrm>
          <a:off x="1809984" y="1263490"/>
          <a:ext cx="8253053" cy="4175760"/>
        </p:xfrm>
        <a:graphic>
          <a:graphicData uri="http://schemas.openxmlformats.org/drawingml/2006/table">
            <a:tbl>
              <a:tblPr firstRow="1" bandRow="1">
                <a:tableStyleId>{8799B23B-EC83-4686-B30A-512413B5E67A}</a:tableStyleId>
              </a:tblPr>
              <a:tblGrid>
                <a:gridCol w="656767">
                  <a:extLst>
                    <a:ext uri="{9D8B030D-6E8A-4147-A177-3AD203B41FA5}">
                      <a16:colId xmlns:a16="http://schemas.microsoft.com/office/drawing/2014/main" val="1425116008"/>
                    </a:ext>
                  </a:extLst>
                </a:gridCol>
                <a:gridCol w="7596286">
                  <a:extLst>
                    <a:ext uri="{9D8B030D-6E8A-4147-A177-3AD203B41FA5}">
                      <a16:colId xmlns:a16="http://schemas.microsoft.com/office/drawing/2014/main" val="849241034"/>
                    </a:ext>
                  </a:extLst>
                </a:gridCol>
              </a:tblGrid>
              <a:tr h="370840">
                <a:tc>
                  <a:txBody>
                    <a:bodyPr/>
                    <a:lstStyle/>
                    <a:p>
                      <a:pPr marL="0" marR="0" lvl="0" indent="0" algn="l" defTabSz="914377" rtl="0" eaLnBrk="1" fontAlgn="auto" latinLnBrk="0" hangingPunct="1">
                        <a:lnSpc>
                          <a:spcPct val="90000"/>
                        </a:lnSpc>
                        <a:spcBef>
                          <a:spcPct val="0"/>
                        </a:spcBef>
                        <a:spcAft>
                          <a:spcPts val="0"/>
                        </a:spcAft>
                        <a:buClrTx/>
                        <a:buSzTx/>
                        <a:buFontTx/>
                        <a:buNone/>
                        <a:tabLst/>
                        <a:defRPr/>
                      </a:pPr>
                      <a:r>
                        <a:rPr lang="de-DE" sz="2000" b="1" kern="1200" dirty="0">
                          <a:solidFill>
                            <a:schemeClr val="tx1"/>
                          </a:solidFill>
                          <a:latin typeface="Source Sans Pro" panose="020B0503030403020204" pitchFamily="34" charset="0"/>
                          <a:ea typeface="+mn-ea"/>
                          <a:cs typeface="+mj-cs"/>
                        </a:rPr>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8000"/>
                      </a:schemeClr>
                    </a:solidFill>
                  </a:tcPr>
                </a:tc>
                <a:tc>
                  <a:txBody>
                    <a:bodyPr/>
                    <a:lstStyle/>
                    <a:p>
                      <a:pPr marL="0" marR="0" lvl="0" indent="0" algn="l" defTabSz="914377" rtl="0" eaLnBrk="1" fontAlgn="auto" latinLnBrk="0" hangingPunct="1">
                        <a:lnSpc>
                          <a:spcPct val="90000"/>
                        </a:lnSpc>
                        <a:spcBef>
                          <a:spcPct val="0"/>
                        </a:spcBef>
                        <a:spcAft>
                          <a:spcPts val="0"/>
                        </a:spcAft>
                        <a:buClrTx/>
                        <a:buSzTx/>
                        <a:buFontTx/>
                        <a:buNone/>
                        <a:tabLst/>
                        <a:defRPr/>
                      </a:pPr>
                      <a:r>
                        <a:rPr lang="de-DE" sz="2000" b="1" kern="1200" dirty="0">
                          <a:solidFill>
                            <a:schemeClr val="tx1"/>
                          </a:solidFill>
                          <a:latin typeface="Source Sans Pro" panose="020B0503030403020204" pitchFamily="34" charset="0"/>
                          <a:ea typeface="+mn-ea"/>
                          <a:cs typeface="+mj-cs"/>
                        </a:rPr>
                        <a:t>Unterrichtsqualität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b="0" kern="1200" dirty="0">
                          <a:solidFill>
                            <a:schemeClr val="tx1"/>
                          </a:solidFill>
                          <a:effectLst/>
                          <a:latin typeface="Source Sans Pro Light" panose="020B0403030403020204" pitchFamily="34" charset="0"/>
                          <a:ea typeface="+mn-ea"/>
                          <a:cs typeface="+mn-cs"/>
                        </a:rPr>
                        <a:t>Begriffsklärung Unterrichtsqualität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b="0" kern="1200" dirty="0">
                          <a:solidFill>
                            <a:schemeClr val="tx1"/>
                          </a:solidFill>
                          <a:effectLst/>
                          <a:latin typeface="Source Sans Pro Light" panose="020B0403030403020204" pitchFamily="34" charset="0"/>
                          <a:ea typeface="+mn-ea"/>
                          <a:cs typeface="+mn-cs"/>
                        </a:rPr>
                        <a:t>Sicht- und Tiefenstrukturen von Unterricht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b="0" kern="1200" dirty="0">
                          <a:solidFill>
                            <a:schemeClr val="tx1"/>
                          </a:solidFill>
                          <a:effectLst/>
                          <a:latin typeface="Source Sans Pro Light" panose="020B0403030403020204" pitchFamily="34" charset="0"/>
                          <a:ea typeface="+mn-ea"/>
                          <a:cs typeface="+mn-cs"/>
                        </a:rPr>
                        <a:t>Von Merkmalskatalogen zu Stufen der Unterrichtsqualität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b="0" kern="1200" dirty="0">
                          <a:solidFill>
                            <a:schemeClr val="tx1"/>
                          </a:solidFill>
                          <a:effectLst/>
                          <a:latin typeface="Source Sans Pro Light" panose="020B0403030403020204" pitchFamily="34" charset="0"/>
                          <a:ea typeface="+mn-ea"/>
                          <a:cs typeface="+mn-cs"/>
                        </a:rPr>
                        <a:t>Basisdimensionen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600" b="0" kern="1200" dirty="0">
                          <a:solidFill>
                            <a:schemeClr val="tx1"/>
                          </a:solidFill>
                          <a:effectLst/>
                          <a:latin typeface="Source Sans Pro Light" panose="020B0403030403020204" pitchFamily="34" charset="0"/>
                          <a:ea typeface="+mn-ea"/>
                          <a:cs typeface="+mn-cs"/>
                        </a:rPr>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8000"/>
                      </a:schemeClr>
                    </a:solidFill>
                  </a:tcPr>
                </a:tc>
                <a:extLst>
                  <a:ext uri="{0D108BD9-81ED-4DB2-BD59-A6C34878D82A}">
                    <a16:rowId xmlns:a16="http://schemas.microsoft.com/office/drawing/2014/main" val="576027645"/>
                  </a:ext>
                </a:extLst>
              </a:tr>
              <a:tr h="370840">
                <a:tc>
                  <a:txBody>
                    <a:bodyPr/>
                    <a:lstStyle/>
                    <a:p>
                      <a:pPr marL="0" marR="0" lvl="0" indent="0" algn="l" defTabSz="914377" rtl="0" eaLnBrk="1" fontAlgn="auto" latinLnBrk="0" hangingPunct="1">
                        <a:lnSpc>
                          <a:spcPct val="90000"/>
                        </a:lnSpc>
                        <a:spcBef>
                          <a:spcPct val="0"/>
                        </a:spcBef>
                        <a:spcAft>
                          <a:spcPts val="0"/>
                        </a:spcAft>
                        <a:buClrTx/>
                        <a:buSzTx/>
                        <a:buFontTx/>
                        <a:buNone/>
                        <a:tabLst/>
                        <a:defRPr/>
                      </a:pPr>
                      <a:r>
                        <a:rPr lang="de-DE" sz="2000" b="1" kern="1200" dirty="0">
                          <a:solidFill>
                            <a:schemeClr val="tx1"/>
                          </a:solidFill>
                          <a:latin typeface="Source Sans Pro" panose="020B0503030403020204" pitchFamily="34" charset="0"/>
                          <a:ea typeface="+mn-ea"/>
                          <a:cs typeface="+mj-cs"/>
                        </a:rPr>
                        <a:t>2</a:t>
                      </a:r>
                    </a:p>
                    <a:p>
                      <a:endParaRPr lang="de-DE" sz="1600" kern="1200" dirty="0">
                        <a:solidFill>
                          <a:schemeClr val="tx1"/>
                        </a:solidFill>
                        <a:effectLst/>
                        <a:latin typeface="Source Sans Pro Light" panose="020B0403030403020204" pitchFamily="34" charset="0"/>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77" rtl="0" eaLnBrk="1" fontAlgn="auto" latinLnBrk="0" hangingPunct="1">
                        <a:lnSpc>
                          <a:spcPct val="90000"/>
                        </a:lnSpc>
                        <a:spcBef>
                          <a:spcPct val="0"/>
                        </a:spcBef>
                        <a:spcAft>
                          <a:spcPts val="0"/>
                        </a:spcAft>
                        <a:buClrTx/>
                        <a:buSzTx/>
                        <a:buFontTx/>
                        <a:buNone/>
                        <a:tabLst/>
                        <a:defRPr/>
                      </a:pPr>
                      <a:r>
                        <a:rPr lang="de-DE" sz="2000" b="1" kern="1200" dirty="0">
                          <a:solidFill>
                            <a:schemeClr val="tx1"/>
                          </a:solidFill>
                          <a:latin typeface="Source Sans Pro" panose="020B0503030403020204" pitchFamily="34" charset="0"/>
                          <a:ea typeface="+mn-ea"/>
                          <a:cs typeface="+mj-cs"/>
                        </a:rPr>
                        <a:t>Klassenführung / Classroom Management</a:t>
                      </a:r>
                    </a:p>
                    <a:p>
                      <a:pPr marL="285750" indent="-285750">
                        <a:buFont typeface="Arial" panose="020B0604020202020204" pitchFamily="34" charset="0"/>
                        <a:buChar char="•"/>
                      </a:pPr>
                      <a:r>
                        <a:rPr lang="de-DE" sz="1600" kern="1200" dirty="0">
                          <a:solidFill>
                            <a:schemeClr val="tx1"/>
                          </a:solidFill>
                          <a:effectLst/>
                          <a:latin typeface="Source Sans Pro Light" panose="020B0403030403020204" pitchFamily="34" charset="0"/>
                          <a:ea typeface="+mn-ea"/>
                          <a:cs typeface="+mn-cs"/>
                        </a:rPr>
                        <a:t>Forschung zu Classroom-Management und ableitbare Strategien der Klassenführung</a:t>
                      </a:r>
                    </a:p>
                    <a:p>
                      <a:pPr marL="285750" indent="-285750">
                        <a:buFont typeface="Arial" panose="020B0604020202020204" pitchFamily="34" charset="0"/>
                        <a:buChar char="•"/>
                      </a:pPr>
                      <a:r>
                        <a:rPr lang="de-DE" sz="1600" kern="1200" dirty="0">
                          <a:solidFill>
                            <a:schemeClr val="tx1"/>
                          </a:solidFill>
                          <a:effectLst/>
                          <a:latin typeface="Source Sans Pro Light" panose="020B0403030403020204" pitchFamily="34" charset="0"/>
                          <a:ea typeface="+mn-ea"/>
                          <a:cs typeface="+mn-cs"/>
                        </a:rPr>
                        <a:t>Übungen zu einzelnen Merkmalen </a:t>
                      </a:r>
                    </a:p>
                    <a:p>
                      <a:pPr marL="285750" indent="-285750">
                        <a:buFont typeface="Arial" panose="020B0604020202020204" pitchFamily="34" charset="0"/>
                        <a:buChar char="•"/>
                      </a:pPr>
                      <a:r>
                        <a:rPr lang="de-DE" sz="1600" kern="1200" dirty="0">
                          <a:solidFill>
                            <a:schemeClr val="tx1"/>
                          </a:solidFill>
                          <a:effectLst/>
                          <a:latin typeface="Source Sans Pro Light" panose="020B0403030403020204" pitchFamily="34" charset="0"/>
                          <a:ea typeface="+mn-ea"/>
                          <a:cs typeface="+mn-cs"/>
                        </a:rPr>
                        <a:t>Fallarbeit zum Classroom-Management</a:t>
                      </a:r>
                    </a:p>
                    <a:p>
                      <a:pPr marL="285750" indent="-285750">
                        <a:buFont typeface="Arial" panose="020B0604020202020204" pitchFamily="34" charset="0"/>
                        <a:buChar char="•"/>
                      </a:pPr>
                      <a:r>
                        <a:rPr lang="de-DE" sz="1600" kern="1200" dirty="0">
                          <a:solidFill>
                            <a:schemeClr val="tx1"/>
                          </a:solidFill>
                          <a:effectLst/>
                          <a:latin typeface="Source Sans Pro Light" panose="020B0403030403020204" pitchFamily="34" charset="0"/>
                          <a:ea typeface="+mn-ea"/>
                          <a:cs typeface="+mn-cs"/>
                        </a:rPr>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434263"/>
                  </a:ext>
                </a:extLst>
              </a:tr>
              <a:tr h="370840">
                <a:tc>
                  <a:txBody>
                    <a:bodyPr/>
                    <a:lstStyle/>
                    <a:p>
                      <a:pPr marL="0" marR="0" lvl="0" indent="0" algn="l" defTabSz="914377" rtl="0" eaLnBrk="1" fontAlgn="auto" latinLnBrk="0" hangingPunct="1">
                        <a:lnSpc>
                          <a:spcPct val="90000"/>
                        </a:lnSpc>
                        <a:spcBef>
                          <a:spcPct val="0"/>
                        </a:spcBef>
                        <a:spcAft>
                          <a:spcPts val="0"/>
                        </a:spcAft>
                        <a:buClrTx/>
                        <a:buSzTx/>
                        <a:buFontTx/>
                        <a:buNone/>
                        <a:tabLst/>
                        <a:defRPr/>
                      </a:pPr>
                      <a:r>
                        <a:rPr lang="de-DE" sz="2000" b="1" kern="1200" dirty="0">
                          <a:solidFill>
                            <a:schemeClr val="tx1"/>
                          </a:solidFill>
                          <a:latin typeface="Source Sans Pro" panose="020B0503030403020204" pitchFamily="34" charset="0"/>
                          <a:ea typeface="+mn-ea"/>
                          <a:cs typeface="+mj-cs"/>
                        </a:rPr>
                        <a:t>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8000"/>
                      </a:schemeClr>
                    </a:solidFill>
                  </a:tcPr>
                </a:tc>
                <a:tc>
                  <a:txBody>
                    <a:bodyPr/>
                    <a:lstStyle/>
                    <a:p>
                      <a:pPr marL="0" marR="0" lvl="0" indent="0" algn="l" defTabSz="914377" rtl="0" eaLnBrk="1" fontAlgn="auto" latinLnBrk="0" hangingPunct="1">
                        <a:lnSpc>
                          <a:spcPct val="90000"/>
                        </a:lnSpc>
                        <a:spcBef>
                          <a:spcPct val="0"/>
                        </a:spcBef>
                        <a:spcAft>
                          <a:spcPts val="0"/>
                        </a:spcAft>
                        <a:buClrTx/>
                        <a:buSzTx/>
                        <a:buFontTx/>
                        <a:buNone/>
                        <a:tabLst/>
                        <a:defRPr/>
                      </a:pPr>
                      <a:r>
                        <a:rPr lang="de-DE" sz="2000" b="1" kern="1200" dirty="0">
                          <a:solidFill>
                            <a:schemeClr val="tx1"/>
                          </a:solidFill>
                          <a:latin typeface="Source Sans Pro" panose="020B0503030403020204" pitchFamily="34" charset="0"/>
                          <a:ea typeface="+mn-ea"/>
                          <a:cs typeface="+mj-cs"/>
                        </a:rPr>
                        <a:t>Kollegiale Fallberatung / Videoproduktion</a:t>
                      </a:r>
                      <a:endParaRPr lang="de-DE" sz="2000" b="1" i="0" kern="1200" dirty="0">
                        <a:solidFill>
                          <a:schemeClr val="tx1"/>
                        </a:solidFill>
                        <a:effectLst/>
                        <a:latin typeface="Source Sans Pro" panose="020B0503030403020204" pitchFamily="34" charset="0"/>
                        <a:ea typeface="+mn-ea"/>
                        <a:cs typeface="+mj-cs"/>
                      </a:endParaRPr>
                    </a:p>
                    <a:p>
                      <a:pPr marL="285750" marR="0" lvl="0" indent="-285750" algn="l" defTabSz="914377" rtl="0" eaLnBrk="1" fontAlgn="auto" latinLnBrk="0" hangingPunct="1">
                        <a:lnSpc>
                          <a:spcPct val="90000"/>
                        </a:lnSpc>
                        <a:spcBef>
                          <a:spcPct val="0"/>
                        </a:spcBef>
                        <a:spcAft>
                          <a:spcPts val="0"/>
                        </a:spcAft>
                        <a:buClrTx/>
                        <a:buSzTx/>
                        <a:buFont typeface="Arial" panose="020B0604020202020204" pitchFamily="34" charset="0"/>
                        <a:buChar char="•"/>
                        <a:tabLst/>
                        <a:defRPr/>
                      </a:pPr>
                      <a:r>
                        <a:rPr lang="de-DE" sz="1600" i="0" kern="1200" dirty="0">
                          <a:solidFill>
                            <a:schemeClr val="tx1"/>
                          </a:solidFill>
                          <a:effectLst/>
                          <a:latin typeface="Source Sans Pro Light" panose="020B0403030403020204" pitchFamily="34" charset="0"/>
                          <a:ea typeface="+mn-ea"/>
                          <a:cs typeface="+mn-cs"/>
                        </a:rPr>
                        <a:t>Einführung in die Kollegiale Fallberatung und Durchführung der Kollegialen Fallberatung in Kleingruppen </a:t>
                      </a:r>
                    </a:p>
                    <a:p>
                      <a:pPr marL="0" marR="0" lvl="0" indent="0" algn="ctr" defTabSz="914377" rtl="0" eaLnBrk="1" fontAlgn="auto" latinLnBrk="0" hangingPunct="1">
                        <a:lnSpc>
                          <a:spcPct val="90000"/>
                        </a:lnSpc>
                        <a:spcBef>
                          <a:spcPct val="0"/>
                        </a:spcBef>
                        <a:spcAft>
                          <a:spcPts val="0"/>
                        </a:spcAft>
                        <a:buClrTx/>
                        <a:buSzTx/>
                        <a:buFont typeface="Arial" panose="020B0604020202020204" pitchFamily="34" charset="0"/>
                        <a:buNone/>
                        <a:tabLst/>
                        <a:defRPr/>
                      </a:pPr>
                      <a:r>
                        <a:rPr lang="de-DE" sz="1600" i="0" kern="1200" dirty="0">
                          <a:solidFill>
                            <a:schemeClr val="tx1"/>
                          </a:solidFill>
                          <a:effectLst/>
                          <a:latin typeface="Source Sans Pro Light" panose="020B0403030403020204" pitchFamily="34" charset="0"/>
                          <a:ea typeface="+mn-ea"/>
                          <a:cs typeface="+mn-cs"/>
                        </a:rPr>
                        <a:t>… oder … </a:t>
                      </a:r>
                    </a:p>
                    <a:p>
                      <a:pPr marL="285750" marR="0" lvl="0" indent="-285750" algn="l" defTabSz="914377" rtl="0" eaLnBrk="1" fontAlgn="auto" latinLnBrk="0" hangingPunct="1">
                        <a:lnSpc>
                          <a:spcPct val="90000"/>
                        </a:lnSpc>
                        <a:spcBef>
                          <a:spcPct val="0"/>
                        </a:spcBef>
                        <a:spcAft>
                          <a:spcPts val="0"/>
                        </a:spcAft>
                        <a:buClrTx/>
                        <a:buSzTx/>
                        <a:buFont typeface="Arial" panose="020B0604020202020204" pitchFamily="34" charset="0"/>
                        <a:buChar char="•"/>
                        <a:tabLst/>
                        <a:defRPr/>
                      </a:pPr>
                      <a:r>
                        <a:rPr lang="de-DE" sz="1600" i="0" kern="1200" dirty="0">
                          <a:solidFill>
                            <a:schemeClr val="tx1"/>
                          </a:solidFill>
                          <a:effectLst/>
                          <a:latin typeface="Source Sans Pro Light" panose="020B0403030403020204" pitchFamily="34" charset="0"/>
                          <a:ea typeface="+mn-ea"/>
                          <a:cs typeface="+mn-cs"/>
                        </a:rPr>
                        <a:t>Videoproduktion: Inszenierung von Negativ- bzw. Positivbeispielen von Klassenführung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8000"/>
                      </a:schemeClr>
                    </a:solidFill>
                  </a:tcPr>
                </a:tc>
                <a:extLst>
                  <a:ext uri="{0D108BD9-81ED-4DB2-BD59-A6C34878D82A}">
                    <a16:rowId xmlns:a16="http://schemas.microsoft.com/office/drawing/2014/main" val="1799930903"/>
                  </a:ext>
                </a:extLst>
              </a:tr>
            </a:tbl>
          </a:graphicData>
        </a:graphic>
      </p:graphicFrame>
      <p:pic>
        <p:nvPicPr>
          <p:cNvPr id="3" name="Grafik 2">
            <a:extLst>
              <a:ext uri="{FF2B5EF4-FFF2-40B4-BE49-F238E27FC236}">
                <a16:creationId xmlns:a16="http://schemas.microsoft.com/office/drawing/2014/main" id="{4B36FBF2-1368-19CC-63DA-D20BC6066B44}"/>
              </a:ext>
            </a:extLst>
          </p:cNvPr>
          <p:cNvPicPr>
            <a:picLocks noChangeAspect="1"/>
          </p:cNvPicPr>
          <p:nvPr/>
        </p:nvPicPr>
        <p:blipFill>
          <a:blip r:embed="rId3"/>
          <a:stretch>
            <a:fillRect/>
          </a:stretch>
        </p:blipFill>
        <p:spPr>
          <a:xfrm>
            <a:off x="3596341" y="469580"/>
            <a:ext cx="549835" cy="549835"/>
          </a:xfrm>
          <a:prstGeom prst="rect">
            <a:avLst/>
          </a:prstGeom>
        </p:spPr>
      </p:pic>
    </p:spTree>
    <p:extLst>
      <p:ext uri="{BB962C8B-B14F-4D97-AF65-F5344CB8AC3E}">
        <p14:creationId xmlns:p14="http://schemas.microsoft.com/office/powerpoint/2010/main" val="65403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5B1137-3281-9963-49C6-9FA88E22F034}"/>
              </a:ext>
            </a:extLst>
          </p:cNvPr>
          <p:cNvSpPr>
            <a:spLocks noGrp="1"/>
          </p:cNvSpPr>
          <p:nvPr>
            <p:ph type="title"/>
          </p:nvPr>
        </p:nvSpPr>
        <p:spPr>
          <a:xfrm>
            <a:off x="838200" y="365128"/>
            <a:ext cx="10515600" cy="839945"/>
          </a:xfrm>
        </p:spPr>
        <p:txBody>
          <a:bodyPr/>
          <a:lstStyle/>
          <a:p>
            <a:r>
              <a:rPr lang="de-DE" sz="3600" b="1" dirty="0">
                <a:solidFill>
                  <a:srgbClr val="267326"/>
                </a:solidFill>
              </a:rPr>
              <a:t>Seminarzeiten</a:t>
            </a:r>
          </a:p>
        </p:txBody>
      </p:sp>
      <p:sp>
        <p:nvSpPr>
          <p:cNvPr id="6" name="Inhaltsplatzhalter 5">
            <a:extLst>
              <a:ext uri="{FF2B5EF4-FFF2-40B4-BE49-F238E27FC236}">
                <a16:creationId xmlns:a16="http://schemas.microsoft.com/office/drawing/2014/main" id="{62B821D1-1AB6-68A5-C336-2F71DE35C213}"/>
              </a:ext>
            </a:extLst>
          </p:cNvPr>
          <p:cNvSpPr txBox="1">
            <a:spLocks noGrp="1"/>
          </p:cNvSpPr>
          <p:nvPr>
            <p:ph idx="1"/>
          </p:nvPr>
        </p:nvSpPr>
        <p:spPr>
          <a:xfrm>
            <a:off x="838200" y="1277741"/>
            <a:ext cx="10515600"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200" dirty="0">
                <a:solidFill>
                  <a:srgbClr val="333333"/>
                </a:solidFill>
              </a:rPr>
              <a:t>Mo</a:t>
            </a:r>
            <a:r>
              <a:rPr kumimoji="0" lang="de-DE" sz="2200" b="0" i="0" u="none" strike="noStrike" kern="1200" cap="none" spc="0" normalizeH="0" baseline="0" noProof="0" dirty="0">
                <a:ln>
                  <a:noFill/>
                </a:ln>
                <a:solidFill>
                  <a:srgbClr val="333333"/>
                </a:solidFill>
                <a:effectLst/>
                <a:uLnTx/>
                <a:uFillTx/>
              </a:rPr>
              <a:t>, 	11.08.25, </a:t>
            </a:r>
            <a:r>
              <a:rPr lang="de-DE" sz="2200" dirty="0">
                <a:solidFill>
                  <a:srgbClr val="333333"/>
                </a:solidFill>
              </a:rPr>
              <a:t>8 – 13 Uhr </a:t>
            </a:r>
            <a:endParaRPr kumimoji="0" lang="de-DE" sz="2200" b="0" i="0" u="none" strike="noStrike" kern="1200" cap="none" spc="0" normalizeH="0" baseline="0" noProof="0" dirty="0">
              <a:ln>
                <a:noFill/>
              </a:ln>
              <a:solidFill>
                <a:srgbClr val="333333"/>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2200" dirty="0">
                <a:solidFill>
                  <a:srgbClr val="333333"/>
                </a:solidFill>
              </a:rPr>
              <a:t>Di</a:t>
            </a:r>
            <a:r>
              <a:rPr kumimoji="0" lang="de-DE" sz="2200" b="0" i="0" u="none" strike="noStrike" kern="1200" cap="none" spc="0" normalizeH="0" baseline="0" noProof="0" dirty="0">
                <a:ln>
                  <a:noFill/>
                </a:ln>
                <a:solidFill>
                  <a:srgbClr val="333333"/>
                </a:solidFill>
                <a:effectLst/>
                <a:uLnTx/>
                <a:uFillTx/>
              </a:rPr>
              <a:t>,	12.08.25, </a:t>
            </a:r>
            <a:r>
              <a:rPr lang="de-DE" sz="2200" dirty="0">
                <a:solidFill>
                  <a:srgbClr val="333333"/>
                </a:solidFill>
              </a:rPr>
              <a:t>8 – 13 Uhr </a:t>
            </a:r>
            <a:endParaRPr kumimoji="0" lang="de-DE" sz="2200" b="0" i="0" u="none" strike="noStrike" kern="1200" cap="none" spc="0" normalizeH="0" baseline="0" noProof="0" dirty="0">
              <a:ln>
                <a:noFill/>
              </a:ln>
              <a:solidFill>
                <a:srgbClr val="333333"/>
              </a:solidFill>
              <a:effectLst/>
              <a:uLnTx/>
              <a:uFillTx/>
            </a:endParaRPr>
          </a:p>
          <a:p>
            <a:pPr defTabSz="914400">
              <a:lnSpc>
                <a:spcPct val="100000"/>
              </a:lnSpc>
              <a:spcBef>
                <a:spcPts val="0"/>
              </a:spcBef>
              <a:defRPr/>
            </a:pPr>
            <a:r>
              <a:rPr kumimoji="0" lang="de-DE" sz="2200" b="0" u="none" strike="noStrike" kern="1200" cap="none" spc="0" normalizeH="0" baseline="0" noProof="0" dirty="0">
                <a:ln>
                  <a:noFill/>
                </a:ln>
                <a:solidFill>
                  <a:srgbClr val="333333"/>
                </a:solidFill>
                <a:effectLst/>
                <a:uLnTx/>
                <a:uFillTx/>
              </a:rPr>
              <a:t>Mi,	13.08.25,</a:t>
            </a:r>
            <a:r>
              <a:rPr lang="de-DE" sz="2200" dirty="0">
                <a:solidFill>
                  <a:srgbClr val="333333"/>
                </a:solidFill>
              </a:rPr>
              <a:t> 8 – 13 Uhr </a:t>
            </a:r>
            <a:endParaRPr kumimoji="0" lang="de-DE" sz="2200" b="0" i="1" u="none" strike="noStrike" kern="1200" cap="none" spc="0" normalizeH="0" baseline="0" noProof="0" dirty="0">
              <a:ln>
                <a:noFill/>
              </a:ln>
              <a:solidFill>
                <a:srgbClr val="333333"/>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2200" dirty="0">
                <a:solidFill>
                  <a:srgbClr val="333333"/>
                </a:solidFill>
              </a:rPr>
              <a:t>Do</a:t>
            </a:r>
            <a:r>
              <a:rPr kumimoji="0" lang="de-DE" sz="2200" b="0" i="0" u="none" strike="noStrike" kern="1200" cap="none" spc="0" normalizeH="0" baseline="0" noProof="0" dirty="0">
                <a:ln>
                  <a:noFill/>
                </a:ln>
                <a:solidFill>
                  <a:srgbClr val="333333"/>
                </a:solidFill>
                <a:effectLst/>
                <a:uLnTx/>
                <a:uFillTx/>
              </a:rPr>
              <a:t>, 	1</a:t>
            </a:r>
            <a:r>
              <a:rPr lang="de-DE" sz="2200" dirty="0">
                <a:solidFill>
                  <a:srgbClr val="333333"/>
                </a:solidFill>
              </a:rPr>
              <a:t>4</a:t>
            </a:r>
            <a:r>
              <a:rPr kumimoji="0" lang="de-DE" sz="2200" b="0" i="0" u="none" strike="noStrike" kern="1200" cap="none" spc="0" normalizeH="0" baseline="0" noProof="0" dirty="0">
                <a:ln>
                  <a:noFill/>
                </a:ln>
                <a:solidFill>
                  <a:srgbClr val="333333"/>
                </a:solidFill>
                <a:effectLst/>
                <a:uLnTx/>
                <a:uFillTx/>
              </a:rPr>
              <a:t>.08.25, </a:t>
            </a:r>
            <a:r>
              <a:rPr lang="de-DE" sz="2200" dirty="0">
                <a:solidFill>
                  <a:srgbClr val="333333"/>
                </a:solidFill>
              </a:rPr>
              <a:t>8 – 13 Uhr </a:t>
            </a:r>
            <a:endParaRPr kumimoji="0" lang="de-DE" sz="2200" b="0" i="0" u="none" strike="noStrike" kern="1200" cap="none" spc="0" normalizeH="0" baseline="0" noProof="0" dirty="0">
              <a:ln>
                <a:noFill/>
              </a:ln>
              <a:solidFill>
                <a:srgbClr val="333333"/>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2200" dirty="0">
                <a:solidFill>
                  <a:srgbClr val="333333"/>
                </a:solidFill>
              </a:rPr>
              <a:t>Fr</a:t>
            </a:r>
            <a:r>
              <a:rPr kumimoji="0" lang="de-DE" sz="2200" b="0" i="0" u="none" strike="noStrike" kern="1200" cap="none" spc="0" normalizeH="0" baseline="0" noProof="0" dirty="0">
                <a:ln>
                  <a:noFill/>
                </a:ln>
                <a:solidFill>
                  <a:srgbClr val="333333"/>
                </a:solidFill>
                <a:effectLst/>
                <a:uLnTx/>
                <a:uFillTx/>
              </a:rPr>
              <a:t>,	</a:t>
            </a:r>
            <a:r>
              <a:rPr lang="de-DE" sz="2200" dirty="0">
                <a:solidFill>
                  <a:srgbClr val="333333"/>
                </a:solidFill>
              </a:rPr>
              <a:t>15</a:t>
            </a:r>
            <a:r>
              <a:rPr kumimoji="0" lang="de-DE" sz="2200" b="0" i="0" u="none" strike="noStrike" kern="1200" cap="none" spc="0" normalizeH="0" baseline="0" noProof="0" dirty="0">
                <a:ln>
                  <a:noFill/>
                </a:ln>
                <a:solidFill>
                  <a:srgbClr val="333333"/>
                </a:solidFill>
                <a:effectLst/>
                <a:uLnTx/>
                <a:uFillTx/>
              </a:rPr>
              <a:t>.08.25, </a:t>
            </a:r>
            <a:r>
              <a:rPr lang="de-DE" sz="2200" dirty="0">
                <a:solidFill>
                  <a:srgbClr val="333333"/>
                </a:solidFill>
              </a:rPr>
              <a:t>8 – 13 Uhr </a:t>
            </a:r>
            <a:endParaRPr kumimoji="0" lang="de-DE" sz="2200" b="0" i="0" u="none" strike="noStrike" kern="1200" cap="none" spc="0" normalizeH="0" baseline="0" noProof="0" dirty="0">
              <a:ln>
                <a:noFill/>
              </a:ln>
              <a:solidFill>
                <a:srgbClr val="333333"/>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2200" b="0" i="0" u="none" strike="noStrike" kern="1200" cap="none" spc="0" normalizeH="0" baseline="0" noProof="0" dirty="0">
              <a:ln>
                <a:noFill/>
              </a:ln>
              <a:solidFill>
                <a:srgbClr val="333333"/>
              </a:solidFill>
              <a:effectLst/>
              <a:uLnTx/>
              <a:uFillTx/>
              <a:latin typeface="Source Sans Pro Light" panose="020B0403030403020204" pitchFamily="34"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200" b="0" i="0" u="none" strike="noStrike" kern="1200" cap="none" spc="0" normalizeH="0" baseline="0" noProof="0" dirty="0">
                <a:ln>
                  <a:noFill/>
                </a:ln>
                <a:solidFill>
                  <a:srgbClr val="333333"/>
                </a:solidFill>
                <a:effectLst/>
                <a:uLnTx/>
                <a:uFillTx/>
              </a:rPr>
              <a:t>Raum 3.107 (Prinz) / Raum 3.101 (Schmidt)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2200" b="0" i="0" u="none" strike="noStrike" kern="1200" cap="none" spc="0" normalizeH="0" baseline="0" noProof="0" dirty="0">
              <a:ln>
                <a:noFill/>
              </a:ln>
              <a:solidFill>
                <a:srgbClr val="333333"/>
              </a:solidFill>
              <a:effectLst/>
              <a:uLnTx/>
              <a:uFillTx/>
              <a:latin typeface="Source Sans Pro Light" panose="020B0403030403020204" pitchFamily="34"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2400" b="1" dirty="0">
                <a:cs typeface="+mj-cs"/>
              </a:rPr>
              <a:t>Pausen</a:t>
            </a:r>
            <a:r>
              <a:rPr kumimoji="0" lang="de-DE" sz="2200" b="0" i="0" u="none" strike="noStrike" kern="1200" cap="none" spc="0" normalizeH="0" baseline="0" noProof="0" dirty="0">
                <a:ln>
                  <a:noFill/>
                </a:ln>
                <a:solidFill>
                  <a:srgbClr val="333333"/>
                </a:solidFill>
                <a:effectLst/>
                <a:uLnTx/>
                <a:uFillTx/>
              </a:rPr>
              <a:t> werden jeden Tag in Abhängigkeit des Seminarverlaufs festgelegt</a:t>
            </a:r>
            <a:r>
              <a:rPr kumimoji="0" lang="de-DE" sz="2200" b="0" i="0" u="none" strike="noStrike" kern="1200" cap="none" spc="0" normalizeH="0" baseline="0" noProof="0" dirty="0">
                <a:ln>
                  <a:noFill/>
                </a:ln>
                <a:solidFill>
                  <a:srgbClr val="333333"/>
                </a:solidFill>
                <a:effectLst/>
                <a:uLnTx/>
                <a:uFillTx/>
                <a:latin typeface="Source Sans Pro Light" panose="020B0403030403020204" pitchFamily="34" charset="0"/>
                <a:ea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2200" b="0" i="0" u="none" strike="noStrike" kern="1200" cap="none" spc="0" normalizeH="0" baseline="0" noProof="0" dirty="0">
              <a:ln>
                <a:noFill/>
              </a:ln>
              <a:solidFill>
                <a:srgbClr val="333333"/>
              </a:solidFill>
              <a:effectLst/>
              <a:uLnTx/>
              <a:uFillTx/>
              <a:latin typeface="Arial"/>
              <a:ea typeface="+mn-ea"/>
              <a:cs typeface="+mn-cs"/>
            </a:endParaRPr>
          </a:p>
        </p:txBody>
      </p:sp>
      <p:pic>
        <p:nvPicPr>
          <p:cNvPr id="7" name="Grafik 6">
            <a:extLst>
              <a:ext uri="{FF2B5EF4-FFF2-40B4-BE49-F238E27FC236}">
                <a16:creationId xmlns:a16="http://schemas.microsoft.com/office/drawing/2014/main" id="{8A55094A-DE69-CBED-D985-0AB538C996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1675" y="4479364"/>
            <a:ext cx="1928479" cy="1214964"/>
          </a:xfrm>
          <a:prstGeom prst="rect">
            <a:avLst/>
          </a:prstGeom>
        </p:spPr>
      </p:pic>
      <p:pic>
        <p:nvPicPr>
          <p:cNvPr id="3" name="Grafik 2">
            <a:extLst>
              <a:ext uri="{FF2B5EF4-FFF2-40B4-BE49-F238E27FC236}">
                <a16:creationId xmlns:a16="http://schemas.microsoft.com/office/drawing/2014/main" id="{8A2955B1-A70D-FD92-C62E-F3A90B137779}"/>
              </a:ext>
            </a:extLst>
          </p:cNvPr>
          <p:cNvPicPr>
            <a:picLocks noChangeAspect="1"/>
          </p:cNvPicPr>
          <p:nvPr/>
        </p:nvPicPr>
        <p:blipFill>
          <a:blip r:embed="rId4"/>
          <a:stretch>
            <a:fillRect/>
          </a:stretch>
        </p:blipFill>
        <p:spPr>
          <a:xfrm>
            <a:off x="3945965" y="459033"/>
            <a:ext cx="521583" cy="521583"/>
          </a:xfrm>
          <a:prstGeom prst="rect">
            <a:avLst/>
          </a:prstGeom>
        </p:spPr>
      </p:pic>
    </p:spTree>
    <p:extLst>
      <p:ext uri="{BB962C8B-B14F-4D97-AF65-F5344CB8AC3E}">
        <p14:creationId xmlns:p14="http://schemas.microsoft.com/office/powerpoint/2010/main" val="402550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5402D-CB35-A9A2-B107-88E5B5AD738A}"/>
              </a:ext>
            </a:extLst>
          </p:cNvPr>
          <p:cNvSpPr>
            <a:spLocks noGrp="1"/>
          </p:cNvSpPr>
          <p:nvPr>
            <p:ph type="title"/>
          </p:nvPr>
        </p:nvSpPr>
        <p:spPr>
          <a:xfrm>
            <a:off x="838200" y="365128"/>
            <a:ext cx="10515600" cy="839945"/>
          </a:xfrm>
        </p:spPr>
        <p:txBody>
          <a:bodyPr/>
          <a:lstStyle/>
          <a:p>
            <a:r>
              <a:rPr lang="de-DE" b="1" dirty="0">
                <a:solidFill>
                  <a:srgbClr val="267326"/>
                </a:solidFill>
              </a:rPr>
              <a:t>Seminarmaterialien (Prinz)</a:t>
            </a:r>
          </a:p>
        </p:txBody>
      </p:sp>
      <p:sp>
        <p:nvSpPr>
          <p:cNvPr id="3" name="Inhaltsplatzhalter 2">
            <a:extLst>
              <a:ext uri="{FF2B5EF4-FFF2-40B4-BE49-F238E27FC236}">
                <a16:creationId xmlns:a16="http://schemas.microsoft.com/office/drawing/2014/main" id="{26BC7B3F-B010-CB6C-B97E-D5410F01ABC6}"/>
              </a:ext>
            </a:extLst>
          </p:cNvPr>
          <p:cNvSpPr>
            <a:spLocks noGrp="1"/>
          </p:cNvSpPr>
          <p:nvPr>
            <p:ph idx="1"/>
          </p:nvPr>
        </p:nvSpPr>
        <p:spPr>
          <a:xfrm>
            <a:off x="931718" y="1205073"/>
            <a:ext cx="10515600" cy="4505387"/>
          </a:xfrm>
        </p:spPr>
        <p:txBody>
          <a:bodyPr>
            <a:normAutofit fontScale="92500" lnSpcReduction="20000"/>
          </a:bodyPr>
          <a:lstStyle/>
          <a:p>
            <a:pPr>
              <a:buClr>
                <a:srgbClr val="267326"/>
              </a:buClr>
              <a:defRPr/>
            </a:pPr>
            <a:r>
              <a:rPr lang="de-DE" sz="3000" dirty="0">
                <a:solidFill>
                  <a:srgbClr val="32414B"/>
                </a:solidFill>
              </a:rPr>
              <a:t>Alle Seminarmaterialien finden Sie auf </a:t>
            </a:r>
            <a:r>
              <a:rPr lang="de-DE" sz="3000" b="1" dirty="0" err="1">
                <a:solidFill>
                  <a:srgbClr val="32414B"/>
                </a:solidFill>
              </a:rPr>
              <a:t>Stud.IP</a:t>
            </a:r>
            <a:r>
              <a:rPr lang="de-DE" sz="3000" b="1" dirty="0">
                <a:solidFill>
                  <a:srgbClr val="32414B"/>
                </a:solidFill>
              </a:rPr>
              <a:t>: </a:t>
            </a:r>
            <a:endParaRPr lang="de-DE" sz="3000" dirty="0">
              <a:solidFill>
                <a:srgbClr val="32414B"/>
              </a:solidFill>
            </a:endParaRPr>
          </a:p>
          <a:p>
            <a:pPr marL="622300" indent="-347663" eaLnBrk="1" hangingPunct="1">
              <a:lnSpc>
                <a:spcPct val="90000"/>
              </a:lnSpc>
              <a:buClr>
                <a:schemeClr val="tx1"/>
              </a:buClr>
              <a:buFont typeface="Arial" panose="020B0604020202020204" pitchFamily="34" charset="0"/>
              <a:buChar char="•"/>
              <a:defRPr/>
            </a:pPr>
            <a:r>
              <a:rPr lang="de-DE" sz="3000" dirty="0">
                <a:solidFill>
                  <a:srgbClr val="32414B"/>
                </a:solidFill>
              </a:rPr>
              <a:t>Für jeden Seminartag einen Ordner mit </a:t>
            </a:r>
          </a:p>
          <a:p>
            <a:pPr marL="1112827" lvl="3" indent="-347663">
              <a:buClr>
                <a:schemeClr val="tx1"/>
              </a:buClr>
              <a:defRPr/>
            </a:pPr>
            <a:r>
              <a:rPr lang="de-DE" sz="2800" dirty="0">
                <a:solidFill>
                  <a:srgbClr val="32414B"/>
                </a:solidFill>
              </a:rPr>
              <a:t>Seminarfolien</a:t>
            </a:r>
          </a:p>
          <a:p>
            <a:pPr marL="1112827" lvl="3" indent="-347663">
              <a:buClr>
                <a:schemeClr val="tx1"/>
              </a:buClr>
              <a:defRPr/>
            </a:pPr>
            <a:r>
              <a:rPr lang="de-DE" sz="2800" dirty="0">
                <a:solidFill>
                  <a:srgbClr val="32414B"/>
                </a:solidFill>
              </a:rPr>
              <a:t>Literatur</a:t>
            </a:r>
          </a:p>
          <a:p>
            <a:pPr marL="1112827" lvl="3" indent="-347663">
              <a:buClr>
                <a:schemeClr val="tx1"/>
              </a:buClr>
              <a:defRPr/>
            </a:pPr>
            <a:r>
              <a:rPr lang="de-DE" sz="2800" dirty="0">
                <a:solidFill>
                  <a:srgbClr val="32414B"/>
                </a:solidFill>
              </a:rPr>
              <a:t>Material</a:t>
            </a:r>
          </a:p>
          <a:p>
            <a:pPr marL="1112827" lvl="3" indent="-347663">
              <a:buClr>
                <a:schemeClr val="tx1"/>
              </a:buClr>
              <a:defRPr/>
            </a:pPr>
            <a:r>
              <a:rPr lang="de-DE" sz="2800" dirty="0">
                <a:solidFill>
                  <a:srgbClr val="32414B"/>
                </a:solidFill>
              </a:rPr>
              <a:t>etc. </a:t>
            </a:r>
          </a:p>
          <a:p>
            <a:pPr marL="622300" indent="-347663" eaLnBrk="1" hangingPunct="1">
              <a:lnSpc>
                <a:spcPct val="90000"/>
              </a:lnSpc>
              <a:buClr>
                <a:schemeClr val="tx1"/>
              </a:buClr>
              <a:buFont typeface="Arial" panose="020B0604020202020204" pitchFamily="34" charset="0"/>
              <a:buChar char="•"/>
              <a:defRPr/>
            </a:pPr>
            <a:r>
              <a:rPr lang="de-DE" sz="3000" dirty="0">
                <a:solidFill>
                  <a:srgbClr val="32414B"/>
                </a:solidFill>
              </a:rPr>
              <a:t>Ordner für Abgaben von Aufgabenbearbeitungen </a:t>
            </a:r>
          </a:p>
          <a:p>
            <a:pPr marL="274637" indent="0" eaLnBrk="1" hangingPunct="1">
              <a:lnSpc>
                <a:spcPct val="90000"/>
              </a:lnSpc>
              <a:buClr>
                <a:schemeClr val="tx1"/>
              </a:buClr>
              <a:defRPr/>
            </a:pPr>
            <a:r>
              <a:rPr lang="de-DE" sz="3000" dirty="0">
                <a:solidFill>
                  <a:srgbClr val="32414B"/>
                </a:solidFill>
              </a:rPr>
              <a:t>	(als </a:t>
            </a:r>
            <a:r>
              <a:rPr lang="de-DE" sz="3000" dirty="0" err="1">
                <a:solidFill>
                  <a:srgbClr val="32414B"/>
                </a:solidFill>
              </a:rPr>
              <a:t>pdf</a:t>
            </a:r>
            <a:r>
              <a:rPr lang="de-DE" sz="3000" dirty="0">
                <a:solidFill>
                  <a:srgbClr val="32414B"/>
                </a:solidFill>
              </a:rPr>
              <a:t>: </a:t>
            </a:r>
            <a:r>
              <a:rPr lang="de-DE" sz="3000" i="1" dirty="0">
                <a:solidFill>
                  <a:srgbClr val="32414B"/>
                </a:solidFill>
              </a:rPr>
              <a:t>Aufgabenstellung #_Nachname</a:t>
            </a:r>
            <a:r>
              <a:rPr lang="de-DE" sz="3000" dirty="0">
                <a:solidFill>
                  <a:srgbClr val="32414B"/>
                </a:solidFill>
              </a:rPr>
              <a:t>)</a:t>
            </a:r>
          </a:p>
          <a:p>
            <a:pPr marL="731837" indent="-457200">
              <a:buClr>
                <a:schemeClr val="tx1"/>
              </a:buClr>
              <a:buFont typeface="Arial" panose="020B0604020202020204" pitchFamily="34" charset="0"/>
              <a:buChar char="•"/>
              <a:defRPr/>
            </a:pPr>
            <a:r>
              <a:rPr lang="de-DE" sz="3200" dirty="0">
                <a:solidFill>
                  <a:srgbClr val="32414B"/>
                </a:solidFill>
              </a:rPr>
              <a:t>Informationen zur Prüfungs- und Studienleistung</a:t>
            </a:r>
          </a:p>
          <a:p>
            <a:pPr marL="274637" indent="0" eaLnBrk="1" hangingPunct="1">
              <a:lnSpc>
                <a:spcPct val="90000"/>
              </a:lnSpc>
              <a:buClr>
                <a:schemeClr val="tx1"/>
              </a:buClr>
              <a:defRPr/>
            </a:pPr>
            <a:endParaRPr lang="de-DE" sz="2200" dirty="0">
              <a:solidFill>
                <a:srgbClr val="32414B"/>
              </a:solidFill>
            </a:endParaRPr>
          </a:p>
          <a:p>
            <a:pPr eaLnBrk="1" hangingPunct="1">
              <a:lnSpc>
                <a:spcPct val="90000"/>
              </a:lnSpc>
              <a:buClr>
                <a:schemeClr val="tx1"/>
              </a:buClr>
              <a:buFont typeface="Wingdings" panose="05000000000000000000" pitchFamily="2" charset="2"/>
              <a:buChar char="à"/>
              <a:defRPr/>
            </a:pPr>
            <a:r>
              <a:rPr lang="de-DE" dirty="0">
                <a:sym typeface="Wingdings" panose="05000000000000000000" pitchFamily="2" charset="2"/>
              </a:rPr>
              <a:t> Bitte beachten Sie stets den </a:t>
            </a:r>
            <a:r>
              <a:rPr lang="de-DE" u="sng" dirty="0">
                <a:sym typeface="Wingdings" panose="05000000000000000000" pitchFamily="2" charset="2"/>
              </a:rPr>
              <a:t>aktualisierten Seminarplan</a:t>
            </a:r>
            <a:endParaRPr lang="de-DE" dirty="0"/>
          </a:p>
        </p:txBody>
      </p:sp>
      <p:pic>
        <p:nvPicPr>
          <p:cNvPr id="5" name="Grafik 4">
            <a:extLst>
              <a:ext uri="{FF2B5EF4-FFF2-40B4-BE49-F238E27FC236}">
                <a16:creationId xmlns:a16="http://schemas.microsoft.com/office/drawing/2014/main" id="{2E2BAF5D-F75E-5A90-B538-39DBEFAB71D1}"/>
              </a:ext>
            </a:extLst>
          </p:cNvPr>
          <p:cNvPicPr>
            <a:picLocks noChangeAspect="1"/>
          </p:cNvPicPr>
          <p:nvPr/>
        </p:nvPicPr>
        <p:blipFill>
          <a:blip r:embed="rId3"/>
          <a:stretch>
            <a:fillRect/>
          </a:stretch>
        </p:blipFill>
        <p:spPr>
          <a:xfrm>
            <a:off x="5901435" y="410640"/>
            <a:ext cx="576166" cy="576166"/>
          </a:xfrm>
          <a:prstGeom prst="rect">
            <a:avLst/>
          </a:prstGeom>
        </p:spPr>
      </p:pic>
    </p:spTree>
    <p:extLst>
      <p:ext uri="{BB962C8B-B14F-4D97-AF65-F5344CB8AC3E}">
        <p14:creationId xmlns:p14="http://schemas.microsoft.com/office/powerpoint/2010/main" val="404129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3D9FCA-605B-FF09-3CDA-B708D08F116F}"/>
              </a:ext>
            </a:extLst>
          </p:cNvPr>
          <p:cNvSpPr>
            <a:spLocks noGrp="1"/>
          </p:cNvSpPr>
          <p:nvPr>
            <p:ph type="title"/>
          </p:nvPr>
        </p:nvSpPr>
        <p:spPr>
          <a:xfrm>
            <a:off x="838200" y="365128"/>
            <a:ext cx="10515600" cy="839945"/>
          </a:xfrm>
        </p:spPr>
        <p:txBody>
          <a:bodyPr/>
          <a:lstStyle/>
          <a:p>
            <a:r>
              <a:rPr lang="de-DE" b="1" dirty="0">
                <a:solidFill>
                  <a:srgbClr val="267326"/>
                </a:solidFill>
              </a:rPr>
              <a:t>Seminarmaterialien (Schmidt)</a:t>
            </a:r>
          </a:p>
        </p:txBody>
      </p:sp>
      <p:sp>
        <p:nvSpPr>
          <p:cNvPr id="3" name="Inhaltsplatzhalter 2">
            <a:extLst>
              <a:ext uri="{FF2B5EF4-FFF2-40B4-BE49-F238E27FC236}">
                <a16:creationId xmlns:a16="http://schemas.microsoft.com/office/drawing/2014/main" id="{98682A5D-E20A-9068-CD9B-50537A51D34B}"/>
              </a:ext>
            </a:extLst>
          </p:cNvPr>
          <p:cNvSpPr>
            <a:spLocks noGrp="1"/>
          </p:cNvSpPr>
          <p:nvPr>
            <p:ph idx="1"/>
          </p:nvPr>
        </p:nvSpPr>
        <p:spPr>
          <a:xfrm>
            <a:off x="838200" y="1277741"/>
            <a:ext cx="10515600" cy="4558064"/>
          </a:xfrm>
        </p:spPr>
        <p:txBody>
          <a:bodyPr>
            <a:normAutofit fontScale="92500" lnSpcReduction="10000"/>
          </a:bodyPr>
          <a:lstStyle/>
          <a:p>
            <a:r>
              <a:rPr lang="de-DE" dirty="0"/>
              <a:t>Alle Seminarmaterialien, Ankündigungen, Arbeitsaufträge etc. werden über den Innovationspace distribuiert. Sie finden den Kurs </a:t>
            </a:r>
            <a:r>
              <a:rPr lang="de-DE" dirty="0">
                <a:latin typeface="Source Sans Pro Light" panose="020B0403030403020204" pitchFamily="34" charset="0"/>
              </a:rPr>
              <a:t>„</a:t>
            </a:r>
            <a:r>
              <a:rPr lang="de-DE" i="0" u="none" strike="noStrike" dirty="0">
                <a:solidFill>
                  <a:srgbClr val="1D2125"/>
                </a:solidFill>
                <a:effectLst/>
                <a:latin typeface="Source Sans Pro Light" panose="020B0403030403020204" pitchFamily="34" charset="0"/>
              </a:rPr>
              <a:t>Classroom Management in der Grundschule: Theorie, Empirie &amp; Fallarbeit (</a:t>
            </a:r>
            <a:r>
              <a:rPr lang="de-DE" i="0" u="none" strike="noStrike" dirty="0" err="1">
                <a:solidFill>
                  <a:srgbClr val="1D2125"/>
                </a:solidFill>
                <a:effectLst/>
                <a:latin typeface="Source Sans Pro Light" panose="020B0403030403020204" pitchFamily="34" charset="0"/>
              </a:rPr>
              <a:t>SoSe</a:t>
            </a:r>
            <a:r>
              <a:rPr lang="de-DE" i="0" u="none" strike="noStrike" dirty="0">
                <a:solidFill>
                  <a:srgbClr val="1D2125"/>
                </a:solidFill>
                <a:effectLst/>
                <a:latin typeface="Source Sans Pro Light" panose="020B0403030403020204" pitchFamily="34" charset="0"/>
              </a:rPr>
              <a:t> 25; Kompaktseminar)“ </a:t>
            </a:r>
            <a:r>
              <a:rPr lang="de-DE" dirty="0"/>
              <a:t>unter </a:t>
            </a:r>
            <a:r>
              <a:rPr lang="de-DE" dirty="0">
                <a:solidFill>
                  <a:schemeClr val="accent6"/>
                </a:solidFill>
                <a:hlinkClick r:id="rId3">
                  <a:extLst>
                    <a:ext uri="{A12FA001-AC4F-418D-AE19-62706E023703}">
                      <ahyp:hlinkClr xmlns:ahyp="http://schemas.microsoft.com/office/drawing/2018/hyperlinkcolor" val="tx"/>
                    </a:ext>
                  </a:extLst>
                </a:hlinkClick>
              </a:rPr>
              <a:t>https://innovationspace.ph-karlsruhe.de/course/view.php?id=566</a:t>
            </a:r>
            <a:endParaRPr lang="de-DE" dirty="0">
              <a:solidFill>
                <a:schemeClr val="accent6"/>
              </a:solidFill>
            </a:endParaRPr>
          </a:p>
          <a:p>
            <a:endParaRPr lang="de-DE" dirty="0"/>
          </a:p>
          <a:p>
            <a:endParaRPr lang="de-DE" dirty="0"/>
          </a:p>
          <a:p>
            <a:endParaRPr lang="de-DE" dirty="0"/>
          </a:p>
          <a:p>
            <a:endParaRPr lang="de-DE" b="1" dirty="0">
              <a:solidFill>
                <a:srgbClr val="A52019"/>
              </a:solidFill>
            </a:endParaRPr>
          </a:p>
          <a:p>
            <a:pPr algn="ctr"/>
            <a:endParaRPr lang="de-DE" b="1" dirty="0">
              <a:solidFill>
                <a:srgbClr val="A52019"/>
              </a:solidFill>
            </a:endParaRPr>
          </a:p>
          <a:p>
            <a:pPr algn="ctr"/>
            <a:r>
              <a:rPr lang="de-DE" b="1" dirty="0">
                <a:solidFill>
                  <a:srgbClr val="A52019"/>
                </a:solidFill>
              </a:rPr>
              <a:t>Wir verwenden also kein </a:t>
            </a:r>
            <a:r>
              <a:rPr lang="de-DE" b="1" dirty="0" err="1">
                <a:solidFill>
                  <a:srgbClr val="A52019"/>
                </a:solidFill>
              </a:rPr>
              <a:t>Stud</a:t>
            </a:r>
            <a:r>
              <a:rPr lang="de-DE" b="1" dirty="0">
                <a:solidFill>
                  <a:srgbClr val="A52019"/>
                </a:solidFill>
              </a:rPr>
              <a:t>-IP!</a:t>
            </a:r>
          </a:p>
          <a:p>
            <a:endParaRPr lang="de-DE" dirty="0"/>
          </a:p>
        </p:txBody>
      </p:sp>
      <p:pic>
        <p:nvPicPr>
          <p:cNvPr id="5" name="Grafik 4">
            <a:extLst>
              <a:ext uri="{FF2B5EF4-FFF2-40B4-BE49-F238E27FC236}">
                <a16:creationId xmlns:a16="http://schemas.microsoft.com/office/drawing/2014/main" id="{C47BAC98-E21B-C214-DDC8-829129D29104}"/>
              </a:ext>
            </a:extLst>
          </p:cNvPr>
          <p:cNvPicPr>
            <a:picLocks noChangeAspect="1"/>
          </p:cNvPicPr>
          <p:nvPr/>
        </p:nvPicPr>
        <p:blipFill>
          <a:blip r:embed="rId4"/>
          <a:stretch>
            <a:fillRect/>
          </a:stretch>
        </p:blipFill>
        <p:spPr>
          <a:xfrm>
            <a:off x="6452765" y="377158"/>
            <a:ext cx="576166" cy="576166"/>
          </a:xfrm>
          <a:prstGeom prst="rect">
            <a:avLst/>
          </a:prstGeom>
        </p:spPr>
      </p:pic>
      <p:pic>
        <p:nvPicPr>
          <p:cNvPr id="7" name="Grafik 6">
            <a:extLst>
              <a:ext uri="{FF2B5EF4-FFF2-40B4-BE49-F238E27FC236}">
                <a16:creationId xmlns:a16="http://schemas.microsoft.com/office/drawing/2014/main" id="{C61A531D-8C86-2EFE-C6CA-D813F75DDBFD}"/>
              </a:ext>
            </a:extLst>
          </p:cNvPr>
          <p:cNvPicPr>
            <a:picLocks noChangeAspect="1"/>
          </p:cNvPicPr>
          <p:nvPr/>
        </p:nvPicPr>
        <p:blipFill>
          <a:blip r:embed="rId5"/>
          <a:stretch>
            <a:fillRect/>
          </a:stretch>
        </p:blipFill>
        <p:spPr>
          <a:xfrm>
            <a:off x="8700018" y="2851687"/>
            <a:ext cx="2086801" cy="2086801"/>
          </a:xfrm>
          <a:prstGeom prst="rect">
            <a:avLst/>
          </a:prstGeom>
        </p:spPr>
      </p:pic>
    </p:spTree>
    <p:extLst>
      <p:ext uri="{BB962C8B-B14F-4D97-AF65-F5344CB8AC3E}">
        <p14:creationId xmlns:p14="http://schemas.microsoft.com/office/powerpoint/2010/main" val="793980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3870</Words>
  <Application>Microsoft Macintosh PowerPoint</Application>
  <PresentationFormat>Breitbild</PresentationFormat>
  <Paragraphs>395</Paragraphs>
  <Slides>39</Slides>
  <Notes>34</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39</vt:i4>
      </vt:variant>
    </vt:vector>
  </HeadingPairs>
  <TitlesOfParts>
    <vt:vector size="49" baseType="lpstr">
      <vt:lpstr>Arial</vt:lpstr>
      <vt:lpstr>Calibri</vt:lpstr>
      <vt:lpstr>LMU CompatilFact</vt:lpstr>
      <vt:lpstr>Segoe UI</vt:lpstr>
      <vt:lpstr>Source Sans Pro</vt:lpstr>
      <vt:lpstr>Source Sans Pro Light</vt:lpstr>
      <vt:lpstr>Source Sans Pro Semibold</vt:lpstr>
      <vt:lpstr>Times New Roman</vt:lpstr>
      <vt:lpstr>Wingdings</vt:lpstr>
      <vt:lpstr>Office</vt:lpstr>
      <vt:lpstr>PowerPoint-Präsentation</vt:lpstr>
      <vt:lpstr>Struktur</vt:lpstr>
      <vt:lpstr>Organisation des Seminars</vt:lpstr>
      <vt:lpstr>Eva Prinz</vt:lpstr>
      <vt:lpstr>Kirstin Schmidt</vt:lpstr>
      <vt:lpstr>Seminarplan</vt:lpstr>
      <vt:lpstr>Seminarzeiten</vt:lpstr>
      <vt:lpstr>Seminarmaterialien (Prinz)</vt:lpstr>
      <vt:lpstr>Seminarmaterialien (Schmidt)</vt:lpstr>
      <vt:lpstr>Welche CP gibt es wofür?</vt:lpstr>
      <vt:lpstr>Welche CP gibt es wofür?</vt:lpstr>
      <vt:lpstr>Seminarkonzeption – Fallarbeit </vt:lpstr>
      <vt:lpstr>Fallarbeit</vt:lpstr>
      <vt:lpstr>Fallarbeit</vt:lpstr>
      <vt:lpstr>Fallarbeit</vt:lpstr>
      <vt:lpstr>Fallarbeit</vt:lpstr>
      <vt:lpstr>Fallarbeit</vt:lpstr>
      <vt:lpstr>Fallgenerierung</vt:lpstr>
      <vt:lpstr>Fallgenerierung - Beispiel</vt:lpstr>
      <vt:lpstr>Fallgenerierung - Beispiel</vt:lpstr>
      <vt:lpstr>Fallgenerierung - Beispiel</vt:lpstr>
      <vt:lpstr>Fallgenerierung - Beispiel</vt:lpstr>
      <vt:lpstr>Fallgenerierung - Beispiel</vt:lpstr>
      <vt:lpstr>Fallgenerierung - Beispiel</vt:lpstr>
      <vt:lpstr>Fallgenerierung</vt:lpstr>
      <vt:lpstr>Fallgenerierung – Beispiel </vt:lpstr>
      <vt:lpstr>Fallgenerierung</vt:lpstr>
      <vt:lpstr>Fallgenerierung – Beispiel </vt:lpstr>
      <vt:lpstr>Fallgenerierung</vt:lpstr>
      <vt:lpstr>Fallgenerierung – Beispiel </vt:lpstr>
      <vt:lpstr>Fallgenerierung</vt:lpstr>
      <vt:lpstr>Fallgenerierung</vt:lpstr>
      <vt:lpstr>Fallgenerierung</vt:lpstr>
      <vt:lpstr>Fallgenerierung - Tipps</vt:lpstr>
      <vt:lpstr>Vertiefung: Kollegiale Fallberatung   oder  Videoproduktion</vt:lpstr>
      <vt:lpstr>Kollegiale Fallberatung</vt:lpstr>
      <vt:lpstr>Videoproduktion</vt:lpstr>
      <vt:lpstr>Bis zur Kompaktphase vorzubereiten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Gundula Wagner-Rexin</dc:creator>
  <cp:lastModifiedBy>Kirstin Schmidt</cp:lastModifiedBy>
  <cp:revision>96</cp:revision>
  <dcterms:created xsi:type="dcterms:W3CDTF">2019-10-17T10:01:08Z</dcterms:created>
  <dcterms:modified xsi:type="dcterms:W3CDTF">2025-04-29T13:30:20Z</dcterms:modified>
</cp:coreProperties>
</file>