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107997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326"/>
    <a:srgbClr val="7FC4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94637"/>
  </p:normalViewPr>
  <p:slideViewPr>
    <p:cSldViewPr snapToGrid="0">
      <p:cViewPr varScale="1">
        <p:scale>
          <a:sx n="131" d="100"/>
          <a:sy n="131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A4E96-7081-4F4B-B88B-8E39A2882099}" type="datetimeFigureOut">
              <a:rPr lang="de-DE" smtClean="0"/>
              <a:t>17.07.24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CB10-3C25-A24F-8C0F-7CDAE97055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40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1pPr>
    <a:lvl2pPr marL="388785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2pPr>
    <a:lvl3pPr marL="777571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3pPr>
    <a:lvl4pPr marL="1166356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4pPr>
    <a:lvl5pPr marL="1555142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5pPr>
    <a:lvl6pPr marL="1943927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6pPr>
    <a:lvl7pPr marL="2332712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7pPr>
    <a:lvl8pPr marL="2721499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8pPr>
    <a:lvl9pPr marL="3110284" algn="l" defTabSz="777571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CCB10-3C25-A24F-8C0F-7CDAE970553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0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883861"/>
            <a:ext cx="809982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836605"/>
            <a:ext cx="8099822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17.07.24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48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17.07.24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63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87536"/>
            <a:ext cx="2328699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87536"/>
            <a:ext cx="6851100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17.07.24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98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17.07.24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56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346419"/>
            <a:ext cx="931479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614203"/>
            <a:ext cx="93147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17.07.24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32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437680"/>
            <a:ext cx="4589899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437680"/>
            <a:ext cx="4589899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17.07.24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10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87536"/>
            <a:ext cx="9314796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323916"/>
            <a:ext cx="45688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972747"/>
            <a:ext cx="4568806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323916"/>
            <a:ext cx="45913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972747"/>
            <a:ext cx="4591306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17.07.24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63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17.07.24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58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17.07.24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02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777597"/>
            <a:ext cx="546738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17.07.24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3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777597"/>
            <a:ext cx="546738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90A3-98CA-2645-B1F7-BC5CB211C6A3}" type="datetimeFigureOut">
              <a:rPr lang="de-DE" smtClean="0"/>
              <a:t>17.07.24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32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87536"/>
            <a:ext cx="93147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437680"/>
            <a:ext cx="93147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290A3-98CA-2645-B1F7-BC5CB211C6A3}" type="datetimeFigureOut">
              <a:rPr lang="de-DE" smtClean="0"/>
              <a:t>17.07.24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005626"/>
            <a:ext cx="364492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4F702-55B2-0D42-A0B8-32AE4F312F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3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B8765EA-B6DA-A6BD-6741-C478834D9BEB}"/>
              </a:ext>
            </a:extLst>
          </p:cNvPr>
          <p:cNvSpPr txBox="1"/>
          <p:nvPr/>
        </p:nvSpPr>
        <p:spPr>
          <a:xfrm>
            <a:off x="848201" y="3690939"/>
            <a:ext cx="1767840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Presentation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of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scientific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result</a:t>
            </a:r>
            <a:endParaRPr lang="de-DE" sz="16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text-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based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/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visual</a:t>
            </a:r>
            <a:endParaRPr lang="de-DE" sz="1400" i="1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23E40A-2031-FF5D-547D-8FC6DEF89237}"/>
              </a:ext>
            </a:extLst>
          </p:cNvPr>
          <p:cNvSpPr txBox="1"/>
          <p:nvPr/>
        </p:nvSpPr>
        <p:spPr>
          <a:xfrm>
            <a:off x="8770750" y="886643"/>
            <a:ext cx="217821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Long-term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knowledge</a:t>
            </a:r>
            <a:endParaRPr lang="de-DE" sz="16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(e.g., 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statistical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literacy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or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graph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literacy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77EA445-821C-DF7D-5B0F-A75A2F24FE7C}"/>
              </a:ext>
            </a:extLst>
          </p:cNvPr>
          <p:cNvSpPr txBox="1"/>
          <p:nvPr/>
        </p:nvSpPr>
        <p:spPr>
          <a:xfrm>
            <a:off x="3439001" y="3567826"/>
            <a:ext cx="176784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Features</a:t>
            </a:r>
          </a:p>
          <a:p>
            <a:pPr algn="ctr"/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text-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based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/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visual</a:t>
            </a:r>
            <a:endParaRPr lang="de-DE" sz="1400" i="1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E24B6B-551A-8D8A-834E-D0068A124BEB}"/>
              </a:ext>
            </a:extLst>
          </p:cNvPr>
          <p:cNvSpPr txBox="1"/>
          <p:nvPr/>
        </p:nvSpPr>
        <p:spPr>
          <a:xfrm>
            <a:off x="8610439" y="3181916"/>
            <a:ext cx="17678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Mental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model</a:t>
            </a:r>
            <a:endParaRPr lang="de-DE" sz="16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A7DEEE8-9BF8-4DAD-C1D0-981AC541FAE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616041" y="3844825"/>
            <a:ext cx="822960" cy="246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05E8A3-12B1-A3FF-62E2-AD24A08367A9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 flipV="1">
            <a:off x="7792561" y="3443526"/>
            <a:ext cx="817878" cy="204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A237FDA-8A5A-4656-B14E-0F631A49590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9839801" y="1656085"/>
            <a:ext cx="20054" cy="152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EE94A64-54CB-BC58-9125-4A328ECD63E4}"/>
              </a:ext>
            </a:extLst>
          </p:cNvPr>
          <p:cNvCxnSpPr>
            <a:cxnSpLocks/>
          </p:cNvCxnSpPr>
          <p:nvPr/>
        </p:nvCxnSpPr>
        <p:spPr>
          <a:xfrm flipV="1">
            <a:off x="9128601" y="1656085"/>
            <a:ext cx="0" cy="152583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B601D2EC-3D5E-A67E-6D84-084190A036C5}"/>
              </a:ext>
            </a:extLst>
          </p:cNvPr>
          <p:cNvSpPr txBox="1"/>
          <p:nvPr/>
        </p:nvSpPr>
        <p:spPr>
          <a:xfrm>
            <a:off x="2646521" y="4171285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LM Roman 10" pitchFamily="2" charset="77"/>
                <a:cs typeface="Didot" panose="02000503000000020003" pitchFamily="2" charset="-79"/>
              </a:rPr>
              <a:t>Perception</a:t>
            </a:r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 / Attention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F096AD3-C7DD-B235-59A8-4512919FEF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334404" y="1364262"/>
            <a:ext cx="4436346" cy="15712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DCDE078-A1B7-47E0-BEC2-F6273177537B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 flipV="1">
            <a:off x="5206841" y="3648066"/>
            <a:ext cx="817880" cy="1967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124C3A75-48E2-B432-B1F9-D7D2D6E4324E}"/>
              </a:ext>
            </a:extLst>
          </p:cNvPr>
          <p:cNvSpPr txBox="1"/>
          <p:nvPr/>
        </p:nvSpPr>
        <p:spPr>
          <a:xfrm>
            <a:off x="6024721" y="3263345"/>
            <a:ext cx="176784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Internal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representation</a:t>
            </a:r>
            <a:endParaRPr lang="de-DE" sz="16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 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0999702-7E76-7219-78A6-7E3469344AE5}"/>
              </a:ext>
            </a:extLst>
          </p:cNvPr>
          <p:cNvCxnSpPr>
            <a:cxnSpLocks/>
          </p:cNvCxnSpPr>
          <p:nvPr/>
        </p:nvCxnSpPr>
        <p:spPr>
          <a:xfrm>
            <a:off x="4317703" y="1383579"/>
            <a:ext cx="0" cy="214723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E14B915-5A90-8933-706C-F98551B8AEB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08641" y="1459324"/>
            <a:ext cx="0" cy="1804021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E098EAFF-59AB-7157-3535-91717BA8374B}"/>
              </a:ext>
            </a:extLst>
          </p:cNvPr>
          <p:cNvSpPr txBox="1"/>
          <p:nvPr/>
        </p:nvSpPr>
        <p:spPr>
          <a:xfrm>
            <a:off x="4987789" y="924006"/>
            <a:ext cx="3213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Knowledge-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driven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processing</a:t>
            </a:r>
            <a:endParaRPr lang="de-DE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BFAE6F0-211F-C2C2-6DE9-DF42339540AD}"/>
              </a:ext>
            </a:extLst>
          </p:cNvPr>
          <p:cNvSpPr txBox="1"/>
          <p:nvPr/>
        </p:nvSpPr>
        <p:spPr>
          <a:xfrm>
            <a:off x="5232241" y="4032786"/>
            <a:ext cx="158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Encoding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CC8F7CA-9FA8-965E-213A-51CC74E47505}"/>
              </a:ext>
            </a:extLst>
          </p:cNvPr>
          <p:cNvSpPr txBox="1"/>
          <p:nvPr/>
        </p:nvSpPr>
        <p:spPr>
          <a:xfrm>
            <a:off x="8201500" y="2378709"/>
            <a:ext cx="94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LM Roman 10" pitchFamily="2" charset="77"/>
                <a:cs typeface="Didot" panose="02000503000000020003" pitchFamily="2" charset="-79"/>
              </a:rPr>
              <a:t>Inference</a:t>
            </a:r>
            <a:endParaRPr lang="de-DE" sz="12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0F6DC09-7820-86BB-ACDB-E632000C0F71}"/>
              </a:ext>
            </a:extLst>
          </p:cNvPr>
          <p:cNvSpPr txBox="1"/>
          <p:nvPr/>
        </p:nvSpPr>
        <p:spPr>
          <a:xfrm>
            <a:off x="10946357" y="2373401"/>
            <a:ext cx="886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4604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B8765EA-B6DA-A6BD-6741-C478834D9BEB}"/>
              </a:ext>
            </a:extLst>
          </p:cNvPr>
          <p:cNvSpPr txBox="1"/>
          <p:nvPr/>
        </p:nvSpPr>
        <p:spPr>
          <a:xfrm>
            <a:off x="91441" y="3690939"/>
            <a:ext cx="2289477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Präsentation statistischer Ergebnisse </a:t>
            </a:r>
          </a:p>
          <a:p>
            <a:pPr algn="ctr"/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textlich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/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visuell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23E40A-2031-FF5D-547D-8FC6DEF89237}"/>
              </a:ext>
            </a:extLst>
          </p:cNvPr>
          <p:cNvSpPr txBox="1"/>
          <p:nvPr/>
        </p:nvSpPr>
        <p:spPr>
          <a:xfrm>
            <a:off x="8410399" y="974691"/>
            <a:ext cx="233831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Langfristiges Wissen</a:t>
            </a:r>
          </a:p>
          <a:p>
            <a:pPr algn="ctr"/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(z.B. Statistische 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Literacy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 oder Graph </a:t>
            </a:r>
            <a:r>
              <a:rPr lang="de-DE" sz="1400" i="1" dirty="0" err="1">
                <a:latin typeface="LM Roman 10" pitchFamily="2" charset="77"/>
                <a:cs typeface="Didot" panose="02000503000000020003" pitchFamily="2" charset="-79"/>
              </a:rPr>
              <a:t>Literacy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77EA445-821C-DF7D-5B0F-A75A2F24FE7C}"/>
              </a:ext>
            </a:extLst>
          </p:cNvPr>
          <p:cNvSpPr txBox="1"/>
          <p:nvPr/>
        </p:nvSpPr>
        <p:spPr>
          <a:xfrm>
            <a:off x="3073939" y="3567826"/>
            <a:ext cx="18977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Features/Elemente</a:t>
            </a:r>
          </a:p>
          <a:p>
            <a:pPr algn="ctr"/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textlich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/</a:t>
            </a:r>
            <a:r>
              <a:rPr lang="de-DE" sz="1400" i="1" dirty="0">
                <a:latin typeface="LM Roman 10" pitchFamily="2" charset="77"/>
                <a:cs typeface="Didot" panose="02000503000000020003" pitchFamily="2" charset="-79"/>
              </a:rPr>
              <a:t>visuell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E24B6B-551A-8D8A-834E-D0068A124BEB}"/>
              </a:ext>
            </a:extLst>
          </p:cNvPr>
          <p:cNvSpPr txBox="1"/>
          <p:nvPr/>
        </p:nvSpPr>
        <p:spPr>
          <a:xfrm>
            <a:off x="8245377" y="3181916"/>
            <a:ext cx="18977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Mentales Modell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A7DEEE8-9BF8-4DAD-C1D0-981AC541FAE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380918" y="3829436"/>
            <a:ext cx="693021" cy="261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05E8A3-12B1-A3FF-62E2-AD24A08367A9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 flipV="1">
            <a:off x="7557437" y="3443526"/>
            <a:ext cx="687940" cy="1968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A237FDA-8A5A-4656-B14E-0F631A49590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9579555" y="1744132"/>
            <a:ext cx="0" cy="1437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EE94A64-54CB-BC58-9125-4A328ECD63E4}"/>
              </a:ext>
            </a:extLst>
          </p:cNvPr>
          <p:cNvCxnSpPr>
            <a:cxnSpLocks/>
          </p:cNvCxnSpPr>
          <p:nvPr/>
        </p:nvCxnSpPr>
        <p:spPr>
          <a:xfrm flipV="1">
            <a:off x="8893477" y="1744132"/>
            <a:ext cx="0" cy="143778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B601D2EC-3D5E-A67E-6D84-084190A036C5}"/>
              </a:ext>
            </a:extLst>
          </p:cNvPr>
          <p:cNvSpPr txBox="1"/>
          <p:nvPr/>
        </p:nvSpPr>
        <p:spPr>
          <a:xfrm>
            <a:off x="2432325" y="4171285"/>
            <a:ext cx="1701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Wahrnehmung / Aufmerksamkeit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F096AD3-C7DD-B235-59A8-4512919FEF8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133781" y="1342776"/>
            <a:ext cx="4276618" cy="1663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DCDE078-A1B7-47E0-BEC2-F6273177537B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 flipV="1">
            <a:off x="4971717" y="3640372"/>
            <a:ext cx="687942" cy="189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124C3A75-48E2-B432-B1F9-D7D2D6E4324E}"/>
              </a:ext>
            </a:extLst>
          </p:cNvPr>
          <p:cNvSpPr txBox="1"/>
          <p:nvPr/>
        </p:nvSpPr>
        <p:spPr>
          <a:xfrm>
            <a:off x="5659659" y="3263345"/>
            <a:ext cx="1897778" cy="754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Internale Repräsentation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 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0999702-7E76-7219-78A6-7E3469344AE5}"/>
              </a:ext>
            </a:extLst>
          </p:cNvPr>
          <p:cNvCxnSpPr>
            <a:cxnSpLocks/>
          </p:cNvCxnSpPr>
          <p:nvPr/>
        </p:nvCxnSpPr>
        <p:spPr>
          <a:xfrm>
            <a:off x="4082579" y="1342776"/>
            <a:ext cx="0" cy="2188039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E14B915-5A90-8933-706C-F98551B8AEB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608548" y="1411202"/>
            <a:ext cx="0" cy="185214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E098EAFF-59AB-7157-3535-91717BA8374B}"/>
              </a:ext>
            </a:extLst>
          </p:cNvPr>
          <p:cNvSpPr txBox="1"/>
          <p:nvPr/>
        </p:nvSpPr>
        <p:spPr>
          <a:xfrm>
            <a:off x="5145092" y="966869"/>
            <a:ext cx="2253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LM Roman 10" pitchFamily="2" charset="77"/>
                <a:cs typeface="Didot" panose="02000503000000020003" pitchFamily="2" charset="-79"/>
              </a:rPr>
              <a:t>Wissensgestütze</a:t>
            </a:r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 Verarbeitung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BFAE6F0-211F-C2C2-6DE9-DF42339540AD}"/>
              </a:ext>
            </a:extLst>
          </p:cNvPr>
          <p:cNvSpPr txBox="1"/>
          <p:nvPr/>
        </p:nvSpPr>
        <p:spPr>
          <a:xfrm>
            <a:off x="4972061" y="4046528"/>
            <a:ext cx="1701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Enkodieren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CC8F7CA-9FA8-965E-213A-51CC74E47505}"/>
              </a:ext>
            </a:extLst>
          </p:cNvPr>
          <p:cNvSpPr txBox="1"/>
          <p:nvPr/>
        </p:nvSpPr>
        <p:spPr>
          <a:xfrm>
            <a:off x="7590781" y="2376603"/>
            <a:ext cx="1339038" cy="287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Schlussfolgerung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0F6DC09-7820-86BB-ACDB-E632000C0F71}"/>
              </a:ext>
            </a:extLst>
          </p:cNvPr>
          <p:cNvSpPr txBox="1"/>
          <p:nvPr/>
        </p:nvSpPr>
        <p:spPr>
          <a:xfrm>
            <a:off x="9579555" y="2385070"/>
            <a:ext cx="95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M Roman 10" pitchFamily="2" charset="77"/>
                <a:cs typeface="Didot" panose="02000503000000020003" pitchFamily="2" charset="-79"/>
              </a:rPr>
              <a:t>Lernen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EF4E337F-6168-30EC-3795-CEF4004AA251}"/>
              </a:ext>
            </a:extLst>
          </p:cNvPr>
          <p:cNvCxnSpPr>
            <a:cxnSpLocks/>
          </p:cNvCxnSpPr>
          <p:nvPr/>
        </p:nvCxnSpPr>
        <p:spPr>
          <a:xfrm>
            <a:off x="194553" y="901787"/>
            <a:ext cx="671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8FBE8D8-11DA-8DD6-174F-59D783927DB1}"/>
              </a:ext>
            </a:extLst>
          </p:cNvPr>
          <p:cNvSpPr txBox="1"/>
          <p:nvPr/>
        </p:nvSpPr>
        <p:spPr>
          <a:xfrm>
            <a:off x="865762" y="747899"/>
            <a:ext cx="2794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LM Roman 10" pitchFamily="2" charset="77"/>
              </a:rPr>
              <a:t>= </a:t>
            </a:r>
            <a:r>
              <a:rPr lang="de-DE" sz="1400" dirty="0" err="1">
                <a:latin typeface="LM Roman 10" pitchFamily="2" charset="77"/>
              </a:rPr>
              <a:t>Bottom-up</a:t>
            </a:r>
            <a:r>
              <a:rPr lang="de-DE" sz="1400" dirty="0">
                <a:latin typeface="LM Roman 10" pitchFamily="2" charset="77"/>
              </a:rPr>
              <a:t> Verstehensprozesse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CB3D9471-E745-8757-08D2-CF99A13DD321}"/>
              </a:ext>
            </a:extLst>
          </p:cNvPr>
          <p:cNvCxnSpPr>
            <a:cxnSpLocks/>
          </p:cNvCxnSpPr>
          <p:nvPr/>
        </p:nvCxnSpPr>
        <p:spPr>
          <a:xfrm>
            <a:off x="194553" y="532812"/>
            <a:ext cx="67120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D69CF8CA-5348-6585-B01F-4947310F736F}"/>
              </a:ext>
            </a:extLst>
          </p:cNvPr>
          <p:cNvSpPr txBox="1"/>
          <p:nvPr/>
        </p:nvSpPr>
        <p:spPr>
          <a:xfrm>
            <a:off x="865762" y="378924"/>
            <a:ext cx="2736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LM Roman 10" pitchFamily="2" charset="77"/>
              </a:rPr>
              <a:t>= Top-down Verstehensprozesse</a:t>
            </a:r>
          </a:p>
        </p:txBody>
      </p:sp>
    </p:spTree>
    <p:extLst>
      <p:ext uri="{BB962C8B-B14F-4D97-AF65-F5344CB8AC3E}">
        <p14:creationId xmlns:p14="http://schemas.microsoft.com/office/powerpoint/2010/main" val="125243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84</Words>
  <Application>Microsoft Macintosh PowerPoint</Application>
  <PresentationFormat>Benutzerdefiniert</PresentationFormat>
  <Paragraphs>33</Paragraphs>
  <Slides>2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LM Roman 10</vt:lpstr>
      <vt:lpstr>Office 2013 – 2022-Design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Kirstin Schmidt</dc:creator>
  <cp:lastModifiedBy>Kirstin Schmidt</cp:lastModifiedBy>
  <cp:revision>20</cp:revision>
  <dcterms:created xsi:type="dcterms:W3CDTF">2024-02-06T14:41:44Z</dcterms:created>
  <dcterms:modified xsi:type="dcterms:W3CDTF">2024-07-17T21:19:09Z</dcterms:modified>
</cp:coreProperties>
</file>