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C06E9-AD96-6C58-2D14-9DF5A24FF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1CF0F1-0AF9-A3F9-B5D7-4072A97F9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65A9A4-6C13-0F5C-7045-BD20C3B6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A29-2FAF-7842-813A-82550063729D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5AB7C0-0481-4E83-BBEB-0573229A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697814-3DA4-D664-0BF4-2542F934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D106-6313-5143-9CAB-DEBF4F491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24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263F5-FABF-2248-F2E8-EBAF9C89B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49852A-AFAA-3CE9-DFB9-295E4E692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7DD601-E0E7-17BF-F142-92E3FAC6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A29-2FAF-7842-813A-82550063729D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2D7681-3297-A73B-98B0-D758E0A4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D2D977-A418-05F1-2AF8-BCC96981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D106-6313-5143-9CAB-DEBF4F491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76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BD3C016-534F-3DAB-9C5C-251334CE0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B1BEEE-A65C-49B6-6690-FBCBB59F2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D59339-E5D9-8512-055A-69F7F46F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A29-2FAF-7842-813A-82550063729D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B3BAE0-28B0-AB9D-E536-09F2A14F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DA6BBC-C466-AE71-1B1D-9FB77F99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D106-6313-5143-9CAB-DEBF4F491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69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498CC-8DEA-D7AC-C902-78BC2E65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451098-4018-A531-A145-C81EA942B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30A5D5-DE41-06F4-BD03-189CC159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A29-2FAF-7842-813A-82550063729D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48C459-18C5-FC2A-C4CE-8F712A6F2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DA592B-ACD2-ABD6-9B6A-58154EE15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D106-6313-5143-9CAB-DEBF4F491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56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94833-F9D2-F15A-3663-EEF851CAA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A190F6-4C26-0366-F7B9-E6710896F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12B5AF-17DF-5654-8721-33FC4DA3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A29-2FAF-7842-813A-82550063729D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2E0823-0766-6666-EBF4-24A680A9B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FA85D1-AF5E-1EA5-C908-596A4C70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D106-6313-5143-9CAB-DEBF4F491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04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4EB5C3-2B56-A6B5-937A-0D984886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D8A2B-C74A-E6DB-02ED-1D2469FEC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3A4098-C563-025C-3D2A-E08D0A604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C34945-8F50-8E34-D343-E9277C73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A29-2FAF-7842-813A-82550063729D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588356-C732-BDF6-4650-A31502E3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943310-5E8E-101E-8CB3-9780A381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D106-6313-5143-9CAB-DEBF4F491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74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D29000-B612-6268-B243-D8CBE9A48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47D1C4-3E5A-F8C8-E51E-5C7F7795F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A8D930-3E2B-310D-8B2E-33976BF9C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3B8DA4-E970-DD59-581E-F6484AD86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EE3A16-AFE4-C848-AA32-F8E30256A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F8F70E-E859-4967-F958-7EEBA25C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A29-2FAF-7842-813A-82550063729D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47799BE-E84A-850C-59CD-46B90D0A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5918F0-0570-8FA1-DE0A-1E1447EC5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D106-6313-5143-9CAB-DEBF4F491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00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27207-3259-5126-E26E-BB22A326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966CD5-EC93-59E7-76AE-185D4D2B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A29-2FAF-7842-813A-82550063729D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B8C06D-81D8-569E-265B-6FB56CA73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97C989-3B0C-8BBB-D432-F86BFFE1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D106-6313-5143-9CAB-DEBF4F491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46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702D7E4-1C67-6448-5CAD-008B485CE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A29-2FAF-7842-813A-82550063729D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1D2A029-9CC5-56D5-C87F-A211C496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CBB8A0-34A0-FD53-CD9A-31BA1190F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D106-6313-5143-9CAB-DEBF4F491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00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166BC-E5BF-FADD-2D65-FF0FC086C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9003CE-26F3-5B23-CFEF-B3B844E05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04838A-B643-BE5B-5186-4F37E86DD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4B32C8-1CBA-41D8-ECB6-465851F5C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A29-2FAF-7842-813A-82550063729D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75E580-6C25-15BD-9DE0-CE7EA92A7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68BBF7-B7FC-3059-674B-0C26155F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D106-6313-5143-9CAB-DEBF4F491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93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AA0EE-C6D3-759E-7A65-CCC23D55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3F47E1-18D4-D588-D66F-C7E5EE5EC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3178FD-200A-60F1-4FA2-D363F0DC0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C8CF5A-8F78-D22C-5DDB-B2123547C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A29-2FAF-7842-813A-82550063729D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558A71-C09E-5962-9D86-8ACD0FE4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8AB955-599F-FF1D-BCC8-855CA629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D106-6313-5143-9CAB-DEBF4F491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67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4E22594-46EF-BEEB-5186-EAADF116D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CA146F-C436-8FE8-24D2-4048B8C85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5D9F65-1B9B-4EF2-DD2C-4C2370FA4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B5BA29-2FAF-7842-813A-82550063729D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8501C3-E239-608A-F7CA-24F2EF177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199081-933F-C1ED-E73E-82F14BA16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83D106-6313-5143-9CAB-DEBF4F491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81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B5D307EB-B9D1-2649-FD6B-83579314E34A}"/>
              </a:ext>
            </a:extLst>
          </p:cNvPr>
          <p:cNvSpPr txBox="1"/>
          <p:nvPr/>
        </p:nvSpPr>
        <p:spPr>
          <a:xfrm>
            <a:off x="3045619" y="1515517"/>
            <a:ext cx="61007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»Die Analyse der Daten ergab einen Bayes Faktor von 20. Dies bedeutet: Wenn man annimmt, dass die Leistungen der G9-Schülerinnen und -Schüler die Leistungen der G8-Schülerinnen und -Schüler übersteigen, sind die erhobenen Daten mindestens 20fach wahrscheinlicher, als wenn man annimmt, dass die Leistungen gleich sind.«</a:t>
            </a:r>
            <a:r>
              <a:rPr lang="de-DE" dirty="0">
                <a:effectLst/>
              </a:rPr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114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232F0A2-C85B-0474-A8B8-CADA94F792AF}"/>
              </a:ext>
            </a:extLst>
          </p:cNvPr>
          <p:cNvSpPr txBox="1"/>
          <p:nvPr/>
        </p:nvSpPr>
        <p:spPr>
          <a:xfrm>
            <a:off x="3048886" y="2967335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»Die erhobenen Daten sind unter der Annahme gleicher Leistungen von G8- und G9-Schülerinnen und Schülern sehr unwahrscheinlich.«</a:t>
            </a:r>
            <a:r>
              <a:rPr lang="de-DE" dirty="0">
                <a:effectLst/>
              </a:rPr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112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DBDAA1CB-EA7B-4A5F-6D17-F0FA746280A6}"/>
              </a:ext>
            </a:extLst>
          </p:cNvPr>
          <p:cNvSpPr txBox="1"/>
          <p:nvPr/>
        </p:nvSpPr>
        <p:spPr>
          <a:xfrm>
            <a:off x="3048886" y="2967335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»Bei der Umstellung von G9 auf G8 zeigten 58% der G9-Schülerinnen und Schüler Englischleistungen über dem Durchschnitt der G8-Schülerinnen und Schüler.«</a:t>
            </a:r>
            <a:r>
              <a:rPr lang="de-DE" dirty="0">
                <a:effectLst/>
              </a:rPr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310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C42ECF0C-851E-A757-76D1-FBB32534D678}"/>
              </a:ext>
            </a:extLst>
          </p:cNvPr>
          <p:cNvSpPr txBox="1"/>
          <p:nvPr/>
        </p:nvSpPr>
        <p:spPr>
          <a:xfrm>
            <a:off x="3050381" y="2828836"/>
            <a:ext cx="61007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»Der Unterschied in der Englischleistung (G8 versus G9) ergab ein </a:t>
            </a:r>
            <a:r>
              <a:rPr lang="de-DE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Cohen’s</a:t>
            </a:r>
            <a:r>
              <a:rPr lang="de-DE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 von d =.2. Dabei ist </a:t>
            </a:r>
            <a:r>
              <a:rPr lang="de-DE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Cohen’s</a:t>
            </a:r>
            <a:r>
              <a:rPr lang="de-DE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 als die Differenz der zwei Gruppenmittelwerte geteilt durch die gemittelte Standardabweichung definiert.«</a:t>
            </a:r>
            <a:r>
              <a:rPr lang="de-DE" dirty="0">
                <a:effectLst/>
              </a:rPr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077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848A9C4E-11DE-5A2D-83C2-430F49778638}"/>
              </a:ext>
            </a:extLst>
          </p:cNvPr>
          <p:cNvSpPr txBox="1"/>
          <p:nvPr/>
        </p:nvSpPr>
        <p:spPr>
          <a:xfrm>
            <a:off x="3048886" y="2828836"/>
            <a:ext cx="60977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»Die Umstellung von G9 auf G8 zeigte einen kleinen, jedoch statistisch abgesicherten Effekt auf die Englischleistungen zugunsten der G9-Schülerinnen und Schüler.«</a:t>
            </a:r>
            <a:r>
              <a:rPr lang="de-DE" dirty="0">
                <a:effectLst/>
              </a:rPr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278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3FD23D65-D360-642D-19C8-9CAE7E3B8D27}"/>
              </a:ext>
            </a:extLst>
          </p:cNvPr>
          <p:cNvSpPr txBox="1"/>
          <p:nvPr/>
        </p:nvSpPr>
        <p:spPr>
          <a:xfrm>
            <a:off x="3048886" y="2967335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»Die Umstellung von G9 auf G8 zeigte einen signifikanten Effekt auf die Englischleistungen zugunsten der G9-Schülerinnen und Schüler.«</a:t>
            </a:r>
            <a:r>
              <a:rPr lang="de-DE" dirty="0">
                <a:effectLst/>
              </a:rPr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7896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Macintosh PowerPoint</Application>
  <PresentationFormat>Breitbild</PresentationFormat>
  <Paragraphs>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Kirstin Schmidt</dc:creator>
  <cp:lastModifiedBy>Kirstin Schmidt</cp:lastModifiedBy>
  <cp:revision>1</cp:revision>
  <dcterms:created xsi:type="dcterms:W3CDTF">2024-06-26T11:13:14Z</dcterms:created>
  <dcterms:modified xsi:type="dcterms:W3CDTF">2024-06-26T11:20:08Z</dcterms:modified>
</cp:coreProperties>
</file>