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400"/>
    <a:srgbClr val="F2F2F2"/>
    <a:srgbClr val="8CD0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94631"/>
  </p:normalViewPr>
  <p:slideViewPr>
    <p:cSldViewPr snapToGrid="0">
      <p:cViewPr varScale="1">
        <p:scale>
          <a:sx n="167" d="100"/>
          <a:sy n="16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07F6-0D6D-4241-87B1-E8216A31A969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439-4748-4649-9F32-5059C1771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5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215977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431954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647932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863909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1079886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1295863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511840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727818" algn="l" defTabSz="4319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3439-4748-4649-9F32-5059C17715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83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96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shade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shade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4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00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0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5938DC-A15A-4447-9D72-A08E970E92F8}" type="datetimeFigureOut">
              <a:rPr lang="de-DE" smtClean="0"/>
              <a:t>14.07.24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8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1CC87A-DF74-7A5E-6D76-114B2834BFA8}"/>
              </a:ext>
            </a:extLst>
          </p:cNvPr>
          <p:cNvSpPr txBox="1"/>
          <p:nvPr/>
        </p:nvSpPr>
        <p:spPr>
          <a:xfrm>
            <a:off x="-5399882" y="-1449105"/>
            <a:ext cx="391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Wiesbeck et al., 2018, S. 5</a:t>
            </a:r>
          </a:p>
        </p:txBody>
      </p:sp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C6CF60BA-0E7B-6158-81D5-3EDB9C56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24912" y="1800225"/>
            <a:ext cx="7772400" cy="21787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1317631-0321-57D7-D93B-2987835FA5CD}"/>
              </a:ext>
            </a:extLst>
          </p:cNvPr>
          <p:cNvSpPr txBox="1"/>
          <p:nvPr/>
        </p:nvSpPr>
        <p:spPr>
          <a:xfrm>
            <a:off x="-2328530" y="4080511"/>
            <a:ext cx="33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Backfisch et al. (2021)</a:t>
            </a:r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EA644B98-AAA2-2BCF-6369-5E3F0D3F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681" y="-3690532"/>
            <a:ext cx="7772400" cy="324211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24D56D-0532-CBDF-A415-0B35034AE28D}"/>
              </a:ext>
            </a:extLst>
          </p:cNvPr>
          <p:cNvSpPr txBox="1"/>
          <p:nvPr/>
        </p:nvSpPr>
        <p:spPr>
          <a:xfrm>
            <a:off x="-2319670" y="1284951"/>
            <a:ext cx="196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Tüdibase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D9C0D8-DBAC-D734-CEAB-9A528C03DFED}"/>
              </a:ext>
            </a:extLst>
          </p:cNvPr>
          <p:cNvSpPr txBox="1"/>
          <p:nvPr/>
        </p:nvSpPr>
        <p:spPr>
          <a:xfrm>
            <a:off x="5456593" y="-4282846"/>
            <a:ext cx="485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</a:t>
            </a:r>
          </a:p>
        </p:txBody>
      </p:sp>
      <p:pic>
        <p:nvPicPr>
          <p:cNvPr id="12" name="Grafik 11" descr="Ein Bild, das Text, Schrift, weiß, Algebra enthält.&#10;&#10;Automatisch generierte Beschreibung">
            <a:extLst>
              <a:ext uri="{FF2B5EF4-FFF2-40B4-BE49-F238E27FC236}">
                <a16:creationId xmlns:a16="http://schemas.microsoft.com/office/drawing/2014/main" id="{9AAB073F-248E-2816-A4A1-A6BD56A7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00562" y="-2879571"/>
            <a:ext cx="7298191" cy="1376142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832A570-66B7-6787-0224-64D0151A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994" y="-1593778"/>
            <a:ext cx="7772400" cy="172974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795AAA9-8EB7-C062-46FB-EA21FE2F68F2}"/>
              </a:ext>
            </a:extLst>
          </p:cNvPr>
          <p:cNvSpPr txBox="1"/>
          <p:nvPr/>
        </p:nvSpPr>
        <p:spPr>
          <a:xfrm>
            <a:off x="-2328530" y="358809"/>
            <a:ext cx="3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Diery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et al., 2021, S. 3</a:t>
            </a:r>
          </a:p>
        </p:txBody>
      </p:sp>
      <p:pic>
        <p:nvPicPr>
          <p:cNvPr id="17" name="Grafik 16" descr="Ein Bild, das Text, Schrift, Screenshot, Informationen enthält.&#10;&#10;Automatisch generierte Beschreibung">
            <a:extLst>
              <a:ext uri="{FF2B5EF4-FFF2-40B4-BE49-F238E27FC236}">
                <a16:creationId xmlns:a16="http://schemas.microsoft.com/office/drawing/2014/main" id="{D2BDDD3A-3DB7-990C-BB21-1A6936D8F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172744" y="-1005476"/>
            <a:ext cx="7468064" cy="128075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72A68DD-531B-0D9D-4A38-7126F6B7217E}"/>
              </a:ext>
            </a:extLst>
          </p:cNvPr>
          <p:cNvSpPr txBox="1"/>
          <p:nvPr/>
        </p:nvSpPr>
        <p:spPr>
          <a:xfrm>
            <a:off x="-3718740" y="-3642388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Clearinghouse Unterricht München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7609FA-5571-8C85-45AC-CD4B3AEDF550}"/>
              </a:ext>
            </a:extLst>
          </p:cNvPr>
          <p:cNvSpPr txBox="1"/>
          <p:nvPr/>
        </p:nvSpPr>
        <p:spPr>
          <a:xfrm>
            <a:off x="5401735" y="3862774"/>
            <a:ext cx="56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2022, S. 1,4 &amp; 5</a:t>
            </a:r>
          </a:p>
        </p:txBody>
      </p:sp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F3E68D4-A3EA-D3BB-7579-BF9E4907B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443" y="135962"/>
            <a:ext cx="6924953" cy="3726812"/>
          </a:xfrm>
          <a:prstGeom prst="rect">
            <a:avLst/>
          </a:prstGeom>
        </p:spPr>
      </p:pic>
      <p:pic>
        <p:nvPicPr>
          <p:cNvPr id="27" name="Grafik 2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366D031-B5D8-84EF-C9B6-4F7853CDA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566" y="4489673"/>
            <a:ext cx="6362700" cy="15367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5C166EC-C895-59A6-A377-44E585D260DD}"/>
              </a:ext>
            </a:extLst>
          </p:cNvPr>
          <p:cNvSpPr txBox="1"/>
          <p:nvPr/>
        </p:nvSpPr>
        <p:spPr>
          <a:xfrm>
            <a:off x="6018158" y="6283849"/>
            <a:ext cx="439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2021</a:t>
            </a:r>
          </a:p>
        </p:txBody>
      </p:sp>
      <p:pic>
        <p:nvPicPr>
          <p:cNvPr id="30" name="Grafik 29" descr="Ein Bild, das Text, Schrift, Screenshot, Algebra enthält.&#10;&#10;Automatisch generierte Beschreibung">
            <a:extLst>
              <a:ext uri="{FF2B5EF4-FFF2-40B4-BE49-F238E27FC236}">
                <a16:creationId xmlns:a16="http://schemas.microsoft.com/office/drawing/2014/main" id="{ADC377EE-69EA-4252-251C-700881AD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941298" y="5735820"/>
            <a:ext cx="8495315" cy="217871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6CA9022-56B8-C6ED-5041-B49072017B58}"/>
              </a:ext>
            </a:extLst>
          </p:cNvPr>
          <p:cNvSpPr txBox="1"/>
          <p:nvPr/>
        </p:nvSpPr>
        <p:spPr>
          <a:xfrm>
            <a:off x="-2505566" y="5212599"/>
            <a:ext cx="5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and Learning Toolkit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6DD29DD-6AE3-29F6-85DA-5513C3DEF5E6}"/>
              </a:ext>
            </a:extLst>
          </p:cNvPr>
          <p:cNvSpPr txBox="1"/>
          <p:nvPr/>
        </p:nvSpPr>
        <p:spPr>
          <a:xfrm>
            <a:off x="306301" y="1061561"/>
            <a:ext cx="65867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"Basierend auf den 55 Einzelstudien ergibt die Metaanalyse einen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signifikanten positiven</a:t>
            </a:r>
            <a:r>
              <a:rPr lang="de-DE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Gesamteffekt von Peer Assessment auf die Leistung: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0.31"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Diery</a:t>
            </a:r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2021, S.3,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3229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7539810-ADA6-3338-2D8A-9EB3C551F04C}"/>
              </a:ext>
            </a:extLst>
          </p:cNvPr>
          <p:cNvSpPr txBox="1"/>
          <p:nvPr/>
        </p:nvSpPr>
        <p:spPr>
          <a:xfrm>
            <a:off x="311885" y="507563"/>
            <a:ext cx="65755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"Die durchschnittlichen Effektstärken liegen nach der üblichen Einteilung nach Cohen (1988) im mittleren Bereich für die Wiedergabe von Wissen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b="1" i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0.53) 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(...). Die Größe dieser Effekte bedeuten, dass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ca. 70 % der SchülerInnen, die mit Lernmaterialien mit Hervorhebungen gearbeitet haben, Lerninhalte besser wiedergeben (...) als der Durchschnitt der Kontrollgruppe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(Wiesbeck et al., 2018, S.5,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9995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1613DE5-1F12-E9C5-1C21-27240D1B392C}"/>
              </a:ext>
            </a:extLst>
          </p:cNvPr>
          <p:cNvSpPr txBox="1"/>
          <p:nvPr/>
        </p:nvSpPr>
        <p:spPr>
          <a:xfrm>
            <a:off x="22658" y="1061561"/>
            <a:ext cx="7176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"The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metacognition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additional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seven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month's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(Education Endowment </a:t>
            </a:r>
            <a:r>
              <a:rPr lang="de-DE" dirty="0" err="1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2021, eigene Hervorhebungen)</a:t>
            </a:r>
          </a:p>
        </p:txBody>
      </p:sp>
    </p:spTree>
    <p:extLst>
      <p:ext uri="{BB962C8B-B14F-4D97-AF65-F5344CB8AC3E}">
        <p14:creationId xmlns:p14="http://schemas.microsoft.com/office/powerpoint/2010/main" val="55171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BD3BE171-1A0C-13BC-5CBD-B2580B5E6B7D}"/>
              </a:ext>
            </a:extLst>
          </p:cNvPr>
          <p:cNvSpPr txBox="1"/>
          <p:nvPr/>
        </p:nvSpPr>
        <p:spPr>
          <a:xfrm>
            <a:off x="307181" y="923062"/>
            <a:ext cx="6584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„(…) an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+13</a:t>
            </a:r>
            <a:r>
              <a:rPr lang="de-DE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percentile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rank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r>
              <a:rPr lang="de-DE" b="1" dirty="0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Growth Mindset </a:t>
            </a:r>
            <a:r>
              <a:rPr lang="de-DE" b="1" dirty="0" err="1">
                <a:solidFill>
                  <a:srgbClr val="267326"/>
                </a:solidFill>
                <a:highlight>
                  <a:srgbClr val="8CD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intervention</a:t>
            </a:r>
            <a:r>
              <a:rPr lang="de-DE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</a:p>
          <a:p>
            <a:endParaRPr lang="de-DE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Clearinghouse, 2022, S.1)</a:t>
            </a:r>
          </a:p>
        </p:txBody>
      </p:sp>
    </p:spTree>
    <p:extLst>
      <p:ext uri="{BB962C8B-B14F-4D97-AF65-F5344CB8AC3E}">
        <p14:creationId xmlns:p14="http://schemas.microsoft.com/office/powerpoint/2010/main" val="77588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2F7B2D87-C7A5-46B5-811D-5788267DA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6" y="864278"/>
            <a:ext cx="6677819" cy="187189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4CD5BB5-763B-1E3F-EAB0-70795069833F}"/>
              </a:ext>
            </a:extLst>
          </p:cNvPr>
          <p:cNvSpPr txBox="1"/>
          <p:nvPr/>
        </p:nvSpPr>
        <p:spPr>
          <a:xfrm>
            <a:off x="2353906" y="2729142"/>
            <a:ext cx="249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>
              <a:solidFill>
                <a:srgbClr val="7FC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Backfisch </a:t>
            </a:r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(2021)</a:t>
            </a:r>
          </a:p>
        </p:txBody>
      </p:sp>
    </p:spTree>
    <p:extLst>
      <p:ext uri="{BB962C8B-B14F-4D97-AF65-F5344CB8AC3E}">
        <p14:creationId xmlns:p14="http://schemas.microsoft.com/office/powerpoint/2010/main" val="307064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2F67B03-E5B2-7508-33E5-C8555C57F614}"/>
              </a:ext>
            </a:extLst>
          </p:cNvPr>
          <p:cNvSpPr txBox="1"/>
          <p:nvPr/>
        </p:nvSpPr>
        <p:spPr>
          <a:xfrm>
            <a:off x="1791637" y="2339340"/>
            <a:ext cx="3616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>
              <a:solidFill>
                <a:srgbClr val="7FC400"/>
              </a:solidFill>
              <a:latin typeface="Arial" panose="020B0604020202020204" pitchFamily="34" charset="0"/>
            </a:endParaRPr>
          </a:p>
          <a:p>
            <a:r>
              <a:rPr lang="de-DE" dirty="0" err="1">
                <a:solidFill>
                  <a:srgbClr val="7FC4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7FC400"/>
                </a:solidFill>
                <a:latin typeface="Arial" panose="020B0604020202020204" pitchFamily="34" charset="0"/>
              </a:rPr>
              <a:t> Works Clearinghouse, 2021</a:t>
            </a:r>
            <a:endParaRPr lang="de-DE" dirty="0">
              <a:solidFill>
                <a:srgbClr val="7FC400"/>
              </a:solidFill>
            </a:endParaRPr>
          </a:p>
        </p:txBody>
      </p:sp>
      <p:pic>
        <p:nvPicPr>
          <p:cNvPr id="3" name="Grafik 2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D1B74CFE-C459-37D2-F15A-F6FC7E61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06" y="873125"/>
            <a:ext cx="1315576" cy="14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267</Words>
  <Application>Microsoft Macintosh PowerPoint</Application>
  <PresentationFormat>Benutzerdefiniert</PresentationFormat>
  <Paragraphs>26</Paragraphs>
  <Slides>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10</cp:revision>
  <dcterms:created xsi:type="dcterms:W3CDTF">2024-06-18T12:51:37Z</dcterms:created>
  <dcterms:modified xsi:type="dcterms:W3CDTF">2024-07-14T19:35:25Z</dcterms:modified>
</cp:coreProperties>
</file>