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68" r:id="rId11"/>
    <p:sldId id="258" r:id="rId12"/>
    <p:sldId id="259" r:id="rId13"/>
    <p:sldId id="260" r:id="rId14"/>
    <p:sldId id="261" r:id="rId15"/>
  </p:sldIdLst>
  <p:sldSz cx="1219200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C400"/>
    <a:srgbClr val="8CD000"/>
    <a:srgbClr val="26732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8" autoAdjust="0"/>
    <p:restoredTop sz="94660"/>
  </p:normalViewPr>
  <p:slideViewPr>
    <p:cSldViewPr snapToGrid="0">
      <p:cViewPr varScale="1">
        <p:scale>
          <a:sx n="99" d="100"/>
          <a:sy n="99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7197"/>
            <a:ext cx="9144000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580"/>
            <a:ext cx="9144000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6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2483"/>
            <a:ext cx="2628900" cy="640647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2483"/>
            <a:ext cx="7734300" cy="64064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8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4670"/>
            <a:ext cx="10515600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59034"/>
            <a:ext cx="10515600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3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414"/>
            <a:ext cx="5181600" cy="47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2414"/>
            <a:ext cx="5181600" cy="47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6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2483"/>
            <a:ext cx="10515600" cy="14611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171"/>
            <a:ext cx="5157787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61381"/>
            <a:ext cx="5157787" cy="4061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3171"/>
            <a:ext cx="5183188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1381"/>
            <a:ext cx="5183188" cy="4061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2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3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7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88454"/>
            <a:ext cx="6172200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1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88454"/>
            <a:ext cx="6172200" cy="53722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9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2483"/>
            <a:ext cx="1051560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2414"/>
            <a:ext cx="1051560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0E49-5901-4A70-B0E2-4707CC9925D2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06699"/>
            <a:ext cx="41148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7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Context</a:t>
            </a:r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characteristics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User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characteristics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342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Evidence</a:t>
            </a:r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characteristics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Objective</a:t>
            </a:r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Evidence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Outcomes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38068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Use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instrumental/</a:t>
            </a:r>
          </a:p>
          <a:p>
            <a:pPr algn="ctr"/>
            <a:r>
              <a:rPr lang="de-DE" sz="1100" dirty="0" err="1">
                <a:latin typeface="LM Roman 10" pitchFamily="2" charset="77"/>
                <a:cs typeface="Didot" panose="02000503000000020003" pitchFamily="2" charset="-79"/>
              </a:rPr>
              <a:t>conceptual</a:t>
            </a:r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/</a:t>
            </a:r>
          </a:p>
          <a:p>
            <a:pPr algn="ctr"/>
            <a:r>
              <a:rPr lang="de-DE" sz="1100" dirty="0" err="1">
                <a:latin typeface="LM Roman 10" pitchFamily="2" charset="77"/>
                <a:cs typeface="Didot" panose="02000503000000020003" pitchFamily="2" charset="-79"/>
              </a:rPr>
              <a:t>symbolic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</a:t>
            </a:r>
            <a:r>
              <a:rPr lang="de-DE" sz="1400">
                <a:latin typeface="LM Roman 10" pitchFamily="2" charset="77"/>
                <a:cs typeface="Didot" panose="02000503000000020003" pitchFamily="2" charset="-79"/>
              </a:rPr>
              <a:t>Accessing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582641" y="3025311"/>
            <a:ext cx="18122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Inferential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Evaluative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Application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4" y="5677641"/>
            <a:ext cx="18570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Conceptual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225154" y="2495831"/>
            <a:ext cx="135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Knowledge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118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5" y="4722935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519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38068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1822034" y="4146382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3060414" y="2704372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9949111" y="3672231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4" y="1199711"/>
            <a:ext cx="615553" cy="137683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Anwendungs-</a:t>
            </a:r>
          </a:p>
          <a:p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5" y="4722935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D32BFE3-B483-ED55-D7BC-516CD1BA28E4}"/>
              </a:ext>
            </a:extLst>
          </p:cNvPr>
          <p:cNvCxnSpPr>
            <a:cxnSpLocks/>
          </p:cNvCxnSpPr>
          <p:nvPr/>
        </p:nvCxnSpPr>
        <p:spPr>
          <a:xfrm>
            <a:off x="5383450" y="2737198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A41BFBB7-84B9-ECB5-59AC-62C39ADFD6D1}"/>
              </a:ext>
            </a:extLst>
          </p:cNvPr>
          <p:cNvCxnSpPr>
            <a:cxnSpLocks/>
          </p:cNvCxnSpPr>
          <p:nvPr/>
        </p:nvCxnSpPr>
        <p:spPr>
          <a:xfrm>
            <a:off x="5472033" y="2668876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626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38068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132375" y="3899162"/>
            <a:ext cx="14502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3060414" y="2704372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9949111" y="3672231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4142" y="967690"/>
            <a:ext cx="615553" cy="137683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Anwendungs-</a:t>
            </a:r>
          </a:p>
          <a:p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5" y="4722935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D32BFE3-B483-ED55-D7BC-516CD1BA28E4}"/>
              </a:ext>
            </a:extLst>
          </p:cNvPr>
          <p:cNvCxnSpPr>
            <a:cxnSpLocks/>
          </p:cNvCxnSpPr>
          <p:nvPr/>
        </p:nvCxnSpPr>
        <p:spPr>
          <a:xfrm>
            <a:off x="5383450" y="2737198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7E53602F-22DE-BC3A-9E47-4DD552842DD9}"/>
              </a:ext>
            </a:extLst>
          </p:cNvPr>
          <p:cNvCxnSpPr>
            <a:cxnSpLocks/>
          </p:cNvCxnSpPr>
          <p:nvPr/>
        </p:nvCxnSpPr>
        <p:spPr>
          <a:xfrm>
            <a:off x="5472033" y="2668876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D757094C-B1C0-CCBD-A9D3-3EEE7A49A4AF}"/>
              </a:ext>
            </a:extLst>
          </p:cNvPr>
          <p:cNvCxnSpPr>
            <a:cxnSpLocks/>
          </p:cNvCxnSpPr>
          <p:nvPr/>
        </p:nvCxnSpPr>
        <p:spPr>
          <a:xfrm>
            <a:off x="3753690" y="3875790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30811905-DBD2-EEEB-32FF-EEE7A4D200FA}"/>
              </a:ext>
            </a:extLst>
          </p:cNvPr>
          <p:cNvCxnSpPr>
            <a:cxnSpLocks/>
          </p:cNvCxnSpPr>
          <p:nvPr/>
        </p:nvCxnSpPr>
        <p:spPr>
          <a:xfrm>
            <a:off x="3647005" y="3932328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AB24F447-4D2E-61C5-39B3-5A02916938BC}"/>
              </a:ext>
            </a:extLst>
          </p:cNvPr>
          <p:cNvCxnSpPr>
            <a:cxnSpLocks/>
          </p:cNvCxnSpPr>
          <p:nvPr/>
        </p:nvCxnSpPr>
        <p:spPr>
          <a:xfrm>
            <a:off x="8188899" y="2503229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50D3A56A-E32F-0F41-A095-C8EE30ED7390}"/>
              </a:ext>
            </a:extLst>
          </p:cNvPr>
          <p:cNvCxnSpPr>
            <a:cxnSpLocks/>
          </p:cNvCxnSpPr>
          <p:nvPr/>
        </p:nvCxnSpPr>
        <p:spPr>
          <a:xfrm>
            <a:off x="8314854" y="2494346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107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38068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1822034" y="4146382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3060414" y="2704372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9949111" y="3672231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4" y="1199711"/>
            <a:ext cx="615553" cy="137683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Anwendungs-</a:t>
            </a:r>
          </a:p>
          <a:p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5" y="4722935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D32BFE3-B483-ED55-D7BC-516CD1BA28E4}"/>
              </a:ext>
            </a:extLst>
          </p:cNvPr>
          <p:cNvCxnSpPr>
            <a:cxnSpLocks/>
          </p:cNvCxnSpPr>
          <p:nvPr/>
        </p:nvCxnSpPr>
        <p:spPr>
          <a:xfrm>
            <a:off x="5383450" y="2737198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A41BFBB7-84B9-ECB5-59AC-62C39ADFD6D1}"/>
              </a:ext>
            </a:extLst>
          </p:cNvPr>
          <p:cNvCxnSpPr>
            <a:cxnSpLocks/>
          </p:cNvCxnSpPr>
          <p:nvPr/>
        </p:nvCxnSpPr>
        <p:spPr>
          <a:xfrm>
            <a:off x="5472033" y="2668876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439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38068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1822034" y="4146382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3060414" y="2704372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9949111" y="3672231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4" y="1199711"/>
            <a:ext cx="615553" cy="137683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Anwendungs-</a:t>
            </a:r>
          </a:p>
          <a:p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5" y="4722935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D32BFE3-B483-ED55-D7BC-516CD1BA28E4}"/>
              </a:ext>
            </a:extLst>
          </p:cNvPr>
          <p:cNvCxnSpPr>
            <a:cxnSpLocks/>
          </p:cNvCxnSpPr>
          <p:nvPr/>
        </p:nvCxnSpPr>
        <p:spPr>
          <a:xfrm>
            <a:off x="5383450" y="2737198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A41BFBB7-84B9-ECB5-59AC-62C39ADFD6D1}"/>
              </a:ext>
            </a:extLst>
          </p:cNvPr>
          <p:cNvCxnSpPr>
            <a:cxnSpLocks/>
          </p:cNvCxnSpPr>
          <p:nvPr/>
        </p:nvCxnSpPr>
        <p:spPr>
          <a:xfrm>
            <a:off x="5472033" y="2668876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49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06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D9519B8-97F4-C60B-78CF-A3C3B15AC9DA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24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4219AAE-ECD2-D342-F09A-619F0E09CAFF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68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1943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3D76367-AAC8-A8D2-9C27-AA007BDBB462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57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AD27351-D86E-4E02-423B-925FDF465586}"/>
              </a:ext>
            </a:extLst>
          </p:cNvPr>
          <p:cNvSpPr txBox="1"/>
          <p:nvPr/>
        </p:nvSpPr>
        <p:spPr>
          <a:xfrm>
            <a:off x="2455059" y="7127001"/>
            <a:ext cx="78841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267326"/>
                </a:solidFill>
                <a:latin typeface="LM Roman 10" pitchFamily="2" charset="77"/>
              </a:rPr>
              <a:t>Eigene Adaption des Prozessmodell nach </a:t>
            </a:r>
            <a:r>
              <a:rPr lang="de-DE" sz="2000" dirty="0">
                <a:solidFill>
                  <a:srgbClr val="7FC400"/>
                </a:solidFill>
                <a:latin typeface="LM Roman 10" pitchFamily="2" charset="77"/>
              </a:rPr>
              <a:t>Groß </a:t>
            </a:r>
            <a:r>
              <a:rPr lang="de-DE" sz="2000" dirty="0" err="1">
                <a:solidFill>
                  <a:srgbClr val="7FC400"/>
                </a:solidFill>
                <a:latin typeface="LM Roman 10" pitchFamily="2" charset="77"/>
              </a:rPr>
              <a:t>Ophoff</a:t>
            </a:r>
            <a:r>
              <a:rPr lang="de-DE" sz="2000" dirty="0">
                <a:solidFill>
                  <a:srgbClr val="7FC400"/>
                </a:solidFill>
                <a:latin typeface="LM Roman 10" pitchFamily="2" charset="77"/>
              </a:rPr>
              <a:t> et al. (2023)</a:t>
            </a:r>
          </a:p>
        </p:txBody>
      </p:sp>
    </p:spTree>
    <p:extLst>
      <p:ext uri="{BB962C8B-B14F-4D97-AF65-F5344CB8AC3E}">
        <p14:creationId xmlns:p14="http://schemas.microsoft.com/office/powerpoint/2010/main" val="194358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1943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1683257-3022-3107-5CDB-AB8F4087A391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53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5767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753A68-9EF3-34E0-F30F-923284A1A4B6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75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406400" y="810536"/>
            <a:ext cx="11013409" cy="5953259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722490" y="1137072"/>
            <a:ext cx="10329333" cy="528553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1072542" y="1491015"/>
            <a:ext cx="7333227" cy="457200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542269" y="810536"/>
            <a:ext cx="2584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Schule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772193" y="1137072"/>
            <a:ext cx="4216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individuellen Lehrperson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1044255" y="1447649"/>
            <a:ext cx="5056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Forschung/des Forschungswissens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5767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753A68-9EF3-34E0-F30F-923284A1A4B6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7680B836-4A0D-028C-0823-00482B71AF60}"/>
              </a:ext>
            </a:extLst>
          </p:cNvPr>
          <p:cNvSpPr/>
          <p:nvPr/>
        </p:nvSpPr>
        <p:spPr>
          <a:xfrm>
            <a:off x="81024" y="494447"/>
            <a:ext cx="11665066" cy="6570783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C509CB0-07F1-F883-81D8-E1110BBCCA56}"/>
              </a:ext>
            </a:extLst>
          </p:cNvPr>
          <p:cNvSpPr txBox="1"/>
          <p:nvPr/>
        </p:nvSpPr>
        <p:spPr>
          <a:xfrm>
            <a:off x="215989" y="482870"/>
            <a:ext cx="3459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Kommunikation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D787362-CEED-9E8B-857D-4018325726AC}"/>
              </a:ext>
            </a:extLst>
          </p:cNvPr>
          <p:cNvSpPr txBox="1"/>
          <p:nvPr/>
        </p:nvSpPr>
        <p:spPr>
          <a:xfrm>
            <a:off x="2455059" y="7127001"/>
            <a:ext cx="78841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267326"/>
                </a:solidFill>
                <a:latin typeface="LM Roman 10" pitchFamily="2" charset="77"/>
              </a:rPr>
              <a:t>Eigene Adaption des Prozessmodell nach </a:t>
            </a:r>
            <a:r>
              <a:rPr lang="de-DE" sz="2000" dirty="0">
                <a:solidFill>
                  <a:srgbClr val="7FC400"/>
                </a:solidFill>
                <a:latin typeface="LM Roman 10" pitchFamily="2" charset="77"/>
              </a:rPr>
              <a:t>Groß </a:t>
            </a:r>
            <a:r>
              <a:rPr lang="de-DE" sz="2000" dirty="0" err="1">
                <a:solidFill>
                  <a:srgbClr val="7FC400"/>
                </a:solidFill>
                <a:latin typeface="LM Roman 10" pitchFamily="2" charset="77"/>
              </a:rPr>
              <a:t>Ophoff</a:t>
            </a:r>
            <a:r>
              <a:rPr lang="de-DE" sz="2000" dirty="0">
                <a:solidFill>
                  <a:srgbClr val="7FC400"/>
                </a:solidFill>
                <a:latin typeface="LM Roman 10" pitchFamily="2" charset="77"/>
              </a:rPr>
              <a:t> et al. (2023)</a:t>
            </a:r>
          </a:p>
        </p:txBody>
      </p:sp>
    </p:spTree>
    <p:extLst>
      <p:ext uri="{BB962C8B-B14F-4D97-AF65-F5344CB8AC3E}">
        <p14:creationId xmlns:p14="http://schemas.microsoft.com/office/powerpoint/2010/main" val="5945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432</Words>
  <Application>Microsoft Macintosh PowerPoint</Application>
  <PresentationFormat>Benutzerdefiniert</PresentationFormat>
  <Paragraphs>197</Paragraphs>
  <Slides>14</Slides>
  <Notes>0</Notes>
  <HiddenSlides>12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LM Roman 10</vt:lpstr>
      <vt:lpstr>Office 2013 – 2022-Design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Sparhuber</dc:creator>
  <cp:lastModifiedBy>Kirstin Schmidt</cp:lastModifiedBy>
  <cp:revision>27</cp:revision>
  <dcterms:created xsi:type="dcterms:W3CDTF">2023-05-01T15:36:55Z</dcterms:created>
  <dcterms:modified xsi:type="dcterms:W3CDTF">2024-07-14T19:01:40Z</dcterms:modified>
</cp:coreProperties>
</file>