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2" r:id="rId4"/>
    <p:sldId id="271" r:id="rId5"/>
    <p:sldId id="267" r:id="rId6"/>
    <p:sldId id="268" r:id="rId7"/>
    <p:sldId id="272" r:id="rId8"/>
    <p:sldId id="269" r:id="rId9"/>
    <p:sldId id="270" r:id="rId10"/>
    <p:sldId id="263" r:id="rId11"/>
    <p:sldId id="265" r:id="rId12"/>
    <p:sldId id="266" r:id="rId13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67326"/>
    <a:srgbClr val="009921"/>
    <a:srgbClr val="D9F2D0"/>
    <a:srgbClr val="B4E5A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1"/>
  </p:normalViewPr>
  <p:slideViewPr>
    <p:cSldViewPr snapToGrid="0">
      <p:cViewPr>
        <p:scale>
          <a:sx n="84" d="100"/>
          <a:sy n="84" d="100"/>
        </p:scale>
        <p:origin x="9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4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1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1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8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29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36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15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7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AE305-3F8E-3D43-924D-8B925C956E16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30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483711" y="90333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483711" y="1778603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483711" y="2653872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483711" y="353287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483711" y="440907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483711" y="5283323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890556" y="-76137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8638966" y="400416"/>
            <a:ext cx="212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dirty="0">
                <a:solidFill>
                  <a:srgbClr val="267326"/>
                </a:solidFill>
              </a:rPr>
              <a:t>(</a:t>
            </a:r>
            <a:r>
              <a:rPr lang="de-DE" sz="2000" dirty="0" err="1">
                <a:solidFill>
                  <a:srgbClr val="267326"/>
                </a:solidFill>
              </a:rPr>
              <a:t>evidence-based</a:t>
            </a:r>
            <a:r>
              <a:rPr lang="de-DE" sz="2000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6683930" y="1108303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6683930" y="2353948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6683930" y="3722932"/>
            <a:ext cx="2372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6683930" y="4592067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6683930" y="5440203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3945806" y="385528"/>
            <a:ext cx="6821338" cy="1324502"/>
          </a:xfrm>
          <a:prstGeom prst="rect">
            <a:avLst/>
          </a:prstGeom>
          <a:solidFill>
            <a:srgbClr val="4EA72E">
              <a:alpha val="47059"/>
            </a:srgbClr>
          </a:solidFill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3708400" y="385528"/>
            <a:ext cx="7296150" cy="3065738"/>
          </a:xfrm>
          <a:prstGeom prst="rect">
            <a:avLst/>
          </a:prstGeom>
          <a:solidFill>
            <a:srgbClr val="B4E5A2">
              <a:alpha val="43529"/>
            </a:srgbClr>
          </a:solidFill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6951BE-EA64-8C76-62D5-A069F0FCE261}"/>
              </a:ext>
            </a:extLst>
          </p:cNvPr>
          <p:cNvSpPr/>
          <p:nvPr/>
        </p:nvSpPr>
        <p:spPr>
          <a:xfrm>
            <a:off x="3479799" y="385528"/>
            <a:ext cx="7753353" cy="3913874"/>
          </a:xfrm>
          <a:prstGeom prst="rect">
            <a:avLst/>
          </a:prstGeom>
          <a:solidFill>
            <a:srgbClr val="D9F2D0">
              <a:alpha val="49020"/>
            </a:srgbClr>
          </a:solidFill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B47008-0E46-809D-CCA4-DB59772C703C}"/>
              </a:ext>
            </a:extLst>
          </p:cNvPr>
          <p:cNvSpPr/>
          <p:nvPr/>
        </p:nvSpPr>
        <p:spPr>
          <a:xfrm>
            <a:off x="3232151" y="385529"/>
            <a:ext cx="8243887" cy="4811505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3C80483-144F-1FF8-A680-3BF0B8DB76EA}"/>
              </a:ext>
            </a:extLst>
          </p:cNvPr>
          <p:cNvSpPr/>
          <p:nvPr/>
        </p:nvSpPr>
        <p:spPr>
          <a:xfrm>
            <a:off x="2965450" y="385528"/>
            <a:ext cx="8782050" cy="575211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84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1420774" y="4279396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1420773" y="5210554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5414704" y="2652256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7696481" y="2655458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9975048" y="2646066"/>
            <a:ext cx="1736651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evidenzbasiert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evidence-based</a:t>
            </a:r>
            <a:r>
              <a:rPr lang="de-DE" sz="2000" b="1" dirty="0"/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507128" y="3587651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z.B. 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3278234" y="4923471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</a:t>
            </a:r>
            <a:r>
              <a:rPr lang="de-DE" sz="1400" dirty="0" err="1"/>
              <a:t>Goldacre</a:t>
            </a:r>
            <a:r>
              <a:rPr lang="de-DE" sz="1400" dirty="0"/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5616209" y="3569363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z.B. </a:t>
            </a:r>
            <a:r>
              <a:rPr lang="de-DE" sz="1400" dirty="0" err="1"/>
              <a:t>Rochnia</a:t>
            </a:r>
            <a:r>
              <a:rPr lang="de-DE" sz="1400" dirty="0"/>
              <a:t> &amp; </a:t>
            </a:r>
          </a:p>
          <a:p>
            <a:r>
              <a:rPr lang="de-DE" sz="1400" dirty="0" err="1"/>
              <a:t>Gräsel</a:t>
            </a:r>
            <a:r>
              <a:rPr lang="de-DE" sz="1400" dirty="0"/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7797180" y="362102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10030907" y="3621024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Demski (2017)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928754"/>
            <a:ext cx="6895725" cy="53623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7" y="1280159"/>
            <a:ext cx="2566788" cy="281242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6951BE-EA64-8C76-62D5-A069F0FCE261}"/>
              </a:ext>
            </a:extLst>
          </p:cNvPr>
          <p:cNvSpPr/>
          <p:nvPr/>
        </p:nvSpPr>
        <p:spPr>
          <a:xfrm>
            <a:off x="670978" y="1115568"/>
            <a:ext cx="4504526" cy="499262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295559" cy="57424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597955" cy="610819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evidenzinformiert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3136646" y="3547223"/>
            <a:ext cx="225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Shavelson</a:t>
            </a:r>
            <a:r>
              <a:rPr lang="de-DE" sz="1400" dirty="0">
                <a:solidFill>
                  <a:srgbClr val="267326"/>
                </a:solidFill>
              </a:rPr>
              <a:t> et al. (2021)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587303" y="3546424"/>
            <a:ext cx="175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Ferguson (2021)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80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XXX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776375" y="3546423"/>
            <a:ext cx="1957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Schildkamp (2019)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30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55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evidenzinformiert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evidence-informed</a:t>
            </a:r>
            <a:r>
              <a:rPr lang="de-DE" sz="2000" b="1" dirty="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52354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8201" y="2646066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52354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51112" y="2646066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17656" y="2646066"/>
            <a:ext cx="1736651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3136646" y="3547223"/>
            <a:ext cx="225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</a:t>
            </a:r>
            <a:r>
              <a:rPr lang="de-DE" sz="1400" dirty="0" err="1"/>
              <a:t>Shavelson</a:t>
            </a:r>
            <a:r>
              <a:rPr lang="de-DE" sz="1400" dirty="0"/>
              <a:t> et al. (2021)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587303" y="3546424"/>
            <a:ext cx="175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z.B. Ferguson (2021)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139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Cain (2015)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609855" y="3546423"/>
            <a:ext cx="1957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Schildkamp (2019)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483711" y="90333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483711" y="1778603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483711" y="2653872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483711" y="353287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483711" y="4409074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483711" y="5283323"/>
            <a:ext cx="2150076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890556" y="-76137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8638966" y="400416"/>
            <a:ext cx="212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dirty="0">
                <a:solidFill>
                  <a:srgbClr val="267326"/>
                </a:solidFill>
              </a:rPr>
              <a:t>(</a:t>
            </a:r>
            <a:r>
              <a:rPr lang="de-DE" sz="2000" dirty="0" err="1">
                <a:solidFill>
                  <a:srgbClr val="267326"/>
                </a:solidFill>
              </a:rPr>
              <a:t>evidence-based</a:t>
            </a:r>
            <a:r>
              <a:rPr lang="de-DE" sz="2000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6683930" y="1108303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6683930" y="2353948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6683930" y="3722932"/>
            <a:ext cx="2372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6683930" y="4592067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6683930" y="5440203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3945806" y="385528"/>
            <a:ext cx="6821338" cy="132450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3708400" y="385528"/>
            <a:ext cx="7296150" cy="3065738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6951BE-EA64-8C76-62D5-A069F0FCE261}"/>
              </a:ext>
            </a:extLst>
          </p:cNvPr>
          <p:cNvSpPr/>
          <p:nvPr/>
        </p:nvSpPr>
        <p:spPr>
          <a:xfrm>
            <a:off x="3479797" y="385528"/>
            <a:ext cx="7754400" cy="3913874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B47008-0E46-809D-CCA4-DB59772C703C}"/>
              </a:ext>
            </a:extLst>
          </p:cNvPr>
          <p:cNvSpPr/>
          <p:nvPr/>
        </p:nvSpPr>
        <p:spPr>
          <a:xfrm>
            <a:off x="3232151" y="385529"/>
            <a:ext cx="8243887" cy="4811505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3C80483-144F-1FF8-A680-3BF0B8DB76EA}"/>
              </a:ext>
            </a:extLst>
          </p:cNvPr>
          <p:cNvSpPr/>
          <p:nvPr/>
        </p:nvSpPr>
        <p:spPr>
          <a:xfrm>
            <a:off x="2965450" y="385528"/>
            <a:ext cx="8782050" cy="575211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9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3479798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5538819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7597840" y="265295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9656861" y="263742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11715825" y="263157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58178" y="4209109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507129" y="3556345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4432383" y="3556345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7799345" y="3445937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</a:p>
          <a:p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9754184" y="355331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11771683" y="3553314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2017985"/>
            <a:ext cx="8935898" cy="338433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6" y="2249932"/>
            <a:ext cx="2572587" cy="275299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6951BE-EA64-8C76-62D5-A069F0FCE261}"/>
              </a:ext>
            </a:extLst>
          </p:cNvPr>
          <p:cNvSpPr/>
          <p:nvPr/>
        </p:nvSpPr>
        <p:spPr>
          <a:xfrm>
            <a:off x="670978" y="2144110"/>
            <a:ext cx="6821338" cy="2995449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1881352"/>
            <a:ext cx="11088414" cy="3673365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1734208"/>
            <a:ext cx="13306096" cy="397291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evidenzbasiert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evidence-based</a:t>
            </a:r>
            <a:r>
              <a:rPr lang="de-DE" sz="2000" b="1" dirty="0"/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491755" y="3392535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z.B. Slavin (2002)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6" y="1280159"/>
            <a:ext cx="2572587" cy="281242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006" y="2645951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5951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0" y="2645951"/>
            <a:ext cx="1751935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17656" y="2645951"/>
            <a:ext cx="1736651" cy="66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4530179" y="3439047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</a:t>
            </a:r>
            <a:r>
              <a:rPr lang="de-DE" sz="1400" dirty="0" err="1"/>
              <a:t>Goldacre</a:t>
            </a:r>
            <a:r>
              <a:rPr lang="de-DE" sz="1400" dirty="0"/>
              <a:t> (2023)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804036" y="3439047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z.B. </a:t>
            </a:r>
            <a:r>
              <a:rPr lang="de-DE" sz="1400" dirty="0" err="1"/>
              <a:t>Rochnia</a:t>
            </a:r>
            <a:r>
              <a:rPr lang="de-DE" sz="1400" dirty="0"/>
              <a:t> &amp; </a:t>
            </a:r>
          </a:p>
          <a:p>
            <a:r>
              <a:rPr lang="de-DE" sz="1400" dirty="0" err="1"/>
              <a:t>Gräsel</a:t>
            </a:r>
            <a:r>
              <a:rPr lang="de-DE" sz="1400" dirty="0"/>
              <a:t> (2022)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Davies (1999)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776375" y="3564608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z.B. Demski (2017)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4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1491755" y="3392535"/>
            <a:ext cx="157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Slavin (2002)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5DCD2A-5BCF-BE82-8E01-B7D39E001677}"/>
              </a:ext>
            </a:extLst>
          </p:cNvPr>
          <p:cNvSpPr/>
          <p:nvPr/>
        </p:nvSpPr>
        <p:spPr>
          <a:xfrm>
            <a:off x="763096" y="1280159"/>
            <a:ext cx="2572587" cy="2812423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</p:spTree>
    <p:extLst>
      <p:ext uri="{BB962C8B-B14F-4D97-AF65-F5344CB8AC3E}">
        <p14:creationId xmlns:p14="http://schemas.microsoft.com/office/powerpoint/2010/main" val="140193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4354048-59EF-17BA-48F2-FD6974B6480C}"/>
              </a:ext>
            </a:extLst>
          </p:cNvPr>
          <p:cNvSpPr/>
          <p:nvPr/>
        </p:nvSpPr>
        <p:spPr>
          <a:xfrm>
            <a:off x="565454" y="1060704"/>
            <a:ext cx="6895725" cy="33832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1DE700-358D-EABD-CCAE-81CFB2068168}"/>
              </a:ext>
            </a:extLst>
          </p:cNvPr>
          <p:cNvSpPr txBox="1"/>
          <p:nvPr/>
        </p:nvSpPr>
        <p:spPr>
          <a:xfrm>
            <a:off x="4530179" y="3439047"/>
            <a:ext cx="175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Goldacre</a:t>
            </a:r>
            <a:r>
              <a:rPr lang="de-DE" sz="1400" dirty="0">
                <a:solidFill>
                  <a:srgbClr val="267326"/>
                </a:solidFill>
              </a:rPr>
              <a:t> (2023)</a:t>
            </a:r>
          </a:p>
        </p:txBody>
      </p:sp>
    </p:spTree>
    <p:extLst>
      <p:ext uri="{BB962C8B-B14F-4D97-AF65-F5344CB8AC3E}">
        <p14:creationId xmlns:p14="http://schemas.microsoft.com/office/powerpoint/2010/main" val="175343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7382A4-B696-E1A0-13B2-3288EB92CEE6}"/>
              </a:ext>
            </a:extLst>
          </p:cNvPr>
          <p:cNvSpPr/>
          <p:nvPr/>
        </p:nvSpPr>
        <p:spPr>
          <a:xfrm>
            <a:off x="451945" y="749808"/>
            <a:ext cx="9057815" cy="4096512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A48DBE-B49F-6D14-87A8-418FBC88F99A}"/>
              </a:ext>
            </a:extLst>
          </p:cNvPr>
          <p:cNvSpPr txBox="1"/>
          <p:nvPr/>
        </p:nvSpPr>
        <p:spPr>
          <a:xfrm>
            <a:off x="7804036" y="3439047"/>
            <a:ext cx="134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</a:t>
            </a:r>
            <a:r>
              <a:rPr lang="de-DE" sz="1400" dirty="0" err="1">
                <a:solidFill>
                  <a:srgbClr val="267326"/>
                </a:solidFill>
              </a:rPr>
              <a:t>Rochnia</a:t>
            </a:r>
            <a:r>
              <a:rPr lang="de-DE" sz="1400" dirty="0">
                <a:solidFill>
                  <a:srgbClr val="267326"/>
                </a:solidFill>
              </a:rPr>
              <a:t> &amp; </a:t>
            </a:r>
          </a:p>
          <a:p>
            <a:r>
              <a:rPr lang="de-DE" sz="1400" dirty="0" err="1">
                <a:solidFill>
                  <a:srgbClr val="267326"/>
                </a:solidFill>
              </a:rPr>
              <a:t>Gräsel</a:t>
            </a:r>
            <a:r>
              <a:rPr lang="de-DE" sz="1400" dirty="0">
                <a:solidFill>
                  <a:srgbClr val="267326"/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97479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25DB4E-06A0-5666-621D-5733B916C306}"/>
              </a:ext>
            </a:extLst>
          </p:cNvPr>
          <p:cNvSpPr/>
          <p:nvPr/>
        </p:nvSpPr>
        <p:spPr>
          <a:xfrm>
            <a:off x="325821" y="566929"/>
            <a:ext cx="11250483" cy="4681727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5EBC89-EC11-D05F-972F-25C74D3F6AF6}"/>
              </a:ext>
            </a:extLst>
          </p:cNvPr>
          <p:cNvSpPr txBox="1"/>
          <p:nvPr/>
        </p:nvSpPr>
        <p:spPr>
          <a:xfrm>
            <a:off x="9758875" y="3546424"/>
            <a:ext cx="155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Davies (1999)</a:t>
            </a:r>
          </a:p>
        </p:txBody>
      </p:sp>
    </p:spTree>
    <p:extLst>
      <p:ext uri="{BB962C8B-B14F-4D97-AF65-F5344CB8AC3E}">
        <p14:creationId xmlns:p14="http://schemas.microsoft.com/office/powerpoint/2010/main" val="403582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925091" y="1415140"/>
            <a:ext cx="237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267326"/>
                </a:solidFill>
              </a:rPr>
              <a:t>evidenzbasiert</a:t>
            </a:r>
          </a:p>
          <a:p>
            <a:r>
              <a:rPr lang="de-DE" sz="2000" b="1" dirty="0">
                <a:solidFill>
                  <a:srgbClr val="267326"/>
                </a:solidFill>
              </a:rPr>
              <a:t>(</a:t>
            </a:r>
            <a:r>
              <a:rPr lang="de-DE" sz="2000" b="1" dirty="0" err="1">
                <a:solidFill>
                  <a:srgbClr val="267326"/>
                </a:solidFill>
              </a:rPr>
              <a:t>evidence-based</a:t>
            </a:r>
            <a:r>
              <a:rPr lang="de-DE" sz="2000" b="1" dirty="0">
                <a:solidFill>
                  <a:srgbClr val="267326"/>
                </a:solidFill>
              </a:rPr>
              <a:t>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092A3B-48B6-1413-A791-A9391EE24DC9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A9DD72-F862-7D7D-E346-FF48A6D62ADB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3BCC734-F491-5BC2-E118-5450AC084F4E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73AD53-BE4B-B72B-9DE0-C248A911CE7E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DD669B-C696-682A-2A37-B473BF4168F9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27860B8-97EC-A66B-5F1E-D7D8195B8483}"/>
              </a:ext>
            </a:extLst>
          </p:cNvPr>
          <p:cNvSpPr txBox="1"/>
          <p:nvPr/>
        </p:nvSpPr>
        <p:spPr>
          <a:xfrm>
            <a:off x="11776375" y="3564608"/>
            <a:ext cx="16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</a:rPr>
              <a:t>z.B. Demski (2017)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A943768-1ED0-0FED-D2AE-E9EB2C6F5EBF}"/>
              </a:ext>
            </a:extLst>
          </p:cNvPr>
          <p:cNvSpPr/>
          <p:nvPr/>
        </p:nvSpPr>
        <p:spPr>
          <a:xfrm>
            <a:off x="146304" y="365761"/>
            <a:ext cx="13496543" cy="5212080"/>
          </a:xfrm>
          <a:prstGeom prst="rect">
            <a:avLst/>
          </a:prstGeom>
          <a:noFill/>
          <a:ln>
            <a:solidFill>
              <a:srgbClr val="26732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530</Words>
  <Application>Microsoft Macintosh PowerPoint</Application>
  <PresentationFormat>Benutzerdefiniert</PresentationFormat>
  <Paragraphs>150</Paragraphs>
  <Slides>12</Slides>
  <Notes>0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15</cp:revision>
  <dcterms:created xsi:type="dcterms:W3CDTF">2024-07-01T12:54:46Z</dcterms:created>
  <dcterms:modified xsi:type="dcterms:W3CDTF">2024-07-18T19:21:44Z</dcterms:modified>
</cp:coreProperties>
</file>