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1" r:id="rId5"/>
    <p:sldId id="287" r:id="rId6"/>
    <p:sldId id="283" r:id="rId7"/>
    <p:sldId id="284" r:id="rId8"/>
    <p:sldId id="296" r:id="rId9"/>
    <p:sldId id="321" r:id="rId10"/>
    <p:sldId id="322" r:id="rId11"/>
    <p:sldId id="319" r:id="rId12"/>
    <p:sldId id="328" r:id="rId13"/>
    <p:sldId id="329" r:id="rId14"/>
    <p:sldId id="330" r:id="rId15"/>
    <p:sldId id="331" r:id="rId16"/>
    <p:sldId id="325" r:id="rId17"/>
    <p:sldId id="332" r:id="rId18"/>
    <p:sldId id="333" r:id="rId19"/>
    <p:sldId id="334" r:id="rId20"/>
    <p:sldId id="337" r:id="rId21"/>
    <p:sldId id="339" r:id="rId22"/>
    <p:sldId id="340" r:id="rId23"/>
    <p:sldId id="344" r:id="rId24"/>
    <p:sldId id="338" r:id="rId25"/>
    <p:sldId id="341" r:id="rId26"/>
    <p:sldId id="346" r:id="rId27"/>
    <p:sldId id="422"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2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4002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288756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a:t>
            </a:r>
            <a:br>
              <a:rPr lang="en-US" sz="4000" dirty="0" smtClean="0"/>
            </a:br>
            <a:r>
              <a:rPr lang="en-US" sz="4000" dirty="0" smtClean="0"/>
              <a:t>Microsoft SQL Server Databases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Non-Clustered Indexes on Heaps</a:t>
            </a:r>
            <a:endParaRPr lang="en-US" dirty="0"/>
          </a:p>
        </p:txBody>
      </p:sp>
      <p:sp>
        <p:nvSpPr>
          <p:cNvPr id="6" name="AutoShape 54"/>
          <p:cNvSpPr>
            <a:spLocks noChangeArrowheads="1"/>
          </p:cNvSpPr>
          <p:nvPr/>
        </p:nvSpPr>
        <p:spPr bwMode="auto">
          <a:xfrm>
            <a:off x="1682624" y="2150061"/>
            <a:ext cx="6494463" cy="10207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lnSpc>
                <a:spcPct val="90000"/>
              </a:lnSpc>
              <a:spcBef>
                <a:spcPct val="40000"/>
              </a:spcBef>
              <a:defRPr/>
            </a:pPr>
            <a:endParaRPr lang="en-GB" dirty="0" smtClean="0">
              <a:latin typeface="Segoe UI" panose="020B0502040204020203" pitchFamily="34" charset="0"/>
              <a:cs typeface="Segoe UI" panose="020B0502040204020203" pitchFamily="34" charset="0"/>
            </a:endParaRPr>
          </a:p>
        </p:txBody>
      </p:sp>
      <p:sp>
        <p:nvSpPr>
          <p:cNvPr id="7" name="AutoShape 54"/>
          <p:cNvSpPr>
            <a:spLocks noChangeArrowheads="1"/>
          </p:cNvSpPr>
          <p:nvPr/>
        </p:nvSpPr>
        <p:spPr bwMode="auto">
          <a:xfrm>
            <a:off x="1724025" y="5032375"/>
            <a:ext cx="6494463" cy="10207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lnSpc>
                <a:spcPct val="90000"/>
              </a:lnSpc>
              <a:spcBef>
                <a:spcPct val="40000"/>
              </a:spcBef>
              <a:defRPr/>
            </a:pPr>
            <a:r>
              <a:rPr lang="en-GB" dirty="0" smtClean="0">
                <a:latin typeface="Segoe UI" panose="020B0502040204020203" pitchFamily="34" charset="0"/>
                <a:cs typeface="Segoe UI" panose="020B0502040204020203" pitchFamily="34" charset="0"/>
              </a:rPr>
              <a:t>Heap</a:t>
            </a:r>
          </a:p>
        </p:txBody>
      </p:sp>
      <p:graphicFrame>
        <p:nvGraphicFramePr>
          <p:cNvPr id="11" name="Group 21"/>
          <p:cNvGraphicFramePr>
            <a:graphicFrameLocks noGrp="1"/>
          </p:cNvGraphicFramePr>
          <p:nvPr>
            <p:extLst>
              <p:ext uri="{D42A27DB-BD31-4B8C-83A1-F6EECF244321}">
                <p14:modId xmlns:p14="http://schemas.microsoft.com/office/powerpoint/2010/main" val="2236580263"/>
              </p:ext>
            </p:extLst>
          </p:nvPr>
        </p:nvGraphicFramePr>
        <p:xfrm>
          <a:off x="642027" y="1249366"/>
          <a:ext cx="4722136" cy="306388"/>
        </p:xfrm>
        <a:graphic>
          <a:graphicData uri="http://schemas.openxmlformats.org/drawingml/2006/table">
            <a:tbl>
              <a:tblPr/>
              <a:tblGrid>
                <a:gridCol w="373997"/>
                <a:gridCol w="1295513"/>
                <a:gridCol w="232485"/>
                <a:gridCol w="2820141"/>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id</a:t>
                      </a: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index_id&gt;=2</a:t>
                      </a: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root_page</a:t>
                      </a: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15" name="Text Box 47"/>
          <p:cNvSpPr txBox="1">
            <a:spLocks noChangeArrowheads="1"/>
          </p:cNvSpPr>
          <p:nvPr/>
        </p:nvSpPr>
        <p:spPr bwMode="auto">
          <a:xfrm>
            <a:off x="1682624" y="4696200"/>
            <a:ext cx="3029066" cy="338554"/>
          </a:xfrm>
          <a:prstGeom prst="rect">
            <a:avLst/>
          </a:prstGeom>
          <a:noFill/>
          <a:ln w="9525" algn="ctr">
            <a:noFill/>
            <a:miter lim="800000"/>
            <a:headEnd/>
            <a:tailEnd/>
          </a:ln>
          <a:effectLst/>
        </p:spPr>
        <p:txBody>
          <a:bodyPr wrap="square" lIns="182880" rIns="182880">
            <a:spAutoFit/>
          </a:bodyPr>
          <a:lstStyle/>
          <a:p>
            <a:pPr>
              <a:defRPr/>
            </a:pPr>
            <a:r>
              <a:rPr lang="en-US" sz="1600" dirty="0" smtClean="0">
                <a:latin typeface="Segoe UI" panose="020B0502040204020203" pitchFamily="34" charset="0"/>
                <a:cs typeface="Segoe UI" panose="020B0502040204020203" pitchFamily="34" charset="0"/>
              </a:rPr>
              <a:t>Data Pages</a:t>
            </a:r>
            <a:endParaRPr lang="en-US" sz="1600" dirty="0">
              <a:latin typeface="Segoe UI" panose="020B0502040204020203" pitchFamily="34" charset="0"/>
              <a:cs typeface="Segoe UI" panose="020B0502040204020203" pitchFamily="34" charset="0"/>
            </a:endParaRPr>
          </a:p>
        </p:txBody>
      </p:sp>
      <p:sp>
        <p:nvSpPr>
          <p:cNvPr id="19" name="Rounded Rectangle 827407"/>
          <p:cNvSpPr>
            <a:spLocks noChangeArrowheads="1"/>
          </p:cNvSpPr>
          <p:nvPr/>
        </p:nvSpPr>
        <p:spPr bwMode="auto">
          <a:xfrm>
            <a:off x="6400800" y="1242539"/>
            <a:ext cx="1785938" cy="711200"/>
          </a:xfrm>
          <a:prstGeom prst="roundRect">
            <a:avLst>
              <a:gd name="adj" fmla="val 4167"/>
            </a:avLst>
          </a:prstGeom>
          <a:noFill/>
          <a:ln w="9525" algn="ctr">
            <a:noFill/>
            <a:round/>
            <a:headEnd/>
            <a:tailEnd/>
          </a:ln>
        </p:spPr>
        <p:txBody>
          <a:bodyPr anchor="ctr"/>
          <a:lstStyle/>
          <a:p>
            <a:pPr>
              <a:lnSpc>
                <a:spcPct val="80000"/>
              </a:lnSpc>
            </a:pPr>
            <a:r>
              <a:rPr lang="en-US" sz="1600" dirty="0">
                <a:latin typeface="Segoe UI" panose="020B0502040204020203" pitchFamily="34" charset="0"/>
                <a:cs typeface="Segoe UI" panose="020B0502040204020203" pitchFamily="34" charset="0"/>
              </a:rPr>
              <a:t>Root Index Page</a:t>
            </a:r>
          </a:p>
        </p:txBody>
      </p:sp>
      <p:graphicFrame>
        <p:nvGraphicFramePr>
          <p:cNvPr id="20" name="Group 21"/>
          <p:cNvGraphicFramePr>
            <a:graphicFrameLocks noGrp="1"/>
          </p:cNvGraphicFramePr>
          <p:nvPr>
            <p:extLst>
              <p:ext uri="{D42A27DB-BD31-4B8C-83A1-F6EECF244321}">
                <p14:modId xmlns:p14="http://schemas.microsoft.com/office/powerpoint/2010/main" val="4022908888"/>
              </p:ext>
            </p:extLst>
          </p:nvPr>
        </p:nvGraphicFramePr>
        <p:xfrm>
          <a:off x="914399" y="4093384"/>
          <a:ext cx="1797368" cy="306388"/>
        </p:xfrm>
        <a:graphic>
          <a:graphicData uri="http://schemas.openxmlformats.org/drawingml/2006/table">
            <a:tbl>
              <a:tblPr/>
              <a:tblGrid>
                <a:gridCol w="352425"/>
                <a:gridCol w="1220788"/>
                <a:gridCol w="224155"/>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id</a:t>
                      </a: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index_id=0</a:t>
                      </a: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1" name="Text Box 47"/>
          <p:cNvSpPr txBox="1">
            <a:spLocks noChangeArrowheads="1"/>
          </p:cNvSpPr>
          <p:nvPr/>
        </p:nvSpPr>
        <p:spPr bwMode="auto">
          <a:xfrm>
            <a:off x="1637006" y="1821820"/>
            <a:ext cx="1444754" cy="338554"/>
          </a:xfrm>
          <a:prstGeom prst="rect">
            <a:avLst/>
          </a:prstGeom>
          <a:noFill/>
          <a:ln w="9525" algn="ctr">
            <a:noFill/>
            <a:miter lim="800000"/>
            <a:headEnd/>
            <a:tailEnd/>
          </a:ln>
          <a:effectLst/>
        </p:spPr>
        <p:txBody>
          <a:bodyPr wrap="none" lIns="182880" rIns="182880">
            <a:spAutoFit/>
          </a:bodyPr>
          <a:lstStyle/>
          <a:p>
            <a:pPr>
              <a:defRPr/>
            </a:pPr>
            <a:r>
              <a:rPr lang="en-US" sz="1600" dirty="0">
                <a:latin typeface="Segoe UI" panose="020B0502040204020203" pitchFamily="34" charset="0"/>
                <a:cs typeface="Segoe UI" panose="020B0502040204020203" pitchFamily="34" charset="0"/>
              </a:rPr>
              <a:t>Index Pages</a:t>
            </a:r>
          </a:p>
        </p:txBody>
      </p:sp>
      <p:sp>
        <p:nvSpPr>
          <p:cNvPr id="22" name="Freeform 14"/>
          <p:cNvSpPr>
            <a:spLocks/>
          </p:cNvSpPr>
          <p:nvPr/>
        </p:nvSpPr>
        <p:spPr bwMode="auto">
          <a:xfrm rot="18869899" flipH="1">
            <a:off x="5501545" y="2641731"/>
            <a:ext cx="277663" cy="296592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dirty="0"/>
          </a:p>
        </p:txBody>
      </p:sp>
      <p:sp>
        <p:nvSpPr>
          <p:cNvPr id="23" name="Rectangle 22"/>
          <p:cNvSpPr/>
          <p:nvPr/>
        </p:nvSpPr>
        <p:spPr>
          <a:xfrm>
            <a:off x="1843695" y="2342703"/>
            <a:ext cx="4572000" cy="701731"/>
          </a:xfrm>
          <a:prstGeom prst="rect">
            <a:avLst/>
          </a:prstGeom>
        </p:spPr>
        <p:txBody>
          <a:bodyPr>
            <a:spAutoFit/>
          </a:bodyPr>
          <a:lstStyle/>
          <a:p>
            <a:pPr>
              <a:lnSpc>
                <a:spcPct val="90000"/>
              </a:lnSpc>
              <a:spcBef>
                <a:spcPct val="40000"/>
              </a:spcBef>
              <a:defRPr/>
            </a:pPr>
            <a:r>
              <a:rPr lang="en-GB" dirty="0">
                <a:latin typeface="Segoe UI" panose="020B0502040204020203" pitchFamily="34" charset="0"/>
                <a:cs typeface="Segoe UI" panose="020B0502040204020203" pitchFamily="34" charset="0"/>
              </a:rPr>
              <a:t>Leaf Nodes</a:t>
            </a:r>
          </a:p>
          <a:p>
            <a:pPr>
              <a:lnSpc>
                <a:spcPct val="90000"/>
              </a:lnSpc>
              <a:spcBef>
                <a:spcPct val="40000"/>
              </a:spcBef>
              <a:defRPr/>
            </a:pPr>
            <a:r>
              <a:rPr lang="en-GB" dirty="0">
                <a:latin typeface="Segoe UI" panose="020B0502040204020203" pitchFamily="34" charset="0"/>
                <a:cs typeface="Segoe UI" panose="020B0502040204020203" pitchFamily="34" charset="0"/>
              </a:rPr>
              <a:t>Contain Row IDs</a:t>
            </a:r>
            <a:endParaRPr lang="en-US" dirty="0">
              <a:latin typeface="Segoe UI" panose="020B0502040204020203" pitchFamily="34" charset="0"/>
              <a:cs typeface="Segoe UI" panose="020B0502040204020203" pitchFamily="34" charset="0"/>
            </a:endParaRPr>
          </a:p>
        </p:txBody>
      </p:sp>
      <p:sp>
        <p:nvSpPr>
          <p:cNvPr id="24" name="Freeform 14"/>
          <p:cNvSpPr>
            <a:spLocks/>
          </p:cNvSpPr>
          <p:nvPr/>
        </p:nvSpPr>
        <p:spPr bwMode="auto">
          <a:xfrm rot="2095848">
            <a:off x="5224889" y="1412202"/>
            <a:ext cx="300671" cy="1164041"/>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dirty="0"/>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005" y="986808"/>
            <a:ext cx="602726" cy="1007414"/>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5989" y="2180856"/>
            <a:ext cx="602726" cy="1007414"/>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477" y="2209600"/>
            <a:ext cx="602726" cy="1007414"/>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0808" y="2253996"/>
            <a:ext cx="602726" cy="1007414"/>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626" y="5080000"/>
            <a:ext cx="602726" cy="1007414"/>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4681" y="5132398"/>
            <a:ext cx="602726" cy="1007414"/>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207" y="5154416"/>
            <a:ext cx="602726" cy="1007414"/>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2038" y="5188208"/>
            <a:ext cx="602726" cy="1007414"/>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5337" y="5185939"/>
            <a:ext cx="602726" cy="1007414"/>
          </a:xfrm>
          <a:prstGeom prst="rect">
            <a:avLst/>
          </a:prstGeom>
        </p:spPr>
      </p:pic>
    </p:spTree>
    <p:extLst>
      <p:ext uri="{BB962C8B-B14F-4D97-AF65-F5344CB8AC3E}">
        <p14:creationId xmlns:p14="http://schemas.microsoft.com/office/powerpoint/2010/main" val="1750668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Non-Clustered Indexes on Clustered Indexes</a:t>
            </a:r>
            <a:endParaRPr lang="en-US" dirty="0"/>
          </a:p>
        </p:txBody>
      </p:sp>
      <p:sp>
        <p:nvSpPr>
          <p:cNvPr id="25" name="AutoShape 54"/>
          <p:cNvSpPr>
            <a:spLocks noChangeArrowheads="1"/>
          </p:cNvSpPr>
          <p:nvPr/>
        </p:nvSpPr>
        <p:spPr bwMode="auto">
          <a:xfrm>
            <a:off x="1623261" y="2032789"/>
            <a:ext cx="6494463" cy="10207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lnSpc>
                <a:spcPct val="90000"/>
              </a:lnSpc>
              <a:spcBef>
                <a:spcPct val="40000"/>
              </a:spcBef>
              <a:defRPr/>
            </a:pPr>
            <a:endParaRPr lang="en-GB" dirty="0" smtClean="0">
              <a:latin typeface="Segoe UI" panose="020B0502040204020203" pitchFamily="34" charset="0"/>
              <a:cs typeface="Segoe UI" panose="020B0502040204020203" pitchFamily="34" charset="0"/>
            </a:endParaRPr>
          </a:p>
        </p:txBody>
      </p:sp>
      <p:sp>
        <p:nvSpPr>
          <p:cNvPr id="26" name="AutoShape 54"/>
          <p:cNvSpPr>
            <a:spLocks noChangeArrowheads="1"/>
          </p:cNvSpPr>
          <p:nvPr/>
        </p:nvSpPr>
        <p:spPr bwMode="auto">
          <a:xfrm>
            <a:off x="1724025" y="5032375"/>
            <a:ext cx="6494463" cy="10207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lnSpc>
                <a:spcPct val="90000"/>
              </a:lnSpc>
              <a:spcBef>
                <a:spcPct val="40000"/>
              </a:spcBef>
              <a:defRPr/>
            </a:pPr>
            <a:r>
              <a:rPr lang="en-GB" dirty="0" smtClean="0">
                <a:latin typeface="Segoe UI" panose="020B0502040204020203" pitchFamily="34" charset="0"/>
                <a:cs typeface="Segoe UI" panose="020B0502040204020203" pitchFamily="34" charset="0"/>
              </a:rPr>
              <a:t>Clustered Index</a:t>
            </a:r>
          </a:p>
        </p:txBody>
      </p:sp>
      <p:graphicFrame>
        <p:nvGraphicFramePr>
          <p:cNvPr id="30" name="Group 21"/>
          <p:cNvGraphicFramePr>
            <a:graphicFrameLocks noGrp="1"/>
          </p:cNvGraphicFramePr>
          <p:nvPr>
            <p:extLst>
              <p:ext uri="{D42A27DB-BD31-4B8C-83A1-F6EECF244321}">
                <p14:modId xmlns:p14="http://schemas.microsoft.com/office/powerpoint/2010/main" val="3808761312"/>
              </p:ext>
            </p:extLst>
          </p:nvPr>
        </p:nvGraphicFramePr>
        <p:xfrm>
          <a:off x="914399" y="1149350"/>
          <a:ext cx="4449763" cy="306388"/>
        </p:xfrm>
        <a:graphic>
          <a:graphicData uri="http://schemas.openxmlformats.org/drawingml/2006/table">
            <a:tbl>
              <a:tblPr/>
              <a:tblGrid>
                <a:gridCol w="352425"/>
                <a:gridCol w="1220788"/>
                <a:gridCol w="219075"/>
                <a:gridCol w="2657475"/>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Arial Narrow" pitchFamily="34" charset="0"/>
                        </a:rPr>
                        <a:t>id</a:t>
                      </a: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Arial Narrow" pitchFamily="34" charset="0"/>
                        </a:rPr>
                        <a:t>index_id&gt;=2</a:t>
                      </a: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Arial Narrow" pitchFamily="34" charset="0"/>
                        </a:rPr>
                        <a:t>root_page</a:t>
                      </a: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34" name="Text Box 47"/>
          <p:cNvSpPr txBox="1">
            <a:spLocks noChangeArrowheads="1"/>
          </p:cNvSpPr>
          <p:nvPr/>
        </p:nvSpPr>
        <p:spPr bwMode="auto">
          <a:xfrm>
            <a:off x="1637006" y="4741446"/>
            <a:ext cx="3029066" cy="338554"/>
          </a:xfrm>
          <a:prstGeom prst="rect">
            <a:avLst/>
          </a:prstGeom>
          <a:noFill/>
          <a:ln w="9525" algn="ctr">
            <a:noFill/>
            <a:miter lim="800000"/>
            <a:headEnd/>
            <a:tailEnd/>
          </a:ln>
          <a:effectLst/>
        </p:spPr>
        <p:txBody>
          <a:bodyPr wrap="square" lIns="182880" rIns="182880">
            <a:spAutoFit/>
          </a:bodyPr>
          <a:lstStyle/>
          <a:p>
            <a:pPr>
              <a:defRPr/>
            </a:pPr>
            <a:r>
              <a:rPr lang="en-US" sz="1600" dirty="0">
                <a:latin typeface="Segoe UI" panose="020B0502040204020203" pitchFamily="34" charset="0"/>
                <a:cs typeface="Segoe UI" panose="020B0502040204020203" pitchFamily="34" charset="0"/>
              </a:rPr>
              <a:t>Index </a:t>
            </a:r>
            <a:r>
              <a:rPr lang="en-US" sz="1600" dirty="0" smtClean="0">
                <a:latin typeface="Segoe UI" panose="020B0502040204020203" pitchFamily="34" charset="0"/>
                <a:cs typeface="Segoe UI" panose="020B0502040204020203" pitchFamily="34" charset="0"/>
              </a:rPr>
              <a:t>Pages Containing Data</a:t>
            </a:r>
            <a:endParaRPr lang="en-US" sz="1600" dirty="0">
              <a:latin typeface="Segoe UI" panose="020B0502040204020203" pitchFamily="34" charset="0"/>
              <a:cs typeface="Segoe UI" panose="020B0502040204020203" pitchFamily="34" charset="0"/>
            </a:endParaRPr>
          </a:p>
        </p:txBody>
      </p:sp>
      <p:sp>
        <p:nvSpPr>
          <p:cNvPr id="38" name="Freeform 14"/>
          <p:cNvSpPr>
            <a:spLocks/>
          </p:cNvSpPr>
          <p:nvPr/>
        </p:nvSpPr>
        <p:spPr bwMode="auto">
          <a:xfrm rot="2095848">
            <a:off x="5176666" y="1271702"/>
            <a:ext cx="300671" cy="1164041"/>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dirty="0">
              <a:latin typeface="Segoe UI" panose="020B0502040204020203" pitchFamily="34" charset="0"/>
              <a:cs typeface="Segoe UI" panose="020B0502040204020203" pitchFamily="34" charset="0"/>
            </a:endParaRPr>
          </a:p>
        </p:txBody>
      </p:sp>
      <p:sp>
        <p:nvSpPr>
          <p:cNvPr id="39" name="Rounded Rectangle 827407"/>
          <p:cNvSpPr>
            <a:spLocks noChangeArrowheads="1"/>
          </p:cNvSpPr>
          <p:nvPr/>
        </p:nvSpPr>
        <p:spPr bwMode="auto">
          <a:xfrm>
            <a:off x="6362037" y="1107236"/>
            <a:ext cx="3921993" cy="711200"/>
          </a:xfrm>
          <a:prstGeom prst="roundRect">
            <a:avLst>
              <a:gd name="adj" fmla="val 4167"/>
            </a:avLst>
          </a:prstGeom>
          <a:noFill/>
          <a:ln w="9525" algn="ctr">
            <a:noFill/>
            <a:round/>
            <a:headEnd/>
            <a:tailEnd/>
          </a:ln>
        </p:spPr>
        <p:txBody>
          <a:bodyPr anchor="ctr"/>
          <a:lstStyle/>
          <a:p>
            <a:pPr>
              <a:lnSpc>
                <a:spcPct val="80000"/>
              </a:lnSpc>
            </a:pPr>
            <a:r>
              <a:rPr lang="en-US" sz="1600" dirty="0">
                <a:latin typeface="Segoe UI" panose="020B0502040204020203" pitchFamily="34" charset="0"/>
                <a:cs typeface="Segoe UI" panose="020B0502040204020203" pitchFamily="34" charset="0"/>
              </a:rPr>
              <a:t>Root Index </a:t>
            </a:r>
            <a:r>
              <a:rPr lang="en-US" sz="1600" dirty="0" smtClean="0">
                <a:latin typeface="Segoe UI" panose="020B0502040204020203" pitchFamily="34" charset="0"/>
                <a:cs typeface="Segoe UI" panose="020B0502040204020203" pitchFamily="34" charset="0"/>
              </a:rPr>
              <a:t>Page (non-clustered index)</a:t>
            </a:r>
            <a:endParaRPr lang="en-US" sz="1600" dirty="0">
              <a:latin typeface="Segoe UI" panose="020B0502040204020203" pitchFamily="34" charset="0"/>
              <a:cs typeface="Segoe UI" panose="020B0502040204020203" pitchFamily="34" charset="0"/>
            </a:endParaRPr>
          </a:p>
        </p:txBody>
      </p:sp>
      <p:graphicFrame>
        <p:nvGraphicFramePr>
          <p:cNvPr id="40" name="Group 21"/>
          <p:cNvGraphicFramePr>
            <a:graphicFrameLocks noGrp="1"/>
          </p:cNvGraphicFramePr>
          <p:nvPr>
            <p:extLst>
              <p:ext uri="{D42A27DB-BD31-4B8C-83A1-F6EECF244321}">
                <p14:modId xmlns:p14="http://schemas.microsoft.com/office/powerpoint/2010/main" val="2755913218"/>
              </p:ext>
            </p:extLst>
          </p:nvPr>
        </p:nvGraphicFramePr>
        <p:xfrm>
          <a:off x="914399" y="4093384"/>
          <a:ext cx="4449763" cy="306388"/>
        </p:xfrm>
        <a:graphic>
          <a:graphicData uri="http://schemas.openxmlformats.org/drawingml/2006/table">
            <a:tbl>
              <a:tblPr/>
              <a:tblGrid>
                <a:gridCol w="352425"/>
                <a:gridCol w="1220788"/>
                <a:gridCol w="219075"/>
                <a:gridCol w="2657475"/>
              </a:tblGrid>
              <a:tr h="306388">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Arial Narrow" pitchFamily="34" charset="0"/>
                        </a:rPr>
                        <a:t>id</a:t>
                      </a: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9525" cap="flat" cmpd="sng" algn="ctr">
                      <a:solidFill>
                        <a:srgbClr val="4D4D4D"/>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Arial Narrow" pitchFamily="34" charset="0"/>
                        </a:rPr>
                        <a:t>index_id=1</a:t>
                      </a: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400" b="1" i="0" u="none" strike="noStrike" cap="none" normalizeH="0" baseline="0" dirty="0" smtClean="0">
                          <a:ln>
                            <a:noFill/>
                          </a:ln>
                          <a:solidFill>
                            <a:schemeClr val="tx1"/>
                          </a:solidFill>
                          <a:effectLst/>
                          <a:latin typeface="Arial Narrow" pitchFamily="34" charset="0"/>
                        </a:rPr>
                        <a:t>root_page</a:t>
                      </a:r>
                      <a:endParaRPr kumimoji="0" lang="en-US" sz="14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9525" cap="flat" cmpd="sng" algn="ctr">
                      <a:solidFill>
                        <a:srgbClr val="4D4D4D"/>
                      </a:solidFill>
                      <a:prstDash val="solid"/>
                      <a:round/>
                      <a:headEnd type="none" w="med" len="med"/>
                      <a:tailEnd type="none" w="med" len="med"/>
                    </a:lnR>
                    <a:lnT w="9525" cap="flat" cmpd="sng" algn="ctr">
                      <a:solidFill>
                        <a:srgbClr val="4D4D4D"/>
                      </a:solidFill>
                      <a:prstDash val="solid"/>
                      <a:round/>
                      <a:headEnd type="none" w="med" len="med"/>
                      <a:tailEnd type="none" w="med" len="med"/>
                    </a:lnT>
                    <a:lnB w="9525"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42" name="Rounded Rectangle 827407"/>
          <p:cNvSpPr>
            <a:spLocks noChangeArrowheads="1"/>
          </p:cNvSpPr>
          <p:nvPr/>
        </p:nvSpPr>
        <p:spPr bwMode="auto">
          <a:xfrm>
            <a:off x="6373841" y="3762243"/>
            <a:ext cx="3245171" cy="711200"/>
          </a:xfrm>
          <a:prstGeom prst="roundRect">
            <a:avLst>
              <a:gd name="adj" fmla="val 4167"/>
            </a:avLst>
          </a:prstGeom>
          <a:noFill/>
          <a:ln w="9525" algn="ctr">
            <a:noFill/>
            <a:round/>
            <a:headEnd/>
            <a:tailEnd/>
          </a:ln>
        </p:spPr>
        <p:txBody>
          <a:bodyPr anchor="ctr"/>
          <a:lstStyle/>
          <a:p>
            <a:pPr>
              <a:lnSpc>
                <a:spcPct val="80000"/>
              </a:lnSpc>
            </a:pPr>
            <a:r>
              <a:rPr lang="en-US" sz="1600" dirty="0">
                <a:latin typeface="Segoe UI" panose="020B0502040204020203" pitchFamily="34" charset="0"/>
                <a:cs typeface="Segoe UI" panose="020B0502040204020203" pitchFamily="34" charset="0"/>
              </a:rPr>
              <a:t>Root Index </a:t>
            </a:r>
            <a:r>
              <a:rPr lang="en-US" sz="1600" dirty="0" smtClean="0">
                <a:latin typeface="Segoe UI" panose="020B0502040204020203" pitchFamily="34" charset="0"/>
                <a:cs typeface="Segoe UI" panose="020B0502040204020203" pitchFamily="34" charset="0"/>
              </a:rPr>
              <a:t>Page (clustered index)</a:t>
            </a:r>
            <a:endParaRPr lang="en-US" sz="1600" dirty="0">
              <a:latin typeface="Segoe UI" panose="020B0502040204020203" pitchFamily="34" charset="0"/>
              <a:cs typeface="Segoe UI" panose="020B0502040204020203" pitchFamily="34" charset="0"/>
            </a:endParaRPr>
          </a:p>
        </p:txBody>
      </p:sp>
      <p:sp>
        <p:nvSpPr>
          <p:cNvPr id="43" name="Text Box 47"/>
          <p:cNvSpPr txBox="1">
            <a:spLocks noChangeArrowheads="1"/>
          </p:cNvSpPr>
          <p:nvPr/>
        </p:nvSpPr>
        <p:spPr bwMode="auto">
          <a:xfrm>
            <a:off x="1637006" y="1721914"/>
            <a:ext cx="1444754" cy="338554"/>
          </a:xfrm>
          <a:prstGeom prst="rect">
            <a:avLst/>
          </a:prstGeom>
          <a:noFill/>
          <a:ln w="9525" algn="ctr">
            <a:noFill/>
            <a:miter lim="800000"/>
            <a:headEnd/>
            <a:tailEnd/>
          </a:ln>
          <a:effectLst/>
        </p:spPr>
        <p:txBody>
          <a:bodyPr wrap="none" lIns="182880" rIns="182880">
            <a:spAutoFit/>
          </a:bodyPr>
          <a:lstStyle/>
          <a:p>
            <a:pPr>
              <a:defRPr/>
            </a:pPr>
            <a:r>
              <a:rPr lang="en-US" sz="1600" dirty="0">
                <a:latin typeface="Segoe UI" panose="020B0502040204020203" pitchFamily="34" charset="0"/>
                <a:cs typeface="Segoe UI" panose="020B0502040204020203" pitchFamily="34" charset="0"/>
              </a:rPr>
              <a:t>Index Pages</a:t>
            </a:r>
          </a:p>
        </p:txBody>
      </p:sp>
      <p:sp>
        <p:nvSpPr>
          <p:cNvPr id="44" name="Freeform 14"/>
          <p:cNvSpPr>
            <a:spLocks/>
          </p:cNvSpPr>
          <p:nvPr/>
        </p:nvSpPr>
        <p:spPr bwMode="auto">
          <a:xfrm rot="18869899">
            <a:off x="5118683" y="2575615"/>
            <a:ext cx="302026" cy="1356912"/>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vert="eaVert"/>
          <a:lstStyle/>
          <a:p>
            <a:endParaRPr lang="en-US" dirty="0">
              <a:latin typeface="Segoe UI" panose="020B0502040204020203" pitchFamily="34" charset="0"/>
              <a:cs typeface="Segoe UI" panose="020B0502040204020203" pitchFamily="34" charset="0"/>
            </a:endParaRPr>
          </a:p>
        </p:txBody>
      </p:sp>
      <p:sp>
        <p:nvSpPr>
          <p:cNvPr id="46" name="Rounded Rectangle 827407"/>
          <p:cNvSpPr>
            <a:spLocks noChangeArrowheads="1"/>
          </p:cNvSpPr>
          <p:nvPr/>
        </p:nvSpPr>
        <p:spPr bwMode="auto">
          <a:xfrm>
            <a:off x="3969155" y="3087842"/>
            <a:ext cx="2004201" cy="355600"/>
          </a:xfrm>
          <a:prstGeom prst="roundRect">
            <a:avLst>
              <a:gd name="adj" fmla="val 4167"/>
            </a:avLst>
          </a:prstGeom>
          <a:noFill/>
          <a:ln w="9525" algn="ctr">
            <a:noFill/>
            <a:round/>
            <a:headEnd/>
            <a:tailEnd/>
          </a:ln>
        </p:spPr>
        <p:txBody>
          <a:bodyPr anchor="ctr"/>
          <a:lstStyle/>
          <a:p>
            <a:pPr>
              <a:lnSpc>
                <a:spcPct val="80000"/>
              </a:lnSpc>
            </a:pPr>
            <a:r>
              <a:rPr lang="en-US" sz="1400" dirty="0" smtClean="0">
                <a:latin typeface="Segoe UI" panose="020B0502040204020203" pitchFamily="34" charset="0"/>
                <a:cs typeface="Segoe UI" panose="020B0502040204020203" pitchFamily="34" charset="0"/>
              </a:rPr>
              <a:t>Clustering Key</a:t>
            </a:r>
            <a:endParaRPr lang="en-US" sz="1400" dirty="0">
              <a:latin typeface="Segoe UI" panose="020B0502040204020203" pitchFamily="34" charset="0"/>
              <a:cs typeface="Segoe UI" panose="020B0502040204020203" pitchFamily="34" charset="0"/>
            </a:endParaRPr>
          </a:p>
        </p:txBody>
      </p:sp>
      <p:sp>
        <p:nvSpPr>
          <p:cNvPr id="47" name="Rectangle 46"/>
          <p:cNvSpPr/>
          <p:nvPr/>
        </p:nvSpPr>
        <p:spPr>
          <a:xfrm>
            <a:off x="1778286" y="2214822"/>
            <a:ext cx="4572000" cy="701731"/>
          </a:xfrm>
          <a:prstGeom prst="rect">
            <a:avLst/>
          </a:prstGeom>
        </p:spPr>
        <p:txBody>
          <a:bodyPr>
            <a:spAutoFit/>
          </a:bodyPr>
          <a:lstStyle/>
          <a:p>
            <a:pPr>
              <a:lnSpc>
                <a:spcPct val="90000"/>
              </a:lnSpc>
              <a:spcBef>
                <a:spcPct val="40000"/>
              </a:spcBef>
              <a:defRPr/>
            </a:pPr>
            <a:r>
              <a:rPr lang="en-GB" dirty="0">
                <a:latin typeface="Segoe UI" panose="020B0502040204020203" pitchFamily="34" charset="0"/>
                <a:cs typeface="Segoe UI" panose="020B0502040204020203" pitchFamily="34" charset="0"/>
              </a:rPr>
              <a:t>Leaf Nodes</a:t>
            </a:r>
          </a:p>
          <a:p>
            <a:pPr>
              <a:lnSpc>
                <a:spcPct val="90000"/>
              </a:lnSpc>
              <a:spcBef>
                <a:spcPct val="40000"/>
              </a:spcBef>
              <a:defRPr/>
            </a:pPr>
            <a:r>
              <a:rPr lang="en-GB" dirty="0">
                <a:latin typeface="Segoe UI" panose="020B0502040204020203" pitchFamily="34" charset="0"/>
                <a:cs typeface="Segoe UI" panose="020B0502040204020203" pitchFamily="34" charset="0"/>
              </a:rPr>
              <a:t>Contain Keys</a:t>
            </a:r>
            <a:endParaRPr lang="en-US" dirty="0">
              <a:latin typeface="Segoe UI" panose="020B0502040204020203" pitchFamily="34" charset="0"/>
              <a:cs typeface="Segoe UI" panose="020B0502040204020203" pitchFamily="34" charset="0"/>
            </a:endParaRP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005" y="986808"/>
            <a:ext cx="602726" cy="1007414"/>
          </a:xfrm>
          <a:prstGeom prst="rect">
            <a:avLst/>
          </a:prstGeom>
        </p:spPr>
      </p:pic>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5793" y="2049805"/>
            <a:ext cx="602726" cy="1007414"/>
          </a:xfrm>
          <a:prstGeom prst="rect">
            <a:avLst/>
          </a:prstGeom>
        </p:spPr>
      </p:pic>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7807" y="2075406"/>
            <a:ext cx="602726" cy="1007414"/>
          </a:xfrm>
          <a:prstGeom prst="rect">
            <a:avLst/>
          </a:prstGeom>
        </p:spPr>
      </p:pic>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4764" y="2089475"/>
            <a:ext cx="602726" cy="1007414"/>
          </a:xfrm>
          <a:prstGeom prst="rect">
            <a:avLst/>
          </a:prstGeom>
        </p:spPr>
      </p:pic>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626" y="5080000"/>
            <a:ext cx="602726" cy="1007414"/>
          </a:xfrm>
          <a:prstGeom prst="rect">
            <a:avLst/>
          </a:prstGeom>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4681" y="5132398"/>
            <a:ext cx="602726" cy="1007414"/>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207" y="5154416"/>
            <a:ext cx="602726" cy="1007414"/>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2038" y="5188208"/>
            <a:ext cx="602726" cy="1007414"/>
          </a:xfrm>
          <a:prstGeom prst="rect">
            <a:avLst/>
          </a:prstGeom>
        </p:spPr>
      </p:pic>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5337" y="5185939"/>
            <a:ext cx="602726" cy="1007414"/>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3511" y="3545109"/>
            <a:ext cx="602726" cy="1007414"/>
          </a:xfrm>
          <a:prstGeom prst="rect">
            <a:avLst/>
          </a:prstGeom>
        </p:spPr>
      </p:pic>
      <p:sp>
        <p:nvSpPr>
          <p:cNvPr id="45" name="Freeform 14"/>
          <p:cNvSpPr>
            <a:spLocks/>
          </p:cNvSpPr>
          <p:nvPr/>
        </p:nvSpPr>
        <p:spPr bwMode="auto">
          <a:xfrm rot="2095848">
            <a:off x="5413988" y="4115146"/>
            <a:ext cx="352616" cy="1150658"/>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2669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Indexes and INCLUDE</a:t>
            </a:r>
            <a:endParaRPr lang="en-US" dirty="0"/>
          </a:p>
        </p:txBody>
      </p:sp>
      <p:sp>
        <p:nvSpPr>
          <p:cNvPr id="3" name="Content Placeholder 2"/>
          <p:cNvSpPr>
            <a:spLocks noGrp="1"/>
          </p:cNvSpPr>
          <p:nvPr>
            <p:ph sz="quarter" idx="10"/>
          </p:nvPr>
        </p:nvSpPr>
        <p:spPr>
          <a:xfrm>
            <a:off x="292210" y="1163857"/>
            <a:ext cx="6983288" cy="5290388"/>
          </a:xfrm>
        </p:spPr>
        <p:txBody>
          <a:bodyPr/>
          <a:lstStyle/>
          <a:p>
            <a:r>
              <a:rPr lang="en-GB" dirty="0" smtClean="0"/>
              <a:t>A covering index is an index that can provide all the column data required to fulfil a query</a:t>
            </a:r>
          </a:p>
          <a:p>
            <a:pPr lvl="1"/>
            <a:r>
              <a:rPr lang="en-GB" sz="2400" dirty="0" smtClean="0"/>
              <a:t>Provides better performance as it removes the need to lookup the data in the table structure</a:t>
            </a:r>
          </a:p>
          <a:p>
            <a:pPr lvl="1"/>
            <a:r>
              <a:rPr lang="en-GB" sz="2400" dirty="0" smtClean="0"/>
              <a:t>Prior to SQL Server 2005 you had to create a composite index across multiple columns which was expensive</a:t>
            </a:r>
          </a:p>
          <a:p>
            <a:pPr lvl="1"/>
            <a:r>
              <a:rPr lang="en-GB" sz="2400" dirty="0" smtClean="0"/>
              <a:t>Now the INCLUDE clause is used to insert column data into the leaf node of a non-clustered index</a:t>
            </a:r>
          </a:p>
          <a:p>
            <a:endParaRPr lang="en-GB" sz="2800" dirty="0" smtClean="0"/>
          </a:p>
          <a:p>
            <a:pPr lvl="1"/>
            <a:endParaRPr lang="en-GB" sz="2400" dirty="0" smtClean="0"/>
          </a:p>
          <a:p>
            <a:endParaRPr lang="en-GB" sz="2800" dirty="0"/>
          </a:p>
        </p:txBody>
      </p:sp>
      <p:sp>
        <p:nvSpPr>
          <p:cNvPr id="5" name="AutoShape 54"/>
          <p:cNvSpPr>
            <a:spLocks noChangeArrowheads="1"/>
          </p:cNvSpPr>
          <p:nvPr/>
        </p:nvSpPr>
        <p:spPr bwMode="auto">
          <a:xfrm>
            <a:off x="7362802" y="2009614"/>
            <a:ext cx="4826803" cy="10207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lnSpc>
                <a:spcPct val="90000"/>
              </a:lnSpc>
              <a:spcBef>
                <a:spcPct val="40000"/>
              </a:spcBef>
              <a:defRPr/>
            </a:pPr>
            <a:endParaRPr lang="en-GB" dirty="0" smtClean="0">
              <a:latin typeface="Segoe UI" panose="020B0502040204020203" pitchFamily="34" charset="0"/>
              <a:cs typeface="Segoe UI" panose="020B0502040204020203" pitchFamily="34" charset="0"/>
            </a:endParaRPr>
          </a:p>
        </p:txBody>
      </p:sp>
      <p:sp>
        <p:nvSpPr>
          <p:cNvPr id="6" name="Freeform 14"/>
          <p:cNvSpPr>
            <a:spLocks/>
          </p:cNvSpPr>
          <p:nvPr/>
        </p:nvSpPr>
        <p:spPr bwMode="auto">
          <a:xfrm rot="2095848">
            <a:off x="9094030" y="1388746"/>
            <a:ext cx="300671" cy="1164041"/>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dirty="0">
              <a:latin typeface="Segoe UI" panose="020B0502040204020203" pitchFamily="34" charset="0"/>
              <a:cs typeface="Segoe UI" panose="020B0502040204020203" pitchFamily="34" charset="0"/>
            </a:endParaRPr>
          </a:p>
        </p:txBody>
      </p:sp>
      <p:sp>
        <p:nvSpPr>
          <p:cNvPr id="7" name="Rounded Rectangle 827407"/>
          <p:cNvSpPr>
            <a:spLocks noChangeArrowheads="1"/>
          </p:cNvSpPr>
          <p:nvPr/>
        </p:nvSpPr>
        <p:spPr bwMode="auto">
          <a:xfrm>
            <a:off x="10118731" y="1105210"/>
            <a:ext cx="2181292" cy="711200"/>
          </a:xfrm>
          <a:prstGeom prst="roundRect">
            <a:avLst>
              <a:gd name="adj" fmla="val 4167"/>
            </a:avLst>
          </a:prstGeom>
          <a:noFill/>
          <a:ln w="9525" algn="ctr">
            <a:noFill/>
            <a:round/>
            <a:headEnd/>
            <a:tailEnd/>
          </a:ln>
        </p:spPr>
        <p:txBody>
          <a:bodyPr anchor="ctr"/>
          <a:lstStyle/>
          <a:p>
            <a:pPr>
              <a:lnSpc>
                <a:spcPct val="80000"/>
              </a:lnSpc>
            </a:pPr>
            <a:r>
              <a:rPr lang="en-US" sz="1600" dirty="0">
                <a:latin typeface="Segoe UI" panose="020B0502040204020203" pitchFamily="34" charset="0"/>
                <a:cs typeface="Segoe UI" panose="020B0502040204020203" pitchFamily="34" charset="0"/>
              </a:rPr>
              <a:t>Root Index </a:t>
            </a:r>
            <a:r>
              <a:rPr lang="en-US" sz="1600" dirty="0" smtClean="0">
                <a:latin typeface="Segoe UI" panose="020B0502040204020203" pitchFamily="34" charset="0"/>
                <a:cs typeface="Segoe UI" panose="020B0502040204020203" pitchFamily="34" charset="0"/>
              </a:rPr>
              <a:t>Page (non-clustered index)</a:t>
            </a:r>
            <a:endParaRPr lang="en-US" sz="1600" dirty="0">
              <a:latin typeface="Segoe UI" panose="020B0502040204020203" pitchFamily="34" charset="0"/>
              <a:cs typeface="Segoe UI" panose="020B0502040204020203" pitchFamily="34" charset="0"/>
            </a:endParaRPr>
          </a:p>
        </p:txBody>
      </p:sp>
      <p:sp>
        <p:nvSpPr>
          <p:cNvPr id="8" name="Text Box 47"/>
          <p:cNvSpPr txBox="1">
            <a:spLocks noChangeArrowheads="1"/>
          </p:cNvSpPr>
          <p:nvPr/>
        </p:nvSpPr>
        <p:spPr bwMode="auto">
          <a:xfrm>
            <a:off x="7309300" y="1700207"/>
            <a:ext cx="1444754" cy="338554"/>
          </a:xfrm>
          <a:prstGeom prst="rect">
            <a:avLst/>
          </a:prstGeom>
          <a:noFill/>
          <a:ln w="9525" algn="ctr">
            <a:noFill/>
            <a:miter lim="800000"/>
            <a:headEnd/>
            <a:tailEnd/>
          </a:ln>
          <a:effectLst/>
        </p:spPr>
        <p:txBody>
          <a:bodyPr wrap="none" lIns="182880" rIns="182880">
            <a:spAutoFit/>
          </a:bodyPr>
          <a:lstStyle/>
          <a:p>
            <a:pPr>
              <a:defRPr/>
            </a:pPr>
            <a:r>
              <a:rPr lang="en-US" sz="1600" dirty="0">
                <a:latin typeface="Segoe UI" panose="020B0502040204020203" pitchFamily="34" charset="0"/>
                <a:cs typeface="Segoe UI" panose="020B0502040204020203" pitchFamily="34" charset="0"/>
              </a:rPr>
              <a:t>Index Pages</a:t>
            </a:r>
          </a:p>
        </p:txBody>
      </p:sp>
      <p:sp>
        <p:nvSpPr>
          <p:cNvPr id="10" name="Rectangle 9"/>
          <p:cNvSpPr/>
          <p:nvPr/>
        </p:nvSpPr>
        <p:spPr>
          <a:xfrm>
            <a:off x="7728023" y="3078417"/>
            <a:ext cx="4572000" cy="840230"/>
          </a:xfrm>
          <a:prstGeom prst="rect">
            <a:avLst/>
          </a:prstGeom>
        </p:spPr>
        <p:txBody>
          <a:bodyPr>
            <a:spAutoFit/>
          </a:bodyPr>
          <a:lstStyle/>
          <a:p>
            <a:pPr>
              <a:lnSpc>
                <a:spcPct val="90000"/>
              </a:lnSpc>
              <a:spcBef>
                <a:spcPct val="40000"/>
              </a:spcBef>
              <a:defRPr/>
            </a:pPr>
            <a:r>
              <a:rPr lang="en-GB" dirty="0">
                <a:latin typeface="Segoe UI" panose="020B0502040204020203" pitchFamily="34" charset="0"/>
                <a:cs typeface="Segoe UI" panose="020B0502040204020203" pitchFamily="34" charset="0"/>
              </a:rPr>
              <a:t>Leaf </a:t>
            </a:r>
            <a:r>
              <a:rPr lang="en-GB" dirty="0" smtClean="0">
                <a:latin typeface="Segoe UI" panose="020B0502040204020203" pitchFamily="34" charset="0"/>
                <a:cs typeface="Segoe UI" panose="020B0502040204020203" pitchFamily="34" charset="0"/>
              </a:rPr>
              <a:t>nodes contain all columns in the SELECT clause (so no need to look up data pages in heap or clustered index)</a:t>
            </a:r>
            <a:endParaRPr lang="en-US" dirty="0">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9622" y="880056"/>
            <a:ext cx="602726" cy="1007414"/>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495" y="2009614"/>
            <a:ext cx="602726" cy="1007414"/>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6994" y="2050668"/>
            <a:ext cx="602726" cy="1007414"/>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4493" y="2063382"/>
            <a:ext cx="602726" cy="1007414"/>
          </a:xfrm>
          <a:prstGeom prst="rect">
            <a:avLst/>
          </a:prstGeom>
        </p:spPr>
      </p:pic>
    </p:spTree>
    <p:extLst>
      <p:ext uri="{BB962C8B-B14F-4D97-AF65-F5344CB8AC3E}">
        <p14:creationId xmlns:p14="http://schemas.microsoft.com/office/powerpoint/2010/main" val="151288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Working with Non-Clustered Indexes</a:t>
            </a:r>
            <a:endParaRPr lang="en-GB" dirty="0"/>
          </a:p>
        </p:txBody>
      </p:sp>
    </p:spTree>
    <p:extLst>
      <p:ext uri="{BB962C8B-B14F-4D97-AF65-F5344CB8AC3E}">
        <p14:creationId xmlns:p14="http://schemas.microsoft.com/office/powerpoint/2010/main" val="1783598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DMVs</a:t>
            </a:r>
            <a:endParaRPr lang="en-US" dirty="0"/>
          </a:p>
        </p:txBody>
      </p:sp>
      <p:sp>
        <p:nvSpPr>
          <p:cNvPr id="3" name="Content Placeholder 2"/>
          <p:cNvSpPr>
            <a:spLocks noGrp="1"/>
          </p:cNvSpPr>
          <p:nvPr>
            <p:ph sz="quarter" idx="10"/>
          </p:nvPr>
        </p:nvSpPr>
        <p:spPr>
          <a:xfrm>
            <a:off x="379413" y="1388226"/>
            <a:ext cx="9338745" cy="5290388"/>
          </a:xfrm>
        </p:spPr>
        <p:txBody>
          <a:bodyPr/>
          <a:lstStyle/>
          <a:p>
            <a:r>
              <a:rPr lang="en-GB" b="1" dirty="0" err="1" smtClean="0"/>
              <a:t>sys.dm_db_index_physical_stats</a:t>
            </a:r>
            <a:endParaRPr lang="en-GB" b="1" dirty="0" smtClean="0"/>
          </a:p>
          <a:p>
            <a:pPr lvl="1"/>
            <a:r>
              <a:rPr lang="en-GB" dirty="0" smtClean="0"/>
              <a:t>Index size and fragmentation statistics</a:t>
            </a:r>
          </a:p>
          <a:p>
            <a:r>
              <a:rPr lang="en-GB" b="1" dirty="0" err="1" smtClean="0"/>
              <a:t>sys.dm_db_index_operational_stats</a:t>
            </a:r>
            <a:endParaRPr lang="en-GB" b="1" dirty="0" smtClean="0"/>
          </a:p>
          <a:p>
            <a:pPr lvl="1"/>
            <a:r>
              <a:rPr lang="en-GB" dirty="0" smtClean="0"/>
              <a:t>Current index and table I/O statistics</a:t>
            </a:r>
          </a:p>
          <a:p>
            <a:r>
              <a:rPr lang="en-GB" b="1" dirty="0" err="1" smtClean="0"/>
              <a:t>sys.dm_index_usage_stats</a:t>
            </a:r>
            <a:endParaRPr lang="en-GB" b="1" dirty="0" smtClean="0"/>
          </a:p>
          <a:p>
            <a:pPr lvl="1"/>
            <a:r>
              <a:rPr lang="en-GB" dirty="0" smtClean="0"/>
              <a:t>Index usage statistics by access type</a:t>
            </a:r>
          </a:p>
          <a:p>
            <a:endParaRPr lang="en-GB" dirty="0" smtClean="0"/>
          </a:p>
          <a:p>
            <a:pPr lvl="1"/>
            <a:endParaRPr lang="en-GB" dirty="0" smtClean="0"/>
          </a:p>
          <a:p>
            <a:endParaRPr lang="en-GB" dirty="0"/>
          </a:p>
        </p:txBody>
      </p:sp>
    </p:spTree>
    <p:extLst>
      <p:ext uri="{BB962C8B-B14F-4D97-AF65-F5344CB8AC3E}">
        <p14:creationId xmlns:p14="http://schemas.microsoft.com/office/powerpoint/2010/main" val="333883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Obtaining index information from DMVs</a:t>
            </a:r>
            <a:endParaRPr lang="en-GB" dirty="0"/>
          </a:p>
        </p:txBody>
      </p:sp>
    </p:spTree>
    <p:extLst>
      <p:ext uri="{BB962C8B-B14F-4D97-AF65-F5344CB8AC3E}">
        <p14:creationId xmlns:p14="http://schemas.microsoft.com/office/powerpoint/2010/main" val="4198518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Filtered Indexes</a:t>
            </a:r>
            <a:endParaRPr lang="en-US" dirty="0"/>
          </a:p>
        </p:txBody>
      </p:sp>
      <p:sp>
        <p:nvSpPr>
          <p:cNvPr id="3" name="Content Placeholder 2"/>
          <p:cNvSpPr>
            <a:spLocks noGrp="1"/>
          </p:cNvSpPr>
          <p:nvPr>
            <p:ph sz="quarter" idx="10"/>
          </p:nvPr>
        </p:nvSpPr>
        <p:spPr>
          <a:xfrm>
            <a:off x="248785" y="1055717"/>
            <a:ext cx="5534499" cy="5290388"/>
          </a:xfrm>
        </p:spPr>
        <p:txBody>
          <a:bodyPr/>
          <a:lstStyle/>
          <a:p>
            <a:r>
              <a:rPr lang="en-GB" dirty="0" smtClean="0"/>
              <a:t>Filtered indexes use a WHERE clause to limit the rows that the index includes</a:t>
            </a:r>
          </a:p>
          <a:p>
            <a:r>
              <a:rPr lang="en-GB" dirty="0" smtClean="0"/>
              <a:t>Benefits of filtered indexes include</a:t>
            </a:r>
          </a:p>
          <a:p>
            <a:pPr lvl="1"/>
            <a:r>
              <a:rPr lang="en-GB" dirty="0" smtClean="0"/>
              <a:t>Faster response times</a:t>
            </a:r>
          </a:p>
          <a:p>
            <a:pPr lvl="1"/>
            <a:r>
              <a:rPr lang="en-GB" dirty="0" smtClean="0"/>
              <a:t>Small storage requirement</a:t>
            </a:r>
          </a:p>
          <a:p>
            <a:pPr lvl="1"/>
            <a:r>
              <a:rPr lang="en-GB" dirty="0" smtClean="0"/>
              <a:t>Faster rebuild operations</a:t>
            </a:r>
          </a:p>
          <a:p>
            <a:r>
              <a:rPr lang="en-GB" dirty="0" smtClean="0"/>
              <a:t>Shares some similarities with Indexed Views</a:t>
            </a:r>
          </a:p>
          <a:p>
            <a:pPr lvl="1"/>
            <a:endParaRPr lang="en-GB" dirty="0" smtClean="0"/>
          </a:p>
          <a:p>
            <a:endParaRPr lang="en-GB" dirty="0"/>
          </a:p>
        </p:txBody>
      </p:sp>
      <p:sp>
        <p:nvSpPr>
          <p:cNvPr id="5" name="Content Placeholder 2"/>
          <p:cNvSpPr txBox="1">
            <a:spLocks/>
          </p:cNvSpPr>
          <p:nvPr/>
        </p:nvSpPr>
        <p:spPr>
          <a:xfrm>
            <a:off x="6141730" y="1649483"/>
            <a:ext cx="5723806" cy="3195650"/>
          </a:xfrm>
          <a:prstGeom prst="rect">
            <a:avLst/>
          </a:prstGeom>
        </p:spPr>
        <p:style>
          <a:lnRef idx="2">
            <a:schemeClr val="dk1"/>
          </a:lnRef>
          <a:fillRef idx="1">
            <a:schemeClr val="lt1"/>
          </a:fillRef>
          <a:effectRef idx="0">
            <a:schemeClr val="dk1"/>
          </a:effectRef>
          <a:fontRef idx="minor">
            <a:schemeClr val="dk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CREATE NONCLUSTERED INDEX </a:t>
            </a:r>
          </a:p>
          <a:p>
            <a:pPr marL="0" indent="0">
              <a:spcBef>
                <a:spcPts val="0"/>
              </a:spcBef>
              <a:buFont typeface="Arial" pitchFamily="34" charse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NC_EMP_ADDRESS</a:t>
            </a:r>
          </a:p>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ON </a:t>
            </a:r>
            <a:r>
              <a:rPr lang="en-GB" sz="2400" dirty="0" err="1" smtClean="0">
                <a:latin typeface="Courier New" panose="02070309020205020404" pitchFamily="49" charset="0"/>
                <a:cs typeface="Courier New" panose="02070309020205020404" pitchFamily="49" charset="0"/>
              </a:rPr>
              <a:t>HR.Address</a:t>
            </a:r>
            <a:endParaRPr lang="en-GB" sz="2400"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a:t>
            </a:r>
          </a:p>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AddressLine1,</a:t>
            </a:r>
          </a:p>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AddressLine2</a:t>
            </a:r>
          </a:p>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a:t>
            </a:r>
          </a:p>
          <a:p>
            <a:pPr marL="0" indent="0">
              <a:spcBef>
                <a:spcPts val="0"/>
              </a:spcBef>
              <a:buFont typeface="Arial" pitchFamily="34" charset="0"/>
              <a:buNone/>
            </a:pPr>
            <a:r>
              <a:rPr lang="en-GB" sz="2400" dirty="0" smtClean="0">
                <a:latin typeface="Courier New" panose="02070309020205020404" pitchFamily="49" charset="0"/>
                <a:cs typeface="Courier New" panose="02070309020205020404" pitchFamily="49" charset="0"/>
              </a:rPr>
              <a:t>WHERE City='New York'</a:t>
            </a:r>
          </a:p>
          <a:p>
            <a:endParaRPr lang="en-GB" sz="2800" dirty="0"/>
          </a:p>
        </p:txBody>
      </p:sp>
    </p:spTree>
    <p:extLst>
      <p:ext uri="{BB962C8B-B14F-4D97-AF65-F5344CB8AC3E}">
        <p14:creationId xmlns:p14="http://schemas.microsoft.com/office/powerpoint/2010/main" val="4876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Fragmentation</a:t>
            </a:r>
            <a:endParaRPr lang="en-US" dirty="0"/>
          </a:p>
        </p:txBody>
      </p:sp>
      <p:sp>
        <p:nvSpPr>
          <p:cNvPr id="3" name="Content Placeholder 2"/>
          <p:cNvSpPr>
            <a:spLocks noGrp="1"/>
          </p:cNvSpPr>
          <p:nvPr>
            <p:ph sz="quarter" idx="10"/>
          </p:nvPr>
        </p:nvSpPr>
        <p:spPr>
          <a:xfrm>
            <a:off x="379413" y="1388226"/>
            <a:ext cx="9338745" cy="5290388"/>
          </a:xfrm>
        </p:spPr>
        <p:txBody>
          <a:bodyPr/>
          <a:lstStyle/>
          <a:p>
            <a:r>
              <a:rPr lang="en-GB" dirty="0" smtClean="0"/>
              <a:t>Fragmentation occurs when data changes cause index pages to split</a:t>
            </a:r>
          </a:p>
          <a:p>
            <a:pPr lvl="1"/>
            <a:r>
              <a:rPr lang="en-GB" dirty="0" smtClean="0"/>
              <a:t>Internal fragmentation when pages are not full</a:t>
            </a:r>
          </a:p>
          <a:p>
            <a:pPr lvl="1"/>
            <a:r>
              <a:rPr lang="en-GB" dirty="0" smtClean="0"/>
              <a:t>External fragmentation when pages are not in logical sequence</a:t>
            </a:r>
            <a:endParaRPr lang="en-GB" dirty="0"/>
          </a:p>
          <a:p>
            <a:r>
              <a:rPr lang="en-GB" dirty="0" smtClean="0"/>
              <a:t>Detecting fragmentation</a:t>
            </a:r>
          </a:p>
          <a:p>
            <a:pPr lvl="1"/>
            <a:r>
              <a:rPr lang="en-GB" dirty="0" smtClean="0"/>
              <a:t>Index properties in SQL Server Management Studio</a:t>
            </a:r>
          </a:p>
          <a:p>
            <a:pPr lvl="1"/>
            <a:r>
              <a:rPr lang="en-GB" dirty="0" err="1" smtClean="0"/>
              <a:t>sys.dm_db_index_physical_stats</a:t>
            </a:r>
            <a:endParaRPr lang="en-GB" dirty="0" smtClean="0"/>
          </a:p>
          <a:p>
            <a:endParaRPr lang="en-GB" dirty="0" smtClean="0"/>
          </a:p>
          <a:p>
            <a:pPr lvl="1"/>
            <a:endParaRPr lang="en-GB" dirty="0" smtClean="0"/>
          </a:p>
          <a:p>
            <a:endParaRPr lang="en-GB" dirty="0"/>
          </a:p>
        </p:txBody>
      </p:sp>
    </p:spTree>
    <p:extLst>
      <p:ext uri="{BB962C8B-B14F-4D97-AF65-F5344CB8AC3E}">
        <p14:creationId xmlns:p14="http://schemas.microsoft.com/office/powerpoint/2010/main" val="18841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FILLFACTOR and PAD_INDEX</a:t>
            </a:r>
            <a:endParaRPr lang="en-US" dirty="0"/>
          </a:p>
        </p:txBody>
      </p:sp>
      <p:sp>
        <p:nvSpPr>
          <p:cNvPr id="3" name="Content Placeholder 2"/>
          <p:cNvSpPr>
            <a:spLocks noGrp="1"/>
          </p:cNvSpPr>
          <p:nvPr>
            <p:ph sz="quarter" idx="10"/>
          </p:nvPr>
        </p:nvSpPr>
        <p:spPr>
          <a:xfrm>
            <a:off x="379413" y="4465320"/>
            <a:ext cx="11524533" cy="2213294"/>
          </a:xfrm>
        </p:spPr>
        <p:txBody>
          <a:bodyPr/>
          <a:lstStyle/>
          <a:p>
            <a:r>
              <a:rPr lang="en-GB" dirty="0" smtClean="0"/>
              <a:t>FILLFACTOR leaves space in index leaf-level pages for new data to avoid page splits</a:t>
            </a:r>
            <a:endParaRPr lang="en-GB" dirty="0"/>
          </a:p>
          <a:p>
            <a:r>
              <a:rPr lang="en-GB" dirty="0" smtClean="0"/>
              <a:t>PAD_INDEX uses the value specified in FILLFACTOR for the intermediate pages of the index</a:t>
            </a:r>
          </a:p>
          <a:p>
            <a:pPr marL="457046" lvl="1" indent="0">
              <a:buNone/>
            </a:pPr>
            <a:endParaRPr lang="en-GB" dirty="0" smtClean="0"/>
          </a:p>
          <a:p>
            <a:endParaRPr lang="en-GB" dirty="0"/>
          </a:p>
        </p:txBody>
      </p:sp>
      <p:sp>
        <p:nvSpPr>
          <p:cNvPr id="5" name="Rectangle 4"/>
          <p:cNvSpPr/>
          <p:nvPr/>
        </p:nvSpPr>
        <p:spPr>
          <a:xfrm>
            <a:off x="1234440" y="1245702"/>
            <a:ext cx="100584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99915" lvl="1" indent="0">
              <a:spcBef>
                <a:spcPts val="0"/>
              </a:spcBef>
              <a:buNone/>
            </a:pPr>
            <a:r>
              <a:rPr lang="en-GB" sz="2400" dirty="0">
                <a:latin typeface="Courier New" panose="02070309020205020404" pitchFamily="49" charset="0"/>
                <a:cs typeface="Courier New" panose="02070309020205020404" pitchFamily="49" charset="0"/>
              </a:rPr>
              <a:t>ALTER TABLE </a:t>
            </a:r>
            <a:r>
              <a:rPr lang="en-GB" sz="2400" dirty="0" err="1">
                <a:latin typeface="Courier New" panose="02070309020205020404" pitchFamily="49" charset="0"/>
                <a:cs typeface="Courier New" panose="02070309020205020404" pitchFamily="49" charset="0"/>
              </a:rPr>
              <a:t>Person.Contact</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ADD CONSTRAINT </a:t>
            </a:r>
            <a:r>
              <a:rPr lang="en-GB" sz="2400" dirty="0" err="1">
                <a:latin typeface="Courier New" panose="02070309020205020404" pitchFamily="49" charset="0"/>
                <a:cs typeface="Courier New" panose="02070309020205020404" pitchFamily="49" charset="0"/>
              </a:rPr>
              <a:t>PK_Contact_ContactID</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PRIMARY KEY CLUSTERED</a:t>
            </a:r>
          </a:p>
          <a:p>
            <a:pPr marL="399915" lvl="1" indent="0">
              <a:spcBef>
                <a:spcPts val="0"/>
              </a:spcBef>
              <a:buNone/>
            </a:pP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err="1">
                <a:latin typeface="Courier New" panose="02070309020205020404" pitchFamily="49" charset="0"/>
                <a:cs typeface="Courier New" panose="02070309020205020404" pitchFamily="49" charset="0"/>
              </a:rPr>
              <a:t>ContactID</a:t>
            </a:r>
            <a:r>
              <a:rPr lang="en-GB" sz="2400" dirty="0">
                <a:latin typeface="Courier New" panose="02070309020205020404" pitchFamily="49" charset="0"/>
                <a:cs typeface="Courier New" panose="02070309020205020404" pitchFamily="49" charset="0"/>
              </a:rPr>
              <a:t> ASC</a:t>
            </a:r>
          </a:p>
          <a:p>
            <a:pPr marL="399915" lvl="1" indent="0">
              <a:spcBef>
                <a:spcPts val="0"/>
              </a:spcBef>
              <a:buNone/>
            </a:pPr>
            <a:r>
              <a:rPr lang="en-GB" sz="2400" dirty="0">
                <a:latin typeface="Courier New" panose="02070309020205020404" pitchFamily="49" charset="0"/>
                <a:cs typeface="Courier New" panose="02070309020205020404" pitchFamily="49" charset="0"/>
              </a:rPr>
              <a:t>) WITH (</a:t>
            </a:r>
            <a:r>
              <a:rPr lang="en-GB" sz="2400" b="1" dirty="0">
                <a:latin typeface="Courier New" panose="02070309020205020404" pitchFamily="49" charset="0"/>
                <a:cs typeface="Courier New" panose="02070309020205020404" pitchFamily="49" charset="0"/>
              </a:rPr>
              <a:t>PAD_INDEX = ON</a:t>
            </a:r>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FILLFACTOR = 70</a:t>
            </a: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2892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Fragmentation</a:t>
            </a:r>
            <a:endParaRPr lang="en-US" dirty="0"/>
          </a:p>
        </p:txBody>
      </p:sp>
      <p:sp>
        <p:nvSpPr>
          <p:cNvPr id="3" name="Content Placeholder 2"/>
          <p:cNvSpPr>
            <a:spLocks noGrp="1"/>
          </p:cNvSpPr>
          <p:nvPr>
            <p:ph sz="quarter" idx="10"/>
          </p:nvPr>
        </p:nvSpPr>
        <p:spPr>
          <a:xfrm>
            <a:off x="379413" y="1388226"/>
            <a:ext cx="9338745" cy="5290388"/>
          </a:xfrm>
        </p:spPr>
        <p:txBody>
          <a:bodyPr/>
          <a:lstStyle/>
          <a:p>
            <a:r>
              <a:rPr lang="en-GB" dirty="0" smtClean="0"/>
              <a:t>REBUILD</a:t>
            </a:r>
          </a:p>
          <a:p>
            <a:pPr lvl="1"/>
            <a:r>
              <a:rPr lang="en-GB" dirty="0" smtClean="0"/>
              <a:t>Rebuilds the whole index</a:t>
            </a:r>
          </a:p>
          <a:p>
            <a:pPr lvl="1"/>
            <a:r>
              <a:rPr lang="en-GB" dirty="0" smtClean="0"/>
              <a:t>Needs free space in the database</a:t>
            </a:r>
          </a:p>
          <a:p>
            <a:pPr lvl="1"/>
            <a:r>
              <a:rPr lang="en-GB" dirty="0" smtClean="0"/>
              <a:t>Performed as a single transaction</a:t>
            </a:r>
          </a:p>
          <a:p>
            <a:pPr lvl="2"/>
            <a:r>
              <a:rPr lang="en-GB" dirty="0" smtClean="0"/>
              <a:t>Beware of log space requirements</a:t>
            </a:r>
          </a:p>
          <a:p>
            <a:r>
              <a:rPr lang="en-GB" dirty="0" smtClean="0"/>
              <a:t>REORGANIZE</a:t>
            </a:r>
          </a:p>
          <a:p>
            <a:pPr lvl="1"/>
            <a:r>
              <a:rPr lang="en-GB" dirty="0" smtClean="0"/>
              <a:t>Sorts the pages and is always online</a:t>
            </a:r>
          </a:p>
          <a:p>
            <a:pPr lvl="1"/>
            <a:r>
              <a:rPr lang="en-GB" dirty="0" smtClean="0"/>
              <a:t>Less transaction log usage</a:t>
            </a:r>
          </a:p>
          <a:p>
            <a:pPr lvl="1"/>
            <a:r>
              <a:rPr lang="en-GB" dirty="0" smtClean="0"/>
              <a:t>Work isn’t lost if interrupted</a:t>
            </a:r>
          </a:p>
          <a:p>
            <a:endParaRPr lang="en-GB" dirty="0" smtClean="0"/>
          </a:p>
          <a:p>
            <a:pPr lvl="1"/>
            <a:endParaRPr lang="en-GB" dirty="0" smtClean="0"/>
          </a:p>
          <a:p>
            <a:endParaRPr lang="en-GB" dirty="0"/>
          </a:p>
        </p:txBody>
      </p:sp>
      <p:sp>
        <p:nvSpPr>
          <p:cNvPr id="5" name="Rectangle 4"/>
          <p:cNvSpPr/>
          <p:nvPr/>
        </p:nvSpPr>
        <p:spPr>
          <a:xfrm>
            <a:off x="6483925" y="1970116"/>
            <a:ext cx="5565569"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ALTER INDEX </a:t>
            </a:r>
            <a:r>
              <a:rPr lang="en-GB" sz="2000" dirty="0" err="1" smtClean="0">
                <a:latin typeface="Courier New" panose="02070309020205020404" pitchFamily="49" charset="0"/>
                <a:cs typeface="Courier New" panose="02070309020205020404" pitchFamily="49" charset="0"/>
              </a:rPr>
              <a:t>IX_Contact_LastName</a:t>
            </a:r>
            <a:r>
              <a:rPr lang="en-GB" sz="2000" dirty="0" smtClean="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ON </a:t>
            </a:r>
            <a:r>
              <a:rPr lang="en-GB" sz="2000" dirty="0" err="1">
                <a:latin typeface="Courier New" panose="02070309020205020404" pitchFamily="49" charset="0"/>
                <a:cs typeface="Courier New" panose="02070309020205020404" pitchFamily="49" charset="0"/>
              </a:rPr>
              <a:t>Person.Contact</a:t>
            </a:r>
            <a:r>
              <a:rPr lang="en-GB" sz="2000" dirty="0">
                <a:latin typeface="Courier New" panose="02070309020205020404" pitchFamily="49" charset="0"/>
                <a:cs typeface="Courier New" panose="02070309020205020404" pitchFamily="49" charset="0"/>
              </a:rPr>
              <a:t> </a:t>
            </a:r>
          </a:p>
          <a:p>
            <a:r>
              <a:rPr lang="en-GB" sz="2000" dirty="0" smtClean="0">
                <a:latin typeface="Courier New" panose="02070309020205020404" pitchFamily="49" charset="0"/>
                <a:cs typeface="Courier New" panose="02070309020205020404" pitchFamily="49" charset="0"/>
              </a:rPr>
              <a:t>REBUILD;</a:t>
            </a:r>
            <a:endParaRPr lang="en-GB" sz="2000" dirty="0">
              <a:latin typeface="Courier New" panose="02070309020205020404" pitchFamily="49" charset="0"/>
              <a:cs typeface="Courier New" panose="02070309020205020404" pitchFamily="49" charset="0"/>
            </a:endParaRPr>
          </a:p>
        </p:txBody>
      </p:sp>
      <p:sp>
        <p:nvSpPr>
          <p:cNvPr id="6" name="Rectangle 5"/>
          <p:cNvSpPr/>
          <p:nvPr/>
        </p:nvSpPr>
        <p:spPr>
          <a:xfrm>
            <a:off x="6483925" y="5138849"/>
            <a:ext cx="5565569"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ALTER INDEX </a:t>
            </a:r>
            <a:r>
              <a:rPr lang="en-GB" sz="2000" dirty="0" err="1" smtClean="0">
                <a:latin typeface="Courier New" panose="02070309020205020404" pitchFamily="49" charset="0"/>
                <a:cs typeface="Courier New" panose="02070309020205020404" pitchFamily="49" charset="0"/>
              </a:rPr>
              <a:t>IX_Contact_City</a:t>
            </a:r>
            <a:r>
              <a:rPr lang="en-GB" sz="2000" dirty="0" smtClean="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ON </a:t>
            </a:r>
            <a:r>
              <a:rPr lang="en-GB" sz="2000" dirty="0" err="1">
                <a:latin typeface="Courier New" panose="02070309020205020404" pitchFamily="49" charset="0"/>
                <a:cs typeface="Courier New" panose="02070309020205020404" pitchFamily="49" charset="0"/>
              </a:rPr>
              <a:t>Person.Contact</a:t>
            </a:r>
            <a:r>
              <a:rPr lang="en-GB" sz="2000" dirty="0">
                <a:latin typeface="Courier New" panose="02070309020205020404" pitchFamily="49" charset="0"/>
                <a:cs typeface="Courier New" panose="02070309020205020404" pitchFamily="49" charset="0"/>
              </a:rPr>
              <a:t> </a:t>
            </a:r>
          </a:p>
          <a:p>
            <a:r>
              <a:rPr lang="en-GB" sz="2000" dirty="0" smtClean="0">
                <a:latin typeface="Courier New" panose="02070309020205020404" pitchFamily="49" charset="0"/>
                <a:cs typeface="Courier New" panose="02070309020205020404" pitchFamily="49" charset="0"/>
              </a:rPr>
              <a:t>REORGANIZE;</a:t>
            </a:r>
            <a:endParaRPr lang="en-GB"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956414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 Microsoft SQL Server</a:t>
                      </a:r>
                      <a:r>
                        <a:rPr lang="en-US" sz="3600" baseline="0" dirty="0" smtClean="0">
                          <a:latin typeface="Segoe UI Light" panose="020B0502040204020203" pitchFamily="34" charset="0"/>
                          <a:cs typeface="Segoe UI Light" panose="020B0502040204020203" pitchFamily="34" charset="0"/>
                        </a:rPr>
                        <a:t> Databases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Implementing Tables</a:t>
                      </a:r>
                      <a:r>
                        <a:rPr lang="en-US" sz="2400" baseline="0" dirty="0" smtClean="0">
                          <a:latin typeface="Segoe UI Light" panose="020B0502040204020203" pitchFamily="34" charset="0"/>
                          <a:cs typeface="Segoe UI Light" panose="020B0502040204020203" pitchFamily="34" charset="0"/>
                        </a:rPr>
                        <a:t> &amp;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Optimizing &amp;</a:t>
                      </a:r>
                      <a:r>
                        <a:rPr lang="en-US" sz="2400" baseline="0" dirty="0" smtClean="0">
                          <a:latin typeface="Segoe UI Light" panose="020B0502040204020203" pitchFamily="34" charset="0"/>
                          <a:cs typeface="Segoe UI Light" panose="020B0502040204020203" pitchFamily="34" charset="0"/>
                        </a:rPr>
                        <a:t> Troubleshooting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Understanding</a:t>
                      </a:r>
                      <a:r>
                        <a:rPr lang="en-US" sz="2400" baseline="0" dirty="0" smtClean="0">
                          <a:latin typeface="Segoe UI Light" panose="020B0502040204020203" pitchFamily="34" charset="0"/>
                          <a:cs typeface="Segoe UI Light" panose="020B0502040204020203" pitchFamily="34" charset="0"/>
                        </a:rPr>
                        <a:t> Indexes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Using Stored Procedures &amp;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Managing Transactions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Implementing In-Memory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Index Operations</a:t>
            </a:r>
            <a:endParaRPr lang="en-US" dirty="0"/>
          </a:p>
        </p:txBody>
      </p:sp>
      <p:sp>
        <p:nvSpPr>
          <p:cNvPr id="3" name="Content Placeholder 2"/>
          <p:cNvSpPr>
            <a:spLocks noGrp="1"/>
          </p:cNvSpPr>
          <p:nvPr>
            <p:ph sz="quarter" idx="10"/>
          </p:nvPr>
        </p:nvSpPr>
        <p:spPr>
          <a:xfrm>
            <a:off x="177532" y="2910840"/>
            <a:ext cx="11726413" cy="3352138"/>
          </a:xfrm>
        </p:spPr>
        <p:txBody>
          <a:bodyPr/>
          <a:lstStyle/>
          <a:p>
            <a:r>
              <a:rPr lang="en-GB" dirty="0" smtClean="0"/>
              <a:t>Enterprise Edition of SQL Server can rebuild indexes online</a:t>
            </a:r>
          </a:p>
          <a:p>
            <a:r>
              <a:rPr lang="en-GB" dirty="0" smtClean="0"/>
              <a:t>Enables concurrent user access</a:t>
            </a:r>
          </a:p>
          <a:p>
            <a:r>
              <a:rPr lang="en-GB" dirty="0" smtClean="0"/>
              <a:t>Slower than the equivalent offline operation</a:t>
            </a:r>
          </a:p>
          <a:p>
            <a:r>
              <a:rPr lang="en-GB" dirty="0" smtClean="0"/>
              <a:t>Effectively creates a new index in parallel with the old so space in the data file is a consideration</a:t>
            </a:r>
          </a:p>
          <a:p>
            <a:r>
              <a:rPr lang="en-GB" dirty="0" smtClean="0"/>
              <a:t>Lots of updates during the rebuild will use </a:t>
            </a:r>
            <a:r>
              <a:rPr lang="en-GB" dirty="0" err="1" smtClean="0"/>
              <a:t>tempdb</a:t>
            </a:r>
            <a:r>
              <a:rPr lang="en-GB" dirty="0" smtClean="0"/>
              <a:t> heavily</a:t>
            </a:r>
          </a:p>
          <a:p>
            <a:endParaRPr lang="en-GB" dirty="0" smtClean="0"/>
          </a:p>
          <a:p>
            <a:pPr lvl="1"/>
            <a:endParaRPr lang="en-GB" dirty="0" smtClean="0"/>
          </a:p>
          <a:p>
            <a:endParaRPr lang="en-GB" dirty="0"/>
          </a:p>
        </p:txBody>
      </p:sp>
      <p:sp>
        <p:nvSpPr>
          <p:cNvPr id="5" name="Rectangle 4"/>
          <p:cNvSpPr/>
          <p:nvPr/>
        </p:nvSpPr>
        <p:spPr>
          <a:xfrm>
            <a:off x="2423357" y="1241724"/>
            <a:ext cx="768076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400" dirty="0">
                <a:latin typeface="Courier New" panose="02070309020205020404" pitchFamily="49" charset="0"/>
                <a:cs typeface="Courier New" panose="02070309020205020404" pitchFamily="49" charset="0"/>
              </a:rPr>
              <a:t>ALTER INDEX </a:t>
            </a:r>
            <a:r>
              <a:rPr lang="en-GB" sz="2400" dirty="0" err="1">
                <a:latin typeface="Courier New" panose="02070309020205020404" pitchFamily="49" charset="0"/>
                <a:cs typeface="Courier New" panose="02070309020205020404" pitchFamily="49" charset="0"/>
              </a:rPr>
              <a:t>IX_Contact_EmailAddress</a:t>
            </a:r>
            <a:r>
              <a:rPr lang="en-GB" sz="24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ON </a:t>
            </a:r>
            <a:r>
              <a:rPr lang="en-GB" sz="2400" dirty="0" err="1">
                <a:latin typeface="Courier New" panose="02070309020205020404" pitchFamily="49" charset="0"/>
                <a:cs typeface="Courier New" panose="02070309020205020404" pitchFamily="49" charset="0"/>
              </a:rPr>
              <a:t>Person.Contact</a:t>
            </a:r>
            <a:r>
              <a:rPr lang="en-GB" sz="2400" dirty="0">
                <a:latin typeface="Courier New" panose="02070309020205020404" pitchFamily="49" charset="0"/>
                <a:cs typeface="Courier New" panose="02070309020205020404" pitchFamily="49" charset="0"/>
              </a:rPr>
              <a:t> </a:t>
            </a:r>
          </a:p>
          <a:p>
            <a:r>
              <a:rPr lang="en-GB" sz="2400" dirty="0" smtClean="0">
                <a:latin typeface="Courier New" panose="02070309020205020404" pitchFamily="49" charset="0"/>
                <a:cs typeface="Courier New" panose="02070309020205020404" pitchFamily="49" charset="0"/>
              </a:rPr>
              <a:t>REBUILD</a:t>
            </a:r>
          </a:p>
          <a:p>
            <a:r>
              <a:rPr lang="en-GB" sz="2400" dirty="0" smtClean="0">
                <a:latin typeface="Courier New" panose="02070309020205020404" pitchFamily="49" charset="0"/>
                <a:cs typeface="Courier New" panose="02070309020205020404" pitchFamily="49" charset="0"/>
              </a:rPr>
              <a:t>WITH </a:t>
            </a:r>
            <a:r>
              <a:rPr lang="en-GB" sz="2400" dirty="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ONLINE = ON</a:t>
            </a:r>
            <a:r>
              <a:rPr lang="en-GB" sz="2400" dirty="0">
                <a:latin typeface="Courier New" panose="02070309020205020404" pitchFamily="49" charset="0"/>
                <a:cs typeface="Courier New" panose="02070309020205020404" pitchFamily="49" charset="0"/>
              </a:rPr>
              <a:t>, MAXDOP = 4 );</a:t>
            </a:r>
          </a:p>
        </p:txBody>
      </p:sp>
    </p:spTree>
    <p:extLst>
      <p:ext uri="{BB962C8B-B14F-4D97-AF65-F5344CB8AC3E}">
        <p14:creationId xmlns:p14="http://schemas.microsoft.com/office/powerpoint/2010/main" val="323411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sz="quarter" idx="10"/>
          </p:nvPr>
        </p:nvSpPr>
        <p:spPr>
          <a:xfrm>
            <a:off x="379413" y="1388226"/>
            <a:ext cx="9338745" cy="5290388"/>
          </a:xfrm>
        </p:spPr>
        <p:txBody>
          <a:bodyPr/>
          <a:lstStyle/>
          <a:p>
            <a:endParaRPr lang="en-GB" dirty="0" smtClean="0"/>
          </a:p>
          <a:p>
            <a:endParaRPr lang="en-GB" dirty="0" smtClean="0"/>
          </a:p>
          <a:p>
            <a:pPr lvl="1"/>
            <a:endParaRPr lang="en-GB" dirty="0" smtClean="0"/>
          </a:p>
          <a:p>
            <a:endParaRPr lang="en-GB" dirty="0"/>
          </a:p>
        </p:txBody>
      </p:sp>
      <p:pic>
        <p:nvPicPr>
          <p:cNvPr id="5" name="Picture 3"/>
          <p:cNvPicPr>
            <a:picLocks noChangeAspect="1" noChangeArrowheads="1"/>
          </p:cNvPicPr>
          <p:nvPr/>
        </p:nvPicPr>
        <p:blipFill rotWithShape="1">
          <a:blip r:embed="rId2" cstate="print"/>
          <a:srcRect b="5237"/>
          <a:stretch/>
        </p:blipFill>
        <p:spPr bwMode="auto">
          <a:xfrm>
            <a:off x="106878" y="811579"/>
            <a:ext cx="10208878" cy="6046421"/>
          </a:xfrm>
          <a:prstGeom prst="rect">
            <a:avLst/>
          </a:prstGeom>
          <a:noFill/>
          <a:ln w="9525">
            <a:noFill/>
            <a:miter lim="800000"/>
            <a:headEnd/>
            <a:tailEnd/>
          </a:ln>
        </p:spPr>
      </p:pic>
      <p:sp>
        <p:nvSpPr>
          <p:cNvPr id="6" name="Content Placeholder 2"/>
          <p:cNvSpPr txBox="1">
            <a:spLocks/>
          </p:cNvSpPr>
          <p:nvPr/>
        </p:nvSpPr>
        <p:spPr>
          <a:xfrm>
            <a:off x="6982691" y="2826326"/>
            <a:ext cx="4643251" cy="3313217"/>
          </a:xfrm>
          <a:prstGeom prst="rect">
            <a:avLst/>
          </a:prstGeom>
          <a:solidFill>
            <a:schemeClr val="bg1"/>
          </a:solidFill>
          <a:ln>
            <a:solidFill>
              <a:schemeClr val="tx1"/>
            </a:solidFill>
          </a:ln>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mtClean="0"/>
              <a:t>Statistics exist to help the optimiser choose a good execution plan</a:t>
            </a:r>
          </a:p>
          <a:p>
            <a:r>
              <a:rPr lang="en-GB" smtClean="0"/>
              <a:t>They’re used to help estimate the selectivity of an operation</a:t>
            </a:r>
          </a:p>
          <a:p>
            <a:endParaRPr lang="en-GB" smtClean="0"/>
          </a:p>
          <a:p>
            <a:endParaRPr lang="en-GB" smtClean="0"/>
          </a:p>
          <a:p>
            <a:pPr lvl="1"/>
            <a:endParaRPr lang="en-GB" smtClean="0"/>
          </a:p>
          <a:p>
            <a:endParaRPr lang="en-GB" dirty="0"/>
          </a:p>
        </p:txBody>
      </p:sp>
    </p:spTree>
    <p:extLst>
      <p:ext uri="{BB962C8B-B14F-4D97-AF65-F5344CB8AC3E}">
        <p14:creationId xmlns:p14="http://schemas.microsoft.com/office/powerpoint/2010/main" val="3168342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Statistics</a:t>
            </a:r>
            <a:endParaRPr lang="en-US" dirty="0"/>
          </a:p>
        </p:txBody>
      </p:sp>
      <p:sp>
        <p:nvSpPr>
          <p:cNvPr id="3" name="Content Placeholder 2"/>
          <p:cNvSpPr>
            <a:spLocks noGrp="1"/>
          </p:cNvSpPr>
          <p:nvPr>
            <p:ph sz="quarter" idx="10"/>
          </p:nvPr>
        </p:nvSpPr>
        <p:spPr>
          <a:xfrm>
            <a:off x="379514" y="1055717"/>
            <a:ext cx="9338745" cy="5290388"/>
          </a:xfrm>
        </p:spPr>
        <p:txBody>
          <a:bodyPr/>
          <a:lstStyle/>
          <a:p>
            <a:r>
              <a:rPr lang="en-GB" sz="2800" dirty="0" smtClean="0"/>
              <a:t>As data changes, statistics become outdated</a:t>
            </a:r>
          </a:p>
          <a:p>
            <a:r>
              <a:rPr lang="en-GB" sz="2800" dirty="0" smtClean="0"/>
              <a:t>Updated automatically or on demand</a:t>
            </a:r>
          </a:p>
          <a:p>
            <a:r>
              <a:rPr lang="en-GB" sz="2800" dirty="0" smtClean="0"/>
              <a:t>AUTO_UPDATE_STATISTICS</a:t>
            </a:r>
          </a:p>
          <a:p>
            <a:pPr lvl="1"/>
            <a:r>
              <a:rPr lang="en-GB" sz="2400" dirty="0" smtClean="0"/>
              <a:t>Database option on by default</a:t>
            </a:r>
          </a:p>
          <a:p>
            <a:r>
              <a:rPr lang="en-GB" sz="2800" dirty="0" smtClean="0"/>
              <a:t>UPDATE STATISTICS </a:t>
            </a:r>
          </a:p>
          <a:p>
            <a:pPr lvl="1"/>
            <a:r>
              <a:rPr lang="en-GB" sz="2400" dirty="0" smtClean="0"/>
              <a:t>Manually trigger an update for a table or specific statistics</a:t>
            </a:r>
          </a:p>
          <a:p>
            <a:r>
              <a:rPr lang="en-GB" sz="2800" dirty="0" err="1" smtClean="0"/>
              <a:t>sp_updatestats</a:t>
            </a:r>
            <a:endParaRPr lang="en-GB" sz="2800" dirty="0" smtClean="0"/>
          </a:p>
          <a:p>
            <a:pPr lvl="1"/>
            <a:r>
              <a:rPr lang="en-GB" sz="2400" dirty="0" smtClean="0"/>
              <a:t>Updates all statistics in a database</a:t>
            </a:r>
          </a:p>
          <a:p>
            <a:r>
              <a:rPr lang="en-GB" sz="2800" dirty="0"/>
              <a:t>ALTER INDEX REBUILD</a:t>
            </a:r>
          </a:p>
          <a:p>
            <a:pPr lvl="1"/>
            <a:r>
              <a:rPr lang="en-GB" sz="2400" dirty="0"/>
              <a:t>Also rebuilds the statistics with </a:t>
            </a:r>
            <a:r>
              <a:rPr lang="en-GB" sz="2400" dirty="0" smtClean="0"/>
              <a:t>FULLSCAN</a:t>
            </a:r>
          </a:p>
          <a:p>
            <a:endParaRPr lang="en-GB" sz="2800" dirty="0" smtClean="0"/>
          </a:p>
          <a:p>
            <a:pPr lvl="1"/>
            <a:endParaRPr lang="en-GB" sz="2400" dirty="0" smtClean="0"/>
          </a:p>
          <a:p>
            <a:endParaRPr lang="en-GB" sz="2800" dirty="0"/>
          </a:p>
        </p:txBody>
      </p:sp>
    </p:spTree>
    <p:extLst>
      <p:ext uri="{BB962C8B-B14F-4D97-AF65-F5344CB8AC3E}">
        <p14:creationId xmlns:p14="http://schemas.microsoft.com/office/powerpoint/2010/main" val="14020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Maintaining Indexes</a:t>
            </a:r>
            <a:endParaRPr lang="en-GB" dirty="0"/>
          </a:p>
        </p:txBody>
      </p:sp>
    </p:spTree>
    <p:extLst>
      <p:ext uri="{BB962C8B-B14F-4D97-AF65-F5344CB8AC3E}">
        <p14:creationId xmlns:p14="http://schemas.microsoft.com/office/powerpoint/2010/main" val="2309981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336800"/>
            <a:ext cx="11525250" cy="4341814"/>
          </a:xfrm>
        </p:spPr>
        <p:txBody>
          <a:bodyPr>
            <a:normAutofit/>
          </a:bodyPr>
          <a:lstStyle/>
          <a:p>
            <a:r>
              <a:rPr lang="en-GB" dirty="0" smtClean="0"/>
              <a:t>Clustered and nonclustered Indexes</a:t>
            </a:r>
          </a:p>
          <a:p>
            <a:r>
              <a:rPr lang="en-GB" dirty="0" smtClean="0"/>
              <a:t>Covering indexes and the INCLUDE clause</a:t>
            </a:r>
          </a:p>
          <a:p>
            <a:r>
              <a:rPr lang="en-GB" dirty="0" smtClean="0"/>
              <a:t>Obtaining </a:t>
            </a:r>
            <a:r>
              <a:rPr lang="en-GB" dirty="0"/>
              <a:t>i</a:t>
            </a:r>
            <a:r>
              <a:rPr lang="en-GB" dirty="0" smtClean="0"/>
              <a:t>ndex </a:t>
            </a:r>
            <a:r>
              <a:rPr lang="en-GB" dirty="0"/>
              <a:t>i</a:t>
            </a:r>
            <a:r>
              <a:rPr lang="en-GB" dirty="0" smtClean="0"/>
              <a:t>nformation from DMVs</a:t>
            </a:r>
          </a:p>
          <a:p>
            <a:r>
              <a:rPr lang="en-GB" dirty="0" smtClean="0"/>
              <a:t>Filtered Indexes</a:t>
            </a:r>
          </a:p>
          <a:p>
            <a:r>
              <a:rPr lang="en-GB" dirty="0" smtClean="0"/>
              <a:t>Statistics</a:t>
            </a:r>
          </a:p>
          <a:p>
            <a:r>
              <a:rPr lang="en-GB" dirty="0" smtClean="0"/>
              <a:t>Index Maintenance</a:t>
            </a:r>
          </a:p>
        </p:txBody>
      </p:sp>
      <p:sp>
        <p:nvSpPr>
          <p:cNvPr id="2" name="Title 1"/>
          <p:cNvSpPr>
            <a:spLocks noGrp="1"/>
          </p:cNvSpPr>
          <p:nvPr>
            <p:ph type="title"/>
          </p:nvPr>
        </p:nvSpPr>
        <p:spPr/>
        <p:txBody>
          <a:bodyPr/>
          <a:lstStyle/>
          <a:p>
            <a:r>
              <a:rPr lang="en-US" dirty="0" smtClean="0"/>
              <a:t>Understanding Indexes</a:t>
            </a:r>
            <a:endParaRPr lang="en-US" dirty="0"/>
          </a:p>
        </p:txBody>
      </p:sp>
      <p:sp>
        <p:nvSpPr>
          <p:cNvPr id="4" name="Rectangle 3"/>
          <p:cNvSpPr/>
          <p:nvPr/>
        </p:nvSpPr>
        <p:spPr>
          <a:xfrm>
            <a:off x="379413" y="680340"/>
            <a:ext cx="2170081" cy="707886"/>
          </a:xfrm>
          <a:prstGeom prst="rect">
            <a:avLst/>
          </a:prstGeom>
        </p:spPr>
        <p:txBody>
          <a:bodyPr wrap="non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3225665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Understanding Indexes</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226941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Clustered and nonclustered Indexes</a:t>
            </a:r>
          </a:p>
          <a:p>
            <a:r>
              <a:rPr lang="en-GB" dirty="0" smtClean="0"/>
              <a:t>Covering indexes and the INCLUDE clause</a:t>
            </a:r>
          </a:p>
          <a:p>
            <a:r>
              <a:rPr lang="en-GB" dirty="0" smtClean="0"/>
              <a:t>Obtaining </a:t>
            </a:r>
            <a:r>
              <a:rPr lang="en-GB" dirty="0"/>
              <a:t>i</a:t>
            </a:r>
            <a:r>
              <a:rPr lang="en-GB" dirty="0" smtClean="0"/>
              <a:t>ndex </a:t>
            </a:r>
            <a:r>
              <a:rPr lang="en-GB" dirty="0"/>
              <a:t>i</a:t>
            </a:r>
            <a:r>
              <a:rPr lang="en-GB" dirty="0" smtClean="0"/>
              <a:t>nformation from DMVs</a:t>
            </a:r>
          </a:p>
          <a:p>
            <a:r>
              <a:rPr lang="en-GB" dirty="0" smtClean="0"/>
              <a:t>Filtered Indexes</a:t>
            </a:r>
          </a:p>
          <a:p>
            <a:r>
              <a:rPr lang="en-GB" dirty="0" smtClean="0"/>
              <a:t>Statistics</a:t>
            </a:r>
          </a:p>
          <a:p>
            <a:r>
              <a:rPr lang="en-GB" dirty="0" smtClean="0"/>
              <a:t>Index Maintenance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4398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Fundamentals</a:t>
            </a:r>
            <a:endParaRPr lang="en-US" dirty="0"/>
          </a:p>
        </p:txBody>
      </p:sp>
      <p:sp>
        <p:nvSpPr>
          <p:cNvPr id="3" name="Content Placeholder 2"/>
          <p:cNvSpPr>
            <a:spLocks noGrp="1"/>
          </p:cNvSpPr>
          <p:nvPr>
            <p:ph sz="quarter" idx="10"/>
          </p:nvPr>
        </p:nvSpPr>
        <p:spPr>
          <a:xfrm>
            <a:off x="287809" y="913213"/>
            <a:ext cx="5951561" cy="5290388"/>
          </a:xfrm>
        </p:spPr>
        <p:txBody>
          <a:bodyPr/>
          <a:lstStyle/>
          <a:p>
            <a:r>
              <a:rPr lang="en-GB" dirty="0" smtClean="0"/>
              <a:t>SQL Server accesses data using a table scan or an index</a:t>
            </a:r>
            <a:endParaRPr lang="en-US" dirty="0"/>
          </a:p>
          <a:p>
            <a:pPr lvl="1"/>
            <a:r>
              <a:rPr lang="en-US" dirty="0" smtClean="0"/>
              <a:t>In a table scan SQL Server reads all the pages</a:t>
            </a:r>
          </a:p>
          <a:p>
            <a:pPr lvl="1"/>
            <a:r>
              <a:rPr lang="en-US" dirty="0" smtClean="0"/>
              <a:t>When using an index, SQL Server will use the index pages to find the required rows</a:t>
            </a:r>
          </a:p>
          <a:p>
            <a:r>
              <a:rPr lang="en-GB" dirty="0" smtClean="0"/>
              <a:t>Indexes can be </a:t>
            </a:r>
            <a:r>
              <a:rPr lang="en-GB" i="1" dirty="0" smtClean="0"/>
              <a:t>clustered</a:t>
            </a:r>
            <a:r>
              <a:rPr lang="en-GB" dirty="0" smtClean="0"/>
              <a:t> or </a:t>
            </a:r>
            <a:r>
              <a:rPr lang="en-GB" i="1" dirty="0" smtClean="0"/>
              <a:t>non-clustered</a:t>
            </a:r>
          </a:p>
          <a:p>
            <a:r>
              <a:rPr lang="en-GB" dirty="0" smtClean="0"/>
              <a:t>Create indexes </a:t>
            </a:r>
            <a:r>
              <a:rPr lang="en-GB" dirty="0"/>
              <a:t>directly or by specifying a PRIMARY KEY</a:t>
            </a:r>
          </a:p>
          <a:p>
            <a:endParaRPr lang="en-GB" dirty="0"/>
          </a:p>
        </p:txBody>
      </p:sp>
      <p:grpSp>
        <p:nvGrpSpPr>
          <p:cNvPr id="36" name="Group 35"/>
          <p:cNvGrpSpPr/>
          <p:nvPr/>
        </p:nvGrpSpPr>
        <p:grpSpPr>
          <a:xfrm>
            <a:off x="6721544" y="1074200"/>
            <a:ext cx="5274107" cy="3910201"/>
            <a:chOff x="6629839" y="2293400"/>
            <a:chExt cx="5274107" cy="3910201"/>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839" y="5061189"/>
              <a:ext cx="602726" cy="1007414"/>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246" y="5106911"/>
              <a:ext cx="602726" cy="1007414"/>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5812" y="5196187"/>
              <a:ext cx="602726" cy="1007414"/>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2652" y="5196187"/>
              <a:ext cx="602726" cy="1007414"/>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001" y="3734316"/>
              <a:ext cx="602726" cy="100741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508" y="3734316"/>
              <a:ext cx="602726" cy="1007414"/>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2088" y="2430410"/>
              <a:ext cx="602726" cy="1007414"/>
            </a:xfrm>
            <a:prstGeom prst="rect">
              <a:avLst/>
            </a:prstGeom>
          </p:spPr>
        </p:pic>
        <p:cxnSp>
          <p:nvCxnSpPr>
            <p:cNvPr id="13" name="Straight Arrow Connector 12"/>
            <p:cNvCxnSpPr>
              <a:stCxn id="11" idx="2"/>
              <a:endCxn id="9" idx="0"/>
            </p:cNvCxnSpPr>
            <p:nvPr/>
          </p:nvCxnSpPr>
          <p:spPr>
            <a:xfrm flipH="1">
              <a:off x="7418364" y="3437824"/>
              <a:ext cx="665087" cy="2964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1" idx="2"/>
              <a:endCxn id="10" idx="0"/>
            </p:cNvCxnSpPr>
            <p:nvPr/>
          </p:nvCxnSpPr>
          <p:spPr>
            <a:xfrm>
              <a:off x="8083451" y="3437824"/>
              <a:ext cx="642420" cy="2964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2"/>
              <a:endCxn id="5" idx="0"/>
            </p:cNvCxnSpPr>
            <p:nvPr/>
          </p:nvCxnSpPr>
          <p:spPr>
            <a:xfrm flipH="1">
              <a:off x="6931202" y="4741730"/>
              <a:ext cx="487162" cy="3194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2"/>
              <a:endCxn id="6" idx="0"/>
            </p:cNvCxnSpPr>
            <p:nvPr/>
          </p:nvCxnSpPr>
          <p:spPr>
            <a:xfrm>
              <a:off x="7418364" y="4741730"/>
              <a:ext cx="266245" cy="3651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0" idx="2"/>
              <a:endCxn id="8" idx="0"/>
            </p:cNvCxnSpPr>
            <p:nvPr/>
          </p:nvCxnSpPr>
          <p:spPr>
            <a:xfrm>
              <a:off x="8725871" y="4741730"/>
              <a:ext cx="598144" cy="454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0" idx="2"/>
              <a:endCxn id="7" idx="0"/>
            </p:cNvCxnSpPr>
            <p:nvPr/>
          </p:nvCxnSpPr>
          <p:spPr>
            <a:xfrm flipH="1">
              <a:off x="8447175" y="4741730"/>
              <a:ext cx="278696" cy="454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ectangular Callout 33"/>
            <p:cNvSpPr/>
            <p:nvPr/>
          </p:nvSpPr>
          <p:spPr>
            <a:xfrm>
              <a:off x="10082031" y="2293400"/>
              <a:ext cx="1338043" cy="813588"/>
            </a:xfrm>
            <a:prstGeom prst="wedgeRectCallout">
              <a:avLst>
                <a:gd name="adj1" fmla="val -167273"/>
                <a:gd name="adj2" fmla="val 1725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Root node</a:t>
              </a:r>
              <a:endParaRPr lang="en-GB" dirty="0"/>
            </a:p>
          </p:txBody>
        </p:sp>
        <p:sp>
          <p:nvSpPr>
            <p:cNvPr id="35" name="Rectangular Callout 34"/>
            <p:cNvSpPr/>
            <p:nvPr/>
          </p:nvSpPr>
          <p:spPr>
            <a:xfrm>
              <a:off x="10565903" y="4741730"/>
              <a:ext cx="1338043" cy="813588"/>
            </a:xfrm>
            <a:prstGeom prst="wedgeRectCallout">
              <a:avLst>
                <a:gd name="adj1" fmla="val -107810"/>
                <a:gd name="adj2" fmla="val 4060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Leaf nodes</a:t>
              </a:r>
              <a:endParaRPr lang="en-GB" dirty="0"/>
            </a:p>
          </p:txBody>
        </p:sp>
      </p:grpSp>
    </p:spTree>
    <p:extLst>
      <p:ext uri="{BB962C8B-B14F-4D97-AF65-F5344CB8AC3E}">
        <p14:creationId xmlns:p14="http://schemas.microsoft.com/office/powerpoint/2010/main" val="39861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Indexes</a:t>
            </a:r>
            <a:endParaRPr lang="en-US" dirty="0"/>
          </a:p>
        </p:txBody>
      </p:sp>
      <p:sp>
        <p:nvSpPr>
          <p:cNvPr id="3" name="Content Placeholder 2"/>
          <p:cNvSpPr>
            <a:spLocks noGrp="1"/>
          </p:cNvSpPr>
          <p:nvPr>
            <p:ph sz="quarter" idx="10"/>
          </p:nvPr>
        </p:nvSpPr>
        <p:spPr>
          <a:xfrm>
            <a:off x="379413" y="1388226"/>
            <a:ext cx="10771517" cy="5290388"/>
          </a:xfrm>
        </p:spPr>
        <p:txBody>
          <a:bodyPr/>
          <a:lstStyle/>
          <a:p>
            <a:r>
              <a:rPr lang="en-GB" dirty="0" smtClean="0"/>
              <a:t>Rows are stored in a logical order</a:t>
            </a:r>
          </a:p>
          <a:p>
            <a:r>
              <a:rPr lang="en-GB" dirty="0" smtClean="0"/>
              <a:t>Only one clustered index per table</a:t>
            </a:r>
          </a:p>
          <a:p>
            <a:r>
              <a:rPr lang="en-GB" dirty="0" smtClean="0"/>
              <a:t>A table without a clustered index is known as a heap</a:t>
            </a:r>
          </a:p>
          <a:p>
            <a:r>
              <a:rPr lang="en-GB" dirty="0" smtClean="0"/>
              <a:t>All data is stored in the leaf nodes</a:t>
            </a:r>
          </a:p>
          <a:p>
            <a:r>
              <a:rPr lang="en-GB" dirty="0" smtClean="0"/>
              <a:t>Analogous to the contents page of a book </a:t>
            </a:r>
          </a:p>
          <a:p>
            <a:pPr lvl="1"/>
            <a:r>
              <a:rPr lang="en-GB" dirty="0" smtClean="0"/>
              <a:t>Defines the physical ordering of the contents</a:t>
            </a:r>
          </a:p>
        </p:txBody>
      </p:sp>
    </p:spTree>
    <p:extLst>
      <p:ext uri="{BB962C8B-B14F-4D97-AF65-F5344CB8AC3E}">
        <p14:creationId xmlns:p14="http://schemas.microsoft.com/office/powerpoint/2010/main" val="398705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Clustered Indexes</a:t>
            </a:r>
            <a:endParaRPr lang="en-US" dirty="0"/>
          </a:p>
        </p:txBody>
      </p:sp>
      <p:sp>
        <p:nvSpPr>
          <p:cNvPr id="3" name="Content Placeholder 2"/>
          <p:cNvSpPr>
            <a:spLocks noGrp="1"/>
          </p:cNvSpPr>
          <p:nvPr>
            <p:ph sz="quarter" idx="10"/>
          </p:nvPr>
        </p:nvSpPr>
        <p:spPr>
          <a:xfrm>
            <a:off x="379515" y="1245702"/>
            <a:ext cx="5059384" cy="5088518"/>
          </a:xfrm>
        </p:spPr>
        <p:txBody>
          <a:bodyPr/>
          <a:lstStyle/>
          <a:p>
            <a:r>
              <a:rPr lang="en-GB" sz="2800" dirty="0" smtClean="0"/>
              <a:t>INSERT</a:t>
            </a:r>
          </a:p>
          <a:p>
            <a:pPr lvl="1"/>
            <a:r>
              <a:rPr lang="en-GB" sz="2000" dirty="0" smtClean="0"/>
              <a:t>Each new row must be placed into the correct logical position</a:t>
            </a:r>
          </a:p>
          <a:p>
            <a:pPr lvl="1"/>
            <a:r>
              <a:rPr lang="en-GB" sz="2000" dirty="0" smtClean="0"/>
              <a:t>May involve splitting pages of the table</a:t>
            </a:r>
          </a:p>
          <a:p>
            <a:r>
              <a:rPr lang="en-GB" sz="2800" dirty="0" smtClean="0"/>
              <a:t>UPDATE</a:t>
            </a:r>
          </a:p>
          <a:p>
            <a:pPr lvl="1"/>
            <a:r>
              <a:rPr lang="en-GB" sz="2000" dirty="0" smtClean="0"/>
              <a:t>The new row can either remain in the same place if it still fits and if the clustering key value is still the same</a:t>
            </a:r>
          </a:p>
          <a:p>
            <a:pPr lvl="1"/>
            <a:r>
              <a:rPr lang="en-GB" sz="2000" dirty="0" smtClean="0"/>
              <a:t>If the row no longer fits on the page, the page needs to be split</a:t>
            </a:r>
          </a:p>
          <a:p>
            <a:pPr lvl="1"/>
            <a:r>
              <a:rPr lang="en-GB" sz="2000" dirty="0" smtClean="0"/>
              <a:t>If the clustering key has changed, the row needs to be removed and placed in the correct position</a:t>
            </a:r>
          </a:p>
          <a:p>
            <a:pPr marL="0" indent="0">
              <a:buNone/>
            </a:pPr>
            <a:endParaRPr lang="en-GB" sz="2800" dirty="0" smtClean="0"/>
          </a:p>
          <a:p>
            <a:endParaRPr lang="en-GB" sz="2800" dirty="0"/>
          </a:p>
        </p:txBody>
      </p:sp>
      <p:sp>
        <p:nvSpPr>
          <p:cNvPr id="5" name="Content Placeholder 2"/>
          <p:cNvSpPr txBox="1">
            <a:spLocks/>
          </p:cNvSpPr>
          <p:nvPr/>
        </p:nvSpPr>
        <p:spPr>
          <a:xfrm>
            <a:off x="5567053" y="1245702"/>
            <a:ext cx="6092538" cy="508851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smtClean="0"/>
              <a:t>DELETE</a:t>
            </a:r>
          </a:p>
          <a:p>
            <a:pPr lvl="1"/>
            <a:r>
              <a:rPr lang="en-GB" sz="2000" dirty="0" smtClean="0"/>
              <a:t>Frees up space by flagging the data as unused</a:t>
            </a:r>
          </a:p>
          <a:p>
            <a:pPr marL="0" indent="0">
              <a:buFont typeface="Arial" pitchFamily="34" charset="0"/>
              <a:buNone/>
            </a:pPr>
            <a:endParaRPr lang="en-GB" sz="2800" dirty="0" smtClean="0"/>
          </a:p>
          <a:p>
            <a:endParaRPr lang="en-GB" sz="2800" dirty="0"/>
          </a:p>
        </p:txBody>
      </p:sp>
      <p:sp>
        <p:nvSpPr>
          <p:cNvPr id="6" name="Content Placeholder 2"/>
          <p:cNvSpPr txBox="1">
            <a:spLocks/>
          </p:cNvSpPr>
          <p:nvPr/>
        </p:nvSpPr>
        <p:spPr>
          <a:xfrm>
            <a:off x="5567053" y="3203151"/>
            <a:ext cx="6092538" cy="231887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smtClean="0"/>
              <a:t>SELECT</a:t>
            </a:r>
          </a:p>
          <a:p>
            <a:pPr lvl="1"/>
            <a:r>
              <a:rPr lang="en-GB" sz="2000" dirty="0" smtClean="0"/>
              <a:t>Queries related to the clustering key can seek</a:t>
            </a:r>
          </a:p>
          <a:p>
            <a:pPr lvl="1"/>
            <a:r>
              <a:rPr lang="en-GB" sz="2000" dirty="0" smtClean="0"/>
              <a:t>Queries related to the clustering key can scan and void sorts</a:t>
            </a:r>
          </a:p>
          <a:p>
            <a:pPr marL="0" indent="0">
              <a:buFont typeface="Arial" pitchFamily="34" charset="0"/>
              <a:buNone/>
            </a:pPr>
            <a:endParaRPr lang="en-GB" sz="2800" dirty="0" smtClean="0"/>
          </a:p>
          <a:p>
            <a:endParaRPr lang="en-GB" sz="2800" dirty="0"/>
          </a:p>
        </p:txBody>
      </p:sp>
    </p:spTree>
    <p:extLst>
      <p:ext uri="{BB962C8B-B14F-4D97-AF65-F5344CB8AC3E}">
        <p14:creationId xmlns:p14="http://schemas.microsoft.com/office/powerpoint/2010/main" val="8738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Working with Clustered Indexes</a:t>
            </a:r>
            <a:endParaRPr lang="en-GB" dirty="0"/>
          </a:p>
        </p:txBody>
      </p:sp>
    </p:spTree>
    <p:extLst>
      <p:ext uri="{BB962C8B-B14F-4D97-AF65-F5344CB8AC3E}">
        <p14:creationId xmlns:p14="http://schemas.microsoft.com/office/powerpoint/2010/main" val="317946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Non-Clustered Indexes</a:t>
            </a:r>
            <a:endParaRPr lang="en-US" dirty="0"/>
          </a:p>
        </p:txBody>
      </p:sp>
      <p:sp>
        <p:nvSpPr>
          <p:cNvPr id="3" name="Content Placeholder 2"/>
          <p:cNvSpPr>
            <a:spLocks noGrp="1"/>
          </p:cNvSpPr>
          <p:nvPr>
            <p:ph sz="quarter" idx="10"/>
          </p:nvPr>
        </p:nvSpPr>
        <p:spPr>
          <a:xfrm>
            <a:off x="379413" y="1388226"/>
            <a:ext cx="9338745" cy="5290388"/>
          </a:xfrm>
        </p:spPr>
        <p:txBody>
          <a:bodyPr/>
          <a:lstStyle/>
          <a:p>
            <a:r>
              <a:rPr lang="en-GB" dirty="0" smtClean="0"/>
              <a:t>Table is structured as a heap or clustered index</a:t>
            </a:r>
          </a:p>
          <a:p>
            <a:pPr lvl="1"/>
            <a:r>
              <a:rPr lang="en-GB" dirty="0" smtClean="0"/>
              <a:t>Heap = Index ID 0</a:t>
            </a:r>
          </a:p>
          <a:p>
            <a:pPr lvl="1"/>
            <a:r>
              <a:rPr lang="en-GB" dirty="0" smtClean="0"/>
              <a:t>Clustered Index = Index ID 1</a:t>
            </a:r>
          </a:p>
          <a:p>
            <a:r>
              <a:rPr lang="en-GB" dirty="0" smtClean="0"/>
              <a:t>Additional indexes can be created</a:t>
            </a:r>
          </a:p>
          <a:p>
            <a:pPr lvl="1"/>
            <a:r>
              <a:rPr lang="en-GB" dirty="0" smtClean="0"/>
              <a:t>These are called nonclustered indexes (Index ID 2+)</a:t>
            </a:r>
          </a:p>
          <a:p>
            <a:pPr lvl="1"/>
            <a:r>
              <a:rPr lang="en-GB" dirty="0" smtClean="0"/>
              <a:t>Separate objects to the table</a:t>
            </a:r>
          </a:p>
          <a:p>
            <a:pPr lvl="1"/>
            <a:r>
              <a:rPr lang="en-GB" dirty="0" smtClean="0"/>
              <a:t>Leaf level contains a pointer to the table where the rest of the columns can be found</a:t>
            </a:r>
          </a:p>
          <a:p>
            <a:pPr lvl="1"/>
            <a:endParaRPr lang="en-GB" dirty="0" smtClean="0"/>
          </a:p>
          <a:p>
            <a:endParaRPr lang="en-GB" dirty="0"/>
          </a:p>
        </p:txBody>
      </p:sp>
    </p:spTree>
    <p:extLst>
      <p:ext uri="{BB962C8B-B14F-4D97-AF65-F5344CB8AC3E}">
        <p14:creationId xmlns:p14="http://schemas.microsoft.com/office/powerpoint/2010/main" val="226875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2</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2907BBB4-9417-4657-AEE5-D5B7DD502F76}"/>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6578</TotalTime>
  <Words>943</Words>
  <Application>Microsoft Office PowerPoint</Application>
  <PresentationFormat>Widescreen</PresentationFormat>
  <Paragraphs>198</Paragraphs>
  <Slides>25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Narrow</vt:lpstr>
      <vt:lpstr>Calibri</vt:lpstr>
      <vt:lpstr>Courier New</vt:lpstr>
      <vt:lpstr>Segoe</vt:lpstr>
      <vt:lpstr>Segoe UI</vt:lpstr>
      <vt:lpstr>Segoe UI Light</vt:lpstr>
      <vt:lpstr>Wingdings</vt:lpstr>
      <vt:lpstr>1_Office Theme</vt:lpstr>
      <vt:lpstr>Developing  Microsoft SQL Server Databases</vt:lpstr>
      <vt:lpstr>Course Topics</vt:lpstr>
      <vt:lpstr>PowerPoint Presentation</vt:lpstr>
      <vt:lpstr>Module Overview</vt:lpstr>
      <vt:lpstr>Index Fundamentals</vt:lpstr>
      <vt:lpstr>Clustered Indexes</vt:lpstr>
      <vt:lpstr>Operations on Clustered Indexes</vt:lpstr>
      <vt:lpstr>Working with Clustered Indexes</vt:lpstr>
      <vt:lpstr>Non-Clustered Indexes</vt:lpstr>
      <vt:lpstr>Non-Clustered Indexes on Heaps</vt:lpstr>
      <vt:lpstr>Non-Clustered Indexes on Clustered Indexes</vt:lpstr>
      <vt:lpstr>Covering Indexes and INCLUDE</vt:lpstr>
      <vt:lpstr>Working with Non-Clustered Indexes</vt:lpstr>
      <vt:lpstr>Index DMVs</vt:lpstr>
      <vt:lpstr>Obtaining index information from DMVs</vt:lpstr>
      <vt:lpstr>Filtered Indexes</vt:lpstr>
      <vt:lpstr>Index Fragmentation</vt:lpstr>
      <vt:lpstr>FILLFACTOR and PAD_INDEX</vt:lpstr>
      <vt:lpstr>Removing Fragmentation</vt:lpstr>
      <vt:lpstr>Online Index Operations</vt:lpstr>
      <vt:lpstr>Statistics</vt:lpstr>
      <vt:lpstr>Updating Statistics</vt:lpstr>
      <vt:lpstr>Maintaining Indexes</vt:lpstr>
      <vt:lpstr>Understanding Indexes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211</cp:revision>
  <dcterms:created xsi:type="dcterms:W3CDTF">2013-02-15T23:12:42Z</dcterms:created>
  <dcterms:modified xsi:type="dcterms:W3CDTF">2015-01-14T16:34:42Z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