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1" r:id="rId5"/>
    <p:sldId id="287" r:id="rId6"/>
    <p:sldId id="288" r:id="rId7"/>
    <p:sldId id="289" r:id="rId8"/>
    <p:sldId id="297" r:id="rId9"/>
    <p:sldId id="347" r:id="rId10"/>
    <p:sldId id="348" r:id="rId11"/>
    <p:sldId id="349" r:id="rId12"/>
    <p:sldId id="350" r:id="rId13"/>
    <p:sldId id="351" r:id="rId14"/>
    <p:sldId id="352" r:id="rId15"/>
    <p:sldId id="354" r:id="rId16"/>
    <p:sldId id="355" r:id="rId17"/>
    <p:sldId id="356" r:id="rId18"/>
    <p:sldId id="357" r:id="rId19"/>
    <p:sldId id="359" r:id="rId20"/>
    <p:sldId id="360" r:id="rId21"/>
    <p:sldId id="361" r:id="rId22"/>
    <p:sldId id="363" r:id="rId23"/>
    <p:sldId id="362" r:id="rId24"/>
    <p:sldId id="364" r:id="rId25"/>
    <p:sldId id="42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89" d="100"/>
          <a:sy n="89" d="100"/>
        </p:scale>
        <p:origin x="283"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67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6812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691929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a:t>
            </a:r>
            <a:br>
              <a:rPr lang="en-US" sz="4000" dirty="0" smtClean="0"/>
            </a:br>
            <a:r>
              <a:rPr lang="en-US" sz="4000" dirty="0" smtClean="0"/>
              <a:t>Microsoft SQL Server Databases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ENCRYPTION</a:t>
            </a:r>
            <a:endParaRPr lang="en-US" dirty="0"/>
          </a:p>
        </p:txBody>
      </p:sp>
      <p:sp>
        <p:nvSpPr>
          <p:cNvPr id="3" name="Content Placeholder 2"/>
          <p:cNvSpPr>
            <a:spLocks noGrp="1"/>
          </p:cNvSpPr>
          <p:nvPr>
            <p:ph sz="quarter" idx="10"/>
          </p:nvPr>
        </p:nvSpPr>
        <p:spPr>
          <a:xfrm>
            <a:off x="379413" y="4099560"/>
            <a:ext cx="11675427" cy="2579054"/>
          </a:xfrm>
        </p:spPr>
        <p:txBody>
          <a:bodyPr/>
          <a:lstStyle/>
          <a:p>
            <a:r>
              <a:rPr lang="en-GB" dirty="0" smtClean="0"/>
              <a:t>Encrypts stored procedure definitions</a:t>
            </a:r>
          </a:p>
          <a:p>
            <a:r>
              <a:rPr lang="en-GB" dirty="0" smtClean="0"/>
              <a:t>Most often used by 3</a:t>
            </a:r>
            <a:r>
              <a:rPr lang="en-GB" baseline="30000" dirty="0" smtClean="0"/>
              <a:t>rd</a:t>
            </a:r>
            <a:r>
              <a:rPr lang="en-GB" dirty="0" smtClean="0"/>
              <a:t>-parties to try and protect their intellectual property</a:t>
            </a:r>
          </a:p>
          <a:p>
            <a:r>
              <a:rPr lang="en-GB" dirty="0" smtClean="0"/>
              <a:t>Generally not recommended</a:t>
            </a:r>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
        <p:nvSpPr>
          <p:cNvPr id="5" name="Rectangle 4"/>
          <p:cNvSpPr/>
          <p:nvPr/>
        </p:nvSpPr>
        <p:spPr>
          <a:xfrm>
            <a:off x="2186950" y="1245702"/>
            <a:ext cx="790956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99915" lvl="1" indent="0">
              <a:buNone/>
            </a:pPr>
            <a:r>
              <a:rPr lang="en-GB" sz="2400" dirty="0">
                <a:latin typeface="Courier New" panose="02070309020205020404" pitchFamily="49" charset="0"/>
                <a:cs typeface="Courier New" panose="02070309020205020404" pitchFamily="49" charset="0"/>
              </a:rPr>
              <a:t>CREATE PROCEDURE </a:t>
            </a:r>
            <a:r>
              <a:rPr lang="en-GB" sz="2400" dirty="0" err="1">
                <a:latin typeface="Courier New" panose="02070309020205020404" pitchFamily="49" charset="0"/>
                <a:cs typeface="Courier New" panose="02070309020205020404" pitchFamily="49" charset="0"/>
              </a:rPr>
              <a:t>HumanResources.EmployeeList</a:t>
            </a:r>
            <a:endParaRPr lang="en-GB" sz="2400" dirty="0">
              <a:latin typeface="Courier New" panose="02070309020205020404" pitchFamily="49" charset="0"/>
              <a:cs typeface="Courier New" panose="02070309020205020404" pitchFamily="49" charset="0"/>
            </a:endParaRPr>
          </a:p>
          <a:p>
            <a:pPr marL="399915" lvl="1" indent="0">
              <a:buNone/>
            </a:pPr>
            <a:r>
              <a:rPr lang="en-GB" sz="2400" dirty="0">
                <a:latin typeface="Courier New" panose="02070309020205020404" pitchFamily="49" charset="0"/>
                <a:cs typeface="Courier New" panose="02070309020205020404" pitchFamily="49" charset="0"/>
              </a:rPr>
              <a:t>WITH ENCRYPTION</a:t>
            </a:r>
          </a:p>
          <a:p>
            <a:pPr marL="399915" lvl="1" indent="0">
              <a:buNone/>
            </a:pPr>
            <a:r>
              <a:rPr lang="en-GB" sz="2400" dirty="0">
                <a:latin typeface="Courier New" panose="02070309020205020404" pitchFamily="49" charset="0"/>
                <a:cs typeface="Courier New" panose="02070309020205020404" pitchFamily="49" charset="0"/>
              </a:rPr>
              <a:t>AS</a:t>
            </a:r>
          </a:p>
          <a:p>
            <a:pPr marL="399915" lvl="1" indent="0">
              <a:buNone/>
            </a:pPr>
            <a:r>
              <a:rPr lang="en-GB" sz="2400" dirty="0">
                <a:latin typeface="Courier New" panose="02070309020205020404" pitchFamily="49" charset="0"/>
                <a:cs typeface="Courier New" panose="02070309020205020404" pitchFamily="49" charset="0"/>
              </a:rPr>
              <a:t>SELECT </a:t>
            </a:r>
            <a:r>
              <a:rPr lang="en-GB" sz="2400" dirty="0" err="1">
                <a:latin typeface="Courier New" panose="02070309020205020404" pitchFamily="49" charset="0"/>
                <a:cs typeface="Courier New" panose="02070309020205020404" pitchFamily="49" charset="0"/>
              </a:rPr>
              <a:t>EmployeeID</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LastName</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FirstName</a:t>
            </a:r>
            <a:endParaRPr lang="en-GB" sz="2400" dirty="0">
              <a:latin typeface="Courier New" panose="02070309020205020404" pitchFamily="49" charset="0"/>
              <a:cs typeface="Courier New" panose="02070309020205020404" pitchFamily="49" charset="0"/>
            </a:endParaRPr>
          </a:p>
          <a:p>
            <a:pPr marL="399915" lvl="1" indent="0">
              <a:buNone/>
            </a:pPr>
            <a:r>
              <a:rPr lang="en-GB" sz="2400" dirty="0">
                <a:latin typeface="Courier New" panose="02070309020205020404" pitchFamily="49" charset="0"/>
                <a:cs typeface="Courier New" panose="02070309020205020404" pitchFamily="49" charset="0"/>
              </a:rPr>
              <a:t>FROM </a:t>
            </a:r>
            <a:r>
              <a:rPr lang="en-GB" sz="2400" dirty="0" err="1">
                <a:latin typeface="Courier New" panose="02070309020205020404" pitchFamily="49" charset="0"/>
                <a:cs typeface="Courier New" panose="02070309020205020404" pitchFamily="49" charset="0"/>
              </a:rPr>
              <a:t>HumanResources</a:t>
            </a:r>
            <a:r>
              <a:rPr lang="en-GB" sz="2400" dirty="0">
                <a:latin typeface="Courier New" panose="02070309020205020404" pitchFamily="49" charset="0"/>
                <a:cs typeface="Courier New" panose="02070309020205020404" pitchFamily="49" charset="0"/>
              </a:rPr>
              <a:t>. Employee;</a:t>
            </a:r>
          </a:p>
        </p:txBody>
      </p:sp>
    </p:spTree>
    <p:extLst>
      <p:ext uri="{BB962C8B-B14F-4D97-AF65-F5344CB8AC3E}">
        <p14:creationId xmlns:p14="http://schemas.microsoft.com/office/powerpoint/2010/main" val="120078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Stored Procedures</a:t>
            </a:r>
            <a:endParaRPr lang="en-GB" dirty="0"/>
          </a:p>
        </p:txBody>
      </p:sp>
    </p:spTree>
    <p:extLst>
      <p:ext uri="{BB962C8B-B14F-4D97-AF65-F5344CB8AC3E}">
        <p14:creationId xmlns:p14="http://schemas.microsoft.com/office/powerpoint/2010/main" val="4180811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Input Parameters</a:t>
            </a:r>
            <a:endParaRPr lang="en-US" dirty="0"/>
          </a:p>
        </p:txBody>
      </p:sp>
      <p:sp>
        <p:nvSpPr>
          <p:cNvPr id="3" name="Content Placeholder 2"/>
          <p:cNvSpPr>
            <a:spLocks noGrp="1"/>
          </p:cNvSpPr>
          <p:nvPr>
            <p:ph sz="quarter" idx="10"/>
          </p:nvPr>
        </p:nvSpPr>
        <p:spPr>
          <a:xfrm>
            <a:off x="503790" y="4236720"/>
            <a:ext cx="11398259" cy="2386289"/>
          </a:xfrm>
        </p:spPr>
        <p:txBody>
          <a:bodyPr/>
          <a:lstStyle/>
          <a:p>
            <a:r>
              <a:rPr lang="en-GB" dirty="0" smtClean="0"/>
              <a:t>Parameters have @ prefix and data type specified, and can have a default value</a:t>
            </a:r>
          </a:p>
          <a:p>
            <a:r>
              <a:rPr lang="en-GB" dirty="0" smtClean="0"/>
              <a:t>Parameters can be passed either in order or by name but not in a combination of the two</a:t>
            </a:r>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
        <p:nvSpPr>
          <p:cNvPr id="5" name="Rectangle 4"/>
          <p:cNvSpPr/>
          <p:nvPr/>
        </p:nvSpPr>
        <p:spPr>
          <a:xfrm>
            <a:off x="379514" y="1245702"/>
            <a:ext cx="11522535"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99915" lvl="1" indent="0">
              <a:spcBef>
                <a:spcPts val="0"/>
              </a:spcBef>
              <a:spcAft>
                <a:spcPts val="0"/>
              </a:spcAft>
              <a:buNone/>
            </a:pPr>
            <a:r>
              <a:rPr lang="en-AU" sz="2400" dirty="0">
                <a:latin typeface="Courier New" panose="02070309020205020404" pitchFamily="49" charset="0"/>
                <a:cs typeface="Courier New" panose="02070309020205020404" pitchFamily="49" charset="0"/>
              </a:rPr>
              <a:t>CREATE PROCEDURE </a:t>
            </a:r>
            <a:r>
              <a:rPr lang="en-AU" sz="2400" dirty="0" err="1">
                <a:latin typeface="Courier New" panose="02070309020205020404" pitchFamily="49" charset="0"/>
                <a:cs typeface="Courier New" panose="02070309020205020404" pitchFamily="49" charset="0"/>
              </a:rPr>
              <a:t>Sales.OrdersDateStatus</a:t>
            </a:r>
            <a:endParaRPr lang="en-AU" sz="2400" dirty="0">
              <a:latin typeface="Courier New" panose="02070309020205020404" pitchFamily="49" charset="0"/>
              <a:cs typeface="Courier New" panose="02070309020205020404" pitchFamily="49" charset="0"/>
            </a:endParaRPr>
          </a:p>
          <a:p>
            <a:pPr marL="399915" lvl="1" indent="0">
              <a:spcBef>
                <a:spcPts val="0"/>
              </a:spcBef>
              <a:spcAft>
                <a:spcPts val="0"/>
              </a:spcAft>
              <a:buNone/>
            </a:pPr>
            <a:r>
              <a:rPr lang="nn-NO" sz="2400" dirty="0" smtClean="0">
                <a:latin typeface="Courier New" panose="02070309020205020404" pitchFamily="49" charset="0"/>
                <a:cs typeface="Courier New" panose="02070309020205020404" pitchFamily="49" charset="0"/>
              </a:rPr>
              <a:t>	</a:t>
            </a:r>
            <a:r>
              <a:rPr lang="nn-NO" sz="2400" b="1" dirty="0" smtClean="0">
                <a:latin typeface="Courier New" panose="02070309020205020404" pitchFamily="49" charset="0"/>
                <a:cs typeface="Courier New" panose="02070309020205020404" pitchFamily="49" charset="0"/>
              </a:rPr>
              <a:t>@</a:t>
            </a:r>
            <a:r>
              <a:rPr lang="nn-NO" sz="2400" b="1" dirty="0">
                <a:latin typeface="Courier New" panose="02070309020205020404" pitchFamily="49" charset="0"/>
                <a:cs typeface="Courier New" panose="02070309020205020404" pitchFamily="49" charset="0"/>
              </a:rPr>
              <a:t>DueDate datetime</a:t>
            </a:r>
            <a:r>
              <a:rPr lang="nn-NO" sz="2400" dirty="0">
                <a:latin typeface="Courier New" panose="02070309020205020404" pitchFamily="49" charset="0"/>
                <a:cs typeface="Courier New" panose="02070309020205020404" pitchFamily="49" charset="0"/>
              </a:rPr>
              <a:t>, </a:t>
            </a:r>
            <a:r>
              <a:rPr lang="nn-NO" sz="2400" b="1" dirty="0">
                <a:latin typeface="Courier New" panose="02070309020205020404" pitchFamily="49" charset="0"/>
                <a:cs typeface="Courier New" panose="02070309020205020404" pitchFamily="49" charset="0"/>
              </a:rPr>
              <a:t>@Status tinyint = 5</a:t>
            </a:r>
          </a:p>
          <a:p>
            <a:pPr marL="399915" lvl="1" indent="0">
              <a:spcBef>
                <a:spcPts val="0"/>
              </a:spcBef>
              <a:spcAft>
                <a:spcPts val="0"/>
              </a:spcAft>
              <a:buNone/>
            </a:pPr>
            <a:r>
              <a:rPr lang="en-AU" sz="2400" dirty="0">
                <a:latin typeface="Courier New" panose="02070309020205020404" pitchFamily="49" charset="0"/>
                <a:cs typeface="Courier New" panose="02070309020205020404" pitchFamily="49" charset="0"/>
              </a:rPr>
              <a:t>AS </a:t>
            </a:r>
          </a:p>
          <a:p>
            <a:pPr marL="399915" lvl="1" indent="0">
              <a:spcBef>
                <a:spcPts val="0"/>
              </a:spcBef>
              <a:spcAft>
                <a:spcPts val="0"/>
              </a:spcAft>
              <a:buNone/>
            </a:pPr>
            <a:r>
              <a:rPr lang="en-AU" sz="2400" dirty="0">
                <a:latin typeface="Courier New" panose="02070309020205020404" pitchFamily="49" charset="0"/>
                <a:cs typeface="Courier New" panose="02070309020205020404" pitchFamily="49" charset="0"/>
              </a:rPr>
              <a:t>SELECT </a:t>
            </a:r>
            <a:r>
              <a:rPr lang="en-AU" sz="2400" dirty="0" err="1">
                <a:latin typeface="Courier New" panose="02070309020205020404" pitchFamily="49" charset="0"/>
                <a:cs typeface="Courier New" panose="02070309020205020404" pitchFamily="49" charset="0"/>
              </a:rPr>
              <a:t>SalesOrderID</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OrderDate</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CustomerID</a:t>
            </a:r>
            <a:endParaRPr lang="en-AU" sz="2400" dirty="0">
              <a:latin typeface="Courier New" panose="02070309020205020404" pitchFamily="49" charset="0"/>
              <a:cs typeface="Courier New" panose="02070309020205020404" pitchFamily="49" charset="0"/>
            </a:endParaRPr>
          </a:p>
          <a:p>
            <a:pPr marL="399915" lvl="1" indent="0">
              <a:spcBef>
                <a:spcPts val="0"/>
              </a:spcBef>
              <a:spcAft>
                <a:spcPts val="0"/>
              </a:spcAft>
              <a:buNone/>
            </a:pPr>
            <a:r>
              <a:rPr lang="en-AU" sz="2400" dirty="0">
                <a:latin typeface="Courier New" panose="02070309020205020404" pitchFamily="49" charset="0"/>
                <a:cs typeface="Courier New" panose="02070309020205020404" pitchFamily="49" charset="0"/>
              </a:rPr>
              <a:t>FROM </a:t>
            </a:r>
            <a:r>
              <a:rPr lang="en-AU" sz="2400" dirty="0" err="1">
                <a:latin typeface="Courier New" panose="02070309020205020404" pitchFamily="49" charset="0"/>
                <a:cs typeface="Courier New" panose="02070309020205020404" pitchFamily="49" charset="0"/>
              </a:rPr>
              <a:t>Sales.SalesOrderHeader</a:t>
            </a:r>
            <a:r>
              <a:rPr lang="en-AU" sz="2400" dirty="0">
                <a:latin typeface="Courier New" panose="02070309020205020404" pitchFamily="49" charset="0"/>
                <a:cs typeface="Courier New" panose="02070309020205020404" pitchFamily="49" charset="0"/>
              </a:rPr>
              <a:t> </a:t>
            </a:r>
            <a:r>
              <a:rPr lang="en-AU" sz="2400" dirty="0" smtClean="0">
                <a:latin typeface="Courier New" panose="02070309020205020404" pitchFamily="49" charset="0"/>
                <a:cs typeface="Courier New" panose="02070309020205020404" pitchFamily="49" charset="0"/>
              </a:rPr>
              <a:t>AS soh</a:t>
            </a:r>
            <a:endParaRPr lang="en-AU" sz="2400" dirty="0">
              <a:latin typeface="Courier New" panose="02070309020205020404" pitchFamily="49" charset="0"/>
              <a:cs typeface="Courier New" panose="02070309020205020404" pitchFamily="49" charset="0"/>
            </a:endParaRPr>
          </a:p>
          <a:p>
            <a:pPr marL="399915" lvl="1" indent="0">
              <a:spcBef>
                <a:spcPts val="0"/>
              </a:spcBef>
              <a:spcAft>
                <a:spcPts val="0"/>
              </a:spcAft>
              <a:buNone/>
            </a:pPr>
            <a:r>
              <a:rPr lang="en-AU" sz="2400" dirty="0">
                <a:latin typeface="Courier New" panose="02070309020205020404" pitchFamily="49" charset="0"/>
                <a:cs typeface="Courier New" panose="02070309020205020404" pitchFamily="49" charset="0"/>
              </a:rPr>
              <a:t>WHERE </a:t>
            </a:r>
            <a:r>
              <a:rPr lang="en-AU" sz="2400" dirty="0" err="1">
                <a:latin typeface="Courier New" panose="02070309020205020404" pitchFamily="49" charset="0"/>
                <a:cs typeface="Courier New" panose="02070309020205020404" pitchFamily="49" charset="0"/>
              </a:rPr>
              <a:t>soh.DueDate</a:t>
            </a:r>
            <a:r>
              <a:rPr lang="en-AU" sz="2400" dirty="0">
                <a:latin typeface="Courier New" panose="02070309020205020404" pitchFamily="49" charset="0"/>
                <a:cs typeface="Courier New" panose="02070309020205020404" pitchFamily="49" charset="0"/>
              </a:rPr>
              <a:t> = @</a:t>
            </a:r>
            <a:r>
              <a:rPr lang="en-AU" sz="2400" dirty="0" err="1">
                <a:latin typeface="Courier New" panose="02070309020205020404" pitchFamily="49" charset="0"/>
                <a:cs typeface="Courier New" panose="02070309020205020404" pitchFamily="49" charset="0"/>
              </a:rPr>
              <a:t>DueDate</a:t>
            </a:r>
            <a:r>
              <a:rPr lang="en-AU" sz="2400" dirty="0">
                <a:latin typeface="Courier New" panose="02070309020205020404" pitchFamily="49" charset="0"/>
                <a:cs typeface="Courier New" panose="02070309020205020404" pitchFamily="49" charset="0"/>
              </a:rPr>
              <a:t> AND soh.[Status] = @Status;</a:t>
            </a:r>
          </a:p>
          <a:p>
            <a:pPr marL="399915" lvl="1" indent="0">
              <a:spcBef>
                <a:spcPts val="0"/>
              </a:spcBef>
              <a:spcAft>
                <a:spcPts val="0"/>
              </a:spcAft>
              <a:buNone/>
            </a:pPr>
            <a:r>
              <a:rPr lang="en-AU" sz="240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36371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Output Parameters</a:t>
            </a:r>
            <a:endParaRPr lang="en-US" dirty="0"/>
          </a:p>
        </p:txBody>
      </p:sp>
      <p:sp>
        <p:nvSpPr>
          <p:cNvPr id="3" name="Content Placeholder 2"/>
          <p:cNvSpPr>
            <a:spLocks noGrp="1"/>
          </p:cNvSpPr>
          <p:nvPr>
            <p:ph sz="quarter" idx="10"/>
          </p:nvPr>
        </p:nvSpPr>
        <p:spPr>
          <a:xfrm>
            <a:off x="1111034" y="5200463"/>
            <a:ext cx="9452845" cy="1657537"/>
          </a:xfrm>
        </p:spPr>
        <p:txBody>
          <a:bodyPr/>
          <a:lstStyle/>
          <a:p>
            <a:r>
              <a:rPr lang="en-GB" dirty="0" smtClean="0"/>
              <a:t>OUTPUT must be specified</a:t>
            </a:r>
          </a:p>
          <a:p>
            <a:pPr lvl="1"/>
            <a:r>
              <a:rPr lang="en-GB" dirty="0" smtClean="0"/>
              <a:t>When declaring the parameter</a:t>
            </a:r>
          </a:p>
          <a:p>
            <a:pPr lvl="1"/>
            <a:r>
              <a:rPr lang="en-GB" dirty="0" smtClean="0"/>
              <a:t>When executing the stored procedure</a:t>
            </a:r>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
        <p:nvSpPr>
          <p:cNvPr id="5" name="Rectangle 4"/>
          <p:cNvSpPr/>
          <p:nvPr/>
        </p:nvSpPr>
        <p:spPr>
          <a:xfrm>
            <a:off x="1455408" y="927006"/>
            <a:ext cx="8764095" cy="40626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latin typeface="Courier New" panose="02070309020205020404" pitchFamily="49" charset="0"/>
                <a:cs typeface="Courier New" panose="02070309020205020404" pitchFamily="49" charset="0"/>
              </a:rPr>
              <a:t>CREATE PROC sales </a:t>
            </a:r>
            <a:r>
              <a:rPr lang="en-GB" sz="2000" dirty="0" err="1">
                <a:latin typeface="Courier New" panose="02070309020205020404" pitchFamily="49" charset="0"/>
                <a:cs typeface="Courier New" panose="02070309020205020404" pitchFamily="49" charset="0"/>
              </a:rPr>
              <a:t>GetOrderCountByDueDate</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DueDate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datetime</a:t>
            </a:r>
            <a:r>
              <a:rPr lang="en-GB" sz="2000" dirty="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orderCount</a:t>
            </a:r>
            <a:r>
              <a:rPr lang="en-GB" sz="2000" dirty="0" smtClean="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int</a:t>
            </a:r>
            <a:r>
              <a:rPr lang="en-GB" sz="2000" dirty="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OUTPUT</a:t>
            </a:r>
          </a:p>
          <a:p>
            <a:r>
              <a:rPr lang="en-GB" sz="2000" dirty="0">
                <a:latin typeface="Courier New" panose="02070309020205020404" pitchFamily="49" charset="0"/>
                <a:cs typeface="Courier New" panose="02070309020205020404" pitchFamily="49" charset="0"/>
              </a:rPr>
              <a:t>AS</a:t>
            </a:r>
          </a:p>
          <a:p>
            <a:pPr lvl="1"/>
            <a:r>
              <a:rPr lang="en-GB" sz="2000" dirty="0">
                <a:latin typeface="Courier New" panose="02070309020205020404" pitchFamily="49" charset="0"/>
                <a:cs typeface="Courier New" panose="02070309020205020404" pitchFamily="49" charset="0"/>
              </a:rPr>
              <a:t>SELECT (</a:t>
            </a:r>
            <a:r>
              <a:rPr lang="en-GB" sz="2000" dirty="0" err="1">
                <a:latin typeface="Courier New" panose="02070309020205020404" pitchFamily="49" charset="0"/>
                <a:cs typeface="Courier New" panose="02070309020205020404" pitchFamily="49" charset="0"/>
              </a:rPr>
              <a:t>OrderCount</a:t>
            </a:r>
            <a:r>
              <a:rPr lang="en-GB" sz="2000" dirty="0">
                <a:latin typeface="Courier New" panose="02070309020205020404" pitchFamily="49" charset="0"/>
                <a:cs typeface="Courier New" panose="02070309020205020404" pitchFamily="49" charset="0"/>
              </a:rPr>
              <a:t> = C0UNT(1)</a:t>
            </a:r>
          </a:p>
          <a:p>
            <a:pPr lvl="1"/>
            <a:r>
              <a:rPr lang="en-GB" sz="2000"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Sales.SalesOrderHeader</a:t>
            </a:r>
            <a:r>
              <a:rPr lang="en-GB" sz="2000" dirty="0">
                <a:latin typeface="Courier New" panose="02070309020205020404" pitchFamily="49" charset="0"/>
                <a:cs typeface="Courier New" panose="02070309020205020404" pitchFamily="49" charset="0"/>
              </a:rPr>
              <a:t> AS </a:t>
            </a:r>
            <a:r>
              <a:rPr lang="en-GB" sz="2000" dirty="0" err="1">
                <a:latin typeface="Courier New" panose="02070309020205020404" pitchFamily="49" charset="0"/>
                <a:cs typeface="Courier New" panose="02070309020205020404" pitchFamily="49" charset="0"/>
              </a:rPr>
              <a:t>soh</a:t>
            </a:r>
            <a:endParaRPr lang="en-GB" sz="2000" dirty="0">
              <a:latin typeface="Courier New" panose="02070309020205020404" pitchFamily="49" charset="0"/>
              <a:cs typeface="Courier New" panose="02070309020205020404" pitchFamily="49" charset="0"/>
            </a:endParaRPr>
          </a:p>
          <a:p>
            <a:pPr lvl="1"/>
            <a:r>
              <a:rPr lang="en-GB" sz="2000" dirty="0">
                <a:latin typeface="Courier New" panose="02070309020205020404" pitchFamily="49" charset="0"/>
                <a:cs typeface="Courier New" panose="02070309020205020404" pitchFamily="49" charset="0"/>
              </a:rPr>
              <a:t>WHERE </a:t>
            </a:r>
            <a:r>
              <a:rPr lang="en-GB" sz="2000" dirty="0" err="1" smtClean="0">
                <a:latin typeface="Courier New" panose="02070309020205020404" pitchFamily="49" charset="0"/>
                <a:cs typeface="Courier New" panose="02070309020205020404" pitchFamily="49" charset="0"/>
              </a:rPr>
              <a:t>soh.DueDate</a:t>
            </a:r>
            <a:r>
              <a:rPr lang="en-GB" sz="2000" dirty="0" smtClean="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DueDate</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GO</a:t>
            </a:r>
          </a:p>
          <a:p>
            <a:endParaRPr lang="en-GB" sz="2000" dirty="0" smtClean="0">
              <a:latin typeface="Courier New" panose="02070309020205020404" pitchFamily="49" charset="0"/>
              <a:cs typeface="Courier New" panose="02070309020205020404" pitchFamily="49" charset="0"/>
            </a:endParaRPr>
          </a:p>
          <a:p>
            <a:r>
              <a:rPr lang="en-GB" sz="2000" dirty="0" smtClean="0">
                <a:latin typeface="Courier New" panose="02070309020205020404" pitchFamily="49" charset="0"/>
                <a:cs typeface="Courier New" panose="02070309020205020404" pitchFamily="49" charset="0"/>
              </a:rPr>
              <a:t>DECLARE </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DueDate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datetime</a:t>
            </a: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'20050713';</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DECLARE @</a:t>
            </a:r>
            <a:r>
              <a:rPr lang="en-GB" sz="2000" dirty="0" err="1">
                <a:latin typeface="Courier New" panose="02070309020205020404" pitchFamily="49" charset="0"/>
                <a:cs typeface="Courier New" panose="02070309020205020404" pitchFamily="49" charset="0"/>
              </a:rPr>
              <a:t>ordercount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int</a:t>
            </a:r>
            <a:r>
              <a:rPr lang="en-GB" sz="2000" dirty="0">
                <a:latin typeface="Courier New" panose="02070309020205020404" pitchFamily="49" charset="0"/>
                <a:cs typeface="Courier New" panose="02070309020205020404" pitchFamily="49" charset="0"/>
              </a:rPr>
              <a:t>;</a:t>
            </a:r>
          </a:p>
          <a:p>
            <a:pPr>
              <a:tabLst>
                <a:tab pos="5105400" algn="l"/>
              </a:tabLst>
            </a:pPr>
            <a:r>
              <a:rPr lang="en-GB" sz="2000" dirty="0">
                <a:latin typeface="Courier New" panose="02070309020205020404" pitchFamily="49" charset="0"/>
                <a:cs typeface="Courier New" panose="02070309020205020404" pitchFamily="49" charset="0"/>
              </a:rPr>
              <a:t>EXEC </a:t>
            </a:r>
            <a:r>
              <a:rPr lang="en-GB" sz="2000" dirty="0" err="1" smtClean="0">
                <a:latin typeface="Courier New" panose="02070309020205020404" pitchFamily="49" charset="0"/>
                <a:cs typeface="Courier New" panose="02070309020205020404" pitchFamily="49" charset="0"/>
              </a:rPr>
              <a:t>sales.GetOrderCountByDueDate</a:t>
            </a:r>
            <a:r>
              <a:rPr lang="en-GB" sz="2000" dirty="0" smtClean="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DueDate</a:t>
            </a:r>
            <a:r>
              <a:rPr lang="en-GB" sz="2000" dirty="0">
                <a:latin typeface="Courier New" panose="02070309020205020404" pitchFamily="49" charset="0"/>
                <a:cs typeface="Courier New" panose="02070309020205020404" pitchFamily="49" charset="0"/>
              </a:rPr>
              <a:t>,</a:t>
            </a:r>
          </a:p>
          <a:p>
            <a:pPr>
              <a:tabLst>
                <a:tab pos="5105400" algn="l"/>
              </a:tabLst>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orderCount</a:t>
            </a:r>
            <a:r>
              <a:rPr lang="en-GB" sz="2000" dirty="0">
                <a:latin typeface="Courier New" panose="02070309020205020404" pitchFamily="49" charset="0"/>
                <a:cs typeface="Courier New" panose="02070309020205020404" pitchFamily="49" charset="0"/>
              </a:rPr>
              <a:t> </a:t>
            </a:r>
            <a:r>
              <a:rPr lang="en-GB" sz="2000" b="1" dirty="0" smtClean="0">
                <a:latin typeface="Courier New" panose="02070309020205020404" pitchFamily="49" charset="0"/>
                <a:cs typeface="Courier New" panose="02070309020205020404" pitchFamily="49" charset="0"/>
              </a:rPr>
              <a:t>OUTPUT</a:t>
            </a:r>
            <a:r>
              <a:rPr lang="en-GB" sz="2000" dirty="0" smtClean="0">
                <a:latin typeface="Courier New" panose="02070309020205020404" pitchFamily="49" charset="0"/>
                <a:cs typeface="Courier New" panose="02070309020205020404" pitchFamily="49" charset="0"/>
              </a:rPr>
              <a:t>;</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SELECT @</a:t>
            </a:r>
            <a:r>
              <a:rPr lang="en-GB" sz="2000" dirty="0" err="1">
                <a:latin typeface="Courier New" panose="02070309020205020404" pitchFamily="49" charset="0"/>
                <a:cs typeface="Courier New" panose="02070309020205020404" pitchFamily="49" charset="0"/>
              </a:rPr>
              <a:t>OrderCount</a:t>
            </a:r>
            <a:r>
              <a:rPr lang="en-GB"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694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Passing Parameters to Stored Procedures</a:t>
            </a:r>
            <a:endParaRPr lang="en-GB" dirty="0"/>
          </a:p>
        </p:txBody>
      </p:sp>
    </p:spTree>
    <p:extLst>
      <p:ext uri="{BB962C8B-B14F-4D97-AF65-F5344CB8AC3E}">
        <p14:creationId xmlns:p14="http://schemas.microsoft.com/office/powerpoint/2010/main" val="424811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normAutofit/>
          </a:bodyPr>
          <a:lstStyle/>
          <a:p>
            <a:r>
              <a:rPr lang="en-US" dirty="0" smtClean="0"/>
              <a:t>Parameter Sniffing and Performance</a:t>
            </a:r>
            <a:endParaRPr lang="en-US" dirty="0"/>
          </a:p>
        </p:txBody>
      </p:sp>
      <p:sp>
        <p:nvSpPr>
          <p:cNvPr id="3" name="Content Placeholder 2"/>
          <p:cNvSpPr>
            <a:spLocks noGrp="1"/>
          </p:cNvSpPr>
          <p:nvPr>
            <p:ph sz="quarter" idx="10"/>
          </p:nvPr>
        </p:nvSpPr>
        <p:spPr>
          <a:xfrm>
            <a:off x="379413" y="1388226"/>
            <a:ext cx="11175278" cy="5290388"/>
          </a:xfrm>
        </p:spPr>
        <p:txBody>
          <a:bodyPr/>
          <a:lstStyle/>
          <a:p>
            <a:r>
              <a:rPr lang="en-GB" dirty="0" smtClean="0"/>
              <a:t>Execution plans can be expensive to create so generally we want to re-use them as much as possible</a:t>
            </a:r>
          </a:p>
          <a:p>
            <a:r>
              <a:rPr lang="en-GB" dirty="0" smtClean="0"/>
              <a:t>If your data has an un-even distribution it can cause problems with plan re-use</a:t>
            </a:r>
          </a:p>
          <a:p>
            <a:r>
              <a:rPr lang="en-GB" dirty="0"/>
              <a:t>Options for resolving</a:t>
            </a:r>
          </a:p>
          <a:p>
            <a:pPr lvl="1"/>
            <a:r>
              <a:rPr lang="en-GB" dirty="0"/>
              <a:t>CREATE PROCEDURE xyz WITH RECOMPILE</a:t>
            </a:r>
          </a:p>
          <a:p>
            <a:pPr lvl="1"/>
            <a:r>
              <a:rPr lang="en-GB" dirty="0"/>
              <a:t>EXEC xyz WITH RECOMPILE</a:t>
            </a:r>
          </a:p>
          <a:p>
            <a:pPr lvl="1"/>
            <a:r>
              <a:rPr lang="en-GB" dirty="0"/>
              <a:t>OPTION (OPTIMIZE FOR)</a:t>
            </a:r>
          </a:p>
          <a:p>
            <a:pPr marL="0" indent="0">
              <a:buNone/>
            </a:pPr>
            <a:endParaRPr lang="en-GB" dirty="0" smtClean="0"/>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40106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Parameter Sniffing Causing Poor Performance</a:t>
            </a:r>
            <a:endParaRPr lang="en-GB" dirty="0"/>
          </a:p>
        </p:txBody>
      </p:sp>
    </p:spTree>
    <p:extLst>
      <p:ext uri="{BB962C8B-B14F-4D97-AF65-F5344CB8AC3E}">
        <p14:creationId xmlns:p14="http://schemas.microsoft.com/office/powerpoint/2010/main" val="663045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normAutofit/>
          </a:bodyPr>
          <a:lstStyle/>
          <a:p>
            <a:r>
              <a:rPr lang="en-US" dirty="0" smtClean="0"/>
              <a:t>What is a Function?</a:t>
            </a:r>
            <a:endParaRPr lang="en-US" dirty="0"/>
          </a:p>
        </p:txBody>
      </p:sp>
      <p:sp>
        <p:nvSpPr>
          <p:cNvPr id="3" name="Content Placeholder 2"/>
          <p:cNvSpPr>
            <a:spLocks noGrp="1"/>
          </p:cNvSpPr>
          <p:nvPr>
            <p:ph sz="quarter" idx="10"/>
          </p:nvPr>
        </p:nvSpPr>
        <p:spPr>
          <a:xfrm>
            <a:off x="379413" y="1388226"/>
            <a:ext cx="11472161" cy="5290388"/>
          </a:xfrm>
        </p:spPr>
        <p:txBody>
          <a:bodyPr/>
          <a:lstStyle/>
          <a:p>
            <a:r>
              <a:rPr lang="en-GB" dirty="0" smtClean="0"/>
              <a:t>A routine that is used to encapsulate frequently performed logic</a:t>
            </a:r>
          </a:p>
          <a:p>
            <a:r>
              <a:rPr lang="en-GB" dirty="0" smtClean="0"/>
              <a:t>Must return a value</a:t>
            </a:r>
          </a:p>
          <a:p>
            <a:r>
              <a:rPr lang="en-GB" dirty="0" smtClean="0"/>
              <a:t>No execution plan re-use</a:t>
            </a:r>
          </a:p>
          <a:p>
            <a:r>
              <a:rPr lang="en-GB" dirty="0" smtClean="0"/>
              <a:t>Types of function:</a:t>
            </a:r>
          </a:p>
          <a:p>
            <a:pPr lvl="1"/>
            <a:r>
              <a:rPr lang="en-GB" dirty="0" smtClean="0"/>
              <a:t>Scalar Functions</a:t>
            </a:r>
          </a:p>
          <a:p>
            <a:pPr lvl="1"/>
            <a:r>
              <a:rPr lang="en-GB" dirty="0" smtClean="0"/>
              <a:t>Table-Valued Functions</a:t>
            </a:r>
          </a:p>
          <a:p>
            <a:pPr lvl="2"/>
            <a:r>
              <a:rPr lang="en-GB" dirty="0" smtClean="0"/>
              <a:t>Inline</a:t>
            </a:r>
          </a:p>
          <a:p>
            <a:pPr lvl="2"/>
            <a:r>
              <a:rPr lang="en-GB" dirty="0" err="1" smtClean="0"/>
              <a:t>Multistatement</a:t>
            </a:r>
            <a:endParaRPr lang="en-GB" dirty="0" smtClean="0"/>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338228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normAutofit/>
          </a:bodyPr>
          <a:lstStyle/>
          <a:p>
            <a:r>
              <a:rPr lang="en-US" dirty="0" smtClean="0"/>
              <a:t>Implementing Scalar Functions</a:t>
            </a:r>
            <a:endParaRPr lang="en-US" dirty="0"/>
          </a:p>
        </p:txBody>
      </p:sp>
      <p:sp>
        <p:nvSpPr>
          <p:cNvPr id="3" name="Content Placeholder 2"/>
          <p:cNvSpPr>
            <a:spLocks noGrp="1"/>
          </p:cNvSpPr>
          <p:nvPr>
            <p:ph sz="quarter" idx="10"/>
          </p:nvPr>
        </p:nvSpPr>
        <p:spPr>
          <a:xfrm>
            <a:off x="379514" y="5029199"/>
            <a:ext cx="9452845" cy="1257529"/>
          </a:xfrm>
        </p:spPr>
        <p:txBody>
          <a:bodyPr/>
          <a:lstStyle/>
          <a:p>
            <a:r>
              <a:rPr lang="en-GB" dirty="0" smtClean="0"/>
              <a:t>Returns a single value</a:t>
            </a:r>
          </a:p>
          <a:p>
            <a:r>
              <a:rPr lang="en-GB" dirty="0" smtClean="0"/>
              <a:t>Usually includes parameters</a:t>
            </a:r>
          </a:p>
          <a:p>
            <a:pPr marL="0" indent="0">
              <a:buNone/>
            </a:pPr>
            <a:endParaRPr lang="en-GB" dirty="0" smtClean="0"/>
          </a:p>
          <a:p>
            <a:pPr marL="0" indent="0">
              <a:buNone/>
            </a:pPr>
            <a:endParaRPr lang="en-US" dirty="0"/>
          </a:p>
        </p:txBody>
      </p:sp>
      <p:sp>
        <p:nvSpPr>
          <p:cNvPr id="5" name="Rectangle 4"/>
          <p:cNvSpPr/>
          <p:nvPr/>
        </p:nvSpPr>
        <p:spPr>
          <a:xfrm>
            <a:off x="1356360" y="1055995"/>
            <a:ext cx="8884920"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99915" lvl="1" indent="0">
              <a:spcBef>
                <a:spcPts val="0"/>
              </a:spcBef>
              <a:buNone/>
            </a:pPr>
            <a:r>
              <a:rPr lang="en-GB" sz="2000" dirty="0">
                <a:latin typeface="Courier New" panose="02070309020205020404" pitchFamily="49" charset="0"/>
                <a:cs typeface="Courier New" panose="02070309020205020404" pitchFamily="49" charset="0"/>
              </a:rPr>
              <a:t>CREATE FUNCTION </a:t>
            </a:r>
            <a:r>
              <a:rPr lang="en-GB" sz="2000" dirty="0" err="1">
                <a:latin typeface="Courier New" panose="02070309020205020404" pitchFamily="49" charset="0"/>
                <a:cs typeface="Courier New" panose="02070309020205020404" pitchFamily="49" charset="0"/>
              </a:rPr>
              <a:t>dbo.ExtractProtocolFromURL</a:t>
            </a:r>
            <a:endParaRPr lang="en-GB" sz="2000" dirty="0">
              <a:latin typeface="Courier New" panose="02070309020205020404" pitchFamily="49" charset="0"/>
              <a:cs typeface="Courier New" panose="02070309020205020404" pitchFamily="49" charset="0"/>
            </a:endParaRPr>
          </a:p>
          <a:p>
            <a:pPr marL="399915" lvl="1" indent="0">
              <a:spcBef>
                <a:spcPts val="0"/>
              </a:spcBef>
              <a:buNone/>
            </a:pPr>
            <a:r>
              <a:rPr lang="en-GB" sz="2000" dirty="0">
                <a:latin typeface="Courier New" panose="02070309020205020404" pitchFamily="49" charset="0"/>
                <a:cs typeface="Courier New" panose="02070309020205020404" pitchFamily="49" charset="0"/>
              </a:rPr>
              <a:t>( @URL </a:t>
            </a:r>
            <a:r>
              <a:rPr lang="en-GB" sz="2000" dirty="0" err="1">
                <a:latin typeface="Courier New" panose="02070309020205020404" pitchFamily="49" charset="0"/>
                <a:cs typeface="Courier New" panose="02070309020205020404" pitchFamily="49" charset="0"/>
              </a:rPr>
              <a:t>nvarchar</a:t>
            </a:r>
            <a:r>
              <a:rPr lang="en-GB" sz="2000" dirty="0">
                <a:latin typeface="Courier New" panose="02070309020205020404" pitchFamily="49" charset="0"/>
                <a:cs typeface="Courier New" panose="02070309020205020404" pitchFamily="49" charset="0"/>
              </a:rPr>
              <a:t>(1000))</a:t>
            </a:r>
          </a:p>
          <a:p>
            <a:pPr marL="399915" lvl="1" indent="0">
              <a:spcBef>
                <a:spcPts val="0"/>
              </a:spcBef>
              <a:buNone/>
            </a:pPr>
            <a:r>
              <a:rPr lang="en-GB" sz="2000" dirty="0">
                <a:latin typeface="Courier New" panose="02070309020205020404" pitchFamily="49" charset="0"/>
                <a:cs typeface="Courier New" panose="02070309020205020404" pitchFamily="49" charset="0"/>
              </a:rPr>
              <a:t>RETURNS </a:t>
            </a:r>
            <a:r>
              <a:rPr lang="en-GB" sz="2000" dirty="0" err="1">
                <a:latin typeface="Courier New" panose="02070309020205020404" pitchFamily="49" charset="0"/>
                <a:cs typeface="Courier New" panose="02070309020205020404" pitchFamily="49" charset="0"/>
              </a:rPr>
              <a:t>nvarchar</a:t>
            </a:r>
            <a:r>
              <a:rPr lang="en-GB" sz="2000" dirty="0">
                <a:latin typeface="Courier New" panose="02070309020205020404" pitchFamily="49" charset="0"/>
                <a:cs typeface="Courier New" panose="02070309020205020404" pitchFamily="49" charset="0"/>
              </a:rPr>
              <a:t>(1000)</a:t>
            </a:r>
          </a:p>
          <a:p>
            <a:pPr marL="399915" lvl="1" indent="0">
              <a:spcBef>
                <a:spcPts val="0"/>
              </a:spcBef>
              <a:buNone/>
            </a:pPr>
            <a:r>
              <a:rPr lang="en-GB" sz="2000" dirty="0">
                <a:latin typeface="Courier New" panose="02070309020205020404" pitchFamily="49" charset="0"/>
                <a:cs typeface="Courier New" panose="02070309020205020404" pitchFamily="49" charset="0"/>
              </a:rPr>
              <a:t>AS BEGIN</a:t>
            </a:r>
          </a:p>
          <a:p>
            <a:pPr marL="399915" lvl="1" indent="0">
              <a:spcBef>
                <a:spcPts val="0"/>
              </a:spcBef>
              <a:buNone/>
            </a:pPr>
            <a:r>
              <a:rPr lang="en-GB" sz="2000" dirty="0">
                <a:latin typeface="Courier New" panose="02070309020205020404" pitchFamily="49" charset="0"/>
                <a:cs typeface="Courier New" panose="02070309020205020404" pitchFamily="49" charset="0"/>
              </a:rPr>
              <a:t>RETURN CASE WHEN CHARINDEX(N':',@URL,1) &gt;= 1</a:t>
            </a:r>
          </a:p>
          <a:p>
            <a:pPr marL="399915" lvl="1" indent="0">
              <a:spcBef>
                <a:spcPts val="0"/>
              </a:spcBef>
              <a:buNone/>
            </a:pPr>
            <a:r>
              <a:rPr lang="en-GB" sz="2000" dirty="0">
                <a:latin typeface="Courier New" panose="02070309020205020404" pitchFamily="49" charset="0"/>
                <a:cs typeface="Courier New" panose="02070309020205020404" pitchFamily="49" charset="0"/>
              </a:rPr>
              <a:t>THEN SUBSTRING(@URL,1,CHARINDEX(N':',@URL,1) - 1)</a:t>
            </a:r>
          </a:p>
          <a:p>
            <a:pPr marL="399915" lvl="1" indent="0">
              <a:spcBef>
                <a:spcPts val="0"/>
              </a:spcBef>
              <a:buNone/>
            </a:pPr>
            <a:r>
              <a:rPr lang="en-GB" sz="2000" dirty="0">
                <a:latin typeface="Courier New" panose="02070309020205020404" pitchFamily="49" charset="0"/>
                <a:cs typeface="Courier New" panose="02070309020205020404" pitchFamily="49" charset="0"/>
              </a:rPr>
              <a:t>END;</a:t>
            </a:r>
          </a:p>
          <a:p>
            <a:pPr marL="399915" lvl="1" indent="0">
              <a:buNone/>
            </a:pPr>
            <a:endParaRPr lang="en-GB" sz="1600" dirty="0">
              <a:latin typeface="Courier New" panose="02070309020205020404" pitchFamily="49" charset="0"/>
              <a:cs typeface="Courier New" panose="02070309020205020404" pitchFamily="49" charset="0"/>
            </a:endParaRPr>
          </a:p>
          <a:p>
            <a:pPr marL="399915" lvl="1" indent="0">
              <a:spcBef>
                <a:spcPts val="0"/>
              </a:spcBef>
              <a:buNone/>
            </a:pPr>
            <a:r>
              <a:rPr lang="en-GB" dirty="0">
                <a:latin typeface="Courier New" panose="02070309020205020404" pitchFamily="49" charset="0"/>
                <a:cs typeface="Courier New" panose="02070309020205020404" pitchFamily="49" charset="0"/>
              </a:rPr>
              <a:t>SELECT </a:t>
            </a:r>
            <a:r>
              <a:rPr lang="en-GB" dirty="0" err="1">
                <a:latin typeface="Courier New" panose="02070309020205020404" pitchFamily="49" charset="0"/>
                <a:cs typeface="Courier New" panose="02070309020205020404" pitchFamily="49" charset="0"/>
              </a:rPr>
              <a:t>dbo.ExtractProtocolFromURL</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N'http</a:t>
            </a:r>
            <a:r>
              <a:rPr lang="en-GB" dirty="0">
                <a:latin typeface="Courier New" panose="02070309020205020404" pitchFamily="49" charset="0"/>
                <a:cs typeface="Courier New" panose="02070309020205020404" pitchFamily="49" charset="0"/>
              </a:rPr>
              <a:t>://www.microsoft.com');</a:t>
            </a:r>
          </a:p>
          <a:p>
            <a:pPr marL="399915" lvl="1" indent="0">
              <a:spcBef>
                <a:spcPts val="0"/>
              </a:spcBef>
              <a:buNone/>
            </a:pPr>
            <a:r>
              <a:rPr lang="en-GB" dirty="0">
                <a:latin typeface="Courier New" panose="02070309020205020404" pitchFamily="49" charset="0"/>
                <a:cs typeface="Courier New" panose="02070309020205020404" pitchFamily="49" charset="0"/>
              </a:rPr>
              <a:t>IF (</a:t>
            </a:r>
            <a:r>
              <a:rPr lang="en-GB" dirty="0" err="1">
                <a:latin typeface="Courier New" panose="02070309020205020404" pitchFamily="49" charset="0"/>
                <a:cs typeface="Courier New" panose="02070309020205020404" pitchFamily="49" charset="0"/>
              </a:rPr>
              <a:t>dbo.ExtractProtocolFromURL</a:t>
            </a:r>
            <a:r>
              <a:rPr lang="en-GB" dirty="0">
                <a:latin typeface="Courier New" panose="02070309020205020404" pitchFamily="49" charset="0"/>
                <a:cs typeface="Courier New" panose="02070309020205020404" pitchFamily="49" charset="0"/>
              </a:rPr>
              <a:t>(@URL) = </a:t>
            </a:r>
            <a:r>
              <a:rPr lang="en-GB" dirty="0" err="1">
                <a:latin typeface="Courier New" panose="02070309020205020404" pitchFamily="49" charset="0"/>
                <a:cs typeface="Courier New" panose="02070309020205020404" pitchFamily="49" charset="0"/>
              </a:rPr>
              <a:t>N'http</a:t>
            </a:r>
            <a:r>
              <a:rPr lang="en-GB" dirty="0">
                <a:latin typeface="Courier New" panose="02070309020205020404" pitchFamily="49" charset="0"/>
                <a:cs typeface="Courier New" panose="02070309020205020404" pitchFamily="49" charset="0"/>
              </a:rPr>
              <a:t>')</a:t>
            </a:r>
          </a:p>
          <a:p>
            <a:pPr marL="399915" lvl="1" indent="0">
              <a:spcBef>
                <a:spcPts val="0"/>
              </a:spcBef>
              <a:buNone/>
            </a:pPr>
            <a:r>
              <a:rPr lang="en-GB" dirty="0">
                <a:latin typeface="Courier New" panose="02070309020205020404" pitchFamily="49" charset="0"/>
                <a:cs typeface="Courier New" panose="02070309020205020404" pitchFamily="49" charset="0"/>
              </a:rPr>
              <a:t>...</a:t>
            </a:r>
            <a:endParaRPr lang="en-GB"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17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a Scalar Function</a:t>
            </a:r>
            <a:endParaRPr lang="en-GB" dirty="0"/>
          </a:p>
        </p:txBody>
      </p:sp>
    </p:spTree>
    <p:extLst>
      <p:ext uri="{BB962C8B-B14F-4D97-AF65-F5344CB8AC3E}">
        <p14:creationId xmlns:p14="http://schemas.microsoft.com/office/powerpoint/2010/main" val="3773734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956414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 Microsoft SQL Server</a:t>
                      </a:r>
                      <a:r>
                        <a:rPr lang="en-US" sz="3600" baseline="0" dirty="0" smtClean="0">
                          <a:latin typeface="Segoe UI Light" panose="020B0502040204020203" pitchFamily="34" charset="0"/>
                          <a:cs typeface="Segoe UI Light" panose="020B0502040204020203" pitchFamily="34" charset="0"/>
                        </a:rPr>
                        <a:t> Databases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Implementing Tables</a:t>
                      </a:r>
                      <a:r>
                        <a:rPr lang="en-US" sz="2400" baseline="0" dirty="0" smtClean="0">
                          <a:latin typeface="Segoe UI Light" panose="020B0502040204020203" pitchFamily="34" charset="0"/>
                          <a:cs typeface="Segoe UI Light" panose="020B0502040204020203" pitchFamily="34" charset="0"/>
                        </a:rPr>
                        <a:t> &amp; Views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Optimizing &amp;</a:t>
                      </a:r>
                      <a:r>
                        <a:rPr lang="en-US" sz="2400" baseline="0" dirty="0" smtClean="0">
                          <a:latin typeface="Segoe UI Light" panose="020B0502040204020203" pitchFamily="34" charset="0"/>
                          <a:cs typeface="Segoe UI Light" panose="020B0502040204020203" pitchFamily="34" charset="0"/>
                        </a:rPr>
                        <a:t> Troubleshooting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Understanding</a:t>
                      </a:r>
                      <a:r>
                        <a:rPr lang="en-US" sz="2400" baseline="0" dirty="0" smtClean="0">
                          <a:latin typeface="Segoe UI Light" panose="020B0502040204020203" pitchFamily="34" charset="0"/>
                          <a:cs typeface="Segoe UI Light" panose="020B0502040204020203" pitchFamily="34" charset="0"/>
                        </a:rPr>
                        <a:t> Indexes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Using Stored Procedures &amp; Functions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Managing Transactions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Implementing In-Memory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normAutofit/>
          </a:bodyPr>
          <a:lstStyle/>
          <a:p>
            <a:r>
              <a:rPr lang="en-US" dirty="0" smtClean="0"/>
              <a:t>Implementing Table-Valued Functions</a:t>
            </a:r>
            <a:endParaRPr lang="en-US" dirty="0"/>
          </a:p>
        </p:txBody>
      </p:sp>
      <p:sp>
        <p:nvSpPr>
          <p:cNvPr id="3" name="Content Placeholder 2"/>
          <p:cNvSpPr>
            <a:spLocks noGrp="1"/>
          </p:cNvSpPr>
          <p:nvPr>
            <p:ph sz="quarter" idx="10"/>
          </p:nvPr>
        </p:nvSpPr>
        <p:spPr>
          <a:xfrm>
            <a:off x="379413" y="1388226"/>
            <a:ext cx="10937771" cy="5290388"/>
          </a:xfrm>
        </p:spPr>
        <p:txBody>
          <a:bodyPr/>
          <a:lstStyle/>
          <a:p>
            <a:r>
              <a:rPr lang="en-GB" dirty="0" smtClean="0"/>
              <a:t>Returns a TABLE data type</a:t>
            </a:r>
          </a:p>
          <a:p>
            <a:r>
              <a:rPr lang="en-GB" dirty="0" smtClean="0"/>
              <a:t>Inline TVFs have a function body with only a single SELECT statement</a:t>
            </a:r>
          </a:p>
          <a:p>
            <a:r>
              <a:rPr lang="en-GB" dirty="0" err="1" smtClean="0"/>
              <a:t>Multistatement</a:t>
            </a:r>
            <a:r>
              <a:rPr lang="en-GB" dirty="0" smtClean="0"/>
              <a:t> TVFs construct, populate, and return a table within the function</a:t>
            </a:r>
          </a:p>
          <a:p>
            <a:pPr lvl="1"/>
            <a:r>
              <a:rPr lang="en-GB" dirty="0" smtClean="0"/>
              <a:t>Can be used to replace views where more complex logic is needed</a:t>
            </a:r>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381486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a Table-Valued Function</a:t>
            </a:r>
            <a:endParaRPr lang="en-GB" dirty="0"/>
          </a:p>
        </p:txBody>
      </p:sp>
    </p:spTree>
    <p:extLst>
      <p:ext uri="{BB962C8B-B14F-4D97-AF65-F5344CB8AC3E}">
        <p14:creationId xmlns:p14="http://schemas.microsoft.com/office/powerpoint/2010/main" val="1206838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Stored Procedure?</a:t>
            </a:r>
          </a:p>
          <a:p>
            <a:r>
              <a:rPr lang="en-GB" dirty="0" smtClean="0"/>
              <a:t>Implementing Stored Procedures</a:t>
            </a:r>
          </a:p>
          <a:p>
            <a:r>
              <a:rPr lang="en-GB" dirty="0" smtClean="0"/>
              <a:t>Implementing Parameterized Stored Procedures</a:t>
            </a:r>
          </a:p>
          <a:p>
            <a:r>
              <a:rPr lang="en-GB" dirty="0" smtClean="0"/>
              <a:t>Parameter Sniffing and Performance</a:t>
            </a:r>
          </a:p>
          <a:p>
            <a:r>
              <a:rPr lang="en-GB" dirty="0" smtClean="0"/>
              <a:t>What is a Function?</a:t>
            </a:r>
          </a:p>
          <a:p>
            <a:r>
              <a:rPr lang="en-GB" dirty="0" smtClean="0"/>
              <a:t>Implementing Scalar Functions</a:t>
            </a:r>
          </a:p>
          <a:p>
            <a:r>
              <a:rPr lang="en-GB" dirty="0" smtClean="0"/>
              <a:t>Implementing Table-Valued Functions</a:t>
            </a:r>
          </a:p>
        </p:txBody>
      </p:sp>
      <p:sp>
        <p:nvSpPr>
          <p:cNvPr id="2" name="Title 1"/>
          <p:cNvSpPr>
            <a:spLocks noGrp="1"/>
          </p:cNvSpPr>
          <p:nvPr>
            <p:ph type="title"/>
          </p:nvPr>
        </p:nvSpPr>
        <p:spPr/>
        <p:txBody>
          <a:bodyPr/>
          <a:lstStyle/>
          <a:p>
            <a:r>
              <a:rPr lang="en-US" dirty="0" smtClean="0"/>
              <a:t>Using Stored Procedures and Functions</a:t>
            </a:r>
            <a:endParaRPr lang="en-US" dirty="0"/>
          </a:p>
        </p:txBody>
      </p:sp>
      <p:sp>
        <p:nvSpPr>
          <p:cNvPr id="4" name="Rectangle 3"/>
          <p:cNvSpPr/>
          <p:nvPr/>
        </p:nvSpPr>
        <p:spPr>
          <a:xfrm>
            <a:off x="379413" y="680340"/>
            <a:ext cx="2170081" cy="707886"/>
          </a:xfrm>
          <a:prstGeom prst="rect">
            <a:avLst/>
          </a:prstGeom>
        </p:spPr>
        <p:txBody>
          <a:bodyPr wrap="non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494537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Using Stored Procedures &amp; Functions</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2101173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Stored Procedure?</a:t>
            </a:r>
          </a:p>
          <a:p>
            <a:r>
              <a:rPr lang="en-GB" dirty="0" smtClean="0"/>
              <a:t>Implementing Stored Procedures</a:t>
            </a:r>
          </a:p>
          <a:p>
            <a:r>
              <a:rPr lang="en-GB" dirty="0" smtClean="0"/>
              <a:t>Implementing Parameterized Stored Procedures</a:t>
            </a:r>
          </a:p>
          <a:p>
            <a:r>
              <a:rPr lang="en-GB" dirty="0" smtClean="0"/>
              <a:t>Parameter Sniffing and Performance</a:t>
            </a:r>
          </a:p>
          <a:p>
            <a:r>
              <a:rPr lang="en-GB" dirty="0" smtClean="0"/>
              <a:t>What is a Function?</a:t>
            </a:r>
          </a:p>
          <a:p>
            <a:r>
              <a:rPr lang="en-GB" dirty="0" smtClean="0"/>
              <a:t>Implementing Scalar Functions</a:t>
            </a:r>
          </a:p>
          <a:p>
            <a:r>
              <a:rPr lang="en-GB" dirty="0" smtClean="0"/>
              <a:t>Implementing Table-Valued Functions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1433896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Stored Procedure?</a:t>
            </a:r>
            <a:endParaRPr lang="en-US" dirty="0"/>
          </a:p>
        </p:txBody>
      </p:sp>
      <p:sp>
        <p:nvSpPr>
          <p:cNvPr id="3" name="Content Placeholder 2"/>
          <p:cNvSpPr>
            <a:spLocks noGrp="1"/>
          </p:cNvSpPr>
          <p:nvPr>
            <p:ph sz="quarter" idx="10"/>
          </p:nvPr>
        </p:nvSpPr>
        <p:spPr>
          <a:xfrm>
            <a:off x="379413" y="1388226"/>
            <a:ext cx="11309667" cy="5290388"/>
          </a:xfrm>
        </p:spPr>
        <p:txBody>
          <a:bodyPr/>
          <a:lstStyle/>
          <a:p>
            <a:r>
              <a:rPr lang="en-GB" dirty="0" smtClean="0"/>
              <a:t>When applications interact with SQL Server there are two basic ways to execute T-SQL code:</a:t>
            </a:r>
          </a:p>
          <a:p>
            <a:pPr lvl="1"/>
            <a:r>
              <a:rPr lang="en-GB" dirty="0" smtClean="0"/>
              <a:t>Every statement can be issued by the application</a:t>
            </a:r>
          </a:p>
          <a:p>
            <a:pPr lvl="1"/>
            <a:r>
              <a:rPr lang="en-GB" dirty="0" smtClean="0"/>
              <a:t>Groups of statements can be stored on the server as store procedures and given a name</a:t>
            </a:r>
          </a:p>
          <a:p>
            <a:r>
              <a:rPr lang="en-GB" dirty="0" smtClean="0"/>
              <a:t>Stored Procedures can:</a:t>
            </a:r>
          </a:p>
          <a:p>
            <a:pPr lvl="1"/>
            <a:r>
              <a:rPr lang="en-GB" dirty="0" smtClean="0"/>
              <a:t>Have input parameters</a:t>
            </a:r>
          </a:p>
          <a:p>
            <a:pPr lvl="1"/>
            <a:r>
              <a:rPr lang="en-GB" dirty="0" smtClean="0"/>
              <a:t>Have output parameters</a:t>
            </a:r>
          </a:p>
          <a:p>
            <a:pPr lvl="1"/>
            <a:r>
              <a:rPr lang="en-GB" dirty="0" smtClean="0"/>
              <a:t>Can return sets of rows</a:t>
            </a:r>
            <a:endParaRPr lang="en-GB" dirty="0"/>
          </a:p>
          <a:p>
            <a:pPr marL="0" indent="0">
              <a:buNone/>
            </a:pPr>
            <a:endParaRPr lang="en-US" dirty="0"/>
          </a:p>
        </p:txBody>
      </p:sp>
    </p:spTree>
    <p:extLst>
      <p:ext uri="{BB962C8B-B14F-4D97-AF65-F5344CB8AC3E}">
        <p14:creationId xmlns:p14="http://schemas.microsoft.com/office/powerpoint/2010/main" val="184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Stored Procedures</a:t>
            </a:r>
            <a:endParaRPr lang="en-US" dirty="0"/>
          </a:p>
        </p:txBody>
      </p:sp>
      <p:sp>
        <p:nvSpPr>
          <p:cNvPr id="3" name="Content Placeholder 2"/>
          <p:cNvSpPr>
            <a:spLocks noGrp="1"/>
          </p:cNvSpPr>
          <p:nvPr>
            <p:ph sz="quarter" idx="10"/>
          </p:nvPr>
        </p:nvSpPr>
        <p:spPr>
          <a:xfrm>
            <a:off x="379413" y="1388226"/>
            <a:ext cx="9452845" cy="5290388"/>
          </a:xfrm>
        </p:spPr>
        <p:txBody>
          <a:bodyPr/>
          <a:lstStyle/>
          <a:p>
            <a:r>
              <a:rPr lang="en-US" dirty="0" smtClean="0"/>
              <a:t>They are security boundary</a:t>
            </a:r>
          </a:p>
          <a:p>
            <a:pPr lvl="1"/>
            <a:r>
              <a:rPr lang="en-US" dirty="0" smtClean="0"/>
              <a:t>Users can be given permission to execute a stored procedure without permission to the underlying objects</a:t>
            </a:r>
            <a:endParaRPr lang="en-US" dirty="0"/>
          </a:p>
          <a:p>
            <a:r>
              <a:rPr lang="en-US" dirty="0" smtClean="0"/>
              <a:t>Enable modular programming</a:t>
            </a:r>
          </a:p>
          <a:p>
            <a:r>
              <a:rPr lang="en-US" dirty="0" smtClean="0"/>
              <a:t>Can improve performance</a:t>
            </a:r>
          </a:p>
          <a:p>
            <a:pPr lvl="1"/>
            <a:r>
              <a:rPr lang="en-US" dirty="0" smtClean="0"/>
              <a:t>A single statement requested across the network can execute hundreds of lines of code</a:t>
            </a:r>
          </a:p>
          <a:p>
            <a:pPr lvl="1"/>
            <a:r>
              <a:rPr lang="en-US" dirty="0" smtClean="0"/>
              <a:t>Better opportunities for execution plan reuse</a:t>
            </a:r>
          </a:p>
        </p:txBody>
      </p:sp>
    </p:spTree>
    <p:extLst>
      <p:ext uri="{BB962C8B-B14F-4D97-AF65-F5344CB8AC3E}">
        <p14:creationId xmlns:p14="http://schemas.microsoft.com/office/powerpoint/2010/main" val="168776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Stored Procedures</a:t>
            </a:r>
            <a:endParaRPr lang="en-US" dirty="0"/>
          </a:p>
        </p:txBody>
      </p:sp>
      <p:sp>
        <p:nvSpPr>
          <p:cNvPr id="3" name="Content Placeholder 2"/>
          <p:cNvSpPr>
            <a:spLocks noGrp="1"/>
          </p:cNvSpPr>
          <p:nvPr>
            <p:ph sz="quarter" idx="10"/>
          </p:nvPr>
        </p:nvSpPr>
        <p:spPr>
          <a:xfrm>
            <a:off x="379413" y="1388226"/>
            <a:ext cx="9452845" cy="5290388"/>
          </a:xfrm>
        </p:spPr>
        <p:txBody>
          <a:bodyPr/>
          <a:lstStyle/>
          <a:p>
            <a:r>
              <a:rPr lang="en-GB" dirty="0" smtClean="0"/>
              <a:t>CREATE PROCEDURE</a:t>
            </a:r>
          </a:p>
          <a:p>
            <a:pPr lvl="1"/>
            <a:r>
              <a:rPr lang="en-GB" dirty="0" smtClean="0"/>
              <a:t>If the procedure already exists use ALTER</a:t>
            </a:r>
          </a:p>
          <a:p>
            <a:pPr marL="399915" lvl="1" indent="0">
              <a:buNone/>
            </a:pPr>
            <a:endParaRPr lang="en-GB" sz="1600" dirty="0" smtClean="0">
              <a:latin typeface="Courier New" panose="02070309020205020404" pitchFamily="49" charset="0"/>
              <a:cs typeface="Courier New" panose="02070309020205020404" pitchFamily="49" charset="0"/>
            </a:endParaRPr>
          </a:p>
          <a:p>
            <a:pPr marL="399915" lvl="1" indent="0">
              <a:buNone/>
            </a:pPr>
            <a:r>
              <a:rPr lang="en-GB" sz="2000" dirty="0" smtClean="0">
                <a:latin typeface="Courier New" panose="02070309020205020404" pitchFamily="49" charset="0"/>
                <a:cs typeface="Courier New" panose="02070309020205020404" pitchFamily="49" charset="0"/>
              </a:rPr>
              <a:t>CREATE </a:t>
            </a:r>
            <a:r>
              <a:rPr lang="en-GB" sz="2000" dirty="0">
                <a:latin typeface="Courier New" panose="02070309020205020404" pitchFamily="49" charset="0"/>
                <a:cs typeface="Courier New" panose="02070309020205020404" pitchFamily="49" charset="0"/>
              </a:rPr>
              <a:t>PROCEDURE </a:t>
            </a:r>
            <a:r>
              <a:rPr lang="en-GB" sz="2000" dirty="0" err="1" smtClean="0">
                <a:latin typeface="Courier New" panose="02070309020205020404" pitchFamily="49" charset="0"/>
                <a:cs typeface="Courier New" panose="02070309020205020404" pitchFamily="49" charset="0"/>
              </a:rPr>
              <a:t>Sales.GetSalespersonNames</a:t>
            </a:r>
            <a:endParaRPr lang="en-GB" sz="2000" dirty="0">
              <a:latin typeface="Courier New" panose="02070309020205020404" pitchFamily="49" charset="0"/>
              <a:cs typeface="Courier New" panose="02070309020205020404" pitchFamily="49" charset="0"/>
            </a:endParaRPr>
          </a:p>
          <a:p>
            <a:pPr marL="399915" lvl="1" indent="0">
              <a:buNone/>
            </a:pPr>
            <a:r>
              <a:rPr lang="en-GB" sz="2000" dirty="0">
                <a:latin typeface="Courier New" panose="02070309020205020404" pitchFamily="49" charset="0"/>
                <a:cs typeface="Courier New" panose="02070309020205020404" pitchFamily="49" charset="0"/>
              </a:rPr>
              <a:t>AS</a:t>
            </a:r>
          </a:p>
          <a:p>
            <a:pPr marL="399915" lvl="1" indent="0">
              <a:buNone/>
            </a:pPr>
            <a:r>
              <a:rPr lang="en-GB" sz="2000" dirty="0">
                <a:latin typeface="Courier New" panose="02070309020205020404" pitchFamily="49" charset="0"/>
                <a:cs typeface="Courier New" panose="02070309020205020404" pitchFamily="49" charset="0"/>
              </a:rPr>
              <a:t>BEGIN</a:t>
            </a:r>
          </a:p>
          <a:p>
            <a:pPr marL="856960" lvl="2" indent="0">
              <a:buNone/>
            </a:pPr>
            <a:r>
              <a:rPr lang="en-GB" sz="1800" dirty="0">
                <a:latin typeface="Courier New" panose="02070309020205020404" pitchFamily="49" charset="0"/>
                <a:cs typeface="Courier New" panose="02070309020205020404" pitchFamily="49" charset="0"/>
              </a:rPr>
              <a:t>SELECT </a:t>
            </a:r>
            <a:r>
              <a:rPr lang="en-GB" sz="1800" dirty="0" err="1">
                <a:latin typeface="Courier New" panose="02070309020205020404" pitchFamily="49" charset="0"/>
                <a:cs typeface="Courier New" panose="02070309020205020404" pitchFamily="49" charset="0"/>
              </a:rPr>
              <a:t>sp.SalesPersonlD</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c.LastName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c.FirstName</a:t>
            </a:r>
            <a:endParaRPr lang="en-GB" sz="1800" dirty="0">
              <a:latin typeface="Courier New" panose="02070309020205020404" pitchFamily="49" charset="0"/>
              <a:cs typeface="Courier New" panose="02070309020205020404" pitchFamily="49" charset="0"/>
            </a:endParaRPr>
          </a:p>
          <a:p>
            <a:pPr marL="856960" lvl="2" indent="0">
              <a:buNone/>
            </a:pPr>
            <a:r>
              <a:rPr lang="en-GB" sz="1800" dirty="0">
                <a:latin typeface="Courier New" panose="02070309020205020404" pitchFamily="49" charset="0"/>
                <a:cs typeface="Courier New" panose="02070309020205020404" pitchFamily="49" charset="0"/>
              </a:rPr>
              <a:t>FROM </a:t>
            </a:r>
            <a:r>
              <a:rPr lang="en-GB" sz="1800" dirty="0" err="1">
                <a:latin typeface="Courier New" panose="02070309020205020404" pitchFamily="49" charset="0"/>
                <a:cs typeface="Courier New" panose="02070309020205020404" pitchFamily="49" charset="0"/>
              </a:rPr>
              <a:t>Sales.salesperson</a:t>
            </a:r>
            <a:r>
              <a:rPr lang="en-GB" sz="1800" dirty="0">
                <a:latin typeface="Courier New" panose="02070309020205020404" pitchFamily="49" charset="0"/>
                <a:cs typeface="Courier New" panose="02070309020205020404" pitchFamily="49" charset="0"/>
              </a:rPr>
              <a:t> AS sp</a:t>
            </a:r>
          </a:p>
          <a:p>
            <a:pPr marL="856960" lvl="2" indent="0">
              <a:buNone/>
            </a:pPr>
            <a:r>
              <a:rPr lang="en-GB" sz="1800" dirty="0">
                <a:latin typeface="Courier New" panose="02070309020205020404" pitchFamily="49" charset="0"/>
                <a:cs typeface="Courier New" panose="02070309020205020404" pitchFamily="49" charset="0"/>
              </a:rPr>
              <a:t>INNER JOIN </a:t>
            </a:r>
            <a:r>
              <a:rPr lang="en-GB" sz="1800" dirty="0" err="1">
                <a:latin typeface="Courier New" panose="02070309020205020404" pitchFamily="49" charset="0"/>
                <a:cs typeface="Courier New" panose="02070309020205020404" pitchFamily="49" charset="0"/>
              </a:rPr>
              <a:t>Person.Contact</a:t>
            </a:r>
            <a:r>
              <a:rPr lang="en-GB" sz="1800" dirty="0">
                <a:latin typeface="Courier New" panose="02070309020205020404" pitchFamily="49" charset="0"/>
                <a:cs typeface="Courier New" panose="02070309020205020404" pitchFamily="49" charset="0"/>
              </a:rPr>
              <a:t> AS C</a:t>
            </a:r>
          </a:p>
          <a:p>
            <a:pPr marL="856960" lvl="2" indent="0">
              <a:buNone/>
            </a:pPr>
            <a:r>
              <a:rPr lang="en-GB" sz="1800" dirty="0">
                <a:latin typeface="Courier New" panose="02070309020205020404" pitchFamily="49" charset="0"/>
                <a:cs typeface="Courier New" panose="02070309020205020404" pitchFamily="49" charset="0"/>
              </a:rPr>
              <a:t>ON </a:t>
            </a:r>
            <a:r>
              <a:rPr lang="en-GB" sz="1800" dirty="0" err="1">
                <a:latin typeface="Courier New" panose="02070309020205020404" pitchFamily="49" charset="0"/>
                <a:cs typeface="Courier New" panose="02070309020205020404" pitchFamily="49" charset="0"/>
              </a:rPr>
              <a:t>sp.SalesPersonID</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c.ContactID</a:t>
            </a:r>
            <a:endParaRPr lang="en-GB" sz="1800" dirty="0">
              <a:latin typeface="Courier New" panose="02070309020205020404" pitchFamily="49" charset="0"/>
              <a:cs typeface="Courier New" panose="02070309020205020404" pitchFamily="49" charset="0"/>
            </a:endParaRPr>
          </a:p>
          <a:p>
            <a:pPr marL="856960" lvl="2" indent="0">
              <a:buNone/>
            </a:pPr>
            <a:r>
              <a:rPr lang="en-GB" sz="1800" dirty="0">
                <a:latin typeface="Courier New" panose="02070309020205020404" pitchFamily="49" charset="0"/>
                <a:cs typeface="Courier New" panose="02070309020205020404" pitchFamily="49" charset="0"/>
              </a:rPr>
              <a:t>WHERE </a:t>
            </a:r>
            <a:r>
              <a:rPr lang="en-GB" sz="1800" dirty="0" err="1">
                <a:latin typeface="Courier New" panose="02070309020205020404" pitchFamily="49" charset="0"/>
                <a:cs typeface="Courier New" panose="02070309020205020404" pitchFamily="49" charset="0"/>
              </a:rPr>
              <a:t>sp.TerritoryID</a:t>
            </a:r>
            <a:r>
              <a:rPr lang="en-GB" sz="1800" dirty="0">
                <a:latin typeface="Courier New" panose="02070309020205020404" pitchFamily="49" charset="0"/>
                <a:cs typeface="Courier New" panose="02070309020205020404" pitchFamily="49" charset="0"/>
              </a:rPr>
              <a:t> IS NOT NULL</a:t>
            </a:r>
          </a:p>
          <a:p>
            <a:pPr marL="856960" lvl="2" indent="0">
              <a:buNone/>
            </a:pPr>
            <a:r>
              <a:rPr lang="en-GB" sz="1800" dirty="0">
                <a:latin typeface="Courier New" panose="02070309020205020404" pitchFamily="49" charset="0"/>
                <a:cs typeface="Courier New" panose="02070309020205020404" pitchFamily="49" charset="0"/>
              </a:rPr>
              <a:t>ORDER BY </a:t>
            </a:r>
            <a:r>
              <a:rPr lang="en-GB" sz="1800" dirty="0" err="1">
                <a:latin typeface="Courier New" panose="02070309020205020404" pitchFamily="49" charset="0"/>
                <a:cs typeface="Courier New" panose="02070309020205020404" pitchFamily="49" charset="0"/>
              </a:rPr>
              <a:t>sp.SalesPersonID</a:t>
            </a:r>
            <a:endParaRPr lang="en-GB" sz="1800" dirty="0">
              <a:latin typeface="Courier New" panose="02070309020205020404" pitchFamily="49" charset="0"/>
              <a:cs typeface="Courier New" panose="02070309020205020404" pitchFamily="49" charset="0"/>
            </a:endParaRPr>
          </a:p>
          <a:p>
            <a:pPr marL="399915" lvl="1" indent="0">
              <a:buNone/>
            </a:pPr>
            <a:r>
              <a:rPr lang="en-GB" sz="2000" dirty="0">
                <a:latin typeface="Courier New" panose="02070309020205020404" pitchFamily="49" charset="0"/>
                <a:cs typeface="Courier New" panose="02070309020205020404" pitchFamily="49" charset="0"/>
              </a:rPr>
              <a:t>END;</a:t>
            </a:r>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3169470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Stored Procedures</a:t>
            </a:r>
            <a:endParaRPr lang="en-US" dirty="0"/>
          </a:p>
        </p:txBody>
      </p:sp>
      <p:sp>
        <p:nvSpPr>
          <p:cNvPr id="3" name="Content Placeholder 2"/>
          <p:cNvSpPr>
            <a:spLocks noGrp="1"/>
          </p:cNvSpPr>
          <p:nvPr>
            <p:ph sz="quarter" idx="10"/>
          </p:nvPr>
        </p:nvSpPr>
        <p:spPr>
          <a:xfrm>
            <a:off x="379413" y="1388226"/>
            <a:ext cx="9452845" cy="5290388"/>
          </a:xfrm>
        </p:spPr>
        <p:txBody>
          <a:bodyPr/>
          <a:lstStyle/>
          <a:p>
            <a:r>
              <a:rPr lang="en-GB" dirty="0" smtClean="0"/>
              <a:t>EXECUTE statement is used to execute stored procedures and other objects such as dynamic SQL statements stored in a string</a:t>
            </a:r>
          </a:p>
          <a:p>
            <a:pPr lvl="1"/>
            <a:r>
              <a:rPr lang="en-GB" dirty="0" smtClean="0"/>
              <a:t>Commonly abbreviated to EXEC</a:t>
            </a:r>
          </a:p>
          <a:p>
            <a:r>
              <a:rPr lang="en-GB" dirty="0" smtClean="0"/>
              <a:t>Always use two-part naming when executing local stored procedures otherwise SQL Server will have to search:</a:t>
            </a:r>
          </a:p>
          <a:p>
            <a:pPr lvl="1"/>
            <a:r>
              <a:rPr lang="en-GB" dirty="0" smtClean="0"/>
              <a:t>In the sys schema of the current database</a:t>
            </a:r>
          </a:p>
          <a:p>
            <a:pPr lvl="1"/>
            <a:r>
              <a:rPr lang="en-GB" dirty="0" smtClean="0"/>
              <a:t>In the caller’s default schema in the current database</a:t>
            </a:r>
          </a:p>
          <a:p>
            <a:pPr lvl="1"/>
            <a:r>
              <a:rPr lang="en-GB" dirty="0" smtClean="0"/>
              <a:t>In the </a:t>
            </a:r>
            <a:r>
              <a:rPr lang="en-GB" dirty="0" err="1" smtClean="0"/>
              <a:t>dbo</a:t>
            </a:r>
            <a:r>
              <a:rPr lang="en-GB" dirty="0" smtClean="0"/>
              <a:t> schema in the current database</a:t>
            </a:r>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17814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Guidelines</a:t>
            </a:r>
            <a:endParaRPr lang="en-US" dirty="0"/>
          </a:p>
        </p:txBody>
      </p:sp>
      <p:sp>
        <p:nvSpPr>
          <p:cNvPr id="3" name="Content Placeholder 2"/>
          <p:cNvSpPr>
            <a:spLocks noGrp="1"/>
          </p:cNvSpPr>
          <p:nvPr>
            <p:ph sz="quarter" idx="10"/>
          </p:nvPr>
        </p:nvSpPr>
        <p:spPr>
          <a:xfrm>
            <a:off x="379413" y="1388226"/>
            <a:ext cx="9452845" cy="5290388"/>
          </a:xfrm>
        </p:spPr>
        <p:txBody>
          <a:bodyPr/>
          <a:lstStyle/>
          <a:p>
            <a:r>
              <a:rPr lang="en-GB" dirty="0" smtClean="0"/>
              <a:t>Qualify object names inside stored procedures</a:t>
            </a:r>
          </a:p>
          <a:p>
            <a:pPr lvl="1"/>
            <a:r>
              <a:rPr lang="en-GB" dirty="0" smtClean="0"/>
              <a:t>Objects will default to the stored procedure’s schema</a:t>
            </a:r>
          </a:p>
          <a:p>
            <a:r>
              <a:rPr lang="en-GB" dirty="0" smtClean="0"/>
              <a:t>Apply consistent naming conventions and don’t use the </a:t>
            </a:r>
            <a:r>
              <a:rPr lang="en-GB" b="1" dirty="0" smtClean="0"/>
              <a:t>sp_</a:t>
            </a:r>
            <a:r>
              <a:rPr lang="en-GB" dirty="0" smtClean="0"/>
              <a:t> prefix</a:t>
            </a:r>
          </a:p>
          <a:p>
            <a:r>
              <a:rPr lang="en-GB" dirty="0" smtClean="0"/>
              <a:t>Keep to one procedure for each task</a:t>
            </a:r>
          </a:p>
          <a:p>
            <a:pPr lvl="1"/>
            <a:r>
              <a:rPr lang="en-GB" dirty="0" smtClean="0"/>
              <a:t>Procedures that do everything create execution plans that are difficult to re-use</a:t>
            </a:r>
          </a:p>
          <a:p>
            <a:pPr marL="399915" lvl="1" indent="0">
              <a:buNone/>
            </a:pPr>
            <a:endParaRPr lang="en-GB" sz="1600" dirty="0" smtClean="0">
              <a:latin typeface="Courier New" panose="02070309020205020404" pitchFamily="49" charset="0"/>
              <a:cs typeface="Courier New" panose="02070309020205020404" pitchFamily="49" charset="0"/>
            </a:endParaRPr>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34050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242EB9CB-736D-40B3-BFCE-BD49F5C6C21F">3</Module>
    <Content_x0020_Type xmlns="242EB9CB-736D-40B3-BFCE-BD49F5C6C21F">Slide Presentation</Content_x0020_Type>
    <Status xmlns="242EB9CB-736D-40B3-BFCE-BD49F5C6C21F">Final</Status>
  </documentManagement>
</p:properties>
</file>

<file path=customXml/itemProps1.xml><?xml version="1.0" encoding="utf-8"?>
<ds:datastoreItem xmlns:ds="http://schemas.openxmlformats.org/officeDocument/2006/customXml" ds:itemID="{E0C83C79-6A99-4956-A1CF-ABE6E865C0F6}"/>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6578</TotalTime>
  <Words>760</Words>
  <Application>Microsoft Office PowerPoint</Application>
  <PresentationFormat>Widescreen</PresentationFormat>
  <Paragraphs>163</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Segoe</vt:lpstr>
      <vt:lpstr>Segoe UI</vt:lpstr>
      <vt:lpstr>Segoe UI Light</vt:lpstr>
      <vt:lpstr>1_Office Theme</vt:lpstr>
      <vt:lpstr>Developing  Microsoft SQL Server Databases</vt:lpstr>
      <vt:lpstr>Course Topics</vt:lpstr>
      <vt:lpstr>PowerPoint Presentation</vt:lpstr>
      <vt:lpstr>Module Overview</vt:lpstr>
      <vt:lpstr>What is a Stored Procedure?</vt:lpstr>
      <vt:lpstr>Benefits of Stored Procedures</vt:lpstr>
      <vt:lpstr>Implementing Stored Procedures</vt:lpstr>
      <vt:lpstr>Executing Stored Procedures</vt:lpstr>
      <vt:lpstr>Stored Procedure Guidelines</vt:lpstr>
      <vt:lpstr>WITH ENCRYPTION</vt:lpstr>
      <vt:lpstr>Implementing Stored Procedures</vt:lpstr>
      <vt:lpstr>Using Input Parameters</vt:lpstr>
      <vt:lpstr>Using Output Parameters</vt:lpstr>
      <vt:lpstr>Passing Parameters to Stored Procedures</vt:lpstr>
      <vt:lpstr>Parameter Sniffing and Performance</vt:lpstr>
      <vt:lpstr>Parameter Sniffing Causing Poor Performance</vt:lpstr>
      <vt:lpstr>What is a Function?</vt:lpstr>
      <vt:lpstr>Implementing Scalar Functions</vt:lpstr>
      <vt:lpstr>Implementing a Scalar Function</vt:lpstr>
      <vt:lpstr>Implementing Table-Valued Functions</vt:lpstr>
      <vt:lpstr>Implementing a Table-Valued Function</vt:lpstr>
      <vt:lpstr>Using Stored Procedures and Functions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211</cp:revision>
  <dcterms:created xsi:type="dcterms:W3CDTF">2013-02-15T23:12:42Z</dcterms:created>
  <dcterms:modified xsi:type="dcterms:W3CDTF">2015-01-14T16:35:16Z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