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0"/>
  </p:notesMasterIdLst>
  <p:handoutMasterIdLst>
    <p:handoutMasterId r:id="rId31"/>
  </p:handoutMasterIdLst>
  <p:sldIdLst>
    <p:sldId id="271" r:id="rId2"/>
    <p:sldId id="280" r:id="rId3"/>
    <p:sldId id="272" r:id="rId4"/>
    <p:sldId id="287" r:id="rId5"/>
    <p:sldId id="275" r:id="rId6"/>
    <p:sldId id="420" r:id="rId7"/>
    <p:sldId id="276" r:id="rId8"/>
    <p:sldId id="277" r:id="rId9"/>
    <p:sldId id="278" r:id="rId10"/>
    <p:sldId id="282" r:id="rId11"/>
    <p:sldId id="318" r:id="rId12"/>
    <p:sldId id="314" r:id="rId13"/>
    <p:sldId id="418" r:id="rId14"/>
    <p:sldId id="306" r:id="rId15"/>
    <p:sldId id="310" r:id="rId16"/>
    <p:sldId id="309" r:id="rId17"/>
    <p:sldId id="315" r:id="rId18"/>
    <p:sldId id="301" r:id="rId19"/>
    <p:sldId id="313" r:id="rId20"/>
    <p:sldId id="311" r:id="rId21"/>
    <p:sldId id="305" r:id="rId22"/>
    <p:sldId id="307" r:id="rId23"/>
    <p:sldId id="303" r:id="rId24"/>
    <p:sldId id="419" r:id="rId25"/>
    <p:sldId id="317" r:id="rId26"/>
    <p:sldId id="304" r:id="rId27"/>
    <p:sldId id="421"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6723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Tables</a:t>
            </a:r>
            <a:endParaRPr lang="en-US" dirty="0"/>
          </a:p>
        </p:txBody>
      </p:sp>
      <p:sp>
        <p:nvSpPr>
          <p:cNvPr id="3" name="Content Placeholder 2"/>
          <p:cNvSpPr>
            <a:spLocks noGrp="1"/>
          </p:cNvSpPr>
          <p:nvPr>
            <p:ph sz="quarter" idx="10"/>
          </p:nvPr>
        </p:nvSpPr>
        <p:spPr>
          <a:xfrm>
            <a:off x="379413" y="1388226"/>
            <a:ext cx="9403684" cy="5290388"/>
          </a:xfrm>
        </p:spPr>
        <p:txBody>
          <a:bodyPr/>
          <a:lstStyle/>
          <a:p>
            <a:r>
              <a:rPr lang="en-GB" dirty="0" smtClean="0"/>
              <a:t>Avoid table names and column names that contain spaces, keywords and symbols</a:t>
            </a:r>
          </a:p>
          <a:p>
            <a:r>
              <a:rPr lang="en-GB" dirty="0" smtClean="0"/>
              <a:t>Plan data types for each column</a:t>
            </a:r>
          </a:p>
          <a:p>
            <a:r>
              <a:rPr lang="en-GB" dirty="0" smtClean="0"/>
              <a:t>Plan whether to allow NULLs</a:t>
            </a:r>
          </a:p>
          <a:p>
            <a:r>
              <a:rPr lang="en-GB" dirty="0" smtClean="0"/>
              <a:t>Plan primary key and foreign key constraints</a:t>
            </a:r>
          </a:p>
          <a:p>
            <a:r>
              <a:rPr lang="en-GB" dirty="0" smtClean="0"/>
              <a:t>Plan indexes to optimize performance </a:t>
            </a:r>
          </a:p>
          <a:p>
            <a:endParaRPr lang="en-GB" dirty="0"/>
          </a:p>
          <a:p>
            <a:pPr marL="0" indent="0">
              <a:buNone/>
            </a:pP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a Table Design</a:t>
            </a:r>
            <a:endParaRPr lang="en-GB" dirty="0"/>
          </a:p>
        </p:txBody>
      </p:sp>
    </p:spTree>
    <p:extLst>
      <p:ext uri="{BB962C8B-B14F-4D97-AF65-F5344CB8AC3E}">
        <p14:creationId xmlns:p14="http://schemas.microsoft.com/office/powerpoint/2010/main" val="3913478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Schemas</a:t>
            </a:r>
            <a:endParaRPr lang="en-US" dirty="0"/>
          </a:p>
        </p:txBody>
      </p:sp>
      <p:sp>
        <p:nvSpPr>
          <p:cNvPr id="3" name="Content Placeholder 2"/>
          <p:cNvSpPr>
            <a:spLocks noGrp="1"/>
          </p:cNvSpPr>
          <p:nvPr>
            <p:ph sz="quarter" idx="10"/>
          </p:nvPr>
        </p:nvSpPr>
        <p:spPr/>
        <p:txBody>
          <a:bodyPr/>
          <a:lstStyle/>
          <a:p>
            <a:r>
              <a:rPr lang="en-GB" dirty="0" smtClean="0"/>
              <a:t>Naming boundary</a:t>
            </a:r>
          </a:p>
          <a:p>
            <a:pPr lvl="1"/>
            <a:r>
              <a:rPr lang="en-GB" dirty="0" smtClean="0"/>
              <a:t>Logically group database objects</a:t>
            </a:r>
          </a:p>
          <a:p>
            <a:pPr lvl="1"/>
            <a:r>
              <a:rPr lang="en-GB" dirty="0" smtClean="0"/>
              <a:t>Use the schema name when referencing database objects to aid name resolution</a:t>
            </a:r>
          </a:p>
          <a:p>
            <a:pPr lvl="1"/>
            <a:endParaRPr lang="en-GB" dirty="0"/>
          </a:p>
          <a:p>
            <a:r>
              <a:rPr lang="en-GB" dirty="0" smtClean="0"/>
              <a:t>Security boundary</a:t>
            </a:r>
          </a:p>
          <a:p>
            <a:pPr lvl="1"/>
            <a:r>
              <a:rPr lang="en-GB" dirty="0" smtClean="0"/>
              <a:t>Simplify security configuration</a:t>
            </a:r>
          </a:p>
          <a:p>
            <a:pPr lvl="1"/>
            <a:r>
              <a:rPr lang="en-GB" dirty="0" smtClean="0"/>
              <a:t>Database objects inherit permissions set at the schema level</a:t>
            </a:r>
          </a:p>
          <a:p>
            <a:pPr marL="457046" lvl="1" indent="0">
              <a:buNone/>
            </a:pPr>
            <a:endParaRPr lang="en-GB" dirty="0"/>
          </a:p>
        </p:txBody>
      </p:sp>
      <p:sp>
        <p:nvSpPr>
          <p:cNvPr id="5" name="TextBox 4"/>
          <p:cNvSpPr txBox="1"/>
          <p:nvPr/>
        </p:nvSpPr>
        <p:spPr>
          <a:xfrm>
            <a:off x="3040084" y="3431969"/>
            <a:ext cx="5292924" cy="523220"/>
          </a:xfrm>
          <a:prstGeom prst="rect">
            <a:avLst/>
          </a:prstGeom>
          <a:noFill/>
        </p:spPr>
        <p:txBody>
          <a:bodyPr wrap="none" rtlCol="0">
            <a:spAutoFit/>
          </a:bodyPr>
          <a:lstStyle/>
          <a:p>
            <a:r>
              <a:rPr lang="en-GB" sz="2800" dirty="0" smtClean="0"/>
              <a:t>[Server.][Database.]</a:t>
            </a:r>
            <a:r>
              <a:rPr lang="en-GB" sz="2800" i="1" dirty="0" err="1" smtClean="0"/>
              <a:t>Schema.</a:t>
            </a:r>
            <a:r>
              <a:rPr lang="en-GB" sz="2800" dirty="0" err="1" smtClean="0"/>
              <a:t>Object</a:t>
            </a:r>
            <a:endParaRPr lang="en-GB" sz="2800" dirty="0"/>
          </a:p>
        </p:txBody>
      </p:sp>
      <p:sp>
        <p:nvSpPr>
          <p:cNvPr id="6" name="TextBox 5"/>
          <p:cNvSpPr txBox="1"/>
          <p:nvPr/>
        </p:nvSpPr>
        <p:spPr>
          <a:xfrm>
            <a:off x="2790702" y="5737322"/>
            <a:ext cx="5439887" cy="523220"/>
          </a:xfrm>
          <a:prstGeom prst="rect">
            <a:avLst/>
          </a:prstGeom>
          <a:noFill/>
        </p:spPr>
        <p:txBody>
          <a:bodyPr wrap="none" rtlCol="0">
            <a:spAutoFit/>
          </a:bodyPr>
          <a:lstStyle/>
          <a:p>
            <a:r>
              <a:rPr lang="en-GB" sz="2800" dirty="0" smtClean="0"/>
              <a:t>GRANT EXECUTE ON SCHEMA::Sales</a:t>
            </a:r>
            <a:endParaRPr lang="en-GB" sz="2800" dirty="0"/>
          </a:p>
        </p:txBody>
      </p:sp>
    </p:spTree>
    <p:extLst>
      <p:ext uri="{BB962C8B-B14F-4D97-AF65-F5344CB8AC3E}">
        <p14:creationId xmlns:p14="http://schemas.microsoft.com/office/powerpoint/2010/main" val="367728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Default Schema and Name Resolution</a:t>
            </a:r>
            <a:endParaRPr lang="en-GB" dirty="0"/>
          </a:p>
        </p:txBody>
      </p:sp>
      <p:sp>
        <p:nvSpPr>
          <p:cNvPr id="3" name="Content Placeholder 2"/>
          <p:cNvSpPr>
            <a:spLocks noGrp="1"/>
          </p:cNvSpPr>
          <p:nvPr>
            <p:ph sz="quarter" idx="10"/>
          </p:nvPr>
        </p:nvSpPr>
        <p:spPr>
          <a:xfrm>
            <a:off x="153119" y="1434671"/>
            <a:ext cx="4856095" cy="5290388"/>
          </a:xfrm>
        </p:spPr>
        <p:txBody>
          <a:bodyPr/>
          <a:lstStyle/>
          <a:p>
            <a:pPr marL="514350" indent="-514350">
              <a:buFont typeface="+mj-lt"/>
              <a:buAutoNum type="arabicPeriod"/>
            </a:pPr>
            <a:r>
              <a:rPr lang="en-GB" dirty="0" smtClean="0"/>
              <a:t>Try user’s default schema (if defined)</a:t>
            </a:r>
          </a:p>
          <a:p>
            <a:pPr marL="514350" indent="-514350">
              <a:buFont typeface="+mj-lt"/>
              <a:buAutoNum type="arabicPeriod"/>
            </a:pPr>
            <a:r>
              <a:rPr lang="en-GB" dirty="0" smtClean="0"/>
              <a:t>If object is not in default schema (or no default schema defined), try </a:t>
            </a:r>
            <a:r>
              <a:rPr lang="en-GB" b="1" dirty="0" err="1" smtClean="0"/>
              <a:t>dbo</a:t>
            </a:r>
            <a:r>
              <a:rPr lang="en-GB" dirty="0" smtClean="0"/>
              <a:t> schema</a:t>
            </a:r>
          </a:p>
          <a:p>
            <a:pPr marL="514350" indent="-514350">
              <a:buFont typeface="+mj-lt"/>
              <a:buAutoNum type="arabicPeriod"/>
            </a:pPr>
            <a:r>
              <a:rPr lang="en-GB" dirty="0" smtClean="0"/>
              <a:t>If object is not in </a:t>
            </a:r>
            <a:r>
              <a:rPr lang="en-GB" b="1" dirty="0" err="1" smtClean="0"/>
              <a:t>dbo</a:t>
            </a:r>
            <a:r>
              <a:rPr lang="en-GB" dirty="0" smtClean="0"/>
              <a:t> schema, return object not found error</a:t>
            </a:r>
          </a:p>
          <a:p>
            <a:endParaRPr lang="en-GB" dirty="0"/>
          </a:p>
        </p:txBody>
      </p:sp>
      <p:grpSp>
        <p:nvGrpSpPr>
          <p:cNvPr id="81" name="Group 80"/>
          <p:cNvGrpSpPr/>
          <p:nvPr/>
        </p:nvGrpSpPr>
        <p:grpSpPr>
          <a:xfrm>
            <a:off x="5225070" y="1373102"/>
            <a:ext cx="6678876" cy="5403297"/>
            <a:chOff x="5225070" y="1373102"/>
            <a:chExt cx="6678876" cy="5403297"/>
          </a:xfrm>
        </p:grpSpPr>
        <p:sp>
          <p:nvSpPr>
            <p:cNvPr id="45" name="Rounded Rectangle 44"/>
            <p:cNvSpPr/>
            <p:nvPr/>
          </p:nvSpPr>
          <p:spPr>
            <a:xfrm>
              <a:off x="9607137" y="4800060"/>
              <a:ext cx="1839161" cy="15556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43" name="Rounded Rectangle 42"/>
            <p:cNvSpPr/>
            <p:nvPr/>
          </p:nvSpPr>
          <p:spPr>
            <a:xfrm>
              <a:off x="5722397" y="4825730"/>
              <a:ext cx="1839161" cy="15556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4" name="TextBox 3"/>
            <p:cNvSpPr txBox="1"/>
            <p:nvPr/>
          </p:nvSpPr>
          <p:spPr>
            <a:xfrm>
              <a:off x="6876187" y="3708705"/>
              <a:ext cx="3416320" cy="400110"/>
            </a:xfrm>
            <a:prstGeom prst="rect">
              <a:avLst/>
            </a:prstGeom>
            <a:noFill/>
          </p:spPr>
          <p:txBody>
            <a:bodyPr wrap="none" rtlCol="0">
              <a:spAutoFit/>
            </a:bodyPr>
            <a:lstStyle/>
            <a:p>
              <a:r>
                <a:rPr lang="en-GB" sz="2000" b="1" dirty="0" smtClean="0">
                  <a:latin typeface="Courier New" panose="02070309020205020404" pitchFamily="49" charset="0"/>
                  <a:cs typeface="Courier New" panose="02070309020205020404" pitchFamily="49" charset="0"/>
                </a:rPr>
                <a:t>SELECT * FROM Product</a:t>
              </a:r>
              <a:endParaRPr lang="en-GB" sz="2000" b="1" dirty="0">
                <a:latin typeface="Courier New" panose="02070309020205020404" pitchFamily="49" charset="0"/>
                <a:cs typeface="Courier New" panose="02070309020205020404" pitchFamily="49" charset="0"/>
              </a:endParaRPr>
            </a:p>
          </p:txBody>
        </p:sp>
        <p:sp>
          <p:nvSpPr>
            <p:cNvPr id="5" name="TextBox 4"/>
            <p:cNvSpPr txBox="1"/>
            <p:nvPr/>
          </p:nvSpPr>
          <p:spPr>
            <a:xfrm>
              <a:off x="5225070" y="2502907"/>
              <a:ext cx="2137701" cy="615553"/>
            </a:xfrm>
            <a:prstGeom prst="rect">
              <a:avLst/>
            </a:prstGeom>
            <a:noFill/>
          </p:spPr>
          <p:txBody>
            <a:bodyPr wrap="none" rtlCol="0">
              <a:spAutoFit/>
            </a:bodyPr>
            <a:lstStyle/>
            <a:p>
              <a:pPr algn="ctr"/>
              <a:r>
                <a:rPr lang="en-GB" dirty="0" smtClean="0"/>
                <a:t>User 1</a:t>
              </a:r>
            </a:p>
            <a:p>
              <a:pPr algn="ctr"/>
              <a:r>
                <a:rPr lang="en-GB" sz="1600" dirty="0" smtClean="0"/>
                <a:t>(Default Schema: Sales)</a:t>
              </a:r>
              <a:endParaRPr lang="en-GB" sz="1600" dirty="0"/>
            </a:p>
          </p:txBody>
        </p:sp>
        <p:sp>
          <p:nvSpPr>
            <p:cNvPr id="6" name="TextBox 5"/>
            <p:cNvSpPr txBox="1"/>
            <p:nvPr/>
          </p:nvSpPr>
          <p:spPr>
            <a:xfrm>
              <a:off x="10000283" y="2484724"/>
              <a:ext cx="1903663" cy="615553"/>
            </a:xfrm>
            <a:prstGeom prst="rect">
              <a:avLst/>
            </a:prstGeom>
            <a:noFill/>
          </p:spPr>
          <p:txBody>
            <a:bodyPr wrap="none" rtlCol="0">
              <a:spAutoFit/>
            </a:bodyPr>
            <a:lstStyle/>
            <a:p>
              <a:pPr algn="ctr"/>
              <a:r>
                <a:rPr lang="en-GB" dirty="0" smtClean="0"/>
                <a:t>User 3</a:t>
              </a:r>
            </a:p>
            <a:p>
              <a:pPr algn="ctr"/>
              <a:r>
                <a:rPr lang="en-GB" sz="1600" dirty="0" smtClean="0"/>
                <a:t>(No Default Schema)</a:t>
              </a:r>
              <a:endParaRPr lang="en-GB" sz="1600" dirty="0"/>
            </a:p>
          </p:txBody>
        </p:sp>
        <p:grpSp>
          <p:nvGrpSpPr>
            <p:cNvPr id="16" name="Group 15"/>
            <p:cNvGrpSpPr/>
            <p:nvPr/>
          </p:nvGrpSpPr>
          <p:grpSpPr>
            <a:xfrm rot="10800000">
              <a:off x="6244911" y="4991984"/>
              <a:ext cx="973777" cy="688770"/>
              <a:chOff x="6293922" y="4868883"/>
              <a:chExt cx="973777" cy="688770"/>
            </a:xfrm>
          </p:grpSpPr>
          <p:sp>
            <p:nvSpPr>
              <p:cNvPr id="7" name="Rectangle 6"/>
              <p:cNvSpPr/>
              <p:nvPr/>
            </p:nvSpPr>
            <p:spPr>
              <a:xfrm>
                <a:off x="6293922" y="4868883"/>
                <a:ext cx="973777" cy="68876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6293922" y="4976674"/>
                <a:ext cx="973777" cy="58097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8"/>
              <p:cNvSpPr/>
              <p:nvPr/>
            </p:nvSpPr>
            <p:spPr>
              <a:xfrm>
                <a:off x="6293922" y="5084465"/>
                <a:ext cx="973777" cy="473187"/>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Rectangle 9"/>
              <p:cNvSpPr/>
              <p:nvPr/>
            </p:nvSpPr>
            <p:spPr>
              <a:xfrm>
                <a:off x="6293922" y="5192257"/>
                <a:ext cx="973777" cy="365396"/>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Rectangle 10"/>
              <p:cNvSpPr/>
              <p:nvPr/>
            </p:nvSpPr>
            <p:spPr>
              <a:xfrm>
                <a:off x="6293922" y="5300049"/>
                <a:ext cx="973777" cy="25760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 name="Rectangle 11"/>
              <p:cNvSpPr/>
              <p:nvPr/>
            </p:nvSpPr>
            <p:spPr>
              <a:xfrm>
                <a:off x="6293922" y="5407841"/>
                <a:ext cx="973777" cy="149811"/>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15" name="Straight Connector 14"/>
              <p:cNvCxnSpPr>
                <a:stCxn id="7" idx="0"/>
                <a:endCxn id="7" idx="2"/>
              </p:cNvCxnSpPr>
              <p:nvPr/>
            </p:nvCxnSpPr>
            <p:spPr>
              <a:xfrm>
                <a:off x="6780811" y="4868883"/>
                <a:ext cx="0" cy="688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10800000">
              <a:off x="9900997" y="4987499"/>
              <a:ext cx="973777" cy="688770"/>
              <a:chOff x="6293922" y="4868883"/>
              <a:chExt cx="973777" cy="688770"/>
            </a:xfrm>
          </p:grpSpPr>
          <p:sp>
            <p:nvSpPr>
              <p:cNvPr id="26" name="Rectangle 25"/>
              <p:cNvSpPr/>
              <p:nvPr/>
            </p:nvSpPr>
            <p:spPr>
              <a:xfrm>
                <a:off x="6293922" y="4868883"/>
                <a:ext cx="973777" cy="68876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7" name="Rectangle 26"/>
              <p:cNvSpPr/>
              <p:nvPr/>
            </p:nvSpPr>
            <p:spPr>
              <a:xfrm>
                <a:off x="6293922" y="4976674"/>
                <a:ext cx="973777" cy="58097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8" name="Rectangle 27"/>
              <p:cNvSpPr/>
              <p:nvPr/>
            </p:nvSpPr>
            <p:spPr>
              <a:xfrm>
                <a:off x="6293922" y="5084465"/>
                <a:ext cx="973777" cy="473187"/>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9" name="Rectangle 28"/>
              <p:cNvSpPr/>
              <p:nvPr/>
            </p:nvSpPr>
            <p:spPr>
              <a:xfrm>
                <a:off x="6293922" y="5192257"/>
                <a:ext cx="973777" cy="365396"/>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0" name="Rectangle 29"/>
              <p:cNvSpPr/>
              <p:nvPr/>
            </p:nvSpPr>
            <p:spPr>
              <a:xfrm>
                <a:off x="6293922" y="5300049"/>
                <a:ext cx="973777" cy="25760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1" name="Rectangle 30"/>
              <p:cNvSpPr/>
              <p:nvPr/>
            </p:nvSpPr>
            <p:spPr>
              <a:xfrm>
                <a:off x="6293922" y="5407841"/>
                <a:ext cx="973777" cy="149811"/>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2" name="Straight Connector 31"/>
              <p:cNvCxnSpPr>
                <a:stCxn id="26" idx="0"/>
                <a:endCxn id="26" idx="2"/>
              </p:cNvCxnSpPr>
              <p:nvPr/>
            </p:nvCxnSpPr>
            <p:spPr>
              <a:xfrm>
                <a:off x="6780811" y="4868883"/>
                <a:ext cx="0" cy="688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005735" y="5680755"/>
              <a:ext cx="1452129" cy="369332"/>
            </a:xfrm>
            <a:prstGeom prst="rect">
              <a:avLst/>
            </a:prstGeom>
            <a:noFill/>
          </p:spPr>
          <p:txBody>
            <a:bodyPr wrap="none" rtlCol="0">
              <a:spAutoFit/>
            </a:bodyPr>
            <a:lstStyle/>
            <a:p>
              <a:pPr algn="ctr"/>
              <a:r>
                <a:rPr lang="en-GB" dirty="0" err="1" smtClean="0"/>
                <a:t>Sales.Product</a:t>
              </a:r>
              <a:endParaRPr lang="en-GB" sz="1600" dirty="0"/>
            </a:p>
          </p:txBody>
        </p:sp>
        <p:sp>
          <p:nvSpPr>
            <p:cNvPr id="35" name="TextBox 34"/>
            <p:cNvSpPr txBox="1"/>
            <p:nvPr/>
          </p:nvSpPr>
          <p:spPr>
            <a:xfrm>
              <a:off x="9716322" y="5676268"/>
              <a:ext cx="1343125" cy="369332"/>
            </a:xfrm>
            <a:prstGeom prst="rect">
              <a:avLst/>
            </a:prstGeom>
            <a:noFill/>
          </p:spPr>
          <p:txBody>
            <a:bodyPr wrap="none" rtlCol="0">
              <a:spAutoFit/>
            </a:bodyPr>
            <a:lstStyle/>
            <a:p>
              <a:pPr algn="ctr"/>
              <a:r>
                <a:rPr lang="en-GB" dirty="0" err="1" smtClean="0"/>
                <a:t>dbo.Product</a:t>
              </a:r>
              <a:endParaRPr lang="en-GB" sz="1600" dirty="0"/>
            </a:p>
          </p:txBody>
        </p:sp>
        <p:cxnSp>
          <p:nvCxnSpPr>
            <p:cNvPr id="37" name="Straight Arrow Connector 36"/>
            <p:cNvCxnSpPr/>
            <p:nvPr/>
          </p:nvCxnSpPr>
          <p:spPr>
            <a:xfrm rot="16200000" flipH="1">
              <a:off x="6977759" y="2268369"/>
              <a:ext cx="590245" cy="229042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7062110" y="3624126"/>
              <a:ext cx="883170" cy="1852548"/>
            </a:xfrm>
            <a:prstGeom prst="bentConnector3">
              <a:avLst>
                <a:gd name="adj1" fmla="val 1369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67211" y="2512173"/>
              <a:ext cx="2038892" cy="615553"/>
            </a:xfrm>
            <a:prstGeom prst="rect">
              <a:avLst/>
            </a:prstGeom>
            <a:noFill/>
          </p:spPr>
          <p:txBody>
            <a:bodyPr wrap="none" rtlCol="0">
              <a:spAutoFit/>
            </a:bodyPr>
            <a:lstStyle/>
            <a:p>
              <a:pPr algn="ctr"/>
              <a:r>
                <a:rPr lang="en-GB" dirty="0" smtClean="0"/>
                <a:t>User 2</a:t>
              </a:r>
            </a:p>
            <a:p>
              <a:pPr algn="ctr"/>
              <a:r>
                <a:rPr lang="en-GB" sz="1600" dirty="0" smtClean="0"/>
                <a:t>(Default Schema: Ops)</a:t>
              </a:r>
              <a:endParaRPr lang="en-GB" sz="1600" dirty="0"/>
            </a:p>
          </p:txBody>
        </p:sp>
        <p:sp>
          <p:nvSpPr>
            <p:cNvPr id="44" name="Rounded Rectangle 43"/>
            <p:cNvSpPr/>
            <p:nvPr/>
          </p:nvSpPr>
          <p:spPr>
            <a:xfrm>
              <a:off x="7664767" y="4812895"/>
              <a:ext cx="1839161" cy="15556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46" name="TextBox 45"/>
            <p:cNvSpPr txBox="1"/>
            <p:nvPr/>
          </p:nvSpPr>
          <p:spPr>
            <a:xfrm>
              <a:off x="6408628" y="6355727"/>
              <a:ext cx="659155" cy="369332"/>
            </a:xfrm>
            <a:prstGeom prst="rect">
              <a:avLst/>
            </a:prstGeom>
            <a:noFill/>
          </p:spPr>
          <p:txBody>
            <a:bodyPr wrap="none" rtlCol="0">
              <a:spAutoFit/>
            </a:bodyPr>
            <a:lstStyle/>
            <a:p>
              <a:pPr algn="ctr"/>
              <a:r>
                <a:rPr lang="en-GB" dirty="0" smtClean="0"/>
                <a:t>Sales</a:t>
              </a:r>
              <a:endParaRPr lang="en-GB" sz="1600" dirty="0"/>
            </a:p>
          </p:txBody>
        </p:sp>
        <p:sp>
          <p:nvSpPr>
            <p:cNvPr id="47" name="TextBox 46"/>
            <p:cNvSpPr txBox="1"/>
            <p:nvPr/>
          </p:nvSpPr>
          <p:spPr>
            <a:xfrm>
              <a:off x="8289209" y="6381397"/>
              <a:ext cx="547394" cy="369332"/>
            </a:xfrm>
            <a:prstGeom prst="rect">
              <a:avLst/>
            </a:prstGeom>
            <a:noFill/>
          </p:spPr>
          <p:txBody>
            <a:bodyPr wrap="none" rtlCol="0">
              <a:spAutoFit/>
            </a:bodyPr>
            <a:lstStyle/>
            <a:p>
              <a:pPr algn="ctr"/>
              <a:r>
                <a:rPr lang="en-GB" dirty="0" smtClean="0"/>
                <a:t>Ops</a:t>
              </a:r>
              <a:endParaRPr lang="en-GB" sz="1600" dirty="0"/>
            </a:p>
          </p:txBody>
        </p:sp>
        <p:sp>
          <p:nvSpPr>
            <p:cNvPr id="48" name="TextBox 47"/>
            <p:cNvSpPr txBox="1"/>
            <p:nvPr/>
          </p:nvSpPr>
          <p:spPr>
            <a:xfrm>
              <a:off x="10168412" y="6407067"/>
              <a:ext cx="550152" cy="369332"/>
            </a:xfrm>
            <a:prstGeom prst="rect">
              <a:avLst/>
            </a:prstGeom>
            <a:noFill/>
          </p:spPr>
          <p:txBody>
            <a:bodyPr wrap="none" rtlCol="0">
              <a:spAutoFit/>
            </a:bodyPr>
            <a:lstStyle/>
            <a:p>
              <a:pPr algn="ctr"/>
              <a:r>
                <a:rPr lang="en-GB" dirty="0" err="1" smtClean="0"/>
                <a:t>dbo</a:t>
              </a:r>
              <a:endParaRPr lang="en-GB" sz="1600" dirty="0"/>
            </a:p>
          </p:txBody>
        </p:sp>
        <p:cxnSp>
          <p:nvCxnSpPr>
            <p:cNvPr id="52" name="Straight Arrow Connector 36"/>
            <p:cNvCxnSpPr>
              <a:stCxn id="42" idx="2"/>
              <a:endCxn id="4" idx="0"/>
            </p:cNvCxnSpPr>
            <p:nvPr/>
          </p:nvCxnSpPr>
          <p:spPr>
            <a:xfrm flipH="1">
              <a:off x="8584347" y="3127726"/>
              <a:ext cx="2310" cy="58097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6"/>
            <p:cNvCxnSpPr>
              <a:stCxn id="4" idx="2"/>
            </p:cNvCxnSpPr>
            <p:nvPr/>
          </p:nvCxnSpPr>
          <p:spPr>
            <a:xfrm>
              <a:off x="8584347" y="4108815"/>
              <a:ext cx="0" cy="116917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247556" y="5010043"/>
              <a:ext cx="673582" cy="1015663"/>
            </a:xfrm>
            <a:prstGeom prst="rect">
              <a:avLst/>
            </a:prstGeom>
            <a:noFill/>
          </p:spPr>
          <p:txBody>
            <a:bodyPr wrap="none" rtlCol="0">
              <a:spAutoFit/>
            </a:bodyPr>
            <a:lstStyle/>
            <a:p>
              <a:r>
                <a:rPr lang="en-GB" sz="6000" dirty="0" smtClean="0">
                  <a:solidFill>
                    <a:srgbClr val="FF0000"/>
                  </a:solidFill>
                  <a:sym typeface="Wingdings" panose="05000000000000000000" pitchFamily="2" charset="2"/>
                </a:rPr>
                <a:t></a:t>
              </a:r>
              <a:endParaRPr lang="en-GB" sz="6000" dirty="0">
                <a:solidFill>
                  <a:srgbClr val="FF0000"/>
                </a:solidFill>
              </a:endParaRPr>
            </a:p>
          </p:txBody>
        </p:sp>
        <p:cxnSp>
          <p:nvCxnSpPr>
            <p:cNvPr id="63" name="Straight Arrow Connector 36"/>
            <p:cNvCxnSpPr/>
            <p:nvPr/>
          </p:nvCxnSpPr>
          <p:spPr>
            <a:xfrm flipV="1">
              <a:off x="8826138" y="4987500"/>
              <a:ext cx="1466747" cy="530375"/>
            </a:xfrm>
            <a:prstGeom prst="bentConnector4">
              <a:avLst>
                <a:gd name="adj1" fmla="val 17209"/>
                <a:gd name="adj2" fmla="val 208034"/>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36"/>
            <p:cNvCxnSpPr/>
            <p:nvPr/>
          </p:nvCxnSpPr>
          <p:spPr>
            <a:xfrm rot="5400000">
              <a:off x="9665898" y="2220607"/>
              <a:ext cx="608428" cy="2367768"/>
            </a:xfrm>
            <a:prstGeom prst="bentConnector3">
              <a:avLst>
                <a:gd name="adj1" fmla="val 50000"/>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36"/>
            <p:cNvCxnSpPr/>
            <p:nvPr/>
          </p:nvCxnSpPr>
          <p:spPr>
            <a:xfrm rot="16200000" flipH="1">
              <a:off x="9284281" y="3646388"/>
              <a:ext cx="878685" cy="1803538"/>
            </a:xfrm>
            <a:prstGeom prst="bentConnector3">
              <a:avLst>
                <a:gd name="adj1" fmla="val 12158"/>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812" y="1378580"/>
              <a:ext cx="739287" cy="1168074"/>
            </a:xfrm>
            <a:prstGeom prst="rect">
              <a:avLst/>
            </a:prstGeom>
          </p:spPr>
        </p:pic>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7556" y="1373102"/>
              <a:ext cx="766111" cy="1210456"/>
            </a:xfrm>
            <a:prstGeom prst="rect">
              <a:avLst/>
            </a:prstGeom>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3855" y="1378580"/>
              <a:ext cx="741838" cy="1172105"/>
            </a:xfrm>
            <a:prstGeom prst="rect">
              <a:avLst/>
            </a:prstGeom>
          </p:spPr>
        </p:pic>
      </p:grpSp>
    </p:spTree>
    <p:extLst>
      <p:ext uri="{BB962C8B-B14F-4D97-AF65-F5344CB8AC3E}">
        <p14:creationId xmlns:p14="http://schemas.microsoft.com/office/powerpoint/2010/main" val="40282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Working with Schemas</a:t>
            </a:r>
            <a:endParaRPr lang="en-GB" dirty="0"/>
          </a:p>
        </p:txBody>
      </p:sp>
    </p:spTree>
    <p:extLst>
      <p:ext uri="{BB962C8B-B14F-4D97-AF65-F5344CB8AC3E}">
        <p14:creationId xmlns:p14="http://schemas.microsoft.com/office/powerpoint/2010/main" val="3412968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Views?</a:t>
            </a:r>
            <a:endParaRPr lang="en-US" dirty="0"/>
          </a:p>
        </p:txBody>
      </p:sp>
      <p:sp>
        <p:nvSpPr>
          <p:cNvPr id="3" name="Content Placeholder 2"/>
          <p:cNvSpPr>
            <a:spLocks noGrp="1"/>
          </p:cNvSpPr>
          <p:nvPr>
            <p:ph sz="quarter" idx="10"/>
          </p:nvPr>
        </p:nvSpPr>
        <p:spPr>
          <a:xfrm>
            <a:off x="235436" y="1408104"/>
            <a:ext cx="11812587" cy="5290388"/>
          </a:xfrm>
        </p:spPr>
        <p:txBody>
          <a:bodyPr/>
          <a:lstStyle/>
          <a:p>
            <a:r>
              <a:rPr lang="en-GB" dirty="0" smtClean="0"/>
              <a:t>A view is a database object referenced in the same way as a table</a:t>
            </a:r>
          </a:p>
          <a:p>
            <a:pPr>
              <a:spcAft>
                <a:spcPts val="1400"/>
              </a:spcAft>
            </a:pPr>
            <a:r>
              <a:rPr lang="en-GB" dirty="0" smtClean="0"/>
              <a:t>A view is essentially a named SELECT query</a:t>
            </a:r>
            <a:endParaRPr lang="en-GB" sz="600" dirty="0" smtClean="0">
              <a:latin typeface="Courier New" panose="02070309020205020404" pitchFamily="49" charset="0"/>
              <a:cs typeface="Courier New" panose="02070309020205020404" pitchFamily="49" charset="0"/>
            </a:endParaRPr>
          </a:p>
          <a:p>
            <a:pPr marL="0" indent="0">
              <a:spcBef>
                <a:spcPts val="0"/>
              </a:spcBef>
              <a:buNone/>
            </a:pPr>
            <a:r>
              <a:rPr lang="en-GB" sz="2800" dirty="0" smtClean="0">
                <a:latin typeface="Courier New" panose="02070309020205020404" pitchFamily="49" charset="0"/>
                <a:cs typeface="Courier New" panose="02070309020205020404" pitchFamily="49" charset="0"/>
              </a:rPr>
              <a:t>	CREATE VIEW </a:t>
            </a:r>
            <a:r>
              <a:rPr lang="en-GB" sz="2800" dirty="0" err="1" smtClean="0">
                <a:latin typeface="Courier New" panose="02070309020205020404" pitchFamily="49" charset="0"/>
                <a:cs typeface="Courier New" panose="02070309020205020404" pitchFamily="49" charset="0"/>
              </a:rPr>
              <a:t>HumanResources.EmployeeList</a:t>
            </a:r>
            <a:endParaRPr lang="en-GB" sz="2800" dirty="0" smtClean="0">
              <a:latin typeface="Courier New" panose="02070309020205020404" pitchFamily="49" charset="0"/>
              <a:cs typeface="Courier New" panose="02070309020205020404" pitchFamily="49" charset="0"/>
            </a:endParaRPr>
          </a:p>
          <a:p>
            <a:pPr marL="0" indent="0">
              <a:spcBef>
                <a:spcPts val="0"/>
              </a:spcBef>
              <a:buNone/>
            </a:pPr>
            <a:r>
              <a:rPr lang="en-GB" sz="2800" dirty="0" smtClean="0">
                <a:latin typeface="Courier New" panose="02070309020205020404" pitchFamily="49" charset="0"/>
                <a:cs typeface="Courier New" panose="02070309020205020404" pitchFamily="49" charset="0"/>
              </a:rPr>
              <a:t>	(</a:t>
            </a:r>
            <a:r>
              <a:rPr lang="en-GB" sz="2800" dirty="0" err="1" smtClean="0">
                <a:latin typeface="Courier New" panose="02070309020205020404" pitchFamily="49" charset="0"/>
                <a:cs typeface="Courier New" panose="02070309020205020404" pitchFamily="49" charset="0"/>
              </a:rPr>
              <a:t>EmployeeID</a:t>
            </a:r>
            <a:r>
              <a:rPr lang="en-GB" sz="2800" dirty="0" smtClean="0">
                <a:latin typeface="Courier New" panose="02070309020205020404" pitchFamily="49" charset="0"/>
                <a:cs typeface="Courier New" panose="02070309020205020404" pitchFamily="49" charset="0"/>
              </a:rPr>
              <a:t>, </a:t>
            </a:r>
            <a:r>
              <a:rPr lang="en-GB" sz="2800" dirty="0" err="1" smtClean="0">
                <a:latin typeface="Courier New" panose="02070309020205020404" pitchFamily="49" charset="0"/>
                <a:cs typeface="Courier New" panose="02070309020205020404" pitchFamily="49" charset="0"/>
              </a:rPr>
              <a:t>FamilyName</a:t>
            </a:r>
            <a:r>
              <a:rPr lang="en-GB" sz="2800" dirty="0" smtClean="0">
                <a:latin typeface="Courier New" panose="02070309020205020404" pitchFamily="49" charset="0"/>
                <a:cs typeface="Courier New" panose="02070309020205020404" pitchFamily="49" charset="0"/>
              </a:rPr>
              <a:t>, </a:t>
            </a:r>
            <a:r>
              <a:rPr lang="en-GB" sz="2800" dirty="0" err="1" smtClean="0">
                <a:latin typeface="Courier New" panose="02070309020205020404" pitchFamily="49" charset="0"/>
                <a:cs typeface="Courier New" panose="02070309020205020404" pitchFamily="49" charset="0"/>
              </a:rPr>
              <a:t>GivenName</a:t>
            </a:r>
            <a:r>
              <a:rPr lang="en-GB" sz="2800" dirty="0" smtClean="0">
                <a:latin typeface="Courier New" panose="02070309020205020404" pitchFamily="49" charset="0"/>
                <a:cs typeface="Courier New" panose="02070309020205020404" pitchFamily="49" charset="0"/>
              </a:rPr>
              <a:t>)</a:t>
            </a:r>
          </a:p>
          <a:p>
            <a:pPr marL="0" indent="0">
              <a:spcBef>
                <a:spcPts val="0"/>
              </a:spcBef>
              <a:buNone/>
            </a:pPr>
            <a:r>
              <a:rPr lang="en-GB" sz="2800" dirty="0" smtClean="0">
                <a:latin typeface="Courier New" panose="02070309020205020404" pitchFamily="49" charset="0"/>
                <a:cs typeface="Courier New" panose="02070309020205020404" pitchFamily="49" charset="0"/>
              </a:rPr>
              <a:t>	AS</a:t>
            </a:r>
          </a:p>
          <a:p>
            <a:pPr marL="0" indent="0">
              <a:spcBef>
                <a:spcPts val="0"/>
              </a:spcBef>
              <a:buNone/>
            </a:pPr>
            <a:r>
              <a:rPr lang="en-GB" sz="2800" dirty="0" smtClean="0">
                <a:latin typeface="Courier New" panose="02070309020205020404" pitchFamily="49" charset="0"/>
                <a:cs typeface="Courier New" panose="02070309020205020404" pitchFamily="49" charset="0"/>
              </a:rPr>
              <a:t>	SELECT </a:t>
            </a:r>
            <a:r>
              <a:rPr lang="en-GB" sz="2800" dirty="0" err="1" smtClean="0">
                <a:latin typeface="Courier New" panose="02070309020205020404" pitchFamily="49" charset="0"/>
                <a:cs typeface="Courier New" panose="02070309020205020404" pitchFamily="49" charset="0"/>
              </a:rPr>
              <a:t>EmployeeID</a:t>
            </a:r>
            <a:r>
              <a:rPr lang="en-GB" sz="2800" dirty="0" smtClean="0">
                <a:latin typeface="Courier New" panose="02070309020205020404" pitchFamily="49" charset="0"/>
                <a:cs typeface="Courier New" panose="02070309020205020404" pitchFamily="49" charset="0"/>
              </a:rPr>
              <a:t>, </a:t>
            </a:r>
            <a:r>
              <a:rPr lang="en-GB" sz="2800" dirty="0" err="1" smtClean="0">
                <a:latin typeface="Courier New" panose="02070309020205020404" pitchFamily="49" charset="0"/>
                <a:cs typeface="Courier New" panose="02070309020205020404" pitchFamily="49" charset="0"/>
              </a:rPr>
              <a:t>LastName</a:t>
            </a:r>
            <a:r>
              <a:rPr lang="en-GB" sz="2800" dirty="0" smtClean="0">
                <a:latin typeface="Courier New" panose="02070309020205020404" pitchFamily="49" charset="0"/>
                <a:cs typeface="Courier New" panose="02070309020205020404" pitchFamily="49" charset="0"/>
              </a:rPr>
              <a:t>, </a:t>
            </a:r>
            <a:r>
              <a:rPr lang="en-GB" sz="2800" dirty="0" err="1" smtClean="0">
                <a:latin typeface="Courier New" panose="02070309020205020404" pitchFamily="49" charset="0"/>
                <a:cs typeface="Courier New" panose="02070309020205020404" pitchFamily="49" charset="0"/>
              </a:rPr>
              <a:t>FirstName</a:t>
            </a:r>
            <a:endParaRPr lang="en-GB" sz="2800" dirty="0" smtClean="0">
              <a:latin typeface="Courier New" panose="02070309020205020404" pitchFamily="49" charset="0"/>
              <a:cs typeface="Courier New" panose="02070309020205020404" pitchFamily="49" charset="0"/>
            </a:endParaRPr>
          </a:p>
          <a:p>
            <a:pPr marL="0" indent="0">
              <a:spcBef>
                <a:spcPts val="0"/>
              </a:spcBef>
              <a:buNone/>
            </a:pPr>
            <a:r>
              <a:rPr lang="en-GB" sz="2800" dirty="0" smtClean="0">
                <a:latin typeface="Courier New" panose="02070309020205020404" pitchFamily="49" charset="0"/>
                <a:cs typeface="Courier New" panose="02070309020205020404" pitchFamily="49" charset="0"/>
              </a:rPr>
              <a:t>	FROM </a:t>
            </a:r>
            <a:r>
              <a:rPr lang="en-GB" sz="2800" dirty="0" err="1" smtClean="0">
                <a:latin typeface="Courier New" panose="02070309020205020404" pitchFamily="49" charset="0"/>
                <a:cs typeface="Courier New" panose="02070309020205020404" pitchFamily="49" charset="0"/>
              </a:rPr>
              <a:t>HumanResources.Employee</a:t>
            </a:r>
            <a:r>
              <a:rPr lang="en-GB" sz="2800" dirty="0" smtClean="0">
                <a:latin typeface="Courier New" panose="02070309020205020404" pitchFamily="49" charset="0"/>
                <a:cs typeface="Courier New" panose="02070309020205020404" pitchFamily="49" charset="0"/>
              </a:rPr>
              <a:t>;</a:t>
            </a:r>
            <a:endParaRPr lang="en-GB" sz="28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70075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Views</a:t>
            </a:r>
            <a:endParaRPr lang="en-US" dirty="0"/>
          </a:p>
        </p:txBody>
      </p:sp>
      <p:sp>
        <p:nvSpPr>
          <p:cNvPr id="3" name="Content Placeholder 2"/>
          <p:cNvSpPr>
            <a:spLocks noGrp="1"/>
          </p:cNvSpPr>
          <p:nvPr>
            <p:ph sz="quarter" idx="10"/>
          </p:nvPr>
        </p:nvSpPr>
        <p:spPr>
          <a:xfrm>
            <a:off x="379413" y="1388226"/>
            <a:ext cx="11626540" cy="5290388"/>
          </a:xfrm>
        </p:spPr>
        <p:txBody>
          <a:bodyPr/>
          <a:lstStyle/>
          <a:p>
            <a:r>
              <a:rPr lang="en-GB" dirty="0" smtClean="0"/>
              <a:t>A view does not persist the data unless you have an indexed view</a:t>
            </a:r>
          </a:p>
          <a:p>
            <a:r>
              <a:rPr lang="en-GB" dirty="0" smtClean="0"/>
              <a:t>WITH SCHEMABINDING prevents schema changes to the underlying table</a:t>
            </a:r>
          </a:p>
          <a:p>
            <a:r>
              <a:rPr lang="en-GB" dirty="0" smtClean="0"/>
              <a:t>Adding a UNIQUE CLUSTERED INDEX to a view makes it an Indexed View</a:t>
            </a:r>
          </a:p>
          <a:p>
            <a:pPr lvl="1"/>
            <a:r>
              <a:rPr lang="en-GB" dirty="0" smtClean="0"/>
              <a:t>The data is persisted to disk in its own right, improving performance</a:t>
            </a:r>
          </a:p>
          <a:p>
            <a:r>
              <a:rPr lang="en-GB" dirty="0" smtClean="0"/>
              <a:t>Enterprise Edition of SQL Server evaluates indexed views</a:t>
            </a:r>
          </a:p>
          <a:p>
            <a:r>
              <a:rPr lang="en-GB" dirty="0" smtClean="0"/>
              <a:t>Inserts and updates to views can only affect one underlying table </a:t>
            </a:r>
          </a:p>
          <a:p>
            <a:pPr marL="0" indent="0">
              <a:buNone/>
            </a:pPr>
            <a:endParaRPr lang="en-US" dirty="0"/>
          </a:p>
        </p:txBody>
      </p:sp>
    </p:spTree>
    <p:extLst>
      <p:ext uri="{BB962C8B-B14F-4D97-AF65-F5344CB8AC3E}">
        <p14:creationId xmlns:p14="http://schemas.microsoft.com/office/powerpoint/2010/main" val="39920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Introduction to Views</a:t>
            </a:r>
            <a:endParaRPr lang="en-GB" dirty="0"/>
          </a:p>
        </p:txBody>
      </p:sp>
    </p:spTree>
    <p:extLst>
      <p:ext uri="{BB962C8B-B14F-4D97-AF65-F5344CB8AC3E}">
        <p14:creationId xmlns:p14="http://schemas.microsoft.com/office/powerpoint/2010/main" val="3204276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Temporary Tables</a:t>
            </a:r>
            <a:endParaRPr lang="en-GB" dirty="0"/>
          </a:p>
        </p:txBody>
      </p:sp>
      <p:sp>
        <p:nvSpPr>
          <p:cNvPr id="3" name="Content Placeholder 2"/>
          <p:cNvSpPr>
            <a:spLocks noGrp="1"/>
          </p:cNvSpPr>
          <p:nvPr>
            <p:ph sz="quarter" idx="10"/>
          </p:nvPr>
        </p:nvSpPr>
        <p:spPr>
          <a:xfrm>
            <a:off x="379413" y="3383280"/>
            <a:ext cx="11189735" cy="3295334"/>
          </a:xfrm>
        </p:spPr>
        <p:txBody>
          <a:bodyPr/>
          <a:lstStyle/>
          <a:p>
            <a:r>
              <a:rPr lang="en-GB" dirty="0" smtClean="0"/>
              <a:t>Temporary tables are used to hold temporary result sets within a user’s session</a:t>
            </a:r>
          </a:p>
          <a:p>
            <a:r>
              <a:rPr lang="en-GB" dirty="0" smtClean="0"/>
              <a:t>Created in </a:t>
            </a:r>
            <a:r>
              <a:rPr lang="en-GB" dirty="0" err="1" smtClean="0"/>
              <a:t>tempdb</a:t>
            </a:r>
            <a:r>
              <a:rPr lang="en-GB" dirty="0" smtClean="0"/>
              <a:t> and deleted automatically</a:t>
            </a:r>
          </a:p>
          <a:p>
            <a:r>
              <a:rPr lang="en-GB" dirty="0" smtClean="0"/>
              <a:t>Created with a # prefix</a:t>
            </a:r>
          </a:p>
          <a:p>
            <a:r>
              <a:rPr lang="en-GB" dirty="0" smtClean="0"/>
              <a:t>Global temporary tables are created with ## prefix</a:t>
            </a:r>
          </a:p>
          <a:p>
            <a:pPr marL="0" indent="0">
              <a:buNone/>
            </a:pPr>
            <a:endParaRPr lang="en-GB" dirty="0" smtClean="0"/>
          </a:p>
          <a:p>
            <a:endParaRPr lang="en-GB" dirty="0" smtClean="0"/>
          </a:p>
        </p:txBody>
      </p:sp>
      <p:sp>
        <p:nvSpPr>
          <p:cNvPr id="5" name="Rounded Rectangle 4"/>
          <p:cNvSpPr/>
          <p:nvPr/>
        </p:nvSpPr>
        <p:spPr>
          <a:xfrm>
            <a:off x="2331324" y="1245702"/>
            <a:ext cx="7065818" cy="16387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2400" dirty="0" smtClean="0">
                <a:latin typeface="Courier New" panose="02070309020205020404" pitchFamily="49" charset="0"/>
                <a:cs typeface="Courier New" panose="02070309020205020404" pitchFamily="49" charset="0"/>
              </a:rPr>
              <a:t>CREATE TABLE #</a:t>
            </a:r>
            <a:r>
              <a:rPr lang="en-GB" sz="2400" dirty="0" err="1" smtClean="0">
                <a:latin typeface="Courier New" panose="02070309020205020404" pitchFamily="49" charset="0"/>
                <a:cs typeface="Courier New" panose="02070309020205020404" pitchFamily="49" charset="0"/>
              </a:rPr>
              <a:t>tmpProducts</a:t>
            </a:r>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ProductID</a:t>
            </a:r>
            <a:r>
              <a:rPr lang="en-GB" sz="2400" dirty="0" smtClean="0">
                <a:latin typeface="Courier New" panose="02070309020205020404" pitchFamily="49" charset="0"/>
                <a:cs typeface="Courier New" panose="02070309020205020404" pitchFamily="49" charset="0"/>
              </a:rPr>
              <a:t> INTEGER,</a:t>
            </a:r>
          </a:p>
          <a:p>
            <a:r>
              <a:rPr lang="en-GB" sz="2400" dirty="0" smtClean="0">
                <a:latin typeface="Courier New" panose="02070309020205020404" pitchFamily="49" charset="0"/>
                <a:cs typeface="Courier New" panose="02070309020205020404" pitchFamily="49" charset="0"/>
              </a:rPr>
              <a:t> </a:t>
            </a:r>
            <a:r>
              <a:rPr lang="en-GB" sz="2400" dirty="0" err="1" smtClean="0">
                <a:latin typeface="Courier New" panose="02070309020205020404" pitchFamily="49" charset="0"/>
                <a:cs typeface="Courier New" panose="02070309020205020404" pitchFamily="49" charset="0"/>
              </a:rPr>
              <a:t>ProductName</a:t>
            </a:r>
            <a:r>
              <a:rPr lang="en-GB" sz="2400" dirty="0" smtClean="0">
                <a:latin typeface="Courier New" panose="02070309020205020404" pitchFamily="49" charset="0"/>
                <a:cs typeface="Courier New" panose="02070309020205020404" pitchFamily="49" charset="0"/>
              </a:rPr>
              <a:t> </a:t>
            </a:r>
            <a:r>
              <a:rPr lang="en-GB" sz="2400" dirty="0" err="1" smtClean="0">
                <a:latin typeface="Courier New" panose="02070309020205020404" pitchFamily="49" charset="0"/>
                <a:cs typeface="Courier New" panose="02070309020205020404" pitchFamily="49" charset="0"/>
              </a:rPr>
              <a:t>varchar</a:t>
            </a:r>
            <a:r>
              <a:rPr lang="en-GB" sz="2400" dirty="0" smtClean="0">
                <a:latin typeface="Courier New" panose="02070309020205020404" pitchFamily="49" charset="0"/>
                <a:cs typeface="Courier New" panose="02070309020205020404" pitchFamily="49" charset="0"/>
              </a:rPr>
              <a:t>(50));</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45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Variables</a:t>
            </a:r>
            <a:endParaRPr lang="en-GB" dirty="0"/>
          </a:p>
        </p:txBody>
      </p:sp>
      <p:sp>
        <p:nvSpPr>
          <p:cNvPr id="3" name="Content Placeholder 2"/>
          <p:cNvSpPr>
            <a:spLocks noGrp="1"/>
          </p:cNvSpPr>
          <p:nvPr>
            <p:ph sz="quarter" idx="10"/>
          </p:nvPr>
        </p:nvSpPr>
        <p:spPr>
          <a:xfrm>
            <a:off x="379412" y="3505200"/>
            <a:ext cx="11524533" cy="3173414"/>
          </a:xfrm>
        </p:spPr>
        <p:txBody>
          <a:bodyPr/>
          <a:lstStyle/>
          <a:p>
            <a:r>
              <a:rPr lang="en-GB" dirty="0" smtClean="0"/>
              <a:t>Introduced because temporary tables can cause recompilations</a:t>
            </a:r>
          </a:p>
          <a:p>
            <a:r>
              <a:rPr lang="en-GB" dirty="0" smtClean="0"/>
              <a:t>Used similarly to temporary tables but scoped to the batch</a:t>
            </a:r>
          </a:p>
          <a:p>
            <a:r>
              <a:rPr lang="en-GB" dirty="0" smtClean="0"/>
              <a:t>Has no statistics so changes doesn’t cause recompilations</a:t>
            </a:r>
          </a:p>
          <a:p>
            <a:pPr lvl="1"/>
            <a:r>
              <a:rPr lang="en-GB" dirty="0" smtClean="0"/>
              <a:t>Always estimates 1 row</a:t>
            </a:r>
          </a:p>
          <a:p>
            <a:r>
              <a:rPr lang="en-GB" dirty="0" smtClean="0"/>
              <a:t>Use only on very small datasets</a:t>
            </a:r>
          </a:p>
        </p:txBody>
      </p:sp>
      <p:sp>
        <p:nvSpPr>
          <p:cNvPr id="5" name="Rounded Rectangle 4"/>
          <p:cNvSpPr/>
          <p:nvPr/>
        </p:nvSpPr>
        <p:spPr>
          <a:xfrm>
            <a:off x="2425889" y="1245702"/>
            <a:ext cx="7065818" cy="16387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GB" sz="2400" dirty="0" smtClean="0">
                <a:latin typeface="Courier New" panose="02070309020205020404" pitchFamily="49" charset="0"/>
                <a:cs typeface="Courier New" panose="02070309020205020404" pitchFamily="49" charset="0"/>
              </a:rPr>
              <a:t>DECLARE @</a:t>
            </a:r>
            <a:r>
              <a:rPr lang="en-GB" sz="2400" dirty="0" err="1" smtClean="0">
                <a:latin typeface="Courier New" panose="02070309020205020404" pitchFamily="49" charset="0"/>
                <a:cs typeface="Courier New" panose="02070309020205020404" pitchFamily="49" charset="0"/>
              </a:rPr>
              <a:t>tmpProducts</a:t>
            </a: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table</a:t>
            </a:r>
          </a:p>
          <a:p>
            <a:pPr lvl="1"/>
            <a:r>
              <a:rPr lang="en-GB" sz="2400" dirty="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ProductID</a:t>
            </a:r>
            <a:r>
              <a:rPr lang="en-GB" sz="2400" dirty="0" smtClean="0">
                <a:latin typeface="Courier New" panose="02070309020205020404" pitchFamily="49" charset="0"/>
                <a:cs typeface="Courier New" panose="02070309020205020404" pitchFamily="49" charset="0"/>
              </a:rPr>
              <a:t> INTEGER,</a:t>
            </a:r>
          </a:p>
          <a:p>
            <a:pPr lvl="1"/>
            <a:r>
              <a:rPr lang="en-GB" sz="2400" dirty="0" smtClean="0">
                <a:latin typeface="Courier New" panose="02070309020205020404" pitchFamily="49" charset="0"/>
                <a:cs typeface="Courier New" panose="02070309020205020404" pitchFamily="49" charset="0"/>
              </a:rPr>
              <a:t> </a:t>
            </a:r>
            <a:r>
              <a:rPr lang="en-GB" sz="2400" dirty="0" err="1" smtClean="0">
                <a:latin typeface="Courier New" panose="02070309020205020404" pitchFamily="49" charset="0"/>
                <a:cs typeface="Courier New" panose="02070309020205020404" pitchFamily="49" charset="0"/>
              </a:rPr>
              <a:t>ProductName</a:t>
            </a:r>
            <a:r>
              <a:rPr lang="en-GB" sz="2400" dirty="0" smtClean="0">
                <a:latin typeface="Courier New" panose="02070309020205020404" pitchFamily="49" charset="0"/>
                <a:cs typeface="Courier New" panose="02070309020205020404" pitchFamily="49" charset="0"/>
              </a:rPr>
              <a:t> </a:t>
            </a:r>
            <a:r>
              <a:rPr lang="en-GB" sz="2400" dirty="0" err="1" smtClean="0">
                <a:latin typeface="Courier New" panose="02070309020205020404" pitchFamily="49" charset="0"/>
                <a:cs typeface="Courier New" panose="02070309020205020404" pitchFamily="49" charset="0"/>
              </a:rPr>
              <a:t>varchar</a:t>
            </a:r>
            <a:r>
              <a:rPr lang="en-GB" sz="2400" dirty="0" smtClean="0">
                <a:latin typeface="Courier New" panose="02070309020205020404" pitchFamily="49" charset="0"/>
                <a:cs typeface="Courier New" panose="02070309020205020404" pitchFamily="49" charset="0"/>
              </a:rPr>
              <a:t>(50));</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67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Graeme Malcolm | </a:t>
            </a:r>
            <a:r>
              <a:rPr lang="en-US" dirty="0"/>
              <a:t>‏</a:t>
            </a:r>
            <a:r>
              <a:rPr lang="en-US" dirty="0" smtClean="0"/>
              <a:t>@</a:t>
            </a:r>
            <a:r>
              <a:rPr lang="en-US" dirty="0" err="1" smtClean="0"/>
              <a:t>graeme_malcolm</a:t>
            </a:r>
            <a:endParaRPr lang="en-US" dirty="0"/>
          </a:p>
        </p:txBody>
      </p:sp>
      <p:sp>
        <p:nvSpPr>
          <p:cNvPr id="7" name="Content Placeholder 6"/>
          <p:cNvSpPr>
            <a:spLocks noGrp="1"/>
          </p:cNvSpPr>
          <p:nvPr>
            <p:ph idx="10"/>
          </p:nvPr>
        </p:nvSpPr>
        <p:spPr>
          <a:xfrm>
            <a:off x="379413" y="1388226"/>
            <a:ext cx="8836107" cy="5290388"/>
          </a:xfrm>
        </p:spPr>
        <p:txBody>
          <a:bodyPr/>
          <a:lstStyle/>
          <a:p>
            <a:r>
              <a:rPr lang="en-US" dirty="0" smtClean="0"/>
              <a:t>Senior Content Developer, Microsoft</a:t>
            </a:r>
          </a:p>
          <a:p>
            <a:pPr lvl="1"/>
            <a:r>
              <a:rPr lang="en-US" dirty="0" smtClean="0"/>
              <a:t>Responsible for data platform training at Microsoft Learning Experiences (LeX)</a:t>
            </a:r>
          </a:p>
          <a:p>
            <a:r>
              <a:rPr lang="en-US" dirty="0" smtClean="0"/>
              <a:t>Background</a:t>
            </a:r>
          </a:p>
          <a:p>
            <a:pPr lvl="1"/>
            <a:r>
              <a:rPr lang="en-US" dirty="0" smtClean="0"/>
              <a:t>Consultant, trainer, and author on data platform and BI technologies since SQL Server 4.2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62463">
            <a:off x="9950020" y="1047429"/>
            <a:ext cx="1816069" cy="2178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38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Table Variables and Temporary Tables</a:t>
            </a:r>
            <a:endParaRPr lang="en-GB" dirty="0"/>
          </a:p>
        </p:txBody>
      </p:sp>
    </p:spTree>
    <p:extLst>
      <p:ext uri="{BB962C8B-B14F-4D97-AF65-F5344CB8AC3E}">
        <p14:creationId xmlns:p14="http://schemas.microsoft.com/office/powerpoint/2010/main" val="4140747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Table Expressions</a:t>
            </a:r>
            <a:endParaRPr lang="en-GB" dirty="0"/>
          </a:p>
        </p:txBody>
      </p:sp>
      <p:sp>
        <p:nvSpPr>
          <p:cNvPr id="3" name="Content Placeholder 2"/>
          <p:cNvSpPr>
            <a:spLocks noGrp="1"/>
          </p:cNvSpPr>
          <p:nvPr>
            <p:ph sz="quarter" idx="10"/>
          </p:nvPr>
        </p:nvSpPr>
        <p:spPr>
          <a:xfrm>
            <a:off x="379414" y="1388226"/>
            <a:ext cx="4406342" cy="5290388"/>
          </a:xfrm>
        </p:spPr>
        <p:txBody>
          <a:bodyPr/>
          <a:lstStyle/>
          <a:p>
            <a:r>
              <a:rPr lang="en-GB" dirty="0" smtClean="0"/>
              <a:t>A mechanism for defining a subquery that may be used elsewhere in a query</a:t>
            </a:r>
          </a:p>
          <a:p>
            <a:r>
              <a:rPr lang="en-GB" dirty="0" smtClean="0"/>
              <a:t>Can be referenced multiple times in the same query with one definition</a:t>
            </a:r>
          </a:p>
          <a:p>
            <a:r>
              <a:rPr lang="en-GB" dirty="0" smtClean="0"/>
              <a:t>Supports recursion</a:t>
            </a:r>
            <a:endParaRPr lang="en-GB" dirty="0"/>
          </a:p>
        </p:txBody>
      </p:sp>
      <p:sp>
        <p:nvSpPr>
          <p:cNvPr id="5" name="Rounded Rectangle 4"/>
          <p:cNvSpPr/>
          <p:nvPr/>
        </p:nvSpPr>
        <p:spPr>
          <a:xfrm>
            <a:off x="4589021" y="1678774"/>
            <a:ext cx="7433954" cy="4310743"/>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lang="en-GB" sz="2100" dirty="0">
                <a:latin typeface="Courier New" panose="02070309020205020404" pitchFamily="49" charset="0"/>
                <a:cs typeface="Courier New" panose="02070309020205020404" pitchFamily="49" charset="0"/>
              </a:rPr>
              <a:t>WITH </a:t>
            </a:r>
            <a:r>
              <a:rPr lang="en-GB" sz="2100" dirty="0" err="1">
                <a:latin typeface="Courier New" panose="02070309020205020404" pitchFamily="49" charset="0"/>
                <a:cs typeface="Courier New" panose="02070309020205020404" pitchFamily="49" charset="0"/>
              </a:rPr>
              <a:t>CTE_year</a:t>
            </a:r>
            <a:r>
              <a:rPr lang="en-GB" sz="2100" dirty="0">
                <a:latin typeface="Courier New" panose="02070309020205020404" pitchFamily="49" charset="0"/>
                <a:cs typeface="Courier New" panose="02070309020205020404" pitchFamily="49" charset="0"/>
              </a:rPr>
              <a:t> AS</a:t>
            </a:r>
          </a:p>
          <a:p>
            <a:r>
              <a:rPr lang="en-GB" sz="2100" dirty="0" smtClean="0">
                <a:latin typeface="Courier New" panose="02070309020205020404" pitchFamily="49" charset="0"/>
                <a:cs typeface="Courier New" panose="02070309020205020404" pitchFamily="49" charset="0"/>
              </a:rPr>
              <a:t> (</a:t>
            </a:r>
            <a:endParaRPr lang="en-GB" sz="2100" dirty="0">
              <a:latin typeface="Courier New" panose="02070309020205020404" pitchFamily="49" charset="0"/>
              <a:cs typeface="Courier New" panose="02070309020205020404" pitchFamily="49" charset="0"/>
            </a:endParaRPr>
          </a:p>
          <a:p>
            <a:r>
              <a:rPr lang="en-GB" sz="2100" dirty="0" smtClean="0">
                <a:latin typeface="Courier New" panose="02070309020205020404" pitchFamily="49" charset="0"/>
                <a:cs typeface="Courier New" panose="02070309020205020404" pitchFamily="49" charset="0"/>
              </a:rPr>
              <a:t>  SELECT </a:t>
            </a:r>
            <a:r>
              <a:rPr lang="en-GB" sz="2100" dirty="0">
                <a:latin typeface="Courier New" panose="02070309020205020404" pitchFamily="49" charset="0"/>
                <a:cs typeface="Courier New" panose="02070309020205020404" pitchFamily="49" charset="0"/>
              </a:rPr>
              <a:t>YEAR(</a:t>
            </a:r>
            <a:r>
              <a:rPr lang="en-GB" sz="2100" dirty="0" err="1">
                <a:latin typeface="Courier New" panose="02070309020205020404" pitchFamily="49" charset="0"/>
                <a:cs typeface="Courier New" panose="02070309020205020404" pitchFamily="49" charset="0"/>
              </a:rPr>
              <a:t>orderdate</a:t>
            </a:r>
            <a:r>
              <a:rPr lang="en-GB" sz="2100" dirty="0">
                <a:latin typeface="Courier New" panose="02070309020205020404" pitchFamily="49" charset="0"/>
                <a:cs typeface="Courier New" panose="02070309020205020404" pitchFamily="49" charset="0"/>
              </a:rPr>
              <a:t>) AS </a:t>
            </a:r>
            <a:r>
              <a:rPr lang="en-GB" sz="2100" dirty="0" err="1" smtClean="0">
                <a:latin typeface="Courier New" panose="02070309020205020404" pitchFamily="49" charset="0"/>
                <a:cs typeface="Courier New" panose="02070309020205020404" pitchFamily="49" charset="0"/>
              </a:rPr>
              <a:t>orderyear</a:t>
            </a:r>
            <a:r>
              <a:rPr lang="en-GB" sz="2100" dirty="0" smtClean="0">
                <a:latin typeface="Courier New" panose="02070309020205020404" pitchFamily="49" charset="0"/>
                <a:cs typeface="Courier New" panose="02070309020205020404" pitchFamily="49" charset="0"/>
              </a:rPr>
              <a:t>,</a:t>
            </a:r>
          </a:p>
          <a:p>
            <a:r>
              <a:rPr lang="en-GB" sz="2100" dirty="0">
                <a:latin typeface="Courier New" panose="02070309020205020404" pitchFamily="49" charset="0"/>
                <a:cs typeface="Courier New" panose="02070309020205020404" pitchFamily="49" charset="0"/>
              </a:rPr>
              <a:t> </a:t>
            </a:r>
            <a:r>
              <a:rPr lang="en-GB" sz="2100" dirty="0" smtClean="0">
                <a:latin typeface="Courier New" panose="02070309020205020404" pitchFamily="49" charset="0"/>
                <a:cs typeface="Courier New" panose="02070309020205020404" pitchFamily="49" charset="0"/>
              </a:rPr>
              <a:t>        </a:t>
            </a:r>
            <a:r>
              <a:rPr lang="en-GB" sz="2100" dirty="0" err="1" smtClean="0">
                <a:latin typeface="Courier New" panose="02070309020205020404" pitchFamily="49" charset="0"/>
                <a:cs typeface="Courier New" panose="02070309020205020404" pitchFamily="49" charset="0"/>
              </a:rPr>
              <a:t>custid</a:t>
            </a:r>
            <a:endParaRPr lang="en-GB" sz="2100" dirty="0">
              <a:latin typeface="Courier New" panose="02070309020205020404" pitchFamily="49" charset="0"/>
              <a:cs typeface="Courier New" panose="02070309020205020404" pitchFamily="49" charset="0"/>
            </a:endParaRPr>
          </a:p>
          <a:p>
            <a:r>
              <a:rPr lang="en-GB" sz="2100" dirty="0" smtClean="0">
                <a:latin typeface="Courier New" panose="02070309020205020404" pitchFamily="49" charset="0"/>
                <a:cs typeface="Courier New" panose="02070309020205020404" pitchFamily="49" charset="0"/>
              </a:rPr>
              <a:t>  FROM </a:t>
            </a:r>
            <a:r>
              <a:rPr lang="en-GB" sz="2100" dirty="0" err="1">
                <a:latin typeface="Courier New" panose="02070309020205020404" pitchFamily="49" charset="0"/>
                <a:cs typeface="Courier New" panose="02070309020205020404" pitchFamily="49" charset="0"/>
              </a:rPr>
              <a:t>Sales.Orders</a:t>
            </a:r>
            <a:endParaRPr lang="en-GB" sz="2100" dirty="0">
              <a:latin typeface="Courier New" panose="02070309020205020404" pitchFamily="49" charset="0"/>
              <a:cs typeface="Courier New" panose="02070309020205020404" pitchFamily="49" charset="0"/>
            </a:endParaRPr>
          </a:p>
          <a:p>
            <a:r>
              <a:rPr lang="en-GB" sz="2100" dirty="0" smtClean="0">
                <a:latin typeface="Courier New" panose="02070309020205020404" pitchFamily="49" charset="0"/>
                <a:cs typeface="Courier New" panose="02070309020205020404" pitchFamily="49" charset="0"/>
              </a:rPr>
              <a:t> )</a:t>
            </a:r>
            <a:endParaRPr lang="en-GB" sz="2100" dirty="0">
              <a:latin typeface="Courier New" panose="02070309020205020404" pitchFamily="49" charset="0"/>
              <a:cs typeface="Courier New" panose="02070309020205020404" pitchFamily="49" charset="0"/>
            </a:endParaRPr>
          </a:p>
          <a:p>
            <a:r>
              <a:rPr lang="en-GB" sz="2100" dirty="0">
                <a:latin typeface="Courier New" panose="02070309020205020404" pitchFamily="49" charset="0"/>
                <a:cs typeface="Courier New" panose="02070309020205020404" pitchFamily="49" charset="0"/>
              </a:rPr>
              <a:t>SELECT </a:t>
            </a:r>
            <a:r>
              <a:rPr lang="en-GB" sz="2100" dirty="0" err="1" smtClean="0">
                <a:latin typeface="Courier New" panose="02070309020205020404" pitchFamily="49" charset="0"/>
                <a:cs typeface="Courier New" panose="02070309020205020404" pitchFamily="49" charset="0"/>
              </a:rPr>
              <a:t>orderyear</a:t>
            </a:r>
            <a:r>
              <a:rPr lang="en-GB" sz="2100" dirty="0" smtClean="0">
                <a:latin typeface="Courier New" panose="02070309020205020404" pitchFamily="49" charset="0"/>
                <a:cs typeface="Courier New" panose="02070309020205020404" pitchFamily="49" charset="0"/>
              </a:rPr>
              <a:t>,</a:t>
            </a:r>
          </a:p>
          <a:p>
            <a:r>
              <a:rPr lang="en-GB" sz="2100" dirty="0">
                <a:latin typeface="Courier New" panose="02070309020205020404" pitchFamily="49" charset="0"/>
                <a:cs typeface="Courier New" panose="02070309020205020404" pitchFamily="49" charset="0"/>
              </a:rPr>
              <a:t> </a:t>
            </a:r>
            <a:r>
              <a:rPr lang="en-GB" sz="2100" dirty="0" smtClean="0">
                <a:latin typeface="Courier New" panose="02070309020205020404" pitchFamily="49" charset="0"/>
                <a:cs typeface="Courier New" panose="02070309020205020404" pitchFamily="49" charset="0"/>
              </a:rPr>
              <a:t>      COUNT(DISTINCT </a:t>
            </a:r>
            <a:r>
              <a:rPr lang="en-GB" sz="2100" dirty="0" err="1">
                <a:latin typeface="Courier New" panose="02070309020205020404" pitchFamily="49" charset="0"/>
                <a:cs typeface="Courier New" panose="02070309020205020404" pitchFamily="49" charset="0"/>
              </a:rPr>
              <a:t>custid</a:t>
            </a:r>
            <a:r>
              <a:rPr lang="en-GB" sz="2100" dirty="0">
                <a:latin typeface="Courier New" panose="02070309020205020404" pitchFamily="49" charset="0"/>
                <a:cs typeface="Courier New" panose="02070309020205020404" pitchFamily="49" charset="0"/>
              </a:rPr>
              <a:t>) AS </a:t>
            </a:r>
            <a:r>
              <a:rPr lang="en-GB" sz="2100" dirty="0" err="1">
                <a:latin typeface="Courier New" panose="02070309020205020404" pitchFamily="49" charset="0"/>
                <a:cs typeface="Courier New" panose="02070309020205020404" pitchFamily="49" charset="0"/>
              </a:rPr>
              <a:t>cust_count</a:t>
            </a:r>
            <a:endParaRPr lang="en-GB" sz="2100" dirty="0">
              <a:latin typeface="Courier New" panose="02070309020205020404" pitchFamily="49" charset="0"/>
              <a:cs typeface="Courier New" panose="02070309020205020404" pitchFamily="49" charset="0"/>
            </a:endParaRPr>
          </a:p>
          <a:p>
            <a:r>
              <a:rPr lang="en-GB" sz="2100" dirty="0">
                <a:latin typeface="Courier New" panose="02070309020205020404" pitchFamily="49" charset="0"/>
                <a:cs typeface="Courier New" panose="02070309020205020404" pitchFamily="49" charset="0"/>
              </a:rPr>
              <a:t>FROM </a:t>
            </a:r>
            <a:r>
              <a:rPr lang="en-GB" sz="2100" dirty="0" err="1">
                <a:latin typeface="Courier New" panose="02070309020205020404" pitchFamily="49" charset="0"/>
                <a:cs typeface="Courier New" panose="02070309020205020404" pitchFamily="49" charset="0"/>
              </a:rPr>
              <a:t>CTE_year</a:t>
            </a:r>
            <a:endParaRPr lang="en-GB" sz="2100" dirty="0">
              <a:latin typeface="Courier New" panose="02070309020205020404" pitchFamily="49" charset="0"/>
              <a:cs typeface="Courier New" panose="02070309020205020404" pitchFamily="49" charset="0"/>
            </a:endParaRPr>
          </a:p>
          <a:p>
            <a:r>
              <a:rPr lang="en-GB" sz="2100" dirty="0">
                <a:latin typeface="Courier New" panose="02070309020205020404" pitchFamily="49" charset="0"/>
                <a:cs typeface="Courier New" panose="02070309020205020404" pitchFamily="49" charset="0"/>
              </a:rPr>
              <a:t>GROUP BY </a:t>
            </a:r>
            <a:r>
              <a:rPr lang="en-GB" sz="2100" dirty="0" err="1">
                <a:latin typeface="Courier New" panose="02070309020205020404" pitchFamily="49" charset="0"/>
                <a:cs typeface="Courier New" panose="02070309020205020404" pitchFamily="49" charset="0"/>
              </a:rPr>
              <a:t>orderyear</a:t>
            </a:r>
            <a:r>
              <a:rPr lang="en-GB" sz="2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645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Common Table Expressions</a:t>
            </a:r>
            <a:endParaRPr lang="en-GB" dirty="0"/>
          </a:p>
        </p:txBody>
      </p:sp>
    </p:spTree>
    <p:extLst>
      <p:ext uri="{BB962C8B-B14F-4D97-AF65-F5344CB8AC3E}">
        <p14:creationId xmlns:p14="http://schemas.microsoft.com/office/powerpoint/2010/main" val="3398258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79413" y="1043822"/>
            <a:ext cx="11524533" cy="1852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Partitioned Tables</a:t>
            </a:r>
            <a:endParaRPr lang="en-GB" dirty="0"/>
          </a:p>
        </p:txBody>
      </p:sp>
      <p:sp>
        <p:nvSpPr>
          <p:cNvPr id="3" name="Content Placeholder 2"/>
          <p:cNvSpPr>
            <a:spLocks noGrp="1"/>
          </p:cNvSpPr>
          <p:nvPr>
            <p:ph sz="quarter" idx="10"/>
          </p:nvPr>
        </p:nvSpPr>
        <p:spPr>
          <a:xfrm>
            <a:off x="253931" y="4103084"/>
            <a:ext cx="11092151" cy="2465356"/>
          </a:xfrm>
        </p:spPr>
        <p:txBody>
          <a:bodyPr/>
          <a:lstStyle/>
          <a:p>
            <a:r>
              <a:rPr lang="en-GB" dirty="0" smtClean="0"/>
              <a:t>Table partitioning makes managing large tables more efficient</a:t>
            </a:r>
          </a:p>
          <a:p>
            <a:r>
              <a:rPr lang="en-GB" dirty="0" smtClean="0"/>
              <a:t>Each partition can be stored on a specific </a:t>
            </a:r>
            <a:r>
              <a:rPr lang="en-GB" dirty="0" err="1" smtClean="0"/>
              <a:t>filegroup</a:t>
            </a:r>
            <a:endParaRPr lang="en-GB" dirty="0" smtClean="0"/>
          </a:p>
          <a:p>
            <a:r>
              <a:rPr lang="en-GB" dirty="0" smtClean="0"/>
              <a:t>Indexes are automatically aligned</a:t>
            </a:r>
          </a:p>
        </p:txBody>
      </p:sp>
      <p:graphicFrame>
        <p:nvGraphicFramePr>
          <p:cNvPr id="17" name="Table 16"/>
          <p:cNvGraphicFramePr>
            <a:graphicFrameLocks noGrp="1"/>
          </p:cNvGraphicFramePr>
          <p:nvPr>
            <p:extLst>
              <p:ext uri="{D42A27DB-BD31-4B8C-83A1-F6EECF244321}">
                <p14:modId xmlns:p14="http://schemas.microsoft.com/office/powerpoint/2010/main" val="3096913503"/>
              </p:ext>
            </p:extLst>
          </p:nvPr>
        </p:nvGraphicFramePr>
        <p:xfrm>
          <a:off x="668976" y="1668037"/>
          <a:ext cx="2648403" cy="1025510"/>
        </p:xfrm>
        <a:graphic>
          <a:graphicData uri="http://schemas.openxmlformats.org/drawingml/2006/table">
            <a:tbl>
              <a:tblPr firstRow="1" bandRow="1"/>
              <a:tblGrid>
                <a:gridCol w="882801"/>
                <a:gridCol w="882801"/>
                <a:gridCol w="882801"/>
              </a:tblGrid>
              <a:tr h="340690">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Date</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Order</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Total</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20000101</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123</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999.99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20000105</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125</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287.99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01435376"/>
              </p:ext>
            </p:extLst>
          </p:nvPr>
        </p:nvGraphicFramePr>
        <p:xfrm>
          <a:off x="3429989" y="1668037"/>
          <a:ext cx="2648403" cy="1025510"/>
        </p:xfrm>
        <a:graphic>
          <a:graphicData uri="http://schemas.openxmlformats.org/drawingml/2006/table">
            <a:tbl>
              <a:tblPr firstRow="1" bandRow="1"/>
              <a:tblGrid>
                <a:gridCol w="882801"/>
                <a:gridCol w="882801"/>
                <a:gridCol w="882801"/>
              </a:tblGrid>
              <a:tr h="340690">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Date</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Order</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Total</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20010101</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258</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199.99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20010105</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259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257.99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29755299"/>
              </p:ext>
            </p:extLst>
          </p:nvPr>
        </p:nvGraphicFramePr>
        <p:xfrm>
          <a:off x="6191002" y="1668037"/>
          <a:ext cx="2648403" cy="1025510"/>
        </p:xfrm>
        <a:graphic>
          <a:graphicData uri="http://schemas.openxmlformats.org/drawingml/2006/table">
            <a:tbl>
              <a:tblPr firstRow="1" bandRow="1"/>
              <a:tblGrid>
                <a:gridCol w="882801"/>
                <a:gridCol w="882801"/>
                <a:gridCol w="882801"/>
              </a:tblGrid>
              <a:tr h="340690">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Date</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Order</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Total</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20020101</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368</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199.99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20020105</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369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257.99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573748485"/>
              </p:ext>
            </p:extLst>
          </p:nvPr>
        </p:nvGraphicFramePr>
        <p:xfrm>
          <a:off x="8952014" y="1668037"/>
          <a:ext cx="2648403" cy="1025510"/>
        </p:xfrm>
        <a:graphic>
          <a:graphicData uri="http://schemas.openxmlformats.org/drawingml/2006/table">
            <a:tbl>
              <a:tblPr firstRow="1" bandRow="1"/>
              <a:tblGrid>
                <a:gridCol w="882801"/>
                <a:gridCol w="882801"/>
                <a:gridCol w="882801"/>
              </a:tblGrid>
              <a:tr h="340690">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Date</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Order</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c>
                  <a:txBody>
                    <a:bodyPr/>
                    <a:lstStyle>
                      <a:lvl1pPr marL="0" algn="l" defTabSz="914088" rtl="0" eaLnBrk="1" latinLnBrk="0" hangingPunct="1">
                        <a:defRPr sz="1800" b="1" kern="1200">
                          <a:solidFill>
                            <a:schemeClr val="lt1"/>
                          </a:solidFill>
                          <a:latin typeface="Verdana"/>
                        </a:defRPr>
                      </a:lvl1pPr>
                      <a:lvl2pPr marL="457044" algn="l" defTabSz="914088" rtl="0" eaLnBrk="1" latinLnBrk="0" hangingPunct="1">
                        <a:defRPr sz="1800" b="1" kern="1200">
                          <a:solidFill>
                            <a:schemeClr val="lt1"/>
                          </a:solidFill>
                          <a:latin typeface="Verdana"/>
                        </a:defRPr>
                      </a:lvl2pPr>
                      <a:lvl3pPr marL="914088" algn="l" defTabSz="914088" rtl="0" eaLnBrk="1" latinLnBrk="0" hangingPunct="1">
                        <a:defRPr sz="1800" b="1" kern="1200">
                          <a:solidFill>
                            <a:schemeClr val="lt1"/>
                          </a:solidFill>
                          <a:latin typeface="Verdana"/>
                        </a:defRPr>
                      </a:lvl3pPr>
                      <a:lvl4pPr marL="1371133" algn="l" defTabSz="914088" rtl="0" eaLnBrk="1" latinLnBrk="0" hangingPunct="1">
                        <a:defRPr sz="1800" b="1" kern="1200">
                          <a:solidFill>
                            <a:schemeClr val="lt1"/>
                          </a:solidFill>
                          <a:latin typeface="Verdana"/>
                        </a:defRPr>
                      </a:lvl4pPr>
                      <a:lvl5pPr marL="1828178" algn="l" defTabSz="914088" rtl="0" eaLnBrk="1" latinLnBrk="0" hangingPunct="1">
                        <a:defRPr sz="1800" b="1" kern="1200">
                          <a:solidFill>
                            <a:schemeClr val="lt1"/>
                          </a:solidFill>
                          <a:latin typeface="Verdana"/>
                        </a:defRPr>
                      </a:lvl5pPr>
                      <a:lvl6pPr marL="2285222" algn="l" defTabSz="914088" rtl="0" eaLnBrk="1" latinLnBrk="0" hangingPunct="1">
                        <a:defRPr sz="1800" b="1" kern="1200">
                          <a:solidFill>
                            <a:schemeClr val="lt1"/>
                          </a:solidFill>
                          <a:latin typeface="Verdana"/>
                        </a:defRPr>
                      </a:lvl6pPr>
                      <a:lvl7pPr marL="2742267" algn="l" defTabSz="914088" rtl="0" eaLnBrk="1" latinLnBrk="0" hangingPunct="1">
                        <a:defRPr sz="1800" b="1" kern="1200">
                          <a:solidFill>
                            <a:schemeClr val="lt1"/>
                          </a:solidFill>
                          <a:latin typeface="Verdana"/>
                        </a:defRPr>
                      </a:lvl7pPr>
                      <a:lvl8pPr marL="3199311" algn="l" defTabSz="914088" rtl="0" eaLnBrk="1" latinLnBrk="0" hangingPunct="1">
                        <a:defRPr sz="1800" b="1" kern="1200">
                          <a:solidFill>
                            <a:schemeClr val="lt1"/>
                          </a:solidFill>
                          <a:latin typeface="Verdana"/>
                        </a:defRPr>
                      </a:lvl8pPr>
                      <a:lvl9pPr marL="3656358" algn="l" defTabSz="914088" rtl="0" eaLnBrk="1" latinLnBrk="0" hangingPunct="1">
                        <a:defRPr sz="1800" b="1" kern="1200">
                          <a:solidFill>
                            <a:schemeClr val="lt1"/>
                          </a:solidFill>
                          <a:latin typeface="Verdana"/>
                        </a:defRPr>
                      </a:lvl9pPr>
                    </a:lstStyle>
                    <a:p>
                      <a:r>
                        <a:rPr lang="en-GB" sz="1300" dirty="0" smtClean="0">
                          <a:latin typeface="Segoe UI" panose="020B0502040204020203" pitchFamily="34" charset="0"/>
                          <a:cs typeface="Segoe UI" panose="020B0502040204020203" pitchFamily="34" charset="0"/>
                        </a:rPr>
                        <a:t>Total</a:t>
                      </a:r>
                      <a:endParaRPr lang="en-US" sz="130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8DACD0"/>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20030101</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547</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r>
                        <a:rPr lang="en-GB" sz="1050" dirty="0" smtClean="0">
                          <a:latin typeface="Segoe UI" panose="020B0502040204020203" pitchFamily="34" charset="0"/>
                          <a:cs typeface="Segoe UI" panose="020B0502040204020203" pitchFamily="34" charset="0"/>
                        </a:rPr>
                        <a:t>129.99</a:t>
                      </a:r>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340690">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defRPr>
                      </a:lvl1pPr>
                      <a:lvl2pPr marL="457044" algn="l" defTabSz="914088" rtl="0" eaLnBrk="1" latinLnBrk="0" hangingPunct="1">
                        <a:defRPr sz="1800" kern="1200">
                          <a:solidFill>
                            <a:schemeClr val="dk1"/>
                          </a:solidFill>
                          <a:latin typeface="Verdana"/>
                        </a:defRPr>
                      </a:lvl2pPr>
                      <a:lvl3pPr marL="914088" algn="l" defTabSz="914088" rtl="0" eaLnBrk="1" latinLnBrk="0" hangingPunct="1">
                        <a:defRPr sz="1800" kern="1200">
                          <a:solidFill>
                            <a:schemeClr val="dk1"/>
                          </a:solidFill>
                          <a:latin typeface="Verdana"/>
                        </a:defRPr>
                      </a:lvl3pPr>
                      <a:lvl4pPr marL="1371133" algn="l" defTabSz="914088" rtl="0" eaLnBrk="1" latinLnBrk="0" hangingPunct="1">
                        <a:defRPr sz="1800" kern="1200">
                          <a:solidFill>
                            <a:schemeClr val="dk1"/>
                          </a:solidFill>
                          <a:latin typeface="Verdana"/>
                        </a:defRPr>
                      </a:lvl4pPr>
                      <a:lvl5pPr marL="1828178" algn="l" defTabSz="914088" rtl="0" eaLnBrk="1" latinLnBrk="0" hangingPunct="1">
                        <a:defRPr sz="1800" kern="1200">
                          <a:solidFill>
                            <a:schemeClr val="dk1"/>
                          </a:solidFill>
                          <a:latin typeface="Verdana"/>
                        </a:defRPr>
                      </a:lvl5pPr>
                      <a:lvl6pPr marL="2285222" algn="l" defTabSz="914088" rtl="0" eaLnBrk="1" latinLnBrk="0" hangingPunct="1">
                        <a:defRPr sz="1800" kern="1200">
                          <a:solidFill>
                            <a:schemeClr val="dk1"/>
                          </a:solidFill>
                          <a:latin typeface="Verdana"/>
                        </a:defRPr>
                      </a:lvl6pPr>
                      <a:lvl7pPr marL="2742267" algn="l" defTabSz="914088" rtl="0" eaLnBrk="1" latinLnBrk="0" hangingPunct="1">
                        <a:defRPr sz="1800" kern="1200">
                          <a:solidFill>
                            <a:schemeClr val="dk1"/>
                          </a:solidFill>
                          <a:latin typeface="Verdana"/>
                        </a:defRPr>
                      </a:lvl7pPr>
                      <a:lvl8pPr marL="3199311" algn="l" defTabSz="914088" rtl="0" eaLnBrk="1" latinLnBrk="0" hangingPunct="1">
                        <a:defRPr sz="1800" kern="1200">
                          <a:solidFill>
                            <a:schemeClr val="dk1"/>
                          </a:solidFill>
                          <a:latin typeface="Verdana"/>
                        </a:defRPr>
                      </a:lvl8pPr>
                      <a:lvl9pPr marL="3656358" algn="l" defTabSz="914088" rtl="0" eaLnBrk="1" latinLnBrk="0" hangingPunct="1">
                        <a:defRPr sz="1800" kern="1200">
                          <a:solidFill>
                            <a:schemeClr val="dk1"/>
                          </a:solidFill>
                          <a:latin typeface="Verdana"/>
                        </a:defRPr>
                      </a:lvl9pPr>
                    </a:lstStyle>
                    <a:p>
                      <a:endParaRPr lang="en-US" sz="1050" dirty="0">
                        <a:latin typeface="Segoe UI" panose="020B0502040204020203" pitchFamily="34" charset="0"/>
                        <a:cs typeface="Segoe UI" panose="020B0502040204020203" pitchFamily="34" charset="0"/>
                      </a:endParaRPr>
                    </a:p>
                  </a:txBody>
                  <a:tcPr marL="146010" marR="146010" marT="73005" marB="730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sp>
        <p:nvSpPr>
          <p:cNvPr id="26" name="Rectangle 25"/>
          <p:cNvSpPr/>
          <p:nvPr/>
        </p:nvSpPr>
        <p:spPr>
          <a:xfrm>
            <a:off x="379412" y="1043822"/>
            <a:ext cx="11524533" cy="403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Sales.Order</a:t>
            </a:r>
            <a:endParaRPr lang="en-GB" dirty="0"/>
          </a:p>
        </p:txBody>
      </p:sp>
      <p:sp>
        <p:nvSpPr>
          <p:cNvPr id="27" name="Rectangle 26"/>
          <p:cNvSpPr/>
          <p:nvPr/>
        </p:nvSpPr>
        <p:spPr>
          <a:xfrm>
            <a:off x="665019" y="3133877"/>
            <a:ext cx="2612571" cy="534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Filegroup</a:t>
            </a:r>
            <a:r>
              <a:rPr lang="en-GB" dirty="0" smtClean="0"/>
              <a:t> 2000</a:t>
            </a:r>
            <a:endParaRPr lang="en-GB" dirty="0"/>
          </a:p>
        </p:txBody>
      </p:sp>
      <p:sp>
        <p:nvSpPr>
          <p:cNvPr id="28" name="Rectangle 27"/>
          <p:cNvSpPr/>
          <p:nvPr/>
        </p:nvSpPr>
        <p:spPr>
          <a:xfrm>
            <a:off x="3434157" y="3133877"/>
            <a:ext cx="2612571" cy="534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Filegroup</a:t>
            </a:r>
            <a:r>
              <a:rPr lang="en-GB" dirty="0" smtClean="0"/>
              <a:t> 2001</a:t>
            </a:r>
            <a:endParaRPr lang="en-GB" dirty="0"/>
          </a:p>
        </p:txBody>
      </p:sp>
      <p:sp>
        <p:nvSpPr>
          <p:cNvPr id="29" name="Rectangle 28"/>
          <p:cNvSpPr/>
          <p:nvPr/>
        </p:nvSpPr>
        <p:spPr>
          <a:xfrm>
            <a:off x="6203295" y="3133877"/>
            <a:ext cx="2612571" cy="534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Filegroup</a:t>
            </a:r>
            <a:r>
              <a:rPr lang="en-GB" dirty="0" smtClean="0"/>
              <a:t> 2002</a:t>
            </a:r>
            <a:endParaRPr lang="en-GB" dirty="0"/>
          </a:p>
        </p:txBody>
      </p:sp>
      <p:sp>
        <p:nvSpPr>
          <p:cNvPr id="30" name="Rectangle 29"/>
          <p:cNvSpPr/>
          <p:nvPr/>
        </p:nvSpPr>
        <p:spPr>
          <a:xfrm>
            <a:off x="8972433" y="3133877"/>
            <a:ext cx="2612571" cy="534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smtClean="0"/>
              <a:t>Filegroup</a:t>
            </a:r>
            <a:r>
              <a:rPr lang="en-GB" dirty="0" smtClean="0"/>
              <a:t> 2003</a:t>
            </a:r>
            <a:endParaRPr lang="en-GB" dirty="0"/>
          </a:p>
        </p:txBody>
      </p:sp>
      <p:cxnSp>
        <p:nvCxnSpPr>
          <p:cNvPr id="32" name="Straight Arrow Connector 31"/>
          <p:cNvCxnSpPr>
            <a:endCxn id="27" idx="0"/>
          </p:cNvCxnSpPr>
          <p:nvPr/>
        </p:nvCxnSpPr>
        <p:spPr>
          <a:xfrm>
            <a:off x="1971304" y="2676678"/>
            <a:ext cx="1"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endCxn id="28" idx="0"/>
          </p:cNvCxnSpPr>
          <p:nvPr/>
        </p:nvCxnSpPr>
        <p:spPr>
          <a:xfrm>
            <a:off x="4740442" y="2667772"/>
            <a:ext cx="1" cy="4661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7509580" y="2658866"/>
            <a:ext cx="1" cy="4661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p:nvPr/>
        </p:nvCxnSpPr>
        <p:spPr>
          <a:xfrm>
            <a:off x="10278718" y="2649960"/>
            <a:ext cx="1" cy="4661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6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Partitioned Table</a:t>
            </a:r>
            <a:endParaRPr lang="en-GB" dirty="0"/>
          </a:p>
        </p:txBody>
      </p:sp>
      <p:sp>
        <p:nvSpPr>
          <p:cNvPr id="3" name="Content Placeholder 2"/>
          <p:cNvSpPr>
            <a:spLocks noGrp="1"/>
          </p:cNvSpPr>
          <p:nvPr>
            <p:ph sz="quarter" idx="10"/>
          </p:nvPr>
        </p:nvSpPr>
        <p:spPr>
          <a:xfrm>
            <a:off x="106281" y="938151"/>
            <a:ext cx="5958965" cy="5669211"/>
          </a:xfrm>
        </p:spPr>
        <p:txBody>
          <a:bodyPr/>
          <a:lstStyle/>
          <a:p>
            <a:r>
              <a:rPr lang="en-GB" dirty="0"/>
              <a:t>A partition function </a:t>
            </a:r>
            <a:r>
              <a:rPr lang="en-GB" dirty="0" smtClean="0"/>
              <a:t>defines</a:t>
            </a:r>
            <a:r>
              <a:rPr lang="en-GB" dirty="0"/>
              <a:t>:</a:t>
            </a:r>
          </a:p>
          <a:p>
            <a:pPr lvl="1"/>
            <a:r>
              <a:rPr lang="en-GB" sz="2400" dirty="0" smtClean="0"/>
              <a:t>Boundary values for partitions</a:t>
            </a:r>
            <a:endParaRPr lang="en-GB" sz="2400" dirty="0"/>
          </a:p>
          <a:p>
            <a:pPr lvl="1"/>
            <a:r>
              <a:rPr lang="en-GB" sz="2400" dirty="0"/>
              <a:t>How to handle values that are the same as boundary </a:t>
            </a:r>
            <a:r>
              <a:rPr lang="en-GB" sz="2400" dirty="0" smtClean="0"/>
              <a:t>values (right or left)</a:t>
            </a:r>
          </a:p>
          <a:p>
            <a:r>
              <a:rPr lang="en-GB" dirty="0"/>
              <a:t>A partition scheme </a:t>
            </a:r>
            <a:r>
              <a:rPr lang="en-GB" dirty="0" smtClean="0"/>
              <a:t>defines</a:t>
            </a:r>
            <a:r>
              <a:rPr lang="en-GB" dirty="0"/>
              <a:t>:</a:t>
            </a:r>
          </a:p>
          <a:p>
            <a:pPr lvl="1"/>
            <a:r>
              <a:rPr lang="en-GB" sz="2400" dirty="0"/>
              <a:t>Mappings to </a:t>
            </a:r>
            <a:r>
              <a:rPr lang="en-GB" sz="2400" dirty="0" err="1"/>
              <a:t>filegroups</a:t>
            </a:r>
            <a:r>
              <a:rPr lang="en-GB" sz="2400" dirty="0"/>
              <a:t> for the partitions created by a partition function</a:t>
            </a:r>
          </a:p>
          <a:p>
            <a:pPr lvl="1"/>
            <a:r>
              <a:rPr lang="en-GB" sz="2400" dirty="0"/>
              <a:t>The next used </a:t>
            </a:r>
            <a:r>
              <a:rPr lang="en-GB" sz="2400" dirty="0" err="1"/>
              <a:t>filegroup</a:t>
            </a:r>
            <a:endParaRPr lang="en-GB" sz="2400" dirty="0"/>
          </a:p>
          <a:p>
            <a:r>
              <a:rPr lang="en-GB" dirty="0" smtClean="0"/>
              <a:t>A table is created on a partition scheme using a specified column</a:t>
            </a:r>
          </a:p>
          <a:p>
            <a:endParaRPr lang="en-GB" dirty="0"/>
          </a:p>
        </p:txBody>
      </p:sp>
      <p:sp>
        <p:nvSpPr>
          <p:cNvPr id="5" name="Rectangle 4"/>
          <p:cNvSpPr/>
          <p:nvPr/>
        </p:nvSpPr>
        <p:spPr>
          <a:xfrm>
            <a:off x="6461770" y="952069"/>
            <a:ext cx="6096000" cy="1477328"/>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CREATE PARTITION FUNCTION </a:t>
            </a:r>
            <a:r>
              <a:rPr lang="en-GB" dirty="0" err="1">
                <a:solidFill>
                  <a:srgbClr val="000000"/>
                </a:solidFill>
                <a:highlight>
                  <a:srgbClr val="FFFFFF"/>
                </a:highlight>
                <a:latin typeface="Consolas" panose="020B0609020204030204" pitchFamily="49" charset="0"/>
              </a:rPr>
              <a:t>PFYears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datetime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AS RANGE RIGHT</a:t>
            </a:r>
          </a:p>
          <a:p>
            <a:r>
              <a:rPr lang="en-GB" dirty="0">
                <a:solidFill>
                  <a:srgbClr val="000000"/>
                </a:solidFill>
                <a:highlight>
                  <a:srgbClr val="FFFFFF"/>
                </a:highlight>
                <a:latin typeface="Consolas" panose="020B0609020204030204" pitchFamily="49" charset="0"/>
              </a:rPr>
              <a:t>FOR VALUES (20000101, 20010101, 20020101);</a:t>
            </a:r>
          </a:p>
          <a:p>
            <a:r>
              <a:rPr lang="en-GB" dirty="0">
                <a:solidFill>
                  <a:srgbClr val="000000"/>
                </a:solidFill>
                <a:highlight>
                  <a:srgbClr val="FFFFFF"/>
                </a:highlight>
                <a:latin typeface="Consolas" panose="020B0609020204030204" pitchFamily="49" charset="0"/>
              </a:rPr>
              <a:t>--creates 4 partitions:</a:t>
            </a:r>
          </a:p>
          <a:p>
            <a:r>
              <a:rPr lang="en-GB" dirty="0">
                <a:solidFill>
                  <a:srgbClr val="000000"/>
                </a:solidFill>
                <a:highlight>
                  <a:srgbClr val="FFFFFF"/>
                </a:highlight>
                <a:latin typeface="Consolas" panose="020B0609020204030204" pitchFamily="49" charset="0"/>
              </a:rPr>
              <a:t>-- &lt;-2000, 2000-2001, 2001-2002, 2002-&gt;</a:t>
            </a:r>
          </a:p>
        </p:txBody>
      </p:sp>
      <p:sp>
        <p:nvSpPr>
          <p:cNvPr id="6" name="Rectangle 5"/>
          <p:cNvSpPr/>
          <p:nvPr/>
        </p:nvSpPr>
        <p:spPr>
          <a:xfrm>
            <a:off x="6461770" y="2939004"/>
            <a:ext cx="6096000" cy="1200329"/>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CREATE PARTITION SCHEME </a:t>
            </a:r>
            <a:r>
              <a:rPr lang="en-GB" dirty="0" err="1">
                <a:solidFill>
                  <a:srgbClr val="000000"/>
                </a:solidFill>
                <a:highlight>
                  <a:srgbClr val="FFFFFF"/>
                </a:highlight>
                <a:latin typeface="Consolas" panose="020B0609020204030204" pitchFamily="49" charset="0"/>
              </a:rPr>
              <a:t>PSYears</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AS PARTITION </a:t>
            </a:r>
            <a:r>
              <a:rPr lang="en-GB" dirty="0" err="1">
                <a:solidFill>
                  <a:srgbClr val="000000"/>
                </a:solidFill>
                <a:highlight>
                  <a:srgbClr val="FFFFFF"/>
                </a:highlight>
                <a:latin typeface="Consolas" panose="020B0609020204030204" pitchFamily="49" charset="0"/>
              </a:rPr>
              <a:t>PFYears</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TO (FG0000, FG2000, FG2001, FG2002, FG2003);</a:t>
            </a:r>
          </a:p>
          <a:p>
            <a:r>
              <a:rPr lang="en-GB" dirty="0">
                <a:solidFill>
                  <a:srgbClr val="000000"/>
                </a:solidFill>
                <a:highlight>
                  <a:srgbClr val="FFFFFF"/>
                </a:highlight>
                <a:latin typeface="Consolas" panose="020B0609020204030204" pitchFamily="49" charset="0"/>
              </a:rPr>
              <a:t>-- FG2003 is marked as ‘next used’</a:t>
            </a:r>
          </a:p>
        </p:txBody>
      </p:sp>
      <p:sp>
        <p:nvSpPr>
          <p:cNvPr id="7" name="Rectangle 6"/>
          <p:cNvSpPr/>
          <p:nvPr/>
        </p:nvSpPr>
        <p:spPr>
          <a:xfrm>
            <a:off x="6461770" y="4853036"/>
            <a:ext cx="6096000" cy="1754326"/>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CREATE TABLE </a:t>
            </a:r>
            <a:r>
              <a:rPr lang="en-GB" dirty="0" err="1">
                <a:solidFill>
                  <a:srgbClr val="000000"/>
                </a:solidFill>
                <a:highlight>
                  <a:srgbClr val="FFFFFF"/>
                </a:highlight>
                <a:latin typeface="Consolas" panose="020B0609020204030204" pitchFamily="49" charset="0"/>
              </a:rPr>
              <a:t>Sales.Order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OrderDate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datetime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OrderNo</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Customer </a:t>
            </a:r>
            <a:r>
              <a:rPr lang="en-GB" dirty="0" err="1">
                <a:solidFill>
                  <a:srgbClr val="000000"/>
                </a:solidFill>
                <a:highlight>
                  <a:srgbClr val="FFFFFF"/>
                </a:highlight>
                <a:latin typeface="Consolas" panose="020B0609020204030204" pitchFamily="49" charset="0"/>
              </a:rPr>
              <a:t>varchar</a:t>
            </a:r>
            <a:r>
              <a:rPr lang="en-GB" dirty="0">
                <a:solidFill>
                  <a:srgbClr val="000000"/>
                </a:solidFill>
                <a:highlight>
                  <a:srgbClr val="FFFFFF"/>
                </a:highlight>
                <a:latin typeface="Consolas" panose="020B0609020204030204" pitchFamily="49" charset="0"/>
              </a:rPr>
              <a:t>(50),</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OrderAmount</a:t>
            </a:r>
            <a:r>
              <a:rPr lang="en-GB" dirty="0">
                <a:solidFill>
                  <a:srgbClr val="000000"/>
                </a:solidFill>
                <a:highlight>
                  <a:srgbClr val="FFFFFF"/>
                </a:highlight>
                <a:latin typeface="Consolas" panose="020B0609020204030204" pitchFamily="49" charset="0"/>
              </a:rPr>
              <a:t> money)</a:t>
            </a:r>
          </a:p>
          <a:p>
            <a:r>
              <a:rPr lang="en-GB" dirty="0">
                <a:solidFill>
                  <a:srgbClr val="000000"/>
                </a:solidFill>
                <a:highlight>
                  <a:srgbClr val="FFFFFF"/>
                </a:highlight>
                <a:latin typeface="Consolas" panose="020B0609020204030204" pitchFamily="49" charset="0"/>
              </a:rPr>
              <a:t>ON </a:t>
            </a:r>
            <a:r>
              <a:rPr lang="en-GB" dirty="0" err="1">
                <a:solidFill>
                  <a:srgbClr val="000000"/>
                </a:solidFill>
                <a:highlight>
                  <a:srgbClr val="FFFFFF"/>
                </a:highlight>
                <a:latin typeface="Consolas" panose="020B0609020204030204" pitchFamily="49" charset="0"/>
              </a:rPr>
              <a:t>PSYears</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OrderYear</a:t>
            </a:r>
            <a:r>
              <a:rPr lang="en-GB"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7531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Partitioned Tables</a:t>
            </a:r>
            <a:endParaRPr lang="en-GB" dirty="0"/>
          </a:p>
        </p:txBody>
      </p:sp>
      <p:sp>
        <p:nvSpPr>
          <p:cNvPr id="3" name="Content Placeholder 2"/>
          <p:cNvSpPr>
            <a:spLocks noGrp="1"/>
          </p:cNvSpPr>
          <p:nvPr>
            <p:ph sz="quarter" idx="10"/>
          </p:nvPr>
        </p:nvSpPr>
        <p:spPr>
          <a:xfrm>
            <a:off x="379413" y="1245702"/>
            <a:ext cx="5581999" cy="5432912"/>
          </a:xfrm>
        </p:spPr>
        <p:txBody>
          <a:bodyPr/>
          <a:lstStyle/>
          <a:p>
            <a:r>
              <a:rPr lang="en-GB" dirty="0" smtClean="0"/>
              <a:t>Split Partitions</a:t>
            </a:r>
          </a:p>
          <a:p>
            <a:pPr lvl="1"/>
            <a:r>
              <a:rPr lang="en-GB" sz="2400" dirty="0" smtClean="0"/>
              <a:t>Add a new boundary to split a single partition into two partitions</a:t>
            </a:r>
          </a:p>
          <a:p>
            <a:r>
              <a:rPr lang="en-GB" dirty="0" smtClean="0"/>
              <a:t>Merge Partitions</a:t>
            </a:r>
          </a:p>
          <a:p>
            <a:pPr lvl="1"/>
            <a:r>
              <a:rPr lang="en-GB" sz="2400" dirty="0" smtClean="0"/>
              <a:t>Remove a boundary to merge two partitions into a single partition</a:t>
            </a:r>
            <a:endParaRPr lang="en-GB" sz="2400" dirty="0"/>
          </a:p>
          <a:p>
            <a:r>
              <a:rPr lang="en-GB" dirty="0" smtClean="0"/>
              <a:t>Switch Partitions</a:t>
            </a:r>
          </a:p>
          <a:p>
            <a:pPr lvl="1"/>
            <a:r>
              <a:rPr lang="en-GB" sz="2400" dirty="0" smtClean="0"/>
              <a:t>Switch a partition between partitioned tables or between a partitioned table and a non-partitioned table</a:t>
            </a:r>
          </a:p>
        </p:txBody>
      </p:sp>
      <p:sp>
        <p:nvSpPr>
          <p:cNvPr id="6" name="Rectangle 5"/>
          <p:cNvSpPr/>
          <p:nvPr/>
        </p:nvSpPr>
        <p:spPr>
          <a:xfrm>
            <a:off x="6416040" y="1245702"/>
            <a:ext cx="6096000" cy="1200329"/>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 Create a new partition for 2003 orders</a:t>
            </a:r>
          </a:p>
          <a:p>
            <a:r>
              <a:rPr lang="en-GB" dirty="0">
                <a:solidFill>
                  <a:srgbClr val="000000"/>
                </a:solidFill>
                <a:highlight>
                  <a:srgbClr val="FFFFFF"/>
                </a:highlight>
                <a:latin typeface="Consolas" panose="020B0609020204030204" pitchFamily="49" charset="0"/>
              </a:rPr>
              <a:t>-- (created on next used </a:t>
            </a:r>
            <a:r>
              <a:rPr lang="en-GB" dirty="0" err="1">
                <a:solidFill>
                  <a:srgbClr val="000000"/>
                </a:solidFill>
                <a:highlight>
                  <a:srgbClr val="FFFFFF"/>
                </a:highlight>
                <a:latin typeface="Consolas" panose="020B0609020204030204" pitchFamily="49" charset="0"/>
              </a:rPr>
              <a:t>filegroup</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ALTER PARTITION FUNCTION </a:t>
            </a:r>
            <a:r>
              <a:rPr lang="en-GB" dirty="0" err="1">
                <a:solidFill>
                  <a:srgbClr val="000000"/>
                </a:solidFill>
                <a:highlight>
                  <a:srgbClr val="FFFFFF"/>
                </a:highlight>
                <a:latin typeface="Consolas" panose="020B0609020204030204" pitchFamily="49" charset="0"/>
              </a:rPr>
              <a:t>PFYears</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SPLIT RANGE (20030101);</a:t>
            </a:r>
          </a:p>
        </p:txBody>
      </p:sp>
      <p:sp>
        <p:nvSpPr>
          <p:cNvPr id="7" name="Rectangle 6"/>
          <p:cNvSpPr/>
          <p:nvPr/>
        </p:nvSpPr>
        <p:spPr>
          <a:xfrm>
            <a:off x="6416040" y="2938212"/>
            <a:ext cx="6096000" cy="923330"/>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 Merge 2000 and pre-2000 orders</a:t>
            </a:r>
          </a:p>
          <a:p>
            <a:r>
              <a:rPr lang="en-GB" dirty="0">
                <a:solidFill>
                  <a:srgbClr val="000000"/>
                </a:solidFill>
                <a:highlight>
                  <a:srgbClr val="FFFFFF"/>
                </a:highlight>
                <a:latin typeface="Consolas" panose="020B0609020204030204" pitchFamily="49" charset="0"/>
              </a:rPr>
              <a:t>ALTER PARTITION FUNCTION </a:t>
            </a:r>
            <a:r>
              <a:rPr lang="en-GB" dirty="0" err="1">
                <a:solidFill>
                  <a:srgbClr val="000000"/>
                </a:solidFill>
                <a:highlight>
                  <a:srgbClr val="FFFFFF"/>
                </a:highlight>
                <a:latin typeface="Consolas" panose="020B0609020204030204" pitchFamily="49" charset="0"/>
              </a:rPr>
              <a:t>PFYears</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MERGE RANGE (20000101);</a:t>
            </a:r>
          </a:p>
        </p:txBody>
      </p:sp>
      <p:sp>
        <p:nvSpPr>
          <p:cNvPr id="8" name="Rectangle 7"/>
          <p:cNvSpPr/>
          <p:nvPr/>
        </p:nvSpPr>
        <p:spPr>
          <a:xfrm>
            <a:off x="6416040" y="4784872"/>
            <a:ext cx="6096000" cy="1477328"/>
          </a:xfrm>
          <a:prstGeom prst="rect">
            <a:avLst/>
          </a:prstGeom>
        </p:spPr>
        <p:txBody>
          <a:bodyPr>
            <a:spAutoFit/>
          </a:bodyPr>
          <a:lstStyle/>
          <a:p>
            <a:r>
              <a:rPr lang="en-GB" dirty="0">
                <a:solidFill>
                  <a:srgbClr val="000000"/>
                </a:solidFill>
                <a:highlight>
                  <a:srgbClr val="FFFFFF"/>
                </a:highlight>
                <a:latin typeface="Consolas" panose="020B0609020204030204" pitchFamily="49" charset="0"/>
              </a:rPr>
              <a:t>-- Switch partition containing old orders</a:t>
            </a:r>
          </a:p>
          <a:p>
            <a:r>
              <a:rPr lang="en-GB" dirty="0">
                <a:solidFill>
                  <a:srgbClr val="000000"/>
                </a:solidFill>
                <a:highlight>
                  <a:srgbClr val="FFFFFF"/>
                </a:highlight>
                <a:latin typeface="Consolas" panose="020B0609020204030204" pitchFamily="49" charset="0"/>
              </a:rPr>
              <a:t>-- to a staging table for archiving</a:t>
            </a:r>
          </a:p>
          <a:p>
            <a:r>
              <a:rPr lang="en-GB" dirty="0">
                <a:solidFill>
                  <a:srgbClr val="000000"/>
                </a:solidFill>
                <a:highlight>
                  <a:srgbClr val="FFFFFF"/>
                </a:highlight>
                <a:latin typeface="Consolas" panose="020B0609020204030204" pitchFamily="49" charset="0"/>
              </a:rPr>
              <a:t>ALTER TABLE </a:t>
            </a:r>
            <a:r>
              <a:rPr lang="en-GB" dirty="0" err="1">
                <a:solidFill>
                  <a:srgbClr val="000000"/>
                </a:solidFill>
                <a:highlight>
                  <a:srgbClr val="FFFFFF"/>
                </a:highlight>
                <a:latin typeface="Consolas" panose="020B0609020204030204" pitchFamily="49" charset="0"/>
              </a:rPr>
              <a:t>Sales.Order</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SWITCH PARTITION $</a:t>
            </a:r>
            <a:r>
              <a:rPr lang="en-GB" dirty="0" err="1">
                <a:solidFill>
                  <a:srgbClr val="000000"/>
                </a:solidFill>
                <a:highlight>
                  <a:srgbClr val="FFFFFF"/>
                </a:highlight>
                <a:latin typeface="Consolas" panose="020B0609020204030204" pitchFamily="49" charset="0"/>
              </a:rPr>
              <a:t>PARTITION.PFYears</a:t>
            </a:r>
            <a:r>
              <a:rPr lang="en-GB" dirty="0">
                <a:solidFill>
                  <a:srgbClr val="000000"/>
                </a:solidFill>
                <a:highlight>
                  <a:srgbClr val="FFFFFF"/>
                </a:highlight>
                <a:latin typeface="Consolas" panose="020B0609020204030204" pitchFamily="49" charset="0"/>
              </a:rPr>
              <a:t>(20000101)</a:t>
            </a:r>
          </a:p>
          <a:p>
            <a:r>
              <a:rPr lang="en-GB" dirty="0">
                <a:solidFill>
                  <a:srgbClr val="000000"/>
                </a:solidFill>
                <a:highlight>
                  <a:srgbClr val="FFFFFF"/>
                </a:highlight>
                <a:latin typeface="Consolas" panose="020B0609020204030204" pitchFamily="49" charset="0"/>
              </a:rPr>
              <a:t>TO </a:t>
            </a:r>
            <a:r>
              <a:rPr lang="en-GB" dirty="0" err="1">
                <a:solidFill>
                  <a:srgbClr val="000000"/>
                </a:solidFill>
                <a:highlight>
                  <a:srgbClr val="FFFFFF"/>
                </a:highlight>
                <a:latin typeface="Consolas" panose="020B0609020204030204" pitchFamily="49" charset="0"/>
              </a:rPr>
              <a:t>archive_staging_table</a:t>
            </a:r>
            <a:r>
              <a:rPr lang="en-GB"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71488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Table Partitioning</a:t>
            </a:r>
            <a:endParaRPr lang="en-GB" dirty="0"/>
          </a:p>
        </p:txBody>
      </p:sp>
    </p:spTree>
    <p:extLst>
      <p:ext uri="{BB962C8B-B14F-4D97-AF65-F5344CB8AC3E}">
        <p14:creationId xmlns:p14="http://schemas.microsoft.com/office/powerpoint/2010/main" val="3094089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Implementing Tables and Views</a:t>
            </a:r>
            <a:endParaRPr lang="en-GB" dirty="0"/>
          </a:p>
        </p:txBody>
      </p:sp>
      <p:sp>
        <p:nvSpPr>
          <p:cNvPr id="4" name="Content Placeholder 3"/>
          <p:cNvSpPr>
            <a:spLocks noGrp="1"/>
          </p:cNvSpPr>
          <p:nvPr>
            <p:ph sz="quarter" idx="10"/>
          </p:nvPr>
        </p:nvSpPr>
        <p:spPr>
          <a:xfrm>
            <a:off x="379413" y="1886350"/>
            <a:ext cx="11525250" cy="4792263"/>
          </a:xfrm>
        </p:spPr>
        <p:txBody>
          <a:bodyPr/>
          <a:lstStyle/>
          <a:p>
            <a:r>
              <a:rPr lang="en-GB" dirty="0" smtClean="0"/>
              <a:t>Tables</a:t>
            </a:r>
          </a:p>
          <a:p>
            <a:r>
              <a:rPr lang="en-GB" dirty="0" smtClean="0"/>
              <a:t>Schemas</a:t>
            </a:r>
          </a:p>
          <a:p>
            <a:r>
              <a:rPr lang="en-GB" dirty="0" smtClean="0"/>
              <a:t>Views</a:t>
            </a:r>
          </a:p>
          <a:p>
            <a:r>
              <a:rPr lang="en-GB" dirty="0" smtClean="0"/>
              <a:t>Temporary Tables</a:t>
            </a:r>
          </a:p>
          <a:p>
            <a:r>
              <a:rPr lang="en-GB" dirty="0" smtClean="0"/>
              <a:t>Table Variables</a:t>
            </a:r>
          </a:p>
          <a:p>
            <a:r>
              <a:rPr lang="en-GB" dirty="0" smtClean="0"/>
              <a:t>Common Table Expressions</a:t>
            </a:r>
          </a:p>
          <a:p>
            <a:r>
              <a:rPr lang="en-GB" dirty="0" smtClean="0"/>
              <a:t>Partitioned Tables</a:t>
            </a:r>
          </a:p>
          <a:p>
            <a:endParaRPr lang="en-GB" dirty="0" smtClean="0"/>
          </a:p>
          <a:p>
            <a:endParaRPr lang="en-GB" dirty="0"/>
          </a:p>
        </p:txBody>
      </p:sp>
      <p:sp>
        <p:nvSpPr>
          <p:cNvPr id="5" name="Rectangle 4"/>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790768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Christian Bolton | ‏@christianbolton </a:t>
            </a:r>
            <a:endParaRPr lang="en-US" dirty="0"/>
          </a:p>
        </p:txBody>
      </p:sp>
      <p:sp>
        <p:nvSpPr>
          <p:cNvPr id="7" name="Content Placeholder 6"/>
          <p:cNvSpPr>
            <a:spLocks noGrp="1"/>
          </p:cNvSpPr>
          <p:nvPr>
            <p:ph idx="10"/>
          </p:nvPr>
        </p:nvSpPr>
        <p:spPr/>
        <p:txBody>
          <a:bodyPr/>
          <a:lstStyle/>
          <a:p>
            <a:r>
              <a:rPr lang="en-US" dirty="0" smtClean="0"/>
              <a:t>Technical Director at Coeo in the UK</a:t>
            </a:r>
          </a:p>
          <a:p>
            <a:pPr lvl="1"/>
            <a:r>
              <a:rPr lang="en-US" dirty="0" smtClean="0"/>
              <a:t>SQL Server Consulting and Managed Services</a:t>
            </a:r>
          </a:p>
          <a:p>
            <a:pPr lvl="1"/>
            <a:r>
              <a:rPr lang="en-US" dirty="0" smtClean="0"/>
              <a:t>Responsible for service delivery and technical readiness</a:t>
            </a:r>
          </a:p>
          <a:p>
            <a:r>
              <a:rPr lang="en-US" dirty="0" smtClean="0"/>
              <a:t>SQL Server Expert</a:t>
            </a:r>
          </a:p>
          <a:p>
            <a:pPr lvl="1"/>
            <a:r>
              <a:rPr lang="en-US" dirty="0" smtClean="0"/>
              <a:t>First person outside Microsoft to achieve Microsoft Certified Architect for SQL Server </a:t>
            </a:r>
          </a:p>
          <a:p>
            <a:pPr lvl="1"/>
            <a:r>
              <a:rPr lang="en-US" dirty="0" smtClean="0"/>
              <a:t>Written a number of popular SQL Server books and frequent speaker at industry events </a:t>
            </a:r>
          </a:p>
          <a:p>
            <a:pPr lvl="1"/>
            <a:r>
              <a:rPr lang="en-US" dirty="0" smtClean="0"/>
              <a:t>6 years as a SQL Server MVP</a:t>
            </a:r>
          </a:p>
          <a:p>
            <a:pPr lvl="1"/>
            <a:r>
              <a:rPr lang="en-US" dirty="0" smtClean="0"/>
              <a:t>MCM, MCSM and MCT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272" y="182215"/>
            <a:ext cx="1577448" cy="2148303"/>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who need to create database applications with SQL Server</a:t>
            </a:r>
          </a:p>
          <a:p>
            <a:pPr lvl="1"/>
            <a:r>
              <a:rPr lang="en-US" dirty="0" smtClean="0"/>
              <a:t>Anyone pursuing MCSE: Data Platform certification</a:t>
            </a:r>
          </a:p>
          <a:p>
            <a:r>
              <a:rPr lang="en-US" dirty="0" smtClean="0"/>
              <a:t>Suggested Prerequisites/Supporting Material</a:t>
            </a:r>
          </a:p>
          <a:p>
            <a:pPr lvl="1"/>
            <a:r>
              <a:rPr lang="en-US" dirty="0" smtClean="0"/>
              <a:t>Microsoft </a:t>
            </a:r>
            <a:r>
              <a:rPr lang="en-US" dirty="0"/>
              <a:t>O</a:t>
            </a:r>
            <a:r>
              <a:rPr lang="en-US" dirty="0" smtClean="0"/>
              <a:t>fficial Curriculum</a:t>
            </a:r>
          </a:p>
          <a:p>
            <a:pPr lvl="2"/>
            <a:r>
              <a:rPr lang="en-US" dirty="0" smtClean="0"/>
              <a:t>20461C: Querying </a:t>
            </a:r>
            <a:r>
              <a:rPr lang="en-US" dirty="0"/>
              <a:t>Microsoft SQL </a:t>
            </a:r>
            <a:r>
              <a:rPr lang="en-US" dirty="0" smtClean="0"/>
              <a:t>Server</a:t>
            </a:r>
          </a:p>
          <a:p>
            <a:pPr lvl="2"/>
            <a:r>
              <a:rPr lang="en-US" dirty="0" smtClean="0"/>
              <a:t>20464C: </a:t>
            </a:r>
            <a:r>
              <a:rPr lang="en-GB" dirty="0"/>
              <a:t>Developing Microsoft SQL Server Databases</a:t>
            </a:r>
            <a:endParaRPr lang="en-US" dirty="0"/>
          </a:p>
          <a:p>
            <a:pPr lvl="1"/>
            <a:r>
              <a:rPr lang="en-US" dirty="0" smtClean="0"/>
              <a:t>Microsoft Virtual Academy</a:t>
            </a:r>
          </a:p>
          <a:p>
            <a:pPr lvl="2"/>
            <a:r>
              <a:rPr lang="en-US" dirty="0"/>
              <a:t>Database </a:t>
            </a:r>
            <a:r>
              <a:rPr lang="en-US" dirty="0" smtClean="0"/>
              <a:t>Fundamentals</a:t>
            </a:r>
          </a:p>
          <a:p>
            <a:pPr lvl="2"/>
            <a:r>
              <a:rPr lang="en-GB" dirty="0"/>
              <a:t>Querying Microsoft SQL Server 2012 Databases Jump </a:t>
            </a:r>
            <a:r>
              <a:rPr lang="en-GB" dirty="0" smtClean="0"/>
              <a:t>Start</a:t>
            </a:r>
          </a:p>
          <a:p>
            <a:pPr lvl="2"/>
            <a:r>
              <a:rPr lang="en-US" dirty="0" smtClean="0"/>
              <a:t>Designing Database Solutions for SQL Server</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Books Online</a:t>
            </a:r>
            <a:endParaRPr lang="en-GB" dirty="0"/>
          </a:p>
        </p:txBody>
      </p:sp>
      <p:sp>
        <p:nvSpPr>
          <p:cNvPr id="3" name="Content Placeholder 2"/>
          <p:cNvSpPr>
            <a:spLocks noGrp="1"/>
          </p:cNvSpPr>
          <p:nvPr>
            <p:ph sz="quarter" idx="10"/>
          </p:nvPr>
        </p:nvSpPr>
        <p:spPr/>
        <p:txBody>
          <a:bodyPr/>
          <a:lstStyle/>
          <a:p>
            <a:r>
              <a:rPr lang="en-GB" dirty="0" smtClean="0"/>
              <a:t>Product documentation and guidance</a:t>
            </a:r>
          </a:p>
          <a:p>
            <a:r>
              <a:rPr lang="en-GB" dirty="0" smtClean="0"/>
              <a:t>Published on both TechNet and MSDN</a:t>
            </a:r>
          </a:p>
          <a:p>
            <a:r>
              <a:rPr lang="en-GB" dirty="0" smtClean="0"/>
              <a:t>Downloadable local version also available</a:t>
            </a:r>
            <a:endParaRPr lang="en-GB" dirty="0"/>
          </a:p>
        </p:txBody>
      </p:sp>
    </p:spTree>
    <p:extLst>
      <p:ext uri="{BB962C8B-B14F-4D97-AF65-F5344CB8AC3E}">
        <p14:creationId xmlns:p14="http://schemas.microsoft.com/office/powerpoint/2010/main" val="2061598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Implementing Tables &amp; Views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Tables, Schemas &amp; Views</a:t>
            </a:r>
          </a:p>
          <a:p>
            <a:r>
              <a:rPr lang="en-GB" dirty="0" smtClean="0"/>
              <a:t>Temporary </a:t>
            </a:r>
            <a:r>
              <a:rPr lang="en-GB" dirty="0"/>
              <a:t>T</a:t>
            </a:r>
            <a:r>
              <a:rPr lang="en-GB" dirty="0" smtClean="0"/>
              <a:t>ables &amp; </a:t>
            </a:r>
            <a:r>
              <a:rPr lang="en-GB" dirty="0"/>
              <a:t>Table Variables </a:t>
            </a:r>
            <a:endParaRPr lang="en-GB" dirty="0" smtClean="0"/>
          </a:p>
          <a:p>
            <a:r>
              <a:rPr lang="en-GB" dirty="0" smtClean="0"/>
              <a:t>Common Table Expressions</a:t>
            </a:r>
          </a:p>
          <a:p>
            <a:r>
              <a:rPr lang="en-GB" dirty="0" smtClean="0"/>
              <a:t>Table Partitioning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1</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9EEC2DFB-437A-479C-AC43-74F26DF0E298}"/>
</file>

<file path=customXml/itemProps2.xml><?xml version="1.0" encoding="utf-8"?>
<ds:datastoreItem xmlns:ds="http://schemas.openxmlformats.org/officeDocument/2006/customXml" ds:itemID="{1855BEFE-992D-49DA-95E4-952F0514D2C7}"/>
</file>

<file path=customXml/itemProps3.xml><?xml version="1.0" encoding="utf-8"?>
<ds:datastoreItem xmlns:ds="http://schemas.openxmlformats.org/officeDocument/2006/customXml" ds:itemID="{94836393-EA59-4B1B-9C0E-62D0DFC90516}"/>
</file>

<file path=docProps/app.xml><?xml version="1.0" encoding="utf-8"?>
<Properties xmlns="http://schemas.openxmlformats.org/officeDocument/2006/extended-properties" xmlns:vt="http://schemas.openxmlformats.org/officeDocument/2006/docPropsVTypes">
  <Template/>
  <TotalTime>0</TotalTime>
  <Words>1088</Words>
  <Application>Microsoft Office PowerPoint</Application>
  <PresentationFormat>Widescreen</PresentationFormat>
  <Paragraphs>239</Paragraphs>
  <Slides>28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Consolas</vt:lpstr>
      <vt:lpstr>Courier New</vt:lpstr>
      <vt:lpstr>Segoe</vt:lpstr>
      <vt:lpstr>Segoe UI</vt:lpstr>
      <vt:lpstr>Segoe UI Light</vt:lpstr>
      <vt:lpstr>Wingdings</vt:lpstr>
      <vt:lpstr>1_Office Theme</vt:lpstr>
      <vt:lpstr>Developing  Microsoft SQL Server Databases</vt:lpstr>
      <vt:lpstr>Meet Graeme Malcolm | ‏@graeme_malcolm</vt:lpstr>
      <vt:lpstr>Meet Christian Bolton | ‏@christianbolton </vt:lpstr>
      <vt:lpstr>Course Topics</vt:lpstr>
      <vt:lpstr>Setting Expectations</vt:lpstr>
      <vt:lpstr>SQL Server Books Online</vt:lpstr>
      <vt:lpstr>     Join the MVA Community!</vt:lpstr>
      <vt:lpstr>PowerPoint Presentation</vt:lpstr>
      <vt:lpstr>Module Overview</vt:lpstr>
      <vt:lpstr>Designing Tables</vt:lpstr>
      <vt:lpstr>Implementing a Table Design</vt:lpstr>
      <vt:lpstr>Working with Schemas</vt:lpstr>
      <vt:lpstr>Default Schema and Name Resolution</vt:lpstr>
      <vt:lpstr>Working with Schemas</vt:lpstr>
      <vt:lpstr>What Are Views?</vt:lpstr>
      <vt:lpstr>Introduction to Views</vt:lpstr>
      <vt:lpstr>Introduction to Views</vt:lpstr>
      <vt:lpstr>Temporary Tables</vt:lpstr>
      <vt:lpstr>Table Variables</vt:lpstr>
      <vt:lpstr>Table Variables and Temporary Tables</vt:lpstr>
      <vt:lpstr>Common Table Expressions</vt:lpstr>
      <vt:lpstr>Common Table Expressions</vt:lpstr>
      <vt:lpstr>Partitioned Tables</vt:lpstr>
      <vt:lpstr>Creating a Partitioned Table</vt:lpstr>
      <vt:lpstr>Managing Partitioned Tables</vt:lpstr>
      <vt:lpstr>Table Partitioning</vt:lpstr>
      <vt:lpstr>Implementing Tables and 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2015-01-14T16:32:36Z</dcterms:created>
  <dcterms:modified xsi:type="dcterms:W3CDTF">2015-01-14T16:34:05Z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ies>
</file>