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87" r:id="rId6"/>
    <p:sldId id="290" r:id="rId7"/>
    <p:sldId id="291" r:id="rId8"/>
    <p:sldId id="365" r:id="rId9"/>
    <p:sldId id="367" r:id="rId10"/>
    <p:sldId id="370" r:id="rId11"/>
    <p:sldId id="371" r:id="rId12"/>
    <p:sldId id="372" r:id="rId13"/>
    <p:sldId id="373" r:id="rId14"/>
    <p:sldId id="374" r:id="rId15"/>
    <p:sldId id="377" r:id="rId16"/>
    <p:sldId id="379" r:id="rId17"/>
    <p:sldId id="381" r:id="rId18"/>
    <p:sldId id="42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93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48562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804811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Concurrency Issues</a:t>
            </a:r>
            <a:endParaRPr lang="en-US" dirty="0"/>
          </a:p>
        </p:txBody>
      </p:sp>
      <p:sp>
        <p:nvSpPr>
          <p:cNvPr id="3" name="Content Placeholder 2"/>
          <p:cNvSpPr>
            <a:spLocks noGrp="1"/>
          </p:cNvSpPr>
          <p:nvPr>
            <p:ph sz="quarter" idx="10"/>
          </p:nvPr>
        </p:nvSpPr>
        <p:spPr>
          <a:xfrm>
            <a:off x="379413" y="1388226"/>
            <a:ext cx="11032774" cy="5290388"/>
          </a:xfrm>
        </p:spPr>
        <p:txBody>
          <a:bodyPr/>
          <a:lstStyle/>
          <a:p>
            <a:r>
              <a:rPr lang="en-GB" sz="3600" dirty="0" smtClean="0"/>
              <a:t>Concurrency anomalies</a:t>
            </a:r>
          </a:p>
          <a:p>
            <a:pPr lvl="1"/>
            <a:r>
              <a:rPr lang="en-GB" sz="3200" dirty="0" smtClean="0"/>
              <a:t>Lost Updates</a:t>
            </a:r>
          </a:p>
          <a:p>
            <a:pPr lvl="1"/>
            <a:r>
              <a:rPr lang="en-GB" sz="3200" dirty="0" smtClean="0"/>
              <a:t>Dirty Reads</a:t>
            </a:r>
          </a:p>
          <a:p>
            <a:pPr lvl="1"/>
            <a:r>
              <a:rPr lang="en-GB" sz="3200" dirty="0" smtClean="0"/>
              <a:t>Non-Repeatable</a:t>
            </a:r>
          </a:p>
          <a:p>
            <a:pPr lvl="1"/>
            <a:r>
              <a:rPr lang="en-GB" sz="3200" dirty="0" smtClean="0"/>
              <a:t>Phantoms</a:t>
            </a:r>
          </a:p>
          <a:p>
            <a:r>
              <a:rPr lang="en-GB" sz="3600" dirty="0" smtClean="0"/>
              <a:t>Not always unwanted</a:t>
            </a:r>
          </a:p>
          <a:p>
            <a:r>
              <a:rPr lang="en-GB" sz="3600" dirty="0" smtClean="0"/>
              <a:t>Which ones occur will depend on your isolation level</a:t>
            </a:r>
          </a:p>
          <a:p>
            <a:pPr lvl="1"/>
            <a:endParaRPr lang="en-GB" sz="3200" dirty="0" smtClean="0"/>
          </a:p>
          <a:p>
            <a:endParaRPr lang="en-GB" sz="3600" dirty="0" smtClean="0"/>
          </a:p>
          <a:p>
            <a:pPr lvl="1"/>
            <a:endParaRPr lang="en-GB" sz="3200" dirty="0"/>
          </a:p>
          <a:p>
            <a:endParaRPr lang="en-GB" sz="3600" dirty="0"/>
          </a:p>
          <a:p>
            <a:endParaRPr lang="en-GB" sz="3600" dirty="0"/>
          </a:p>
          <a:p>
            <a:pPr marL="0" indent="0">
              <a:buNone/>
            </a:pPr>
            <a:endParaRPr lang="en-US" sz="3600" dirty="0"/>
          </a:p>
        </p:txBody>
      </p:sp>
    </p:spTree>
    <p:extLst>
      <p:ext uri="{BB962C8B-B14F-4D97-AF65-F5344CB8AC3E}">
        <p14:creationId xmlns:p14="http://schemas.microsoft.com/office/powerpoint/2010/main" val="285293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3" name="Content Placeholder 2"/>
          <p:cNvSpPr>
            <a:spLocks noGrp="1"/>
          </p:cNvSpPr>
          <p:nvPr>
            <p:ph sz="quarter" idx="10"/>
          </p:nvPr>
        </p:nvSpPr>
        <p:spPr>
          <a:xfrm>
            <a:off x="130131" y="925088"/>
            <a:ext cx="6151915" cy="5290388"/>
          </a:xfrm>
        </p:spPr>
        <p:txBody>
          <a:bodyPr/>
          <a:lstStyle/>
          <a:p>
            <a:r>
              <a:rPr lang="en-GB" sz="2800" b="1" dirty="0" smtClean="0"/>
              <a:t>Read Uncommitted</a:t>
            </a:r>
          </a:p>
          <a:p>
            <a:pPr lvl="1"/>
            <a:r>
              <a:rPr lang="en-GB" sz="2000" dirty="0" smtClean="0"/>
              <a:t>Least isolated and best performing but allows dirty reads, non-repeatable reads and phantoms</a:t>
            </a:r>
          </a:p>
          <a:p>
            <a:pPr lvl="1"/>
            <a:r>
              <a:rPr lang="en-GB" sz="2000" dirty="0" smtClean="0"/>
              <a:t>Doesn’t hold locks when reading data</a:t>
            </a:r>
          </a:p>
          <a:p>
            <a:r>
              <a:rPr lang="en-GB" sz="2800" b="1" dirty="0"/>
              <a:t>Read Committed </a:t>
            </a:r>
          </a:p>
          <a:p>
            <a:pPr lvl="1"/>
            <a:r>
              <a:rPr lang="en-GB" sz="2000" dirty="0"/>
              <a:t>Default isolation level for SQL Server</a:t>
            </a:r>
          </a:p>
          <a:p>
            <a:pPr lvl="1"/>
            <a:r>
              <a:rPr lang="en-GB" sz="2000" dirty="0"/>
              <a:t>No dirty reads but non-repeatable reads and phantoms are still possible</a:t>
            </a:r>
            <a:endParaRPr lang="en-GB" sz="2400" dirty="0" smtClean="0"/>
          </a:p>
          <a:p>
            <a:r>
              <a:rPr lang="en-GB" sz="2800" b="1" dirty="0"/>
              <a:t>Repeatable Read</a:t>
            </a:r>
          </a:p>
          <a:p>
            <a:pPr lvl="1"/>
            <a:r>
              <a:rPr lang="en-GB" sz="2000" dirty="0"/>
              <a:t>Holds locks for the duration of a transaction to prevent other transactions modifying the data</a:t>
            </a:r>
          </a:p>
          <a:p>
            <a:pPr lvl="1"/>
            <a:r>
              <a:rPr lang="en-GB" sz="2000" dirty="0"/>
              <a:t>Prevents dirty reads and non-repeatable reads but still allows phantoms</a:t>
            </a:r>
            <a:endParaRPr lang="en-GB" sz="2400" dirty="0"/>
          </a:p>
          <a:p>
            <a:endParaRPr lang="en-GB" sz="2800" dirty="0" smtClean="0"/>
          </a:p>
          <a:p>
            <a:pPr lvl="1"/>
            <a:endParaRPr lang="en-GB" sz="2400" dirty="0"/>
          </a:p>
          <a:p>
            <a:endParaRPr lang="en-GB" sz="2800" dirty="0"/>
          </a:p>
          <a:p>
            <a:endParaRPr lang="en-GB" sz="2800" dirty="0"/>
          </a:p>
          <a:p>
            <a:pPr marL="0" indent="0">
              <a:buNone/>
            </a:pPr>
            <a:endParaRPr lang="en-US" sz="2800" dirty="0"/>
          </a:p>
        </p:txBody>
      </p:sp>
      <p:sp>
        <p:nvSpPr>
          <p:cNvPr id="5" name="Content Placeholder 2"/>
          <p:cNvSpPr txBox="1">
            <a:spLocks/>
          </p:cNvSpPr>
          <p:nvPr/>
        </p:nvSpPr>
        <p:spPr>
          <a:xfrm>
            <a:off x="6141730" y="925088"/>
            <a:ext cx="6175168"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t>Serializable </a:t>
            </a:r>
          </a:p>
          <a:p>
            <a:pPr lvl="1"/>
            <a:r>
              <a:rPr lang="en-GB" sz="2000" dirty="0"/>
              <a:t>Serializes access to data and prevents all anomalies</a:t>
            </a:r>
          </a:p>
          <a:p>
            <a:pPr lvl="1"/>
            <a:r>
              <a:rPr lang="en-GB" sz="2000" dirty="0"/>
              <a:t>Holds locks for transaction duration and key range locks for rows that don’t even exist yet</a:t>
            </a:r>
          </a:p>
          <a:p>
            <a:pPr lvl="1"/>
            <a:r>
              <a:rPr lang="en-GB" sz="2000" dirty="0"/>
              <a:t>The most isolated level and damaging to concurrency</a:t>
            </a:r>
            <a:endParaRPr lang="en-GB" sz="2400" dirty="0"/>
          </a:p>
          <a:p>
            <a:r>
              <a:rPr lang="en-GB" sz="2800" b="1" dirty="0" smtClean="0"/>
              <a:t>Snapshot</a:t>
            </a:r>
            <a:endParaRPr lang="en-GB" sz="2800" b="1" dirty="0"/>
          </a:p>
          <a:p>
            <a:pPr lvl="1"/>
            <a:r>
              <a:rPr lang="en-GB" sz="2000" dirty="0"/>
              <a:t>The only optimistic isolation level</a:t>
            </a:r>
          </a:p>
          <a:p>
            <a:pPr lvl="1"/>
            <a:r>
              <a:rPr lang="en-GB" sz="2000" dirty="0" smtClean="0"/>
              <a:t>Uses </a:t>
            </a:r>
            <a:r>
              <a:rPr lang="en-GB" sz="2000" dirty="0"/>
              <a:t>row versions rather than locks</a:t>
            </a:r>
          </a:p>
          <a:p>
            <a:pPr lvl="1"/>
            <a:r>
              <a:rPr lang="en-GB" sz="2000" dirty="0"/>
              <a:t>Prevents all </a:t>
            </a:r>
            <a:r>
              <a:rPr lang="en-GB" sz="2000" dirty="0" smtClean="0"/>
              <a:t>anomalies </a:t>
            </a:r>
            <a:r>
              <a:rPr lang="en-GB" sz="2000" dirty="0"/>
              <a:t>but update conflicts can occur which will cause a transaction rollback</a:t>
            </a:r>
          </a:p>
          <a:p>
            <a:endParaRPr lang="en-GB" sz="2800" dirty="0" smtClean="0"/>
          </a:p>
        </p:txBody>
      </p:sp>
    </p:spTree>
    <p:extLst>
      <p:ext uri="{BB962C8B-B14F-4D97-AF65-F5344CB8AC3E}">
        <p14:creationId xmlns:p14="http://schemas.microsoft.com/office/powerpoint/2010/main" val="58920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Locking</a:t>
            </a:r>
            <a:endParaRPr lang="en-US" dirty="0"/>
          </a:p>
        </p:txBody>
      </p:sp>
      <p:sp>
        <p:nvSpPr>
          <p:cNvPr id="3" name="Content Placeholder 2"/>
          <p:cNvSpPr>
            <a:spLocks noGrp="1"/>
          </p:cNvSpPr>
          <p:nvPr>
            <p:ph sz="quarter" idx="10"/>
          </p:nvPr>
        </p:nvSpPr>
        <p:spPr>
          <a:xfrm>
            <a:off x="379513" y="841961"/>
            <a:ext cx="11638315" cy="5290388"/>
          </a:xfrm>
        </p:spPr>
        <p:txBody>
          <a:bodyPr/>
          <a:lstStyle/>
          <a:p>
            <a:r>
              <a:rPr lang="en-GB" dirty="0" smtClean="0"/>
              <a:t>SQL Server uses locks to deliver the level of isolation you specify</a:t>
            </a:r>
          </a:p>
          <a:p>
            <a:r>
              <a:rPr lang="en-GB" dirty="0" smtClean="0"/>
              <a:t>Two main locking modes</a:t>
            </a:r>
          </a:p>
          <a:p>
            <a:pPr lvl="1"/>
            <a:r>
              <a:rPr lang="en-GB" b="1" dirty="0" smtClean="0"/>
              <a:t>Shared</a:t>
            </a:r>
            <a:r>
              <a:rPr lang="en-GB" dirty="0" smtClean="0"/>
              <a:t> - Required to read data</a:t>
            </a:r>
          </a:p>
          <a:p>
            <a:pPr lvl="1"/>
            <a:r>
              <a:rPr lang="en-GB" b="1" dirty="0" smtClean="0"/>
              <a:t>Exclusive</a:t>
            </a:r>
            <a:r>
              <a:rPr lang="en-GB" dirty="0" smtClean="0"/>
              <a:t> - Required to write data</a:t>
            </a:r>
          </a:p>
          <a:p>
            <a:r>
              <a:rPr lang="en-GB" dirty="0"/>
              <a:t>Other locking modes</a:t>
            </a:r>
          </a:p>
          <a:p>
            <a:pPr lvl="1"/>
            <a:r>
              <a:rPr lang="en-GB" b="1" dirty="0" smtClean="0"/>
              <a:t>Update</a:t>
            </a:r>
            <a:r>
              <a:rPr lang="en-GB" dirty="0" smtClean="0"/>
              <a:t> - Used </a:t>
            </a:r>
            <a:r>
              <a:rPr lang="en-GB" dirty="0"/>
              <a:t>to prevent deadlocks</a:t>
            </a:r>
          </a:p>
          <a:p>
            <a:pPr lvl="2"/>
            <a:r>
              <a:rPr lang="en-GB" dirty="0"/>
              <a:t>Taken when a process needs to read data before updating it</a:t>
            </a:r>
          </a:p>
          <a:p>
            <a:pPr lvl="1"/>
            <a:r>
              <a:rPr lang="en-GB" b="1" dirty="0"/>
              <a:t>Intent</a:t>
            </a:r>
            <a:r>
              <a:rPr lang="en-GB" dirty="0"/>
              <a:t> </a:t>
            </a:r>
            <a:r>
              <a:rPr lang="en-GB" dirty="0" smtClean="0"/>
              <a:t>- Used </a:t>
            </a:r>
            <a:r>
              <a:rPr lang="en-GB" dirty="0"/>
              <a:t>to indicate that locks are present </a:t>
            </a:r>
            <a:r>
              <a:rPr lang="en-GB" dirty="0" smtClean="0"/>
              <a:t>at a </a:t>
            </a:r>
            <a:r>
              <a:rPr lang="en-GB" dirty="0"/>
              <a:t>lower level of granularity</a:t>
            </a:r>
          </a:p>
          <a:p>
            <a:pPr lvl="2"/>
            <a:r>
              <a:rPr lang="en-GB" dirty="0"/>
              <a:t>A shared lock on a row will also create and intent shared lock on the page and table to which it belongs</a:t>
            </a:r>
          </a:p>
          <a:p>
            <a:endParaRPr lang="en-GB" dirty="0" smtClean="0"/>
          </a:p>
          <a:p>
            <a:pPr marL="457046" lvl="1" indent="0">
              <a:buNone/>
            </a:pPr>
            <a:endParaRPr lang="en-GB" dirty="0" smtClean="0"/>
          </a:p>
          <a:p>
            <a:pPr lvl="1"/>
            <a:endParaRPr lang="en-GB" dirty="0" smtClean="0"/>
          </a:p>
          <a:p>
            <a:endParaRPr lang="en-GB" dirty="0" smtClean="0"/>
          </a:p>
          <a:p>
            <a:pPr lvl="1"/>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76857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Problems</a:t>
            </a:r>
            <a:endParaRPr lang="en-US" dirty="0"/>
          </a:p>
        </p:txBody>
      </p:sp>
      <p:sp>
        <p:nvSpPr>
          <p:cNvPr id="3" name="Content Placeholder 2"/>
          <p:cNvSpPr>
            <a:spLocks noGrp="1"/>
          </p:cNvSpPr>
          <p:nvPr>
            <p:ph sz="quarter" idx="10"/>
          </p:nvPr>
        </p:nvSpPr>
        <p:spPr>
          <a:xfrm>
            <a:off x="379514" y="1015661"/>
            <a:ext cx="11258304" cy="5290388"/>
          </a:xfrm>
        </p:spPr>
        <p:txBody>
          <a:bodyPr/>
          <a:lstStyle/>
          <a:p>
            <a:r>
              <a:rPr lang="en-GB" dirty="0" smtClean="0"/>
              <a:t>Blocking locks</a:t>
            </a:r>
          </a:p>
          <a:p>
            <a:pPr lvl="1"/>
            <a:r>
              <a:rPr lang="en-GB" dirty="0" smtClean="0"/>
              <a:t>Processes are waiting for access to resources</a:t>
            </a:r>
          </a:p>
          <a:p>
            <a:r>
              <a:rPr lang="en-GB" dirty="0" smtClean="0"/>
              <a:t>Deadlocks</a:t>
            </a:r>
          </a:p>
          <a:p>
            <a:pPr lvl="1"/>
            <a:r>
              <a:rPr lang="en-GB" dirty="0" smtClean="0"/>
              <a:t>Two processes each hold a lock that the other needs to continue</a:t>
            </a:r>
          </a:p>
          <a:p>
            <a:pPr lvl="1"/>
            <a:r>
              <a:rPr lang="en-GB" dirty="0" smtClean="0"/>
              <a:t>Automatically detected and resolved </a:t>
            </a:r>
          </a:p>
          <a:p>
            <a:pPr lvl="1"/>
            <a:r>
              <a:rPr lang="en-GB" dirty="0" smtClean="0"/>
              <a:t>Cheapest transaction to rollback is chosen as the victim</a:t>
            </a:r>
          </a:p>
          <a:p>
            <a:r>
              <a:rPr lang="en-GB" dirty="0"/>
              <a:t>Trace flags 1204 and/or 1222 can be used to diagnose deadlock information</a:t>
            </a:r>
          </a:p>
          <a:p>
            <a:r>
              <a:rPr lang="en-GB" dirty="0"/>
              <a:t>DBCC TRACEON (1222,-1)</a:t>
            </a:r>
          </a:p>
          <a:p>
            <a:pPr lvl="1"/>
            <a:r>
              <a:rPr lang="en-GB" dirty="0"/>
              <a:t>Enables the trace flag for all </a:t>
            </a:r>
            <a:r>
              <a:rPr lang="en-GB" dirty="0" smtClean="0"/>
              <a:t>sessions</a:t>
            </a:r>
          </a:p>
          <a:p>
            <a:pPr marL="457046" lvl="1" indent="0">
              <a:buNone/>
            </a:pPr>
            <a:endParaRPr lang="en-GB" dirty="0" smtClean="0"/>
          </a:p>
          <a:p>
            <a:pPr lvl="1"/>
            <a:endParaRPr lang="en-GB" dirty="0" smtClean="0"/>
          </a:p>
          <a:p>
            <a:endParaRPr lang="en-GB" dirty="0" smtClean="0"/>
          </a:p>
          <a:p>
            <a:pPr lvl="1"/>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244576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Isolation levels, locking and deadlocks</a:t>
            </a:r>
            <a:endParaRPr lang="en-GB" dirty="0"/>
          </a:p>
        </p:txBody>
      </p:sp>
    </p:spTree>
    <p:extLst>
      <p:ext uri="{BB962C8B-B14F-4D97-AF65-F5344CB8AC3E}">
        <p14:creationId xmlns:p14="http://schemas.microsoft.com/office/powerpoint/2010/main" val="1636331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86350"/>
            <a:ext cx="11525250" cy="4792263"/>
          </a:xfrm>
        </p:spPr>
        <p:txBody>
          <a:bodyPr>
            <a:normAutofit/>
          </a:bodyPr>
          <a:lstStyle/>
          <a:p>
            <a:r>
              <a:rPr lang="en-GB" dirty="0" smtClean="0"/>
              <a:t>Managing Transactions</a:t>
            </a:r>
          </a:p>
          <a:p>
            <a:r>
              <a:rPr lang="en-GB" dirty="0" smtClean="0"/>
              <a:t>Understanding Isolation Levels</a:t>
            </a:r>
          </a:p>
          <a:p>
            <a:r>
              <a:rPr lang="en-GB" dirty="0" smtClean="0"/>
              <a:t>Understanding locking</a:t>
            </a:r>
          </a:p>
          <a:p>
            <a:r>
              <a:rPr lang="en-GB" dirty="0" smtClean="0"/>
              <a:t>Locking problems</a:t>
            </a:r>
          </a:p>
        </p:txBody>
      </p:sp>
      <p:sp>
        <p:nvSpPr>
          <p:cNvPr id="2" name="Title 1"/>
          <p:cNvSpPr>
            <a:spLocks noGrp="1"/>
          </p:cNvSpPr>
          <p:nvPr>
            <p:ph type="title"/>
          </p:nvPr>
        </p:nvSpPr>
        <p:spPr/>
        <p:txBody>
          <a:bodyPr/>
          <a:lstStyle/>
          <a:p>
            <a:r>
              <a:rPr lang="en-US" dirty="0" smtClean="0"/>
              <a:t>Managing Transactions</a:t>
            </a:r>
            <a:endParaRPr lang="en-US" dirty="0"/>
          </a:p>
        </p:txBody>
      </p:sp>
      <p:sp>
        <p:nvSpPr>
          <p:cNvPr id="4" name="Rectangle 3"/>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1189099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Managing Transactions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342148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Managing Transactions</a:t>
            </a:r>
          </a:p>
          <a:p>
            <a:r>
              <a:rPr lang="en-GB" dirty="0" smtClean="0"/>
              <a:t>Understanding Isolation Levels</a:t>
            </a:r>
          </a:p>
          <a:p>
            <a:r>
              <a:rPr lang="en-GB" dirty="0" smtClean="0"/>
              <a:t>Understanding locking</a:t>
            </a:r>
          </a:p>
          <a:p>
            <a:r>
              <a:rPr lang="en-GB" dirty="0" smtClean="0"/>
              <a:t>Locking problems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55000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Transactions</a:t>
            </a:r>
            <a:endParaRPr lang="en-US" dirty="0"/>
          </a:p>
        </p:txBody>
      </p:sp>
      <p:sp>
        <p:nvSpPr>
          <p:cNvPr id="3" name="Content Placeholder 2"/>
          <p:cNvSpPr>
            <a:spLocks noGrp="1"/>
          </p:cNvSpPr>
          <p:nvPr>
            <p:ph sz="quarter" idx="10"/>
          </p:nvPr>
        </p:nvSpPr>
        <p:spPr>
          <a:xfrm>
            <a:off x="379514" y="1245702"/>
            <a:ext cx="11218126" cy="5290388"/>
          </a:xfrm>
        </p:spPr>
        <p:txBody>
          <a:bodyPr/>
          <a:lstStyle/>
          <a:p>
            <a:r>
              <a:rPr lang="en-GB" dirty="0" smtClean="0"/>
              <a:t>A transaction is a group of tasks defining a unit of work</a:t>
            </a:r>
          </a:p>
          <a:p>
            <a:r>
              <a:rPr lang="en-GB" dirty="0" smtClean="0"/>
              <a:t>The entire unit must succeed or fail together – no partial completion is permitted</a:t>
            </a:r>
          </a:p>
          <a:p>
            <a:r>
              <a:rPr lang="en-GB" dirty="0" smtClean="0"/>
              <a:t>Individual data modification statements are automatically treated as standalone transactions </a:t>
            </a:r>
          </a:p>
          <a:p>
            <a:pPr lvl="1"/>
            <a:r>
              <a:rPr lang="en-GB" dirty="0" smtClean="0"/>
              <a:t>Implicit transactions</a:t>
            </a:r>
          </a:p>
          <a:p>
            <a:r>
              <a:rPr lang="en-GB" dirty="0" smtClean="0"/>
              <a:t>User transactions can be managed with T-SQL</a:t>
            </a:r>
          </a:p>
          <a:p>
            <a:pPr lvl="1"/>
            <a:r>
              <a:rPr lang="en-GB" dirty="0" smtClean="0"/>
              <a:t>BEGIN/COMMIT/ROLLBACK TRANSACTION</a:t>
            </a:r>
          </a:p>
          <a:p>
            <a:pPr lvl="1"/>
            <a:r>
              <a:rPr lang="en-GB" dirty="0" smtClean="0"/>
              <a:t>Explicit transactions</a:t>
            </a:r>
            <a:endParaRPr lang="en-GB" dirty="0"/>
          </a:p>
          <a:p>
            <a:pPr marL="0" indent="0">
              <a:buNone/>
            </a:pPr>
            <a:endParaRPr lang="en-US" dirty="0"/>
          </a:p>
        </p:txBody>
      </p:sp>
    </p:spTree>
    <p:extLst>
      <p:ext uri="{BB962C8B-B14F-4D97-AF65-F5344CB8AC3E}">
        <p14:creationId xmlns:p14="http://schemas.microsoft.com/office/powerpoint/2010/main" val="26707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Transactions</a:t>
            </a:r>
            <a:endParaRPr lang="en-US" dirty="0"/>
          </a:p>
        </p:txBody>
      </p:sp>
      <p:sp>
        <p:nvSpPr>
          <p:cNvPr id="3" name="Content Placeholder 2"/>
          <p:cNvSpPr>
            <a:spLocks noGrp="1"/>
          </p:cNvSpPr>
          <p:nvPr>
            <p:ph sz="quarter" idx="10"/>
          </p:nvPr>
        </p:nvSpPr>
        <p:spPr>
          <a:xfrm>
            <a:off x="379413" y="1388226"/>
            <a:ext cx="11524533" cy="5290388"/>
          </a:xfrm>
        </p:spPr>
        <p:txBody>
          <a:bodyPr/>
          <a:lstStyle/>
          <a:p>
            <a:r>
              <a:rPr lang="en-GB" dirty="0" smtClean="0"/>
              <a:t>Partial success is possible, even with structured exception handling:</a:t>
            </a:r>
          </a:p>
          <a:p>
            <a:endParaRPr lang="en-GB" dirty="0"/>
          </a:p>
          <a:p>
            <a:endParaRPr lang="en-GB" dirty="0"/>
          </a:p>
          <a:p>
            <a:pPr marL="0" indent="0">
              <a:buNone/>
            </a:pPr>
            <a:endParaRPr lang="en-US" dirty="0"/>
          </a:p>
        </p:txBody>
      </p:sp>
      <p:sp>
        <p:nvSpPr>
          <p:cNvPr id="5" name="Rectangle 4"/>
          <p:cNvSpPr/>
          <p:nvPr/>
        </p:nvSpPr>
        <p:spPr>
          <a:xfrm>
            <a:off x="295839" y="2694039"/>
            <a:ext cx="9399638" cy="3046988"/>
          </a:xfrm>
          <a:prstGeom prst="rect">
            <a:avLst/>
          </a:prstGeom>
        </p:spPr>
        <p:txBody>
          <a:bodyPr wrap="square">
            <a:spAutoFit/>
          </a:bodyPr>
          <a:lstStyle/>
          <a:p>
            <a:pPr marL="399915" lvl="1" indent="0">
              <a:buNone/>
            </a:pPr>
            <a:r>
              <a:rPr lang="en-GB" sz="2400" dirty="0" smtClean="0">
                <a:latin typeface="Courier New" panose="02070309020205020404" pitchFamily="49" charset="0"/>
                <a:cs typeface="Courier New" panose="02070309020205020404" pitchFamily="49" charset="0"/>
              </a:rPr>
              <a:t>BEGIN TRY</a:t>
            </a:r>
          </a:p>
          <a:p>
            <a:pPr marL="399915" lvl="1" indent="0">
              <a:buNone/>
            </a:pPr>
            <a:r>
              <a:rPr lang="en-GB" sz="2400" dirty="0" smtClean="0">
                <a:latin typeface="Courier New" panose="02070309020205020404" pitchFamily="49" charset="0"/>
                <a:cs typeface="Courier New" panose="02070309020205020404" pitchFamily="49" charset="0"/>
              </a:rPr>
              <a:t> INSERT </a:t>
            </a:r>
            <a:r>
              <a:rPr lang="en-GB" sz="2400" dirty="0">
                <a:latin typeface="Courier New" panose="02070309020205020404" pitchFamily="49" charset="0"/>
                <a:cs typeface="Courier New" panose="02070309020205020404" pitchFamily="49" charset="0"/>
              </a:rPr>
              <a:t>INTO </a:t>
            </a:r>
            <a:r>
              <a:rPr lang="en-GB" sz="2400" dirty="0" err="1">
                <a:latin typeface="Courier New" panose="02070309020205020404" pitchFamily="49" charset="0"/>
                <a:cs typeface="Courier New" panose="02070309020205020404" pitchFamily="49" charset="0"/>
              </a:rPr>
              <a:t>sales.orders</a:t>
            </a:r>
            <a:r>
              <a:rPr lang="en-GB" sz="2400" dirty="0">
                <a:latin typeface="Courier New" panose="02070309020205020404" pitchFamily="49" charset="0"/>
                <a:cs typeface="Courier New" panose="02070309020205020404" pitchFamily="49" charset="0"/>
              </a:rPr>
              <a:t>…</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INSERT </a:t>
            </a:r>
            <a:r>
              <a:rPr lang="en-GB" sz="2400" dirty="0">
                <a:latin typeface="Courier New" panose="02070309020205020404" pitchFamily="49" charset="0"/>
                <a:cs typeface="Courier New" panose="02070309020205020404" pitchFamily="49" charset="0"/>
              </a:rPr>
              <a:t>INTO </a:t>
            </a:r>
            <a:r>
              <a:rPr lang="en-GB" sz="2400" dirty="0" err="1">
                <a:latin typeface="Courier New" panose="02070309020205020404" pitchFamily="49" charset="0"/>
                <a:cs typeface="Courier New" panose="02070309020205020404" pitchFamily="49" charset="0"/>
              </a:rPr>
              <a:t>sales.orderdetails</a:t>
            </a:r>
            <a:r>
              <a:rPr lang="en-GB" sz="2400" dirty="0">
                <a:latin typeface="Courier New" panose="02070309020205020404" pitchFamily="49" charset="0"/>
                <a:cs typeface="Courier New" panose="02070309020205020404" pitchFamily="49" charset="0"/>
              </a:rPr>
              <a:t>…</a:t>
            </a:r>
          </a:p>
          <a:p>
            <a:pPr marL="399915" lvl="1" indent="0">
              <a:buNone/>
            </a:pPr>
            <a:r>
              <a:rPr lang="en-GB" sz="2400" dirty="0" smtClean="0">
                <a:latin typeface="Courier New" panose="02070309020205020404" pitchFamily="49" charset="0"/>
                <a:cs typeface="Courier New" panose="02070309020205020404" pitchFamily="49" charset="0"/>
              </a:rPr>
              <a:t>END TRY</a:t>
            </a:r>
          </a:p>
          <a:p>
            <a:pPr marL="399915" lvl="1" indent="0">
              <a:buNone/>
            </a:pPr>
            <a:r>
              <a:rPr lang="en-GB" sz="2400" dirty="0" smtClean="0">
                <a:latin typeface="Courier New" panose="02070309020205020404" pitchFamily="49" charset="0"/>
                <a:cs typeface="Courier New" panose="02070309020205020404" pitchFamily="49" charset="0"/>
              </a:rPr>
              <a:t>BEGIN CATCH</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SELECT ERROR_NUMBER()…</a:t>
            </a:r>
          </a:p>
          <a:p>
            <a:pPr marL="399915" lvl="1" indent="0">
              <a:buNone/>
            </a:pPr>
            <a:r>
              <a:rPr lang="en-GB" sz="2400" dirty="0" smtClean="0">
                <a:latin typeface="Courier New" panose="02070309020205020404" pitchFamily="49" charset="0"/>
                <a:cs typeface="Courier New" panose="02070309020205020404" pitchFamily="49" charset="0"/>
              </a:rPr>
              <a:t>END CATCH</a:t>
            </a:r>
          </a:p>
          <a:p>
            <a:pPr marL="399915" lvl="1" indent="0">
              <a:buNone/>
            </a:pPr>
            <a:r>
              <a:rPr lang="en-GB" sz="2400" dirty="0" smtClean="0">
                <a:latin typeface="Courier New" panose="02070309020205020404" pitchFamily="49" charset="0"/>
                <a:cs typeface="Courier New" panose="02070309020205020404" pitchFamily="49" charset="0"/>
              </a:rPr>
              <a:t>GO</a:t>
            </a:r>
            <a:endParaRPr lang="en-GB" sz="2400" dirty="0">
              <a:latin typeface="Courier New" panose="02070309020205020404" pitchFamily="49" charset="0"/>
              <a:cs typeface="Courier New" panose="02070309020205020404" pitchFamily="49" charset="0"/>
            </a:endParaRPr>
          </a:p>
        </p:txBody>
      </p:sp>
      <p:sp>
        <p:nvSpPr>
          <p:cNvPr id="6" name="Rectangular Callout 5"/>
          <p:cNvSpPr/>
          <p:nvPr/>
        </p:nvSpPr>
        <p:spPr>
          <a:xfrm>
            <a:off x="8039595" y="2356196"/>
            <a:ext cx="1952765" cy="675686"/>
          </a:xfrm>
          <a:prstGeom prst="wedgeRectCallout">
            <a:avLst>
              <a:gd name="adj1" fmla="val -160094"/>
              <a:gd name="adj2" fmla="val 8710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Transaction</a:t>
            </a:r>
            <a:endParaRPr lang="en-GB" dirty="0"/>
          </a:p>
        </p:txBody>
      </p:sp>
      <p:sp>
        <p:nvSpPr>
          <p:cNvPr id="7" name="Rectangular Callout 6"/>
          <p:cNvSpPr/>
          <p:nvPr/>
        </p:nvSpPr>
        <p:spPr>
          <a:xfrm>
            <a:off x="7891153" y="3541847"/>
            <a:ext cx="1952765" cy="675686"/>
          </a:xfrm>
          <a:prstGeom prst="wedgeRectCallout">
            <a:avLst>
              <a:gd name="adj1" fmla="val -107795"/>
              <a:gd name="adj2" fmla="val -183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Transaction</a:t>
            </a:r>
            <a:endParaRPr lang="en-GB" dirty="0"/>
          </a:p>
        </p:txBody>
      </p:sp>
    </p:spTree>
    <p:extLst>
      <p:ext uri="{BB962C8B-B14F-4D97-AF65-F5344CB8AC3E}">
        <p14:creationId xmlns:p14="http://schemas.microsoft.com/office/powerpoint/2010/main" val="209075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Transactions</a:t>
            </a:r>
            <a:endParaRPr lang="en-US" dirty="0"/>
          </a:p>
        </p:txBody>
      </p:sp>
      <p:sp>
        <p:nvSpPr>
          <p:cNvPr id="3" name="Content Placeholder 2"/>
          <p:cNvSpPr>
            <a:spLocks noGrp="1"/>
          </p:cNvSpPr>
          <p:nvPr>
            <p:ph sz="quarter" idx="10"/>
          </p:nvPr>
        </p:nvSpPr>
        <p:spPr>
          <a:xfrm>
            <a:off x="379413" y="1388226"/>
            <a:ext cx="5106987" cy="5290388"/>
          </a:xfrm>
        </p:spPr>
        <p:txBody>
          <a:bodyPr/>
          <a:lstStyle/>
          <a:p>
            <a:r>
              <a:rPr lang="en-GB" dirty="0" smtClean="0"/>
              <a:t>Transaction commands identify blocks of code that must succeed or fail together and provide points where the database engine can roll back operations</a:t>
            </a:r>
            <a:endParaRPr lang="en-GB" dirty="0"/>
          </a:p>
          <a:p>
            <a:endParaRPr lang="en-GB" dirty="0"/>
          </a:p>
          <a:p>
            <a:pPr marL="0" indent="0">
              <a:buNone/>
            </a:pPr>
            <a:endParaRPr lang="en-US" dirty="0"/>
          </a:p>
        </p:txBody>
      </p:sp>
      <p:sp>
        <p:nvSpPr>
          <p:cNvPr id="5" name="Rectangle 4"/>
          <p:cNvSpPr/>
          <p:nvPr/>
        </p:nvSpPr>
        <p:spPr>
          <a:xfrm>
            <a:off x="5237018" y="1388226"/>
            <a:ext cx="7522292" cy="4154984"/>
          </a:xfrm>
          <a:prstGeom prst="rect">
            <a:avLst/>
          </a:prstGeom>
        </p:spPr>
        <p:txBody>
          <a:bodyPr wrap="square">
            <a:spAutoFit/>
          </a:bodyPr>
          <a:lstStyle/>
          <a:p>
            <a:pPr marL="399915" lvl="1" indent="0">
              <a:buNone/>
            </a:pPr>
            <a:r>
              <a:rPr lang="en-GB" sz="2400" dirty="0" smtClean="0">
                <a:latin typeface="Courier New" panose="02070309020205020404" pitchFamily="49" charset="0"/>
                <a:cs typeface="Courier New" panose="02070309020205020404" pitchFamily="49" charset="0"/>
              </a:rPr>
              <a:t>BEGIN TRY</a:t>
            </a:r>
          </a:p>
          <a:p>
            <a:pPr marL="399915" lvl="1" indent="0">
              <a:buNone/>
            </a:pPr>
            <a:r>
              <a:rPr lang="en-GB" sz="2400" dirty="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BEGIN TRANSACTION</a:t>
            </a:r>
          </a:p>
          <a:p>
            <a:pPr marL="399915" lvl="1" indent="0">
              <a:buNone/>
            </a:pPr>
            <a:r>
              <a:rPr lang="en-GB" sz="2400" dirty="0" smtClean="0">
                <a:latin typeface="Courier New" panose="02070309020205020404" pitchFamily="49" charset="0"/>
                <a:cs typeface="Courier New" panose="02070309020205020404" pitchFamily="49" charset="0"/>
              </a:rPr>
              <a:t>  INSERT </a:t>
            </a:r>
            <a:r>
              <a:rPr lang="en-GB" sz="2400" dirty="0">
                <a:latin typeface="Courier New" panose="02070309020205020404" pitchFamily="49" charset="0"/>
                <a:cs typeface="Courier New" panose="02070309020205020404" pitchFamily="49" charset="0"/>
              </a:rPr>
              <a:t>INTO </a:t>
            </a:r>
            <a:r>
              <a:rPr lang="en-GB" sz="2400" dirty="0" err="1">
                <a:latin typeface="Courier New" panose="02070309020205020404" pitchFamily="49" charset="0"/>
                <a:cs typeface="Courier New" panose="02070309020205020404" pitchFamily="49" charset="0"/>
              </a:rPr>
              <a:t>sales.orders</a:t>
            </a:r>
            <a:r>
              <a:rPr lang="en-GB" sz="2400" dirty="0">
                <a:latin typeface="Courier New" panose="02070309020205020404" pitchFamily="49" charset="0"/>
                <a:cs typeface="Courier New" panose="02070309020205020404" pitchFamily="49" charset="0"/>
              </a:rPr>
              <a:t>…</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INSERT </a:t>
            </a:r>
            <a:r>
              <a:rPr lang="en-GB" sz="2400" dirty="0">
                <a:latin typeface="Courier New" panose="02070309020205020404" pitchFamily="49" charset="0"/>
                <a:cs typeface="Courier New" panose="02070309020205020404" pitchFamily="49" charset="0"/>
              </a:rPr>
              <a:t>INTO </a:t>
            </a:r>
            <a:r>
              <a:rPr lang="en-GB" sz="2400" dirty="0" err="1">
                <a:latin typeface="Courier New" panose="02070309020205020404" pitchFamily="49" charset="0"/>
                <a:cs typeface="Courier New" panose="02070309020205020404" pitchFamily="49" charset="0"/>
              </a:rPr>
              <a:t>sales.orderdetails</a:t>
            </a:r>
            <a:r>
              <a:rPr lang="en-GB" sz="2400" dirty="0">
                <a:latin typeface="Courier New" panose="02070309020205020404" pitchFamily="49" charset="0"/>
                <a:cs typeface="Courier New" panose="02070309020205020404" pitchFamily="49" charset="0"/>
              </a:rPr>
              <a:t>…</a:t>
            </a:r>
          </a:p>
          <a:p>
            <a:pPr marL="399915" lvl="1" indent="0">
              <a:buNone/>
            </a:pPr>
            <a:r>
              <a:rPr lang="en-GB" sz="2400" dirty="0" smtClean="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COMMIT TRANSACTION</a:t>
            </a:r>
          </a:p>
          <a:p>
            <a:pPr marL="399915" lvl="1" indent="0">
              <a:buNone/>
            </a:pPr>
            <a:r>
              <a:rPr lang="en-GB" sz="2400" dirty="0" smtClean="0">
                <a:latin typeface="Courier New" panose="02070309020205020404" pitchFamily="49" charset="0"/>
                <a:cs typeface="Courier New" panose="02070309020205020404" pitchFamily="49" charset="0"/>
              </a:rPr>
              <a:t>END TRY</a:t>
            </a:r>
          </a:p>
          <a:p>
            <a:pPr marL="399915" lvl="1" indent="0">
              <a:buNone/>
            </a:pPr>
            <a:r>
              <a:rPr lang="en-GB" sz="2400" dirty="0" smtClean="0">
                <a:latin typeface="Courier New" panose="02070309020205020404" pitchFamily="49" charset="0"/>
                <a:cs typeface="Courier New" panose="02070309020205020404" pitchFamily="49" charset="0"/>
              </a:rPr>
              <a:t>BEGIN CATCH</a:t>
            </a:r>
          </a:p>
          <a:p>
            <a:pPr marL="399915" lvl="1"/>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ROLLBACK </a:t>
            </a:r>
            <a:r>
              <a:rPr lang="en-GB" sz="2400" b="1" dirty="0" smtClean="0">
                <a:latin typeface="Courier New" panose="02070309020205020404" pitchFamily="49" charset="0"/>
                <a:cs typeface="Courier New" panose="02070309020205020404" pitchFamily="49" charset="0"/>
              </a:rPr>
              <a:t>TRANSACTION</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SELECT ERROR_NUMBER()…</a:t>
            </a:r>
          </a:p>
          <a:p>
            <a:pPr marL="399915" lvl="1" indent="0">
              <a:buNone/>
            </a:pPr>
            <a:r>
              <a:rPr lang="en-GB" sz="2400" dirty="0" smtClean="0">
                <a:latin typeface="Courier New" panose="02070309020205020404" pitchFamily="49" charset="0"/>
                <a:cs typeface="Courier New" panose="02070309020205020404" pitchFamily="49" charset="0"/>
              </a:rPr>
              <a:t>END CATCH</a:t>
            </a:r>
          </a:p>
          <a:p>
            <a:pPr marL="399915" lvl="1" indent="0">
              <a:buNone/>
            </a:pPr>
            <a:r>
              <a:rPr lang="en-GB" sz="2400" dirty="0" smtClean="0">
                <a:latin typeface="Courier New" panose="02070309020205020404" pitchFamily="49" charset="0"/>
                <a:cs typeface="Courier New" panose="02070309020205020404" pitchFamily="49" charset="0"/>
              </a:rPr>
              <a:t>GO</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764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Transactions</a:t>
            </a:r>
            <a:endParaRPr lang="en-GB" dirty="0"/>
          </a:p>
        </p:txBody>
      </p:sp>
    </p:spTree>
    <p:extLst>
      <p:ext uri="{BB962C8B-B14F-4D97-AF65-F5344CB8AC3E}">
        <p14:creationId xmlns:p14="http://schemas.microsoft.com/office/powerpoint/2010/main" val="236790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Concurrency</a:t>
            </a:r>
            <a:endParaRPr lang="en-US" dirty="0"/>
          </a:p>
        </p:txBody>
      </p:sp>
      <p:sp>
        <p:nvSpPr>
          <p:cNvPr id="3" name="Content Placeholder 2"/>
          <p:cNvSpPr>
            <a:spLocks noGrp="1"/>
          </p:cNvSpPr>
          <p:nvPr>
            <p:ph sz="quarter" idx="10"/>
          </p:nvPr>
        </p:nvSpPr>
        <p:spPr>
          <a:xfrm>
            <a:off x="379413" y="1388226"/>
            <a:ext cx="11329657" cy="5290388"/>
          </a:xfrm>
        </p:spPr>
        <p:txBody>
          <a:bodyPr/>
          <a:lstStyle/>
          <a:p>
            <a:r>
              <a:rPr lang="en-GB" dirty="0" smtClean="0"/>
              <a:t>Concurrency is the ability for multiple processes to access the same data at the same time</a:t>
            </a:r>
          </a:p>
          <a:p>
            <a:r>
              <a:rPr lang="en-GB" dirty="0" smtClean="0"/>
              <a:t>Two approaches to managing this effectively:</a:t>
            </a:r>
          </a:p>
          <a:p>
            <a:pPr lvl="1"/>
            <a:r>
              <a:rPr lang="en-GB" dirty="0" smtClean="0"/>
              <a:t>Pessimistic assumes that different processes will try to read and write to the same data simultaneously </a:t>
            </a:r>
          </a:p>
          <a:p>
            <a:pPr lvl="2"/>
            <a:r>
              <a:rPr lang="en-GB" dirty="0" smtClean="0"/>
              <a:t>Uses locks to prevent conflicts</a:t>
            </a:r>
          </a:p>
          <a:p>
            <a:pPr lvl="1"/>
            <a:r>
              <a:rPr lang="en-GB" dirty="0" smtClean="0"/>
              <a:t>Optimistic assumes that it is unlikely that readers and writers will be in conflict</a:t>
            </a:r>
          </a:p>
          <a:p>
            <a:pPr lvl="2"/>
            <a:r>
              <a:rPr lang="en-GB" dirty="0" smtClean="0"/>
              <a:t>Doesn’t use locks</a:t>
            </a:r>
          </a:p>
          <a:p>
            <a:pPr lvl="1"/>
            <a:r>
              <a:rPr lang="en-GB" dirty="0"/>
              <a:t>Pessimistic concurrency is the default</a:t>
            </a:r>
          </a:p>
          <a:p>
            <a:pPr lvl="1"/>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32912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4</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285C052D-1B37-4937-B5CB-C25DE0DA4D4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6578</TotalTime>
  <Words>617</Words>
  <Application>Microsoft Office PowerPoint</Application>
  <PresentationFormat>Widescreen</PresentationFormat>
  <Paragraphs>140</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vt:lpstr>
      <vt:lpstr>Segoe UI</vt:lpstr>
      <vt:lpstr>Segoe UI Light</vt:lpstr>
      <vt:lpstr>1_Office Theme</vt:lpstr>
      <vt:lpstr>Developing  Microsoft SQL Server Databases</vt:lpstr>
      <vt:lpstr>Course Topics</vt:lpstr>
      <vt:lpstr>PowerPoint Presentation</vt:lpstr>
      <vt:lpstr>Module Overview</vt:lpstr>
      <vt:lpstr>Managing Transactions</vt:lpstr>
      <vt:lpstr>Implicit Transactions</vt:lpstr>
      <vt:lpstr>Explicit Transactions</vt:lpstr>
      <vt:lpstr>Transactions</vt:lpstr>
      <vt:lpstr>Managing Concurrency</vt:lpstr>
      <vt:lpstr>Potential Concurrency Issues</vt:lpstr>
      <vt:lpstr>Isolation Levels</vt:lpstr>
      <vt:lpstr>Understanding Locking</vt:lpstr>
      <vt:lpstr>Locking Problems</vt:lpstr>
      <vt:lpstr>Isolation levels, locking and deadlocks</vt:lpstr>
      <vt:lpstr>Managing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211</cp:revision>
  <dcterms:created xsi:type="dcterms:W3CDTF">2013-02-15T23:12:42Z</dcterms:created>
  <dcterms:modified xsi:type="dcterms:W3CDTF">2015-01-14T16:36:13Z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