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287" r:id="rId6"/>
    <p:sldId id="292" r:id="rId7"/>
    <p:sldId id="293" r:id="rId8"/>
    <p:sldId id="299" r:id="rId9"/>
    <p:sldId id="384" r:id="rId10"/>
    <p:sldId id="382" r:id="rId11"/>
    <p:sldId id="388" r:id="rId12"/>
    <p:sldId id="389" r:id="rId13"/>
    <p:sldId id="385" r:id="rId14"/>
    <p:sldId id="383" r:id="rId15"/>
    <p:sldId id="399" r:id="rId16"/>
    <p:sldId id="393" r:id="rId17"/>
    <p:sldId id="395" r:id="rId18"/>
    <p:sldId id="394" r:id="rId19"/>
    <p:sldId id="397" r:id="rId20"/>
    <p:sldId id="386" r:id="rId21"/>
    <p:sldId id="398" r:id="rId22"/>
    <p:sldId id="402" r:id="rId23"/>
    <p:sldId id="425"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37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460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3067031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Columnstore Indexes</a:t>
            </a:r>
            <a:endParaRPr lang="en-GB" dirty="0"/>
          </a:p>
        </p:txBody>
      </p:sp>
    </p:spTree>
    <p:extLst>
      <p:ext uri="{BB962C8B-B14F-4D97-AF65-F5344CB8AC3E}">
        <p14:creationId xmlns:p14="http://schemas.microsoft.com/office/powerpoint/2010/main" val="657953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OLTP</a:t>
            </a:r>
            <a:endParaRPr lang="en-US" dirty="0"/>
          </a:p>
        </p:txBody>
      </p:sp>
      <p:sp>
        <p:nvSpPr>
          <p:cNvPr id="3" name="Content Placeholder 2"/>
          <p:cNvSpPr>
            <a:spLocks noGrp="1"/>
          </p:cNvSpPr>
          <p:nvPr>
            <p:ph sz="quarter" idx="10"/>
          </p:nvPr>
        </p:nvSpPr>
        <p:spPr>
          <a:xfrm>
            <a:off x="379413" y="1388226"/>
            <a:ext cx="9285697" cy="5290388"/>
          </a:xfrm>
        </p:spPr>
        <p:txBody>
          <a:bodyPr/>
          <a:lstStyle/>
          <a:p>
            <a:r>
              <a:rPr lang="en-GB" dirty="0" smtClean="0"/>
              <a:t>New in SQL Server 2014</a:t>
            </a:r>
          </a:p>
          <a:p>
            <a:r>
              <a:rPr lang="en-GB" dirty="0" smtClean="0"/>
              <a:t>High-performance OLTP feature</a:t>
            </a:r>
          </a:p>
          <a:p>
            <a:r>
              <a:rPr lang="en-GB" dirty="0" smtClean="0"/>
              <a:t>Memory-optimized tables</a:t>
            </a:r>
          </a:p>
          <a:p>
            <a:r>
              <a:rPr lang="en-GB" dirty="0" smtClean="0"/>
              <a:t>Natively compiled stored procedures</a:t>
            </a:r>
            <a:endParaRPr lang="en-GB" dirty="0"/>
          </a:p>
          <a:p>
            <a:pPr marL="0" indent="0">
              <a:buNone/>
            </a:pPr>
            <a:endParaRPr lang="en-US" dirty="0"/>
          </a:p>
        </p:txBody>
      </p:sp>
    </p:spTree>
    <p:extLst>
      <p:ext uri="{BB962C8B-B14F-4D97-AF65-F5344CB8AC3E}">
        <p14:creationId xmlns:p14="http://schemas.microsoft.com/office/powerpoint/2010/main" val="104216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Memory-Optimized Tables</a:t>
            </a:r>
            <a:endParaRPr lang="en-US" dirty="0"/>
          </a:p>
        </p:txBody>
      </p:sp>
      <p:sp>
        <p:nvSpPr>
          <p:cNvPr id="3" name="Content Placeholder 2"/>
          <p:cNvSpPr>
            <a:spLocks noGrp="1"/>
          </p:cNvSpPr>
          <p:nvPr>
            <p:ph sz="quarter" idx="10"/>
          </p:nvPr>
        </p:nvSpPr>
        <p:spPr>
          <a:xfrm>
            <a:off x="379514" y="901337"/>
            <a:ext cx="11222779" cy="5290388"/>
          </a:xfrm>
        </p:spPr>
        <p:txBody>
          <a:bodyPr/>
          <a:lstStyle/>
          <a:p>
            <a:r>
              <a:rPr lang="en-GB" dirty="0" smtClean="0"/>
              <a:t>What are memory-optimized tables?</a:t>
            </a:r>
          </a:p>
          <a:p>
            <a:pPr lvl="1"/>
            <a:r>
              <a:rPr lang="en-GB" sz="2400" dirty="0" smtClean="0"/>
              <a:t>Defined as C structs, compiled into DLLs and loaded into memory</a:t>
            </a:r>
          </a:p>
          <a:p>
            <a:pPr lvl="1"/>
            <a:r>
              <a:rPr lang="en-GB" sz="2400" dirty="0" smtClean="0"/>
              <a:t>Can be persisted as FILESTREAM data, or nondurable</a:t>
            </a:r>
          </a:p>
          <a:p>
            <a:pPr lvl="1"/>
            <a:r>
              <a:rPr lang="en-GB" sz="2400" dirty="0" smtClean="0"/>
              <a:t>Do not apply any locking semantics</a:t>
            </a:r>
          </a:p>
          <a:p>
            <a:pPr lvl="1"/>
            <a:r>
              <a:rPr lang="en-GB" sz="2400" dirty="0" smtClean="0"/>
              <a:t>Can be indexed by using hash indexes</a:t>
            </a:r>
          </a:p>
          <a:p>
            <a:pPr lvl="1"/>
            <a:r>
              <a:rPr lang="en-GB" sz="2400" dirty="0" smtClean="0"/>
              <a:t>Can coexist with disk-based tables</a:t>
            </a:r>
          </a:p>
          <a:p>
            <a:pPr lvl="1"/>
            <a:r>
              <a:rPr lang="en-GB" sz="2400" dirty="0" smtClean="0"/>
              <a:t>Can be queried by using T-SQL</a:t>
            </a:r>
          </a:p>
          <a:p>
            <a:pPr lvl="1"/>
            <a:r>
              <a:rPr lang="en-GB" sz="2400" dirty="0" smtClean="0"/>
              <a:t>Do not support identity columns or foreign key constraints</a:t>
            </a:r>
          </a:p>
          <a:p>
            <a:r>
              <a:rPr lang="en-GB" dirty="0"/>
              <a:t>Scenarios for Memory-Optimized tables</a:t>
            </a:r>
          </a:p>
          <a:p>
            <a:pPr lvl="1"/>
            <a:r>
              <a:rPr lang="en-GB" sz="2400" dirty="0"/>
              <a:t>Optimistic concurrency optimizes latch-bound workloads</a:t>
            </a:r>
          </a:p>
          <a:p>
            <a:pPr lvl="2"/>
            <a:r>
              <a:rPr lang="en-GB" sz="2000" dirty="0"/>
              <a:t>Multiple concurrent transactions modify large numbers of rows</a:t>
            </a:r>
          </a:p>
          <a:p>
            <a:pPr lvl="2"/>
            <a:r>
              <a:rPr lang="en-GB" sz="2000" dirty="0"/>
              <a:t>A table contains “hot” pages</a:t>
            </a:r>
          </a:p>
          <a:p>
            <a:endParaRPr lang="en-GB" dirty="0"/>
          </a:p>
          <a:p>
            <a:pPr marL="0" indent="0">
              <a:buNone/>
            </a:pPr>
            <a:endParaRPr lang="en-US" dirty="0"/>
          </a:p>
        </p:txBody>
      </p:sp>
    </p:spTree>
    <p:extLst>
      <p:ext uri="{BB962C8B-B14F-4D97-AF65-F5344CB8AC3E}">
        <p14:creationId xmlns:p14="http://schemas.microsoft.com/office/powerpoint/2010/main" val="33900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Memory-Optimized Tables (1)</a:t>
            </a:r>
            <a:endParaRPr lang="en-US" dirty="0"/>
          </a:p>
        </p:txBody>
      </p:sp>
      <p:sp>
        <p:nvSpPr>
          <p:cNvPr id="3" name="Content Placeholder 2"/>
          <p:cNvSpPr>
            <a:spLocks noGrp="1"/>
          </p:cNvSpPr>
          <p:nvPr>
            <p:ph sz="quarter" idx="10"/>
          </p:nvPr>
        </p:nvSpPr>
        <p:spPr>
          <a:xfrm>
            <a:off x="379413" y="1388226"/>
            <a:ext cx="11448793" cy="4479174"/>
          </a:xfrm>
        </p:spPr>
        <p:txBody>
          <a:bodyPr/>
          <a:lstStyle/>
          <a:p>
            <a:r>
              <a:rPr lang="en-GB" dirty="0" smtClean="0"/>
              <a:t>Add a </a:t>
            </a:r>
            <a:r>
              <a:rPr lang="en-GB" dirty="0" err="1" smtClean="0"/>
              <a:t>filegroup</a:t>
            </a:r>
            <a:r>
              <a:rPr lang="en-GB" dirty="0" smtClean="0"/>
              <a:t> for memory-optimized data</a:t>
            </a:r>
          </a:p>
          <a:p>
            <a:pPr marL="399915" lvl="1" indent="0">
              <a:spcBef>
                <a:spcPts val="0"/>
              </a:spcBef>
              <a:buNone/>
            </a:pPr>
            <a:endParaRPr lang="en-GB" sz="2400" dirty="0" smtClean="0">
              <a:latin typeface="Courier New" panose="02070309020205020404" pitchFamily="49" charset="0"/>
              <a:cs typeface="Courier New" panose="02070309020205020404" pitchFamily="49" charset="0"/>
            </a:endParaRPr>
          </a:p>
          <a:p>
            <a:pPr marL="399915" lvl="1" indent="0">
              <a:spcBef>
                <a:spcPts val="0"/>
              </a:spcBef>
              <a:buNone/>
            </a:pPr>
            <a:r>
              <a:rPr lang="en-GB" sz="2400" dirty="0" smtClean="0">
                <a:latin typeface="Courier New" panose="02070309020205020404" pitchFamily="49" charset="0"/>
                <a:cs typeface="Courier New" panose="02070309020205020404" pitchFamily="49" charset="0"/>
              </a:rPr>
              <a:t>ALTER </a:t>
            </a:r>
            <a:r>
              <a:rPr lang="en-GB" sz="2400" dirty="0">
                <a:latin typeface="Courier New" panose="02070309020205020404" pitchFamily="49" charset="0"/>
                <a:cs typeface="Courier New" panose="02070309020205020404" pitchFamily="49" charset="0"/>
              </a:rPr>
              <a:t>DATABASE </a:t>
            </a:r>
            <a:r>
              <a:rPr lang="en-GB" sz="2400" dirty="0" err="1">
                <a:latin typeface="Courier New" panose="02070309020205020404" pitchFamily="49" charset="0"/>
                <a:cs typeface="Courier New" panose="02070309020205020404" pitchFamily="49" charset="0"/>
              </a:rPr>
              <a:t>MyDB</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ADD FILEGROUP </a:t>
            </a:r>
            <a:r>
              <a:rPr lang="en-GB" sz="2400" dirty="0" err="1">
                <a:latin typeface="Courier New" panose="02070309020205020404" pitchFamily="49" charset="0"/>
                <a:cs typeface="Courier New" panose="02070309020205020404" pitchFamily="49" charset="0"/>
              </a:rPr>
              <a:t>mem_data</a:t>
            </a: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CONTAINS MEMORY_OPTIMIZED_DATA</a:t>
            </a: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smtClean="0">
                <a:latin typeface="Courier New" panose="02070309020205020404" pitchFamily="49" charset="0"/>
                <a:cs typeface="Courier New" panose="02070309020205020404" pitchFamily="49" charset="0"/>
              </a:rPr>
              <a:t>GO</a:t>
            </a:r>
          </a:p>
          <a:p>
            <a:pPr marL="399915" lvl="1" indent="0">
              <a:spcBef>
                <a:spcPts val="0"/>
              </a:spcBef>
              <a:buNone/>
            </a:pP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ALTER DATABASE </a:t>
            </a:r>
            <a:r>
              <a:rPr lang="en-GB" sz="2400" dirty="0" err="1">
                <a:latin typeface="Courier New" panose="02070309020205020404" pitchFamily="49" charset="0"/>
                <a:cs typeface="Courier New" panose="02070309020205020404" pitchFamily="49" charset="0"/>
              </a:rPr>
              <a:t>MyDB</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ADD FILE (NAME = </a:t>
            </a:r>
            <a:r>
              <a:rPr lang="en-GB" sz="2400" dirty="0" smtClean="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MemData</a:t>
            </a:r>
            <a:r>
              <a:rPr lang="en-GB" sz="2400" dirty="0" smtClean="0">
                <a:latin typeface="Courier New" panose="02070309020205020404" pitchFamily="49" charset="0"/>
                <a:cs typeface="Courier New" panose="02070309020205020404" pitchFamily="49" charset="0"/>
              </a:rPr>
              <a:t>'</a:t>
            </a:r>
          </a:p>
          <a:p>
            <a:pPr marL="399915" lvl="1" indent="0">
              <a:spcBef>
                <a:spcPts val="0"/>
              </a:spcBef>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FILENAME </a:t>
            </a:r>
            <a:r>
              <a:rPr lang="en-GB" sz="2400" dirty="0">
                <a:latin typeface="Courier New" panose="02070309020205020404" pitchFamily="49" charset="0"/>
                <a:cs typeface="Courier New" panose="02070309020205020404" pitchFamily="49" charset="0"/>
              </a:rPr>
              <a:t>= 'D:\Data\</a:t>
            </a:r>
            <a:r>
              <a:rPr lang="en-GB" sz="2400" dirty="0" err="1">
                <a:latin typeface="Courier New" panose="02070309020205020404" pitchFamily="49" charset="0"/>
                <a:cs typeface="Courier New" panose="02070309020205020404" pitchFamily="49" charset="0"/>
              </a:rPr>
              <a:t>MyDB_MemData.ndf</a:t>
            </a: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a:latin typeface="Courier New" panose="02070309020205020404" pitchFamily="49" charset="0"/>
                <a:cs typeface="Courier New" panose="02070309020205020404" pitchFamily="49" charset="0"/>
              </a:rPr>
              <a:t>TO FILEGROUP </a:t>
            </a:r>
            <a:r>
              <a:rPr lang="en-GB" sz="2400" dirty="0" err="1">
                <a:latin typeface="Courier New" panose="02070309020205020404" pitchFamily="49" charset="0"/>
                <a:cs typeface="Courier New" panose="02070309020205020404" pitchFamily="49" charset="0"/>
              </a:rPr>
              <a:t>mem_data</a:t>
            </a:r>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1065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Memory-Optimized Tables </a:t>
            </a:r>
            <a:r>
              <a:rPr lang="en-US" dirty="0" smtClean="0"/>
              <a:t>(2)</a:t>
            </a:r>
            <a:endParaRPr lang="en-US" dirty="0"/>
          </a:p>
        </p:txBody>
      </p:sp>
      <p:sp>
        <p:nvSpPr>
          <p:cNvPr id="3" name="Content Placeholder 2"/>
          <p:cNvSpPr>
            <a:spLocks noGrp="1"/>
          </p:cNvSpPr>
          <p:nvPr>
            <p:ph sz="quarter" idx="10"/>
          </p:nvPr>
        </p:nvSpPr>
        <p:spPr>
          <a:xfrm>
            <a:off x="379413" y="1388226"/>
            <a:ext cx="11448793" cy="5290388"/>
          </a:xfrm>
        </p:spPr>
        <p:txBody>
          <a:bodyPr/>
          <a:lstStyle/>
          <a:p>
            <a:r>
              <a:rPr lang="en-GB" dirty="0" smtClean="0"/>
              <a:t>Create a memory-optimized table</a:t>
            </a:r>
          </a:p>
          <a:p>
            <a:pPr marL="399915" lvl="1" indent="0">
              <a:spcBef>
                <a:spcPts val="0"/>
              </a:spcBef>
              <a:buNone/>
            </a:pPr>
            <a:endParaRPr lang="en-GB" sz="4000" dirty="0" smtClean="0">
              <a:latin typeface="Courier New" panose="02070309020205020404" pitchFamily="49" charset="0"/>
              <a:cs typeface="Courier New" panose="02070309020205020404" pitchFamily="49" charset="0"/>
            </a:endParaRPr>
          </a:p>
          <a:p>
            <a:pPr marL="399915" lvl="1" indent="0">
              <a:buNone/>
            </a:pPr>
            <a:r>
              <a:rPr lang="en-GB" sz="2400" dirty="0">
                <a:latin typeface="Courier New" panose="02070309020205020404" pitchFamily="49" charset="0"/>
                <a:cs typeface="Courier New" panose="02070309020205020404" pitchFamily="49" charset="0"/>
              </a:rPr>
              <a:t>CREATE TABLE </a:t>
            </a:r>
            <a:r>
              <a:rPr lang="en-GB" sz="2400" dirty="0" err="1">
                <a:latin typeface="Courier New" panose="02070309020205020404" pitchFamily="49" charset="0"/>
                <a:cs typeface="Courier New" panose="02070309020205020404" pitchFamily="49" charset="0"/>
              </a:rPr>
              <a:t>dbo.MemoryTable</a:t>
            </a:r>
            <a:endParaRPr lang="en-GB" sz="2400" dirty="0">
              <a:latin typeface="Courier New" panose="02070309020205020404" pitchFamily="49" charset="0"/>
              <a:cs typeface="Courier New" panose="02070309020205020404" pitchFamily="49" charset="0"/>
            </a:endParaRPr>
          </a:p>
          <a:p>
            <a:pPr marL="399915" lvl="1" indent="0">
              <a:buNone/>
            </a:pP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OrderId</a:t>
            </a:r>
            <a:r>
              <a:rPr lang="en-GB" sz="2400" dirty="0">
                <a:latin typeface="Courier New" panose="02070309020205020404" pitchFamily="49" charset="0"/>
                <a:cs typeface="Courier New" panose="02070309020205020404" pitchFamily="49" charset="0"/>
              </a:rPr>
              <a:t> INTEGER NOT NULL PRIMARY KEY NONCLUSTERED </a:t>
            </a:r>
            <a:r>
              <a:rPr lang="en-GB" sz="2400" b="1" dirty="0">
                <a:latin typeface="Courier New" panose="02070309020205020404" pitchFamily="49" charset="0"/>
                <a:cs typeface="Courier New" panose="02070309020205020404" pitchFamily="49" charset="0"/>
              </a:rPr>
              <a:t>HASH </a:t>
            </a:r>
            <a:endParaRPr lang="en-GB" sz="2400" b="1" dirty="0" smtClean="0">
              <a:latin typeface="Courier New" panose="02070309020205020404" pitchFamily="49" charset="0"/>
              <a:cs typeface="Courier New" panose="02070309020205020404" pitchFamily="49" charset="0"/>
            </a:endParaRPr>
          </a:p>
          <a:p>
            <a:pPr marL="399915" lvl="1" indent="0">
              <a:buNone/>
            </a:pPr>
            <a:r>
              <a:rPr lang="en-GB" sz="2400" b="1" dirty="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                         WITH </a:t>
            </a:r>
            <a:r>
              <a:rPr lang="en-GB" sz="2400" b="1" dirty="0">
                <a:latin typeface="Courier New" panose="02070309020205020404" pitchFamily="49" charset="0"/>
                <a:cs typeface="Courier New" panose="02070309020205020404" pitchFamily="49" charset="0"/>
              </a:rPr>
              <a:t>(BUCKET_COUNT = 1000000</a:t>
            </a:r>
            <a:r>
              <a:rPr lang="en-GB" sz="2400" dirty="0">
                <a:latin typeface="Courier New" panose="02070309020205020404" pitchFamily="49" charset="0"/>
                <a:cs typeface="Courier New" panose="02070309020205020404" pitchFamily="49" charset="0"/>
              </a:rPr>
              <a:t>),</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OrderDate</a:t>
            </a:r>
            <a:r>
              <a:rPr lang="en-GB" sz="2400" dirty="0">
                <a:latin typeface="Courier New" panose="02070309020205020404" pitchFamily="49" charset="0"/>
                <a:cs typeface="Courier New" panose="02070309020205020404" pitchFamily="49" charset="0"/>
              </a:rPr>
              <a:t> DATETIME NOT NULL,</a:t>
            </a:r>
          </a:p>
          <a:p>
            <a:pPr marL="399915" lvl="1"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ProductCode</a:t>
            </a:r>
            <a:r>
              <a:rPr lang="en-GB" sz="2400" dirty="0">
                <a:latin typeface="Courier New" panose="02070309020205020404" pitchFamily="49" charset="0"/>
                <a:cs typeface="Courier New" panose="02070309020205020404" pitchFamily="49" charset="0"/>
              </a:rPr>
              <a:t> INTEGER NULL,</a:t>
            </a:r>
          </a:p>
          <a:p>
            <a:pPr marL="399915" lvl="1" indent="0">
              <a:buNone/>
            </a:pPr>
            <a:r>
              <a:rPr lang="en-GB" sz="2400" dirty="0">
                <a:latin typeface="Courier New" panose="02070309020205020404" pitchFamily="49" charset="0"/>
                <a:cs typeface="Courier New" panose="02070309020205020404" pitchFamily="49" charset="0"/>
              </a:rPr>
              <a:t> Quantity INTEGER NULL)</a:t>
            </a:r>
          </a:p>
          <a:p>
            <a:pPr marL="399915" lvl="1" indent="0">
              <a:buNone/>
            </a:pPr>
            <a:r>
              <a:rPr lang="en-GB" sz="2400" dirty="0">
                <a:latin typeface="Courier New" panose="02070309020205020404" pitchFamily="49" charset="0"/>
                <a:cs typeface="Courier New" panose="02070309020205020404" pitchFamily="49" charset="0"/>
              </a:rPr>
              <a:t>WITH (</a:t>
            </a:r>
            <a:r>
              <a:rPr lang="en-GB" sz="2400" b="1" dirty="0">
                <a:latin typeface="Courier New" panose="02070309020205020404" pitchFamily="49" charset="0"/>
                <a:cs typeface="Courier New" panose="02070309020205020404" pitchFamily="49" charset="0"/>
              </a:rPr>
              <a:t>MEMORY_OPTIMIZED = ON</a:t>
            </a: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DURABILITY = SCHEMA_AND_DATA</a:t>
            </a:r>
            <a:r>
              <a:rPr lang="en-GB" sz="2400" dirty="0">
                <a:latin typeface="Courier New" panose="02070309020205020404" pitchFamily="49" charset="0"/>
                <a:cs typeface="Courier New" panose="02070309020205020404" pitchFamily="49" charset="0"/>
              </a:rPr>
              <a:t>);</a:t>
            </a:r>
            <a:endParaRPr lang="en-US"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4683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Memory-Optimized Tables</a:t>
            </a:r>
          </a:p>
        </p:txBody>
      </p:sp>
      <p:sp>
        <p:nvSpPr>
          <p:cNvPr id="3" name="Content Placeholder 2"/>
          <p:cNvSpPr>
            <a:spLocks noGrp="1"/>
          </p:cNvSpPr>
          <p:nvPr>
            <p:ph sz="quarter" idx="10"/>
          </p:nvPr>
        </p:nvSpPr>
        <p:spPr>
          <a:xfrm>
            <a:off x="379413" y="1388226"/>
            <a:ext cx="9285697" cy="5290388"/>
          </a:xfrm>
        </p:spPr>
        <p:txBody>
          <a:bodyPr/>
          <a:lstStyle/>
          <a:p>
            <a:r>
              <a:rPr lang="en-GB" dirty="0" smtClean="0"/>
              <a:t>Hash Indexes</a:t>
            </a:r>
          </a:p>
          <a:p>
            <a:pPr lvl="1"/>
            <a:r>
              <a:rPr lang="en-GB" dirty="0" smtClean="0"/>
              <a:t>Assign rows to buckets based on a hashing algorithm</a:t>
            </a:r>
          </a:p>
          <a:p>
            <a:pPr lvl="1"/>
            <a:r>
              <a:rPr lang="en-GB" dirty="0" smtClean="0"/>
              <a:t>Multiple rows in the same bucket for a linked list</a:t>
            </a:r>
          </a:p>
          <a:p>
            <a:r>
              <a:rPr lang="en-GB" dirty="0" smtClean="0"/>
              <a:t>Range Indexes</a:t>
            </a:r>
          </a:p>
          <a:p>
            <a:pPr lvl="1"/>
            <a:r>
              <a:rPr lang="en-GB" dirty="0" smtClean="0"/>
              <a:t>Use a latch-free BW-Tree structure</a:t>
            </a:r>
          </a:p>
          <a:p>
            <a:pPr marL="0" indent="0">
              <a:buNone/>
            </a:pPr>
            <a:endParaRPr lang="en-US" dirty="0"/>
          </a:p>
        </p:txBody>
      </p:sp>
    </p:spTree>
    <p:extLst>
      <p:ext uri="{BB962C8B-B14F-4D97-AF65-F5344CB8AC3E}">
        <p14:creationId xmlns:p14="http://schemas.microsoft.com/office/powerpoint/2010/main" val="5638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Memory-Optimized </a:t>
            </a:r>
            <a:r>
              <a:rPr lang="en-US" dirty="0"/>
              <a:t>Tables</a:t>
            </a:r>
          </a:p>
        </p:txBody>
      </p:sp>
      <p:sp>
        <p:nvSpPr>
          <p:cNvPr id="3" name="Content Placeholder 2"/>
          <p:cNvSpPr>
            <a:spLocks noGrp="1"/>
          </p:cNvSpPr>
          <p:nvPr>
            <p:ph sz="quarter" idx="10"/>
          </p:nvPr>
        </p:nvSpPr>
        <p:spPr>
          <a:xfrm>
            <a:off x="379412" y="1388226"/>
            <a:ext cx="6471349" cy="5290388"/>
          </a:xfrm>
        </p:spPr>
        <p:txBody>
          <a:bodyPr/>
          <a:lstStyle/>
          <a:p>
            <a:r>
              <a:rPr lang="en-GB" dirty="0" smtClean="0"/>
              <a:t>Query Interop</a:t>
            </a:r>
          </a:p>
          <a:p>
            <a:pPr lvl="1"/>
            <a:r>
              <a:rPr lang="en-GB" dirty="0" smtClean="0"/>
              <a:t>Interpreted T-SQL</a:t>
            </a:r>
          </a:p>
          <a:p>
            <a:pPr lvl="1"/>
            <a:r>
              <a:rPr lang="en-GB" dirty="0" smtClean="0"/>
              <a:t>Enables queries that combine memory-optimized and disk-based tables</a:t>
            </a:r>
          </a:p>
          <a:p>
            <a:r>
              <a:rPr lang="en-GB" dirty="0" smtClean="0"/>
              <a:t>Native Compilation</a:t>
            </a:r>
          </a:p>
          <a:p>
            <a:pPr lvl="1"/>
            <a:r>
              <a:rPr lang="en-GB" dirty="0" smtClean="0"/>
              <a:t>Stored procedure converted to C and compiled</a:t>
            </a:r>
          </a:p>
          <a:p>
            <a:pPr lvl="1"/>
            <a:r>
              <a:rPr lang="en-GB" dirty="0" smtClean="0"/>
              <a:t>Access to memory optimized tables only</a:t>
            </a:r>
          </a:p>
          <a:p>
            <a:pPr marL="0" indent="0">
              <a:buNone/>
            </a:pPr>
            <a:endParaRPr lang="en-US" dirty="0"/>
          </a:p>
        </p:txBody>
      </p:sp>
      <p:sp>
        <p:nvSpPr>
          <p:cNvPr id="5" name="Rectangle 4"/>
          <p:cNvSpPr/>
          <p:nvPr/>
        </p:nvSpPr>
        <p:spPr bwMode="auto">
          <a:xfrm>
            <a:off x="6948211" y="4979301"/>
            <a:ext cx="2156460" cy="1524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Verdana" pitchFamily="34" charset="0"/>
              </a:rPr>
              <a:t>Memory-Optimized Tables</a:t>
            </a:r>
          </a:p>
        </p:txBody>
      </p:sp>
      <p:sp>
        <p:nvSpPr>
          <p:cNvPr id="6" name="Rectangle 5"/>
          <p:cNvSpPr/>
          <p:nvPr/>
        </p:nvSpPr>
        <p:spPr bwMode="auto">
          <a:xfrm>
            <a:off x="9561871" y="4979301"/>
            <a:ext cx="2156460" cy="1524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0" dirty="0" smtClean="0">
                <a:solidFill>
                  <a:schemeClr val="tx1"/>
                </a:solidFill>
                <a:latin typeface="Verdana" pitchFamily="34" charset="0"/>
              </a:rPr>
              <a:t>Disk-Based</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Verdana" pitchFamily="34" charset="0"/>
              </a:rPr>
              <a:t> Tables</a:t>
            </a:r>
          </a:p>
        </p:txBody>
      </p:sp>
      <p:graphicFrame>
        <p:nvGraphicFramePr>
          <p:cNvPr id="7" name="Table 6"/>
          <p:cNvGraphicFramePr>
            <a:graphicFrameLocks noGrp="1"/>
          </p:cNvGraphicFramePr>
          <p:nvPr>
            <p:extLst>
              <p:ext uri="{D42A27DB-BD31-4B8C-83A1-F6EECF244321}">
                <p14:modId xmlns:p14="http://schemas.microsoft.com/office/powerpoint/2010/main" val="3872180556"/>
              </p:ext>
            </p:extLst>
          </p:nvPr>
        </p:nvGraphicFramePr>
        <p:xfrm>
          <a:off x="7070131" y="5204159"/>
          <a:ext cx="861060" cy="594360"/>
        </p:xfrm>
        <a:graphic>
          <a:graphicData uri="http://schemas.openxmlformats.org/drawingml/2006/table">
            <a:tbl>
              <a:tblPr firstRow="1" bandRow="1">
                <a:tableStyleId>{5C22544A-7EE6-4342-B048-85BDC9FD1C3A}</a:tableStyleId>
              </a:tblPr>
              <a:tblGrid>
                <a:gridCol w="287020"/>
                <a:gridCol w="287020"/>
                <a:gridCol w="287020"/>
              </a:tblGrid>
              <a:tr h="148522">
                <a:tc gridSpan="3">
                  <a:txBody>
                    <a:bodyPr/>
                    <a:lstStyle/>
                    <a:p>
                      <a:pPr algn="ctr"/>
                      <a:r>
                        <a:rPr lang="en-GB" sz="1000" dirty="0" smtClean="0"/>
                        <a:t>Tab1</a:t>
                      </a:r>
                      <a:endParaRPr lang="en-GB" sz="1000" b="0" dirty="0">
                        <a:solidFill>
                          <a:schemeClr val="tx1"/>
                        </a:solidFill>
                      </a:endParaRPr>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25066322"/>
              </p:ext>
            </p:extLst>
          </p:nvPr>
        </p:nvGraphicFramePr>
        <p:xfrm>
          <a:off x="8041681" y="5204159"/>
          <a:ext cx="861060" cy="594360"/>
        </p:xfrm>
        <a:graphic>
          <a:graphicData uri="http://schemas.openxmlformats.org/drawingml/2006/table">
            <a:tbl>
              <a:tblPr firstRow="1" bandRow="1">
                <a:tableStyleId>{5C22544A-7EE6-4342-B048-85BDC9FD1C3A}</a:tableStyleId>
              </a:tblPr>
              <a:tblGrid>
                <a:gridCol w="287020"/>
                <a:gridCol w="287020"/>
                <a:gridCol w="287020"/>
              </a:tblGrid>
              <a:tr h="148522">
                <a:tc gridSpan="3">
                  <a:txBody>
                    <a:bodyPr/>
                    <a:lstStyle/>
                    <a:p>
                      <a:pPr algn="ctr"/>
                      <a:r>
                        <a:rPr lang="en-GB" sz="1000" dirty="0" smtClean="0"/>
                        <a:t>Tab2</a:t>
                      </a:r>
                      <a:endParaRPr lang="en-GB" sz="1000" b="0" dirty="0">
                        <a:solidFill>
                          <a:schemeClr val="tx1"/>
                        </a:solidFill>
                      </a:endParaRPr>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13603911"/>
              </p:ext>
            </p:extLst>
          </p:nvPr>
        </p:nvGraphicFramePr>
        <p:xfrm>
          <a:off x="9759991" y="5211779"/>
          <a:ext cx="861060" cy="594360"/>
        </p:xfrm>
        <a:graphic>
          <a:graphicData uri="http://schemas.openxmlformats.org/drawingml/2006/table">
            <a:tbl>
              <a:tblPr firstRow="1" bandRow="1">
                <a:tableStyleId>{5C22544A-7EE6-4342-B048-85BDC9FD1C3A}</a:tableStyleId>
              </a:tblPr>
              <a:tblGrid>
                <a:gridCol w="287020"/>
                <a:gridCol w="287020"/>
                <a:gridCol w="287020"/>
              </a:tblGrid>
              <a:tr h="148522">
                <a:tc gridSpan="3">
                  <a:txBody>
                    <a:bodyPr/>
                    <a:lstStyle/>
                    <a:p>
                      <a:pPr algn="ctr"/>
                      <a:r>
                        <a:rPr lang="en-GB" sz="1000" dirty="0" smtClean="0"/>
                        <a:t>Tab3</a:t>
                      </a:r>
                      <a:endParaRPr lang="en-GB" sz="1000" b="0" dirty="0">
                        <a:solidFill>
                          <a:schemeClr val="tx1"/>
                        </a:solidFill>
                      </a:endParaRPr>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15890896"/>
              </p:ext>
            </p:extLst>
          </p:nvPr>
        </p:nvGraphicFramePr>
        <p:xfrm>
          <a:off x="10731541" y="5211779"/>
          <a:ext cx="861060" cy="594360"/>
        </p:xfrm>
        <a:graphic>
          <a:graphicData uri="http://schemas.openxmlformats.org/drawingml/2006/table">
            <a:tbl>
              <a:tblPr firstRow="1" bandRow="1">
                <a:tableStyleId>{5C22544A-7EE6-4342-B048-85BDC9FD1C3A}</a:tableStyleId>
              </a:tblPr>
              <a:tblGrid>
                <a:gridCol w="287020"/>
                <a:gridCol w="287020"/>
                <a:gridCol w="287020"/>
              </a:tblGrid>
              <a:tr h="148522">
                <a:tc gridSpan="3">
                  <a:txBody>
                    <a:bodyPr/>
                    <a:lstStyle/>
                    <a:p>
                      <a:pPr algn="ctr"/>
                      <a:r>
                        <a:rPr lang="en-GB" sz="1000" dirty="0" smtClean="0"/>
                        <a:t>Tab4</a:t>
                      </a:r>
                      <a:endParaRPr lang="en-GB" sz="1000" b="0" dirty="0">
                        <a:solidFill>
                          <a:schemeClr val="tx1"/>
                        </a:solidFill>
                      </a:endParaRPr>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r h="0">
                <a:tc>
                  <a:txBody>
                    <a:bodyPr/>
                    <a:lstStyle/>
                    <a:p>
                      <a:endParaRPr lang="en-GB" sz="100" dirty="0"/>
                    </a:p>
                  </a:txBody>
                  <a:tcPr/>
                </a:tc>
                <a:tc>
                  <a:txBody>
                    <a:bodyPr/>
                    <a:lstStyle/>
                    <a:p>
                      <a:endParaRPr lang="en-GB" sz="100" dirty="0"/>
                    </a:p>
                  </a:txBody>
                  <a:tcPr/>
                </a:tc>
                <a:tc>
                  <a:txBody>
                    <a:bodyPr/>
                    <a:lstStyle/>
                    <a:p>
                      <a:endParaRPr lang="en-GB" sz="100" dirty="0"/>
                    </a:p>
                  </a:txBody>
                  <a:tcPr/>
                </a:tc>
              </a:tr>
            </a:tbl>
          </a:graphicData>
        </a:graphic>
      </p:graphicFrame>
      <p:sp>
        <p:nvSpPr>
          <p:cNvPr id="11" name="TextBox 10"/>
          <p:cNvSpPr txBox="1"/>
          <p:nvPr/>
        </p:nvSpPr>
        <p:spPr>
          <a:xfrm>
            <a:off x="9478565" y="2047417"/>
            <a:ext cx="2323072" cy="1154162"/>
          </a:xfrm>
          <a:prstGeom prst="rect">
            <a:avLst/>
          </a:prstGeom>
          <a:noFill/>
        </p:spPr>
        <p:txBody>
          <a:bodyPr wrap="none" rtlCol="0">
            <a:spAutoFit/>
          </a:bodyPr>
          <a:lstStyle/>
          <a:p>
            <a:pPr>
              <a:spcAft>
                <a:spcPts val="600"/>
              </a:spcAft>
            </a:pPr>
            <a:r>
              <a:rPr lang="en-GB" sz="1600" b="0" dirty="0" smtClean="0"/>
              <a:t>Transact-SQL</a:t>
            </a:r>
          </a:p>
          <a:p>
            <a:r>
              <a:rPr lang="en-GB" sz="1200" b="0" dirty="0" smtClean="0">
                <a:latin typeface="Courier New" panose="02070309020205020404" pitchFamily="49" charset="0"/>
                <a:cs typeface="Courier New" panose="02070309020205020404" pitchFamily="49" charset="0"/>
              </a:rPr>
              <a:t>SELECT t1.col1, t3.col2</a:t>
            </a:r>
          </a:p>
          <a:p>
            <a:r>
              <a:rPr lang="en-GB" sz="1200" b="0" dirty="0" smtClean="0">
                <a:latin typeface="Courier New" panose="02070309020205020404" pitchFamily="49" charset="0"/>
                <a:cs typeface="Courier New" panose="02070309020205020404" pitchFamily="49" charset="0"/>
              </a:rPr>
              <a:t>FROM Tab1 t1</a:t>
            </a:r>
          </a:p>
          <a:p>
            <a:r>
              <a:rPr lang="en-GB" sz="1200" b="0" smtClean="0">
                <a:latin typeface="Courier New" panose="02070309020205020404" pitchFamily="49" charset="0"/>
                <a:cs typeface="Courier New" panose="02070309020205020404" pitchFamily="49" charset="0"/>
              </a:rPr>
              <a:t>JOIN Tab2 </a:t>
            </a:r>
            <a:r>
              <a:rPr lang="en-GB" sz="1200" b="0" dirty="0" smtClean="0">
                <a:latin typeface="Courier New" panose="02070309020205020404" pitchFamily="49" charset="0"/>
                <a:cs typeface="Courier New" panose="02070309020205020404" pitchFamily="49" charset="0"/>
              </a:rPr>
              <a:t>t2</a:t>
            </a:r>
          </a:p>
          <a:p>
            <a:r>
              <a:rPr lang="en-GB" sz="1200" b="0" dirty="0" smtClean="0">
                <a:latin typeface="Courier New" panose="02070309020205020404" pitchFamily="49" charset="0"/>
                <a:cs typeface="Courier New" panose="02070309020205020404" pitchFamily="49" charset="0"/>
              </a:rPr>
              <a:t>ON t1.Col1 = t2.col1;</a:t>
            </a:r>
            <a:endParaRPr lang="en-GB" sz="1400" b="0"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bwMode="auto">
          <a:xfrm>
            <a:off x="10640101" y="3201579"/>
            <a:ext cx="0" cy="177772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Elbow Connector 12"/>
          <p:cNvCxnSpPr>
            <a:stCxn id="11" idx="2"/>
            <a:endCxn id="5" idx="0"/>
          </p:cNvCxnSpPr>
          <p:nvPr/>
        </p:nvCxnSpPr>
        <p:spPr bwMode="auto">
          <a:xfrm rot="5400000">
            <a:off x="8444410" y="2783610"/>
            <a:ext cx="1777722" cy="2613660"/>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670825" y="3921163"/>
            <a:ext cx="1356462" cy="338554"/>
          </a:xfrm>
          <a:prstGeom prst="rect">
            <a:avLst/>
          </a:prstGeom>
          <a:solidFill>
            <a:schemeClr val="bg1"/>
          </a:solidFill>
        </p:spPr>
        <p:txBody>
          <a:bodyPr wrap="none" rtlCol="0">
            <a:spAutoFit/>
          </a:bodyPr>
          <a:lstStyle/>
          <a:p>
            <a:r>
              <a:rPr lang="en-GB" sz="1600" b="0" dirty="0" smtClean="0"/>
              <a:t>Query Interop</a:t>
            </a:r>
            <a:endParaRPr lang="en-GB" sz="1600" b="0" dirty="0"/>
          </a:p>
        </p:txBody>
      </p:sp>
      <p:sp>
        <p:nvSpPr>
          <p:cNvPr id="15" name="TextBox 14"/>
          <p:cNvSpPr txBox="1"/>
          <p:nvPr/>
        </p:nvSpPr>
        <p:spPr>
          <a:xfrm>
            <a:off x="6869508" y="2047417"/>
            <a:ext cx="2010487" cy="2569934"/>
          </a:xfrm>
          <a:prstGeom prst="rect">
            <a:avLst/>
          </a:prstGeom>
          <a:noFill/>
        </p:spPr>
        <p:txBody>
          <a:bodyPr wrap="none" rtlCol="0">
            <a:spAutoFit/>
          </a:bodyPr>
          <a:lstStyle/>
          <a:p>
            <a:pPr>
              <a:spcAft>
                <a:spcPts val="600"/>
              </a:spcAft>
            </a:pPr>
            <a:r>
              <a:rPr lang="en-GB" sz="1600" b="0" dirty="0" smtClean="0"/>
              <a:t>Native Compilation</a:t>
            </a:r>
          </a:p>
          <a:p>
            <a:r>
              <a:rPr lang="en-GB" sz="1400" b="0" dirty="0" smtClean="0">
                <a:latin typeface="Courier New" panose="02070309020205020404" pitchFamily="49" charset="0"/>
                <a:cs typeface="Courier New" panose="02070309020205020404" pitchFamily="49" charset="0"/>
              </a:rPr>
              <a:t>CREATE PROCEDURE…</a:t>
            </a:r>
          </a:p>
          <a:p>
            <a:endParaRPr lang="en-GB" sz="1400" b="0" dirty="0" smtClean="0">
              <a:latin typeface="Courier New" panose="02070309020205020404" pitchFamily="49" charset="0"/>
              <a:cs typeface="Courier New" panose="02070309020205020404" pitchFamily="49" charset="0"/>
            </a:endParaRPr>
          </a:p>
          <a:p>
            <a:endParaRPr lang="en-GB" sz="1400" b="0" dirty="0" smtClean="0">
              <a:latin typeface="Courier New" panose="02070309020205020404" pitchFamily="49" charset="0"/>
              <a:cs typeface="Courier New" panose="02070309020205020404" pitchFamily="49" charset="0"/>
            </a:endParaRPr>
          </a:p>
          <a:p>
            <a:endParaRPr lang="en-GB" sz="1400" b="0" dirty="0">
              <a:latin typeface="Courier New" panose="02070309020205020404" pitchFamily="49" charset="0"/>
              <a:cs typeface="Courier New" panose="02070309020205020404" pitchFamily="49" charset="0"/>
            </a:endParaRPr>
          </a:p>
          <a:p>
            <a:r>
              <a:rPr lang="en-GB" sz="1050" b="0" dirty="0" smtClean="0">
                <a:latin typeface="Courier New" panose="02070309020205020404" pitchFamily="49" charset="0"/>
                <a:cs typeface="Courier New" panose="02070309020205020404" pitchFamily="49" charset="0"/>
              </a:rPr>
              <a:t>#define __in</a:t>
            </a:r>
          </a:p>
          <a:p>
            <a:r>
              <a:rPr lang="en-GB" sz="1050" b="0" dirty="0" smtClean="0">
                <a:latin typeface="Courier New" panose="02070309020205020404" pitchFamily="49" charset="0"/>
                <a:cs typeface="Courier New" panose="02070309020205020404" pitchFamily="49" charset="0"/>
              </a:rPr>
              <a:t>HRESULT hkp_(…</a:t>
            </a:r>
          </a:p>
          <a:p>
            <a:endParaRPr lang="en-GB" sz="1400" b="0" dirty="0" smtClean="0">
              <a:latin typeface="Courier New" panose="02070309020205020404" pitchFamily="49" charset="0"/>
              <a:cs typeface="Courier New" panose="02070309020205020404" pitchFamily="49" charset="0"/>
            </a:endParaRPr>
          </a:p>
          <a:p>
            <a:endParaRPr lang="en-GB" sz="1400" b="0" dirty="0">
              <a:latin typeface="Courier New" panose="02070309020205020404" pitchFamily="49" charset="0"/>
              <a:cs typeface="Courier New" panose="02070309020205020404" pitchFamily="49" charset="0"/>
            </a:endParaRPr>
          </a:p>
          <a:p>
            <a:endParaRPr lang="en-GB" sz="1400" b="0" dirty="0">
              <a:latin typeface="+mj-lt"/>
              <a:cs typeface="Courier New" panose="02070309020205020404" pitchFamily="49" charset="0"/>
            </a:endParaRPr>
          </a:p>
          <a:p>
            <a:endParaRPr lang="en-GB" sz="1100" b="0" dirty="0" smtClean="0">
              <a:latin typeface="Courier New" panose="02070309020205020404" pitchFamily="49" charset="0"/>
              <a:cs typeface="Courier New" panose="02070309020205020404" pitchFamily="49" charset="0"/>
            </a:endParaRPr>
          </a:p>
          <a:p>
            <a:r>
              <a:rPr lang="en-GB" sz="1100" b="0" dirty="0" smtClean="0">
                <a:latin typeface="Courier New" panose="02070309020205020404" pitchFamily="49" charset="0"/>
                <a:cs typeface="Courier New" panose="02070309020205020404" pitchFamily="49" charset="0"/>
              </a:rPr>
              <a:t>0110101101</a:t>
            </a:r>
            <a:endParaRPr lang="en-GB" sz="1100" b="0" dirty="0">
              <a:latin typeface="Courier New" panose="02070309020205020404" pitchFamily="49" charset="0"/>
              <a:cs typeface="Courier New" panose="02070309020205020404" pitchFamily="49" charset="0"/>
            </a:endParaRPr>
          </a:p>
        </p:txBody>
      </p:sp>
      <p:cxnSp>
        <p:nvCxnSpPr>
          <p:cNvPr id="16" name="Straight Arrow Connector 15"/>
          <p:cNvCxnSpPr/>
          <p:nvPr/>
        </p:nvCxnSpPr>
        <p:spPr bwMode="auto">
          <a:xfrm>
            <a:off x="7490353" y="2736728"/>
            <a:ext cx="0" cy="53091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a:off x="7490353" y="3617464"/>
            <a:ext cx="0" cy="6379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a:off x="7490353" y="4617351"/>
            <a:ext cx="0" cy="3619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948211" y="2870814"/>
            <a:ext cx="1181734" cy="261610"/>
          </a:xfrm>
          <a:prstGeom prst="rect">
            <a:avLst/>
          </a:prstGeom>
          <a:solidFill>
            <a:schemeClr val="bg1"/>
          </a:solidFill>
        </p:spPr>
        <p:txBody>
          <a:bodyPr wrap="none" rtlCol="0">
            <a:spAutoFit/>
          </a:bodyPr>
          <a:lstStyle/>
          <a:p>
            <a:r>
              <a:rPr lang="en-GB" sz="1100" b="0" dirty="0" smtClean="0"/>
              <a:t>Translate to C</a:t>
            </a:r>
            <a:endParaRPr lang="en-GB" sz="1100" b="0" dirty="0"/>
          </a:p>
        </p:txBody>
      </p:sp>
      <p:sp>
        <p:nvSpPr>
          <p:cNvPr id="20" name="TextBox 19"/>
          <p:cNvSpPr txBox="1"/>
          <p:nvPr/>
        </p:nvSpPr>
        <p:spPr>
          <a:xfrm>
            <a:off x="6925351" y="3782008"/>
            <a:ext cx="1260281" cy="261610"/>
          </a:xfrm>
          <a:prstGeom prst="rect">
            <a:avLst/>
          </a:prstGeom>
          <a:solidFill>
            <a:schemeClr val="bg1"/>
          </a:solidFill>
        </p:spPr>
        <p:txBody>
          <a:bodyPr wrap="none" rtlCol="0">
            <a:spAutoFit/>
          </a:bodyPr>
          <a:lstStyle/>
          <a:p>
            <a:r>
              <a:rPr lang="en-GB" sz="1100" b="0" dirty="0" smtClean="0"/>
              <a:t>Compile to DLL</a:t>
            </a:r>
            <a:endParaRPr lang="en-GB" sz="1100" b="0" dirty="0"/>
          </a:p>
        </p:txBody>
      </p:sp>
    </p:spTree>
    <p:extLst>
      <p:ext uri="{BB962C8B-B14F-4D97-AF65-F5344CB8AC3E}">
        <p14:creationId xmlns:p14="http://schemas.microsoft.com/office/powerpoint/2010/main" val="7305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14" grpId="0" animBg="1"/>
      <p:bldP spid="15" grpId="0"/>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Memory-Optimized Tables</a:t>
            </a:r>
            <a:endParaRPr lang="en-GB" dirty="0"/>
          </a:p>
        </p:txBody>
      </p:sp>
    </p:spTree>
    <p:extLst>
      <p:ext uri="{BB962C8B-B14F-4D97-AF65-F5344CB8AC3E}">
        <p14:creationId xmlns:p14="http://schemas.microsoft.com/office/powerpoint/2010/main" val="1351584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Natively Compiled Stored Procedures</a:t>
            </a:r>
            <a:endParaRPr lang="en-US" dirty="0"/>
          </a:p>
        </p:txBody>
      </p:sp>
      <p:sp>
        <p:nvSpPr>
          <p:cNvPr id="3" name="Content Placeholder 2"/>
          <p:cNvSpPr>
            <a:spLocks noGrp="1"/>
          </p:cNvSpPr>
          <p:nvPr>
            <p:ph sz="quarter" idx="10"/>
          </p:nvPr>
        </p:nvSpPr>
        <p:spPr>
          <a:xfrm>
            <a:off x="379514" y="4724400"/>
            <a:ext cx="11524432" cy="1538578"/>
          </a:xfrm>
        </p:spPr>
        <p:txBody>
          <a:bodyPr/>
          <a:lstStyle/>
          <a:p>
            <a:r>
              <a:rPr lang="en-GB" dirty="0" smtClean="0"/>
              <a:t>Written in T-SQL and compiled to native code as creation time</a:t>
            </a:r>
          </a:p>
          <a:p>
            <a:r>
              <a:rPr lang="en-GB" dirty="0" smtClean="0"/>
              <a:t>Access memory-optimized tables</a:t>
            </a:r>
          </a:p>
          <a:p>
            <a:r>
              <a:rPr lang="en-GB" dirty="0" smtClean="0"/>
              <a:t>Contain an atomic block</a:t>
            </a:r>
          </a:p>
          <a:p>
            <a:pPr marL="0" indent="0">
              <a:buNone/>
            </a:pPr>
            <a:endParaRPr lang="en-US" dirty="0"/>
          </a:p>
        </p:txBody>
      </p:sp>
      <p:sp>
        <p:nvSpPr>
          <p:cNvPr id="5" name="Content Placeholder 2"/>
          <p:cNvSpPr txBox="1">
            <a:spLocks/>
          </p:cNvSpPr>
          <p:nvPr/>
        </p:nvSpPr>
        <p:spPr>
          <a:xfrm>
            <a:off x="715547" y="1044435"/>
            <a:ext cx="10852366" cy="3390405"/>
          </a:xfrm>
          <a:prstGeom prst="rect">
            <a:avLst/>
          </a:prstGeom>
        </p:spPr>
        <p:style>
          <a:lnRef idx="2">
            <a:schemeClr val="dk1"/>
          </a:lnRef>
          <a:fillRef idx="1">
            <a:schemeClr val="lt1"/>
          </a:fillRef>
          <a:effectRef idx="0">
            <a:schemeClr val="dk1"/>
          </a:effectRef>
          <a:fontRef idx="minor">
            <a:schemeClr val="dk1"/>
          </a:fontRef>
        </p:style>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2400" dirty="0" smtClean="0">
                <a:latin typeface="Courier New" panose="02070309020205020404" pitchFamily="49" charset="0"/>
                <a:cs typeface="Courier New" panose="02070309020205020404" pitchFamily="49" charset="0"/>
              </a:rPr>
              <a:t>CREATE PROCEDURE </a:t>
            </a:r>
            <a:r>
              <a:rPr lang="en-US" sz="2400" dirty="0" err="1" smtClean="0">
                <a:latin typeface="Courier New" panose="02070309020205020404" pitchFamily="49" charset="0"/>
                <a:cs typeface="Courier New" panose="02070309020205020404" pitchFamily="49" charset="0"/>
              </a:rPr>
              <a:t>dbo.DeleteCustomer</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CustomerID</a:t>
            </a:r>
            <a:r>
              <a:rPr lang="en-US" sz="2400" dirty="0" smtClean="0">
                <a:latin typeface="Courier New" panose="02070309020205020404" pitchFamily="49" charset="0"/>
                <a:cs typeface="Courier New" panose="02070309020205020404" pitchFamily="49" charset="0"/>
              </a:rPr>
              <a:t> INT</a:t>
            </a:r>
            <a:endParaRPr lang="en-GB" sz="2400"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dirty="0" smtClean="0">
                <a:latin typeface="Courier New" panose="02070309020205020404" pitchFamily="49" charset="0"/>
                <a:cs typeface="Courier New" panose="02070309020205020404" pitchFamily="49" charset="0"/>
              </a:rPr>
              <a:t>WITH </a:t>
            </a:r>
            <a:r>
              <a:rPr lang="en-US" sz="2400" b="1" dirty="0" smtClean="0">
                <a:latin typeface="Courier New" panose="02070309020205020404" pitchFamily="49" charset="0"/>
                <a:cs typeface="Courier New" panose="02070309020205020404" pitchFamily="49" charset="0"/>
              </a:rPr>
              <a:t>NATIVE_COMPILATION, SCHEMABINDING, EXECUTE AS OWNER</a:t>
            </a:r>
            <a:endParaRPr lang="en-GB" sz="2400" b="1"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dirty="0" smtClean="0">
                <a:latin typeface="Courier New" panose="02070309020205020404" pitchFamily="49" charset="0"/>
                <a:cs typeface="Courier New" panose="02070309020205020404" pitchFamily="49" charset="0"/>
              </a:rPr>
              <a:t>AS</a:t>
            </a:r>
            <a:endParaRPr lang="en-GB" sz="2400"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b="1" dirty="0" smtClean="0">
                <a:latin typeface="Courier New" panose="02070309020205020404" pitchFamily="49" charset="0"/>
                <a:cs typeface="Courier New" panose="02070309020205020404" pitchFamily="49" charset="0"/>
              </a:rPr>
              <a:t>BEGIN ATOMIC WITH</a:t>
            </a:r>
            <a:endParaRPr lang="en-GB" sz="2400" b="1"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b="1" dirty="0" smtClean="0">
                <a:latin typeface="Courier New" panose="02070309020205020404" pitchFamily="49" charset="0"/>
                <a:cs typeface="Courier New" panose="02070309020205020404" pitchFamily="49" charset="0"/>
              </a:rPr>
              <a:t>    (TRANSACTION ISOLATION LEVEL = SNAPSHOT;</a:t>
            </a:r>
            <a:endParaRPr lang="en-GB" sz="2400" b="1"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b="1" dirty="0" smtClean="0">
                <a:latin typeface="Courier New" panose="02070309020205020404" pitchFamily="49" charset="0"/>
                <a:cs typeface="Courier New" panose="02070309020205020404" pitchFamily="49" charset="0"/>
              </a:rPr>
              <a:t>     LANGUAGE = '</a:t>
            </a:r>
            <a:r>
              <a:rPr lang="en-US" sz="2400" b="1" dirty="0" err="1" smtClean="0">
                <a:latin typeface="Courier New" panose="02070309020205020404" pitchFamily="49" charset="0"/>
                <a:cs typeface="Courier New" panose="02070309020205020404" pitchFamily="49" charset="0"/>
              </a:rPr>
              <a:t>us_English</a:t>
            </a:r>
            <a:r>
              <a:rPr lang="en-US" sz="2400" b="1" dirty="0" smtClean="0">
                <a:latin typeface="Courier New" panose="02070309020205020404" pitchFamily="49" charset="0"/>
                <a:cs typeface="Courier New" panose="02070309020205020404" pitchFamily="49" charset="0"/>
              </a:rPr>
              <a:t>')</a:t>
            </a:r>
            <a:endParaRPr lang="en-GB" sz="2400" b="1" dirty="0" smtClean="0">
              <a:latin typeface="Courier New" panose="02070309020205020404" pitchFamily="49" charset="0"/>
              <a:cs typeface="Courier New" panose="02070309020205020404" pitchFamily="49" charset="0"/>
            </a:endParaRPr>
          </a:p>
          <a:p>
            <a:pPr marL="0" indent="0">
              <a:spcBef>
                <a:spcPts val="0"/>
              </a:spcBef>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DELETE </a:t>
            </a:r>
            <a:r>
              <a:rPr lang="en-US" sz="2400" dirty="0" err="1">
                <a:latin typeface="Courier New" panose="02070309020205020404" pitchFamily="49" charset="0"/>
                <a:cs typeface="Courier New" panose="02070309020205020404" pitchFamily="49" charset="0"/>
              </a:rPr>
              <a:t>dbo.OpenOrders</a:t>
            </a:r>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CustomerID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CustomerID</a:t>
            </a:r>
            <a:endParaRPr lang="en-GB" sz="2400" dirty="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dirty="0" smtClean="0">
                <a:latin typeface="Courier New" panose="02070309020205020404" pitchFamily="49" charset="0"/>
                <a:cs typeface="Courier New" panose="02070309020205020404" pitchFamily="49" charset="0"/>
              </a:rPr>
              <a:t>  DELETE </a:t>
            </a:r>
            <a:r>
              <a:rPr lang="en-US" sz="2400" dirty="0" err="1" smtClean="0">
                <a:latin typeface="Courier New" panose="02070309020205020404" pitchFamily="49" charset="0"/>
                <a:cs typeface="Courier New" panose="02070309020205020404" pitchFamily="49" charset="0"/>
              </a:rPr>
              <a:t>dbo.Customer</a:t>
            </a:r>
            <a:r>
              <a:rPr lang="en-US" sz="2400" dirty="0" smtClean="0">
                <a:latin typeface="Courier New" panose="02070309020205020404" pitchFamily="49" charset="0"/>
                <a:cs typeface="Courier New" panose="02070309020205020404" pitchFamily="49" charset="0"/>
              </a:rPr>
              <a:t> WHERE </a:t>
            </a:r>
            <a:r>
              <a:rPr lang="en-US" sz="2400" dirty="0" err="1" smtClean="0">
                <a:latin typeface="Courier New" panose="02070309020205020404" pitchFamily="49" charset="0"/>
                <a:cs typeface="Courier New" panose="02070309020205020404" pitchFamily="49" charset="0"/>
              </a:rPr>
              <a:t>CustomerID</a:t>
            </a:r>
            <a:r>
              <a:rPr lang="en-US" sz="2400" dirty="0" smtClean="0">
                <a:latin typeface="Courier New" panose="02070309020205020404" pitchFamily="49" charset="0"/>
                <a:cs typeface="Courier New" panose="02070309020205020404" pitchFamily="49" charset="0"/>
              </a:rPr>
              <a:t> = @</a:t>
            </a:r>
            <a:r>
              <a:rPr lang="en-US" sz="2400" dirty="0" err="1" smtClean="0">
                <a:latin typeface="Courier New" panose="02070309020205020404" pitchFamily="49" charset="0"/>
                <a:cs typeface="Courier New" panose="02070309020205020404" pitchFamily="49" charset="0"/>
              </a:rPr>
              <a:t>CustomerID</a:t>
            </a:r>
            <a:endParaRPr lang="en-GB" sz="2400" dirty="0" smtClean="0">
              <a:latin typeface="Courier New" panose="02070309020205020404" pitchFamily="49" charset="0"/>
              <a:cs typeface="Courier New" panose="02070309020205020404" pitchFamily="49" charset="0"/>
            </a:endParaRPr>
          </a:p>
          <a:p>
            <a:pPr marL="0" indent="0">
              <a:spcBef>
                <a:spcPts val="0"/>
              </a:spcBef>
              <a:buFont typeface="Arial" pitchFamily="34" charset="0"/>
              <a:buNone/>
            </a:pPr>
            <a:r>
              <a:rPr lang="en-US" sz="2400" dirty="0" smtClean="0">
                <a:latin typeface="Courier New" panose="02070309020205020404" pitchFamily="49" charset="0"/>
                <a:cs typeface="Courier New" panose="02070309020205020404" pitchFamily="49" charset="0"/>
              </a:rPr>
              <a:t>END;</a:t>
            </a:r>
            <a:endParaRPr lang="en-GB" sz="2400" dirty="0" smtClean="0">
              <a:latin typeface="Courier New" panose="02070309020205020404" pitchFamily="49" charset="0"/>
              <a:cs typeface="Courier New" panose="02070309020205020404" pitchFamily="49" charset="0"/>
            </a:endParaRPr>
          </a:p>
          <a:p>
            <a:pPr marL="0" indent="0">
              <a:buFont typeface="Arial" pitchFamily="34" charset="0"/>
              <a:buNone/>
            </a:pPr>
            <a:endParaRPr lang="en-US" dirty="0"/>
          </a:p>
        </p:txBody>
      </p:sp>
    </p:spTree>
    <p:extLst>
      <p:ext uri="{BB962C8B-B14F-4D97-AF65-F5344CB8AC3E}">
        <p14:creationId xmlns:p14="http://schemas.microsoft.com/office/powerpoint/2010/main" val="257671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Natively Compiled Stored Procedure</a:t>
            </a:r>
            <a:endParaRPr lang="en-GB" dirty="0"/>
          </a:p>
        </p:txBody>
      </p:sp>
    </p:spTree>
    <p:extLst>
      <p:ext uri="{BB962C8B-B14F-4D97-AF65-F5344CB8AC3E}">
        <p14:creationId xmlns:p14="http://schemas.microsoft.com/office/powerpoint/2010/main" val="69845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786742"/>
            <a:ext cx="11525250" cy="3891871"/>
          </a:xfrm>
        </p:spPr>
        <p:txBody>
          <a:bodyPr>
            <a:normAutofit/>
          </a:bodyPr>
          <a:lstStyle/>
          <a:p>
            <a:r>
              <a:rPr lang="en-GB" dirty="0"/>
              <a:t>Using Buffer Pool Extension </a:t>
            </a:r>
          </a:p>
          <a:p>
            <a:r>
              <a:rPr lang="en-GB" dirty="0" smtClean="0"/>
              <a:t>Implementing Columnstore Indexes</a:t>
            </a:r>
          </a:p>
          <a:p>
            <a:r>
              <a:rPr lang="en-GB" dirty="0" smtClean="0"/>
              <a:t>Deploying In-Memory OLTP</a:t>
            </a:r>
          </a:p>
          <a:p>
            <a:pPr lvl="1"/>
            <a:r>
              <a:rPr lang="en-GB" dirty="0" smtClean="0"/>
              <a:t>Memory Optimized Tables</a:t>
            </a:r>
          </a:p>
          <a:p>
            <a:pPr lvl="1"/>
            <a:r>
              <a:rPr lang="en-GB" dirty="0" smtClean="0"/>
              <a:t>Memory Optimized Stored Procedures</a:t>
            </a:r>
          </a:p>
        </p:txBody>
      </p:sp>
      <p:sp>
        <p:nvSpPr>
          <p:cNvPr id="2" name="Title 1"/>
          <p:cNvSpPr>
            <a:spLocks noGrp="1"/>
          </p:cNvSpPr>
          <p:nvPr>
            <p:ph type="title"/>
          </p:nvPr>
        </p:nvSpPr>
        <p:spPr/>
        <p:txBody>
          <a:bodyPr/>
          <a:lstStyle/>
          <a:p>
            <a:r>
              <a:rPr lang="en-US" dirty="0" smtClean="0"/>
              <a:t>Implementing In-Memory Features</a:t>
            </a:r>
            <a:endParaRPr lang="en-US" dirty="0"/>
          </a:p>
        </p:txBody>
      </p:sp>
      <p:sp>
        <p:nvSpPr>
          <p:cNvPr id="4" name="Rectangle 3"/>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2862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Implementing In-Memory Features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176366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Using Buffer Pool Extension </a:t>
            </a:r>
          </a:p>
          <a:p>
            <a:r>
              <a:rPr lang="en-GB" dirty="0" smtClean="0"/>
              <a:t>Implementing Columnstore Indexes</a:t>
            </a:r>
          </a:p>
          <a:p>
            <a:r>
              <a:rPr lang="en-GB" dirty="0" smtClean="0"/>
              <a:t>Deploying In-Memory OLTP</a:t>
            </a:r>
          </a:p>
          <a:p>
            <a:pPr lvl="1"/>
            <a:r>
              <a:rPr lang="en-GB" dirty="0" smtClean="0"/>
              <a:t>Memory Optimized Tables</a:t>
            </a:r>
          </a:p>
          <a:p>
            <a:pPr lvl="1"/>
            <a:r>
              <a:rPr lang="en-GB" dirty="0" smtClean="0"/>
              <a:t>Memory Optimized Stored Procedures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6869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Buffer Pool Extension</a:t>
            </a:r>
            <a:endParaRPr lang="en-US" dirty="0"/>
          </a:p>
        </p:txBody>
      </p:sp>
      <p:sp>
        <p:nvSpPr>
          <p:cNvPr id="3" name="Content Placeholder 2"/>
          <p:cNvSpPr>
            <a:spLocks noGrp="1"/>
          </p:cNvSpPr>
          <p:nvPr>
            <p:ph sz="quarter" idx="10"/>
          </p:nvPr>
        </p:nvSpPr>
        <p:spPr>
          <a:xfrm>
            <a:off x="379514" y="1179546"/>
            <a:ext cx="5618264" cy="5290388"/>
          </a:xfrm>
        </p:spPr>
        <p:txBody>
          <a:bodyPr/>
          <a:lstStyle/>
          <a:p>
            <a:r>
              <a:rPr lang="en-GB" sz="2800" dirty="0" smtClean="0"/>
              <a:t>Extends the SQL Server buffer cache to non-volatile storage</a:t>
            </a:r>
          </a:p>
          <a:p>
            <a:r>
              <a:rPr lang="en-GB" sz="2800" dirty="0" smtClean="0"/>
              <a:t>Improves performance for read-heavy OLTP workloads</a:t>
            </a:r>
          </a:p>
          <a:p>
            <a:r>
              <a:rPr lang="en-GB" sz="2800" dirty="0" smtClean="0"/>
              <a:t>Solid-state devices can be more cost-effective than adding physical memory</a:t>
            </a:r>
          </a:p>
          <a:p>
            <a:r>
              <a:rPr lang="en-GB" sz="2800" dirty="0" smtClean="0"/>
              <a:t>Offers a simple configuration with no changes to existing applications</a:t>
            </a:r>
            <a:endParaRPr lang="en-GB" sz="2800" dirty="0"/>
          </a:p>
          <a:p>
            <a:pPr marL="0" indent="0">
              <a:buNone/>
            </a:pPr>
            <a:endParaRPr lang="en-US" sz="2800" dirty="0"/>
          </a:p>
        </p:txBody>
      </p:sp>
      <p:grpSp>
        <p:nvGrpSpPr>
          <p:cNvPr id="5" name="Group 4"/>
          <p:cNvGrpSpPr/>
          <p:nvPr/>
        </p:nvGrpSpPr>
        <p:grpSpPr>
          <a:xfrm>
            <a:off x="6910963" y="992769"/>
            <a:ext cx="4390771" cy="3644642"/>
            <a:chOff x="4564525" y="2249324"/>
            <a:chExt cx="4390771" cy="3644642"/>
          </a:xfrm>
        </p:grpSpPr>
        <p:grpSp>
          <p:nvGrpSpPr>
            <p:cNvPr id="6" name="Group 5"/>
            <p:cNvGrpSpPr/>
            <p:nvPr/>
          </p:nvGrpSpPr>
          <p:grpSpPr>
            <a:xfrm>
              <a:off x="6632718" y="4343057"/>
              <a:ext cx="1099577" cy="966134"/>
              <a:chOff x="6632718" y="4343057"/>
              <a:chExt cx="1099577" cy="966134"/>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720" y="4651629"/>
                <a:ext cx="1099575" cy="657562"/>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719" y="4497343"/>
                <a:ext cx="1099575" cy="657562"/>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718" y="4343057"/>
                <a:ext cx="1099575" cy="657562"/>
              </a:xfrm>
              <a:prstGeom prst="rect">
                <a:avLst/>
              </a:prstGeom>
            </p:spPr>
          </p:pic>
        </p:gr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6125" y="2833005"/>
              <a:ext cx="1012823" cy="855961"/>
            </a:xfrm>
            <a:prstGeom prst="rect">
              <a:avLst/>
            </a:prstGeom>
            <a:noFill/>
          </p:spPr>
        </p:pic>
        <p:grpSp>
          <p:nvGrpSpPr>
            <p:cNvPr id="8" name="Group 7"/>
            <p:cNvGrpSpPr/>
            <p:nvPr/>
          </p:nvGrpSpPr>
          <p:grpSpPr>
            <a:xfrm>
              <a:off x="4923717" y="3001622"/>
              <a:ext cx="1234770" cy="607133"/>
              <a:chOff x="3663599" y="2697541"/>
              <a:chExt cx="1853202" cy="911215"/>
            </a:xfrm>
          </p:grpSpPr>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3936" y="2697541"/>
                <a:ext cx="962865" cy="745444"/>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157" y="2752798"/>
                <a:ext cx="962865" cy="745444"/>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0378" y="2808055"/>
                <a:ext cx="962865" cy="745444"/>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3599" y="2863312"/>
                <a:ext cx="962865" cy="745444"/>
              </a:xfrm>
              <a:prstGeom prst="rect">
                <a:avLst/>
              </a:prstGeom>
            </p:spPr>
          </p:pic>
        </p:grpSp>
        <p:cxnSp>
          <p:nvCxnSpPr>
            <p:cNvPr id="9" name="Elbow Connector 8"/>
            <p:cNvCxnSpPr>
              <a:stCxn id="26" idx="1"/>
            </p:cNvCxnSpPr>
            <p:nvPr/>
          </p:nvCxnSpPr>
          <p:spPr bwMode="auto">
            <a:xfrm rot="10800000">
              <a:off x="5516938" y="3535122"/>
              <a:ext cx="1115783" cy="1445288"/>
            </a:xfrm>
            <a:prstGeom prst="bentConnector2">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22" idx="3"/>
            </p:cNvCxnSpPr>
            <p:nvPr/>
          </p:nvCxnSpPr>
          <p:spPr bwMode="auto">
            <a:xfrm>
              <a:off x="6158484" y="3249964"/>
              <a:ext cx="977641" cy="11021"/>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6"/>
            <p:cNvSpPr txBox="1"/>
            <p:nvPr/>
          </p:nvSpPr>
          <p:spPr>
            <a:xfrm>
              <a:off x="6648804" y="5309191"/>
              <a:ext cx="1156086"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smtClean="0"/>
                <a:t>Data files</a:t>
              </a:r>
            </a:p>
            <a:p>
              <a:pPr algn="ctr"/>
              <a:r>
                <a:rPr lang="en-GB" sz="1600" b="0" dirty="0" smtClean="0"/>
                <a:t>(Disk)</a:t>
              </a:r>
              <a:endParaRPr lang="en-GB" sz="1600" b="0" dirty="0"/>
            </a:p>
          </p:txBody>
        </p:sp>
        <p:sp>
          <p:nvSpPr>
            <p:cNvPr id="12" name="TextBox 17"/>
            <p:cNvSpPr txBox="1"/>
            <p:nvPr/>
          </p:nvSpPr>
          <p:spPr>
            <a:xfrm>
              <a:off x="4700848" y="2251915"/>
              <a:ext cx="1471878"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smtClean="0"/>
                <a:t>Buffer cache</a:t>
              </a:r>
            </a:p>
            <a:p>
              <a:pPr algn="ctr"/>
              <a:r>
                <a:rPr lang="en-GB" sz="1600" b="0" dirty="0" smtClean="0"/>
                <a:t>(RAM)</a:t>
              </a:r>
              <a:endParaRPr lang="en-GB" sz="1600" b="0" dirty="0"/>
            </a:p>
          </p:txBody>
        </p:sp>
        <p:sp>
          <p:nvSpPr>
            <p:cNvPr id="13" name="TextBox 18"/>
            <p:cNvSpPr txBox="1"/>
            <p:nvPr/>
          </p:nvSpPr>
          <p:spPr>
            <a:xfrm>
              <a:off x="6417422" y="2249324"/>
              <a:ext cx="2537874"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smtClean="0"/>
                <a:t>Buffer cache extension</a:t>
              </a:r>
            </a:p>
            <a:p>
              <a:pPr algn="ctr"/>
              <a:r>
                <a:rPr lang="en-GB" sz="1600" b="0" dirty="0" smtClean="0"/>
                <a:t>(SSD)</a:t>
              </a:r>
              <a:endParaRPr lang="en-GB" sz="1600" b="0" dirty="0"/>
            </a:p>
          </p:txBody>
        </p:sp>
        <p:sp>
          <p:nvSpPr>
            <p:cNvPr id="14" name="TextBox 20"/>
            <p:cNvSpPr txBox="1"/>
            <p:nvPr/>
          </p:nvSpPr>
          <p:spPr>
            <a:xfrm>
              <a:off x="4564525" y="4257766"/>
              <a:ext cx="70929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Pages</a:t>
              </a:r>
              <a:endParaRPr lang="en-GB" sz="1400" b="0" dirty="0"/>
            </a:p>
          </p:txBody>
        </p:sp>
        <p:grpSp>
          <p:nvGrpSpPr>
            <p:cNvPr id="15" name="Group 14"/>
            <p:cNvGrpSpPr/>
            <p:nvPr/>
          </p:nvGrpSpPr>
          <p:grpSpPr>
            <a:xfrm>
              <a:off x="5260749" y="4068587"/>
              <a:ext cx="456257" cy="701866"/>
              <a:chOff x="5260749" y="4068587"/>
              <a:chExt cx="456257" cy="701866"/>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9285" y="4068587"/>
                <a:ext cx="367721" cy="61461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749" y="4155834"/>
                <a:ext cx="367721" cy="614619"/>
              </a:xfrm>
              <a:prstGeom prst="rect">
                <a:avLst/>
              </a:prstGeom>
            </p:spPr>
          </p:pic>
        </p:grpSp>
        <p:grpSp>
          <p:nvGrpSpPr>
            <p:cNvPr id="16" name="Group 15"/>
            <p:cNvGrpSpPr/>
            <p:nvPr/>
          </p:nvGrpSpPr>
          <p:grpSpPr>
            <a:xfrm>
              <a:off x="6464147" y="2869922"/>
              <a:ext cx="456257" cy="701866"/>
              <a:chOff x="5260749" y="4068587"/>
              <a:chExt cx="456257" cy="701866"/>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9285" y="4068587"/>
                <a:ext cx="367721" cy="61461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749" y="4155834"/>
                <a:ext cx="367721" cy="614619"/>
              </a:xfrm>
              <a:prstGeom prst="rect">
                <a:avLst/>
              </a:prstGeom>
            </p:spPr>
          </p:pic>
        </p:grpSp>
        <p:sp>
          <p:nvSpPr>
            <p:cNvPr id="17" name="TextBox 27"/>
            <p:cNvSpPr txBox="1"/>
            <p:nvPr/>
          </p:nvSpPr>
          <p:spPr>
            <a:xfrm>
              <a:off x="6369216" y="3581743"/>
              <a:ext cx="766910"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Clean pages</a:t>
              </a:r>
              <a:endParaRPr lang="en-GB" sz="1400" b="0" dirty="0"/>
            </a:p>
          </p:txBody>
        </p:sp>
      </p:grpSp>
      <p:sp>
        <p:nvSpPr>
          <p:cNvPr id="29" name="Rectangle 28"/>
          <p:cNvSpPr/>
          <p:nvPr/>
        </p:nvSpPr>
        <p:spPr>
          <a:xfrm>
            <a:off x="6051109" y="4686518"/>
            <a:ext cx="6096000" cy="1631216"/>
          </a:xfrm>
          <a:prstGeom prst="rect">
            <a:avLst/>
          </a:prstGeom>
        </p:spPr>
        <p:txBody>
          <a:bodyPr>
            <a:spAutoFit/>
          </a:bodyPr>
          <a:lstStyle/>
          <a:p>
            <a:r>
              <a:rPr lang="en-GB" sz="2000" b="1" dirty="0" smtClean="0">
                <a:latin typeface="Segoe UI Light" panose="020B0502040204020203" pitchFamily="34" charset="0"/>
                <a:cs typeface="Segoe UI Light" panose="020B0502040204020203" pitchFamily="34" charset="0"/>
              </a:rPr>
              <a:t>Scenarios</a:t>
            </a:r>
            <a:r>
              <a:rPr lang="en-GB" sz="2000" dirty="0" smtClean="0">
                <a:latin typeface="Segoe UI Light" panose="020B0502040204020203" pitchFamily="34" charset="0"/>
                <a:cs typeface="Segoe UI Light" panose="020B0502040204020203" pitchFamily="34" charset="0"/>
              </a:rPr>
              <a:t>:</a:t>
            </a:r>
            <a:endParaRPr lang="en-GB" sz="2000" dirty="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GB" sz="2000" dirty="0">
                <a:latin typeface="Segoe UI Light" panose="020B0502040204020203" pitchFamily="34" charset="0"/>
                <a:cs typeface="Segoe UI Light" panose="020B0502040204020203" pitchFamily="34" charset="0"/>
              </a:rPr>
              <a:t>Virtual machine density for on-premises hosts</a:t>
            </a:r>
          </a:p>
          <a:p>
            <a:pPr marL="800100" lvl="1" indent="-342900">
              <a:buFont typeface="Arial" panose="020B0604020202020204" pitchFamily="34" charset="0"/>
              <a:buChar char="•"/>
            </a:pPr>
            <a:r>
              <a:rPr lang="en-GB" sz="2000" dirty="0">
                <a:latin typeface="Segoe UI Light" panose="020B0502040204020203" pitchFamily="34" charset="0"/>
                <a:cs typeface="Segoe UI Light" panose="020B0502040204020203" pitchFamily="34" charset="0"/>
              </a:rPr>
              <a:t>Public cloud virtual machines with SSDs</a:t>
            </a:r>
          </a:p>
          <a:p>
            <a:pPr marL="1257300" lvl="2" indent="-342900">
              <a:buFont typeface="Arial" panose="020B0604020202020204" pitchFamily="34" charset="0"/>
              <a:buChar char="•"/>
            </a:pPr>
            <a:r>
              <a:rPr lang="en-GB" sz="2000" dirty="0">
                <a:latin typeface="Segoe UI Light" panose="020B0502040204020203" pitchFamily="34" charset="0"/>
                <a:cs typeface="Segoe UI Light" panose="020B0502040204020203" pitchFamily="34" charset="0"/>
              </a:rPr>
              <a:t>Get a lot more out of SQL Server 2014 Standard Edition</a:t>
            </a:r>
          </a:p>
        </p:txBody>
      </p:sp>
    </p:spTree>
    <p:extLst>
      <p:ext uri="{BB962C8B-B14F-4D97-AF65-F5344CB8AC3E}">
        <p14:creationId xmlns:p14="http://schemas.microsoft.com/office/powerpoint/2010/main" val="34997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Enabling Buffer Pool Extension</a:t>
            </a:r>
            <a:endParaRPr lang="en-GB" dirty="0"/>
          </a:p>
        </p:txBody>
      </p:sp>
    </p:spTree>
    <p:extLst>
      <p:ext uri="{BB962C8B-B14F-4D97-AF65-F5344CB8AC3E}">
        <p14:creationId xmlns:p14="http://schemas.microsoft.com/office/powerpoint/2010/main" val="38354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t>
            </a:r>
            <a:r>
              <a:rPr lang="en-GB" dirty="0" err="1"/>
              <a:t>columnstore</a:t>
            </a:r>
            <a:r>
              <a:rPr lang="en-GB" dirty="0"/>
              <a:t> indexes?</a:t>
            </a:r>
          </a:p>
        </p:txBody>
      </p:sp>
      <p:sp>
        <p:nvSpPr>
          <p:cNvPr id="3" name="Content Placeholder 2"/>
          <p:cNvSpPr>
            <a:spLocks noGrp="1"/>
          </p:cNvSpPr>
          <p:nvPr>
            <p:ph sz="quarter" idx="10"/>
          </p:nvPr>
        </p:nvSpPr>
        <p:spPr>
          <a:xfrm>
            <a:off x="379413" y="985652"/>
            <a:ext cx="9526587" cy="5692962"/>
          </a:xfrm>
        </p:spPr>
        <p:txBody>
          <a:bodyPr/>
          <a:lstStyle/>
          <a:p>
            <a:r>
              <a:rPr lang="en-GB" dirty="0" smtClean="0"/>
              <a:t>In-memory, compressed data in pages based on columns instead of rows</a:t>
            </a:r>
            <a:endParaRPr lang="en-GB" dirty="0"/>
          </a:p>
          <a:p>
            <a:pPr marL="0" indent="0">
              <a:buNone/>
            </a:pPr>
            <a:endParaRPr lang="en-US" dirty="0"/>
          </a:p>
        </p:txBody>
      </p:sp>
      <p:sp>
        <p:nvSpPr>
          <p:cNvPr id="5" name="Rectangle 4"/>
          <p:cNvSpPr/>
          <p:nvPr/>
        </p:nvSpPr>
        <p:spPr>
          <a:xfrm>
            <a:off x="1657721" y="4710077"/>
            <a:ext cx="3322608" cy="177461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6" name="Rectangle 5"/>
          <p:cNvSpPr/>
          <p:nvPr/>
        </p:nvSpPr>
        <p:spPr>
          <a:xfrm>
            <a:off x="1657721" y="2560466"/>
            <a:ext cx="3322608" cy="192701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7" name="Rectangle 6"/>
          <p:cNvSpPr/>
          <p:nvPr/>
        </p:nvSpPr>
        <p:spPr>
          <a:xfrm>
            <a:off x="7407357" y="2582476"/>
            <a:ext cx="1447800" cy="392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sp>
        <p:nvSpPr>
          <p:cNvPr id="8" name="Rectangle 7"/>
          <p:cNvSpPr/>
          <p:nvPr/>
        </p:nvSpPr>
        <p:spPr>
          <a:xfrm>
            <a:off x="5883357" y="2582476"/>
            <a:ext cx="1447800" cy="392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aphicFrame>
        <p:nvGraphicFramePr>
          <p:cNvPr id="9" name="Content Placeholder 7"/>
          <p:cNvGraphicFramePr>
            <a:graphicFrameLocks/>
          </p:cNvGraphicFramePr>
          <p:nvPr>
            <p:extLst>
              <p:ext uri="{D42A27DB-BD31-4B8C-83A1-F6EECF244321}">
                <p14:modId xmlns:p14="http://schemas.microsoft.com/office/powerpoint/2010/main" val="871772786"/>
              </p:ext>
            </p:extLst>
          </p:nvPr>
        </p:nvGraphicFramePr>
        <p:xfrm>
          <a:off x="2142632" y="2671841"/>
          <a:ext cx="2701635" cy="1428810"/>
        </p:xfrm>
        <a:graphic>
          <a:graphicData uri="http://schemas.openxmlformats.org/drawingml/2006/table">
            <a:tbl>
              <a:tblPr firstRow="1" bandRow="1">
                <a:tableStyleId>{5C22544A-7EE6-4342-B048-85BDC9FD1C3A}</a:tableStyleId>
              </a:tblPr>
              <a:tblGrid>
                <a:gridCol w="864523"/>
                <a:gridCol w="972589"/>
                <a:gridCol w="864523"/>
              </a:tblGrid>
              <a:tr h="331530">
                <a:tc>
                  <a:txBody>
                    <a:bodyPr/>
                    <a:lstStyle/>
                    <a:p>
                      <a:r>
                        <a:rPr lang="en-US" sz="1200" dirty="0" smtClean="0">
                          <a:solidFill>
                            <a:schemeClr val="bg1"/>
                          </a:solidFill>
                        </a:rPr>
                        <a:t>ProductID</a:t>
                      </a:r>
                      <a:endParaRPr lang="en-US" sz="1200" dirty="0">
                        <a:solidFill>
                          <a:schemeClr val="bg1"/>
                        </a:solidFill>
                      </a:endParaRPr>
                    </a:p>
                  </a:txBody>
                  <a:tcPr/>
                </a:tc>
                <a:tc>
                  <a:txBody>
                    <a:bodyPr/>
                    <a:lstStyle/>
                    <a:p>
                      <a:r>
                        <a:rPr lang="en-US" sz="1200" dirty="0" smtClean="0">
                          <a:solidFill>
                            <a:schemeClr val="bg1"/>
                          </a:solidFill>
                        </a:rPr>
                        <a:t>OrderDate</a:t>
                      </a:r>
                      <a:endParaRPr lang="en-US" sz="1200" dirty="0">
                        <a:solidFill>
                          <a:schemeClr val="bg1"/>
                        </a:solidFill>
                      </a:endParaRPr>
                    </a:p>
                  </a:txBody>
                  <a:tcPr/>
                </a:tc>
                <a:tc>
                  <a:txBody>
                    <a:bodyPr/>
                    <a:lstStyle/>
                    <a:p>
                      <a:r>
                        <a:rPr lang="en-US" sz="1200" dirty="0" smtClean="0">
                          <a:solidFill>
                            <a:schemeClr val="bg1"/>
                          </a:solidFill>
                        </a:rPr>
                        <a:t>Cost</a:t>
                      </a:r>
                      <a:endParaRPr lang="en-US" sz="1200" dirty="0">
                        <a:solidFill>
                          <a:schemeClr val="bg1"/>
                        </a:solidFill>
                      </a:endParaRPr>
                    </a:p>
                  </a:txBody>
                  <a:tcPr/>
                </a:tc>
              </a:tr>
              <a:tr h="268908">
                <a:tc>
                  <a:txBody>
                    <a:bodyPr/>
                    <a:lstStyle/>
                    <a:p>
                      <a:r>
                        <a:rPr lang="en-US" sz="1200" dirty="0" smtClean="0">
                          <a:solidFill>
                            <a:schemeClr val="tx1"/>
                          </a:solidFill>
                        </a:rPr>
                        <a:t>310</a:t>
                      </a:r>
                      <a:endParaRPr lang="en-US" sz="1200" dirty="0">
                        <a:solidFill>
                          <a:schemeClr val="tx1"/>
                        </a:solidFill>
                      </a:endParaRPr>
                    </a:p>
                  </a:txBody>
                  <a:tcPr/>
                </a:tc>
                <a:tc>
                  <a:txBody>
                    <a:bodyPr/>
                    <a:lstStyle/>
                    <a:p>
                      <a:r>
                        <a:rPr lang="en-US" sz="1200" dirty="0" smtClean="0">
                          <a:solidFill>
                            <a:schemeClr val="tx1"/>
                          </a:solidFill>
                        </a:rPr>
                        <a:t>20010701</a:t>
                      </a:r>
                      <a:endParaRPr lang="en-US" sz="1200" dirty="0">
                        <a:solidFill>
                          <a:schemeClr val="tx1"/>
                        </a:solidFill>
                      </a:endParaRPr>
                    </a:p>
                  </a:txBody>
                  <a:tcPr/>
                </a:tc>
                <a:tc>
                  <a:txBody>
                    <a:bodyPr/>
                    <a:lstStyle/>
                    <a:p>
                      <a:r>
                        <a:rPr lang="en-US" sz="1200" dirty="0" smtClean="0">
                          <a:solidFill>
                            <a:schemeClr val="tx1"/>
                          </a:solidFill>
                        </a:rPr>
                        <a:t>2171.29</a:t>
                      </a:r>
                      <a:endParaRPr lang="en-US" sz="1200" dirty="0">
                        <a:solidFill>
                          <a:schemeClr val="tx1"/>
                        </a:solidFill>
                      </a:endParaRPr>
                    </a:p>
                  </a:txBody>
                  <a:tcPr/>
                </a:tc>
              </a:tr>
              <a:tr h="268908">
                <a:tc>
                  <a:txBody>
                    <a:bodyPr/>
                    <a:lstStyle/>
                    <a:p>
                      <a:r>
                        <a:rPr lang="en-US" sz="1200" dirty="0" smtClean="0">
                          <a:solidFill>
                            <a:schemeClr val="tx1"/>
                          </a:solidFill>
                        </a:rPr>
                        <a:t>311</a:t>
                      </a:r>
                      <a:endParaRPr lang="en-US" sz="1200" dirty="0">
                        <a:solidFill>
                          <a:schemeClr val="tx1"/>
                        </a:solidFill>
                      </a:endParaRPr>
                    </a:p>
                  </a:txBody>
                  <a:tcPr/>
                </a:tc>
                <a:tc>
                  <a:txBody>
                    <a:bodyPr/>
                    <a:lstStyle/>
                    <a:p>
                      <a:r>
                        <a:rPr lang="en-US" sz="1200" dirty="0" smtClean="0">
                          <a:solidFill>
                            <a:schemeClr val="tx1"/>
                          </a:solidFill>
                        </a:rPr>
                        <a:t>20010701</a:t>
                      </a:r>
                      <a:endParaRPr lang="en-US" sz="1200" dirty="0">
                        <a:solidFill>
                          <a:schemeClr val="tx1"/>
                        </a:solidFill>
                      </a:endParaRPr>
                    </a:p>
                  </a:txBody>
                  <a:tcPr/>
                </a:tc>
                <a:tc>
                  <a:txBody>
                    <a:bodyPr/>
                    <a:lstStyle/>
                    <a:p>
                      <a:r>
                        <a:rPr lang="en-US" sz="1200" dirty="0" smtClean="0">
                          <a:solidFill>
                            <a:schemeClr val="tx1"/>
                          </a:solidFill>
                        </a:rPr>
                        <a:t>1912.15</a:t>
                      </a:r>
                      <a:endParaRPr lang="en-US" sz="1200" dirty="0">
                        <a:solidFill>
                          <a:schemeClr val="tx1"/>
                        </a:solidFill>
                      </a:endParaRPr>
                    </a:p>
                  </a:txBody>
                  <a:tcPr/>
                </a:tc>
              </a:tr>
              <a:tr h="268908">
                <a:tc>
                  <a:txBody>
                    <a:bodyPr/>
                    <a:lstStyle/>
                    <a:p>
                      <a:r>
                        <a:rPr lang="en-US" sz="1200" dirty="0" smtClean="0">
                          <a:solidFill>
                            <a:schemeClr val="tx1"/>
                          </a:solidFill>
                        </a:rPr>
                        <a:t>312</a:t>
                      </a:r>
                      <a:endParaRPr lang="en-US" sz="1200" dirty="0">
                        <a:solidFill>
                          <a:schemeClr val="tx1"/>
                        </a:solidFill>
                      </a:endParaRPr>
                    </a:p>
                  </a:txBody>
                  <a:tcPr/>
                </a:tc>
                <a:tc>
                  <a:txBody>
                    <a:bodyPr/>
                    <a:lstStyle/>
                    <a:p>
                      <a:r>
                        <a:rPr lang="en-US" sz="1200" dirty="0" smtClean="0">
                          <a:solidFill>
                            <a:schemeClr val="tx1"/>
                          </a:solidFill>
                        </a:rPr>
                        <a:t>20010702</a:t>
                      </a:r>
                      <a:endParaRPr lang="en-US" sz="1200" dirty="0">
                        <a:solidFill>
                          <a:schemeClr val="tx1"/>
                        </a:solidFill>
                      </a:endParaRPr>
                    </a:p>
                  </a:txBody>
                  <a:tcPr/>
                </a:tc>
                <a:tc>
                  <a:txBody>
                    <a:bodyPr/>
                    <a:lstStyle/>
                    <a:p>
                      <a:r>
                        <a:rPr lang="en-US" sz="1200" dirty="0" smtClean="0">
                          <a:solidFill>
                            <a:schemeClr val="tx1"/>
                          </a:solidFill>
                        </a:rPr>
                        <a:t>2171.29</a:t>
                      </a:r>
                      <a:endParaRPr lang="en-US" sz="1200" dirty="0">
                        <a:solidFill>
                          <a:schemeClr val="tx1"/>
                        </a:solidFill>
                      </a:endParaRPr>
                    </a:p>
                  </a:txBody>
                  <a:tcPr/>
                </a:tc>
              </a:tr>
              <a:tr h="268908">
                <a:tc>
                  <a:txBody>
                    <a:bodyPr/>
                    <a:lstStyle/>
                    <a:p>
                      <a:r>
                        <a:rPr lang="en-US" sz="1200" dirty="0" smtClean="0">
                          <a:solidFill>
                            <a:schemeClr val="tx1"/>
                          </a:solidFill>
                        </a:rPr>
                        <a:t>313</a:t>
                      </a:r>
                      <a:endParaRPr lang="en-US" sz="1200" dirty="0">
                        <a:solidFill>
                          <a:schemeClr val="tx1"/>
                        </a:solidFill>
                      </a:endParaRPr>
                    </a:p>
                  </a:txBody>
                  <a:tcPr/>
                </a:tc>
                <a:tc>
                  <a:txBody>
                    <a:bodyPr/>
                    <a:lstStyle/>
                    <a:p>
                      <a:r>
                        <a:rPr lang="en-US" sz="1200" dirty="0" smtClean="0">
                          <a:solidFill>
                            <a:schemeClr val="tx1"/>
                          </a:solidFill>
                        </a:rPr>
                        <a:t>20010702</a:t>
                      </a:r>
                      <a:endParaRPr lang="en-US" sz="1200" dirty="0">
                        <a:solidFill>
                          <a:schemeClr val="tx1"/>
                        </a:solidFill>
                      </a:endParaRPr>
                    </a:p>
                  </a:txBody>
                  <a:tcPr/>
                </a:tc>
                <a:tc>
                  <a:txBody>
                    <a:bodyPr/>
                    <a:lstStyle/>
                    <a:p>
                      <a:r>
                        <a:rPr lang="en-US" sz="1200" dirty="0" smtClean="0">
                          <a:solidFill>
                            <a:schemeClr val="tx1"/>
                          </a:solidFill>
                        </a:rPr>
                        <a:t>413.14</a:t>
                      </a:r>
                      <a:endParaRPr lang="en-US" sz="1200" dirty="0">
                        <a:solidFill>
                          <a:schemeClr val="tx1"/>
                        </a:solidFill>
                      </a:endParaRPr>
                    </a:p>
                  </a:txBody>
                  <a:tcPr/>
                </a:tc>
              </a:tr>
            </a:tbl>
          </a:graphicData>
        </a:graphic>
      </p:graphicFrame>
      <p:sp>
        <p:nvSpPr>
          <p:cNvPr id="10" name="TextBox 8"/>
          <p:cNvSpPr txBox="1"/>
          <p:nvPr/>
        </p:nvSpPr>
        <p:spPr>
          <a:xfrm>
            <a:off x="1630011" y="4252529"/>
            <a:ext cx="2407599"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0" dirty="0"/>
              <a:t>D</a:t>
            </a:r>
            <a:r>
              <a:rPr lang="en-US" sz="1100" b="0" dirty="0" smtClean="0"/>
              <a:t>ata page 1000</a:t>
            </a:r>
            <a:endParaRPr lang="en-US" sz="1100" b="0" dirty="0"/>
          </a:p>
        </p:txBody>
      </p:sp>
      <p:graphicFrame>
        <p:nvGraphicFramePr>
          <p:cNvPr id="11" name="Content Placeholder 7"/>
          <p:cNvGraphicFramePr>
            <a:graphicFrameLocks/>
          </p:cNvGraphicFramePr>
          <p:nvPr>
            <p:extLst>
              <p:ext uri="{D42A27DB-BD31-4B8C-83A1-F6EECF244321}">
                <p14:modId xmlns:p14="http://schemas.microsoft.com/office/powerpoint/2010/main" val="404361030"/>
              </p:ext>
            </p:extLst>
          </p:nvPr>
        </p:nvGraphicFramePr>
        <p:xfrm>
          <a:off x="2142631" y="4786277"/>
          <a:ext cx="2701636" cy="1428810"/>
        </p:xfrm>
        <a:graphic>
          <a:graphicData uri="http://schemas.openxmlformats.org/drawingml/2006/table">
            <a:tbl>
              <a:tblPr firstRow="1" bandRow="1">
                <a:tableStyleId>{5C22544A-7EE6-4342-B048-85BDC9FD1C3A}</a:tableStyleId>
              </a:tblPr>
              <a:tblGrid>
                <a:gridCol w="869928"/>
                <a:gridCol w="967185"/>
                <a:gridCol w="864523"/>
              </a:tblGrid>
              <a:tr h="331530">
                <a:tc>
                  <a:txBody>
                    <a:bodyPr/>
                    <a:lstStyle/>
                    <a:p>
                      <a:r>
                        <a:rPr lang="en-US" sz="1100" dirty="0" smtClean="0">
                          <a:solidFill>
                            <a:schemeClr val="bg1"/>
                          </a:solidFill>
                        </a:rPr>
                        <a:t>ProductID</a:t>
                      </a:r>
                      <a:endParaRPr lang="en-US" sz="1100" dirty="0">
                        <a:solidFill>
                          <a:schemeClr val="bg1"/>
                        </a:solidFill>
                      </a:endParaRPr>
                    </a:p>
                  </a:txBody>
                  <a:tcPr/>
                </a:tc>
                <a:tc>
                  <a:txBody>
                    <a:bodyPr/>
                    <a:lstStyle/>
                    <a:p>
                      <a:r>
                        <a:rPr lang="en-US" sz="1100" dirty="0" smtClean="0">
                          <a:solidFill>
                            <a:schemeClr val="bg1"/>
                          </a:solidFill>
                        </a:rPr>
                        <a:t>OrderDate</a:t>
                      </a:r>
                      <a:endParaRPr lang="en-US" sz="1100" dirty="0">
                        <a:solidFill>
                          <a:schemeClr val="bg1"/>
                        </a:solidFill>
                      </a:endParaRPr>
                    </a:p>
                  </a:txBody>
                  <a:tcPr/>
                </a:tc>
                <a:tc>
                  <a:txBody>
                    <a:bodyPr/>
                    <a:lstStyle/>
                    <a:p>
                      <a:r>
                        <a:rPr lang="en-US" sz="1100" dirty="0" smtClean="0">
                          <a:solidFill>
                            <a:schemeClr val="bg1"/>
                          </a:solidFill>
                        </a:rPr>
                        <a:t>Cost</a:t>
                      </a:r>
                      <a:endParaRPr lang="en-US" sz="1100" dirty="0">
                        <a:solidFill>
                          <a:schemeClr val="bg1"/>
                        </a:solidFill>
                      </a:endParaRPr>
                    </a:p>
                  </a:txBody>
                  <a:tcPr/>
                </a:tc>
              </a:tr>
              <a:tr h="268908">
                <a:tc>
                  <a:txBody>
                    <a:bodyPr/>
                    <a:lstStyle/>
                    <a:p>
                      <a:r>
                        <a:rPr lang="en-US" sz="1200" dirty="0" smtClean="0">
                          <a:solidFill>
                            <a:schemeClr val="tx1"/>
                          </a:solidFill>
                        </a:rPr>
                        <a:t>314</a:t>
                      </a:r>
                      <a:endParaRPr lang="en-US" sz="1200" dirty="0">
                        <a:solidFill>
                          <a:schemeClr val="tx1"/>
                        </a:solidFill>
                      </a:endParaRPr>
                    </a:p>
                  </a:txBody>
                  <a:tcPr/>
                </a:tc>
                <a:tc>
                  <a:txBody>
                    <a:bodyPr/>
                    <a:lstStyle/>
                    <a:p>
                      <a:r>
                        <a:rPr lang="en-US" sz="1200" dirty="0" smtClean="0">
                          <a:solidFill>
                            <a:schemeClr val="tx1"/>
                          </a:solidFill>
                        </a:rPr>
                        <a:t>20010701</a:t>
                      </a:r>
                      <a:endParaRPr lang="en-US" sz="1200" dirty="0">
                        <a:solidFill>
                          <a:schemeClr val="tx1"/>
                        </a:solidFill>
                      </a:endParaRPr>
                    </a:p>
                  </a:txBody>
                  <a:tcPr/>
                </a:tc>
                <a:tc>
                  <a:txBody>
                    <a:bodyPr/>
                    <a:lstStyle/>
                    <a:p>
                      <a:r>
                        <a:rPr lang="en-US" sz="1200" dirty="0" smtClean="0">
                          <a:solidFill>
                            <a:schemeClr val="tx1"/>
                          </a:solidFill>
                        </a:rPr>
                        <a:t>333.42</a:t>
                      </a:r>
                      <a:endParaRPr lang="en-US" sz="1200" dirty="0">
                        <a:solidFill>
                          <a:schemeClr val="tx1"/>
                        </a:solidFill>
                      </a:endParaRPr>
                    </a:p>
                  </a:txBody>
                  <a:tcPr/>
                </a:tc>
              </a:tr>
              <a:tr h="268908">
                <a:tc>
                  <a:txBody>
                    <a:bodyPr/>
                    <a:lstStyle/>
                    <a:p>
                      <a:r>
                        <a:rPr lang="en-US" sz="1200" dirty="0" smtClean="0">
                          <a:solidFill>
                            <a:schemeClr val="tx1"/>
                          </a:solidFill>
                        </a:rPr>
                        <a:t>315</a:t>
                      </a:r>
                      <a:endParaRPr lang="en-US" sz="1200" dirty="0">
                        <a:solidFill>
                          <a:schemeClr val="tx1"/>
                        </a:solidFill>
                      </a:endParaRPr>
                    </a:p>
                  </a:txBody>
                  <a:tcPr/>
                </a:tc>
                <a:tc>
                  <a:txBody>
                    <a:bodyPr/>
                    <a:lstStyle/>
                    <a:p>
                      <a:r>
                        <a:rPr lang="en-US" sz="1200" dirty="0" smtClean="0">
                          <a:solidFill>
                            <a:schemeClr val="tx1"/>
                          </a:solidFill>
                        </a:rPr>
                        <a:t>20010701</a:t>
                      </a:r>
                      <a:endParaRPr lang="en-US" sz="1200" dirty="0">
                        <a:solidFill>
                          <a:schemeClr val="tx1"/>
                        </a:solidFill>
                      </a:endParaRPr>
                    </a:p>
                  </a:txBody>
                  <a:tcPr/>
                </a:tc>
                <a:tc>
                  <a:txBody>
                    <a:bodyPr/>
                    <a:lstStyle/>
                    <a:p>
                      <a:r>
                        <a:rPr lang="en-US" sz="1200" dirty="0" smtClean="0">
                          <a:solidFill>
                            <a:schemeClr val="tx1"/>
                          </a:solidFill>
                        </a:rPr>
                        <a:t>1295.00</a:t>
                      </a:r>
                      <a:endParaRPr lang="en-US" sz="1200" dirty="0">
                        <a:solidFill>
                          <a:schemeClr val="tx1"/>
                        </a:solidFill>
                      </a:endParaRPr>
                    </a:p>
                  </a:txBody>
                  <a:tcPr/>
                </a:tc>
              </a:tr>
              <a:tr h="268908">
                <a:tc>
                  <a:txBody>
                    <a:bodyPr/>
                    <a:lstStyle/>
                    <a:p>
                      <a:r>
                        <a:rPr lang="en-US" sz="1200" dirty="0" smtClean="0">
                          <a:solidFill>
                            <a:schemeClr val="tx1"/>
                          </a:solidFill>
                        </a:rPr>
                        <a:t>316</a:t>
                      </a:r>
                      <a:endParaRPr lang="en-US" sz="1200" dirty="0">
                        <a:solidFill>
                          <a:schemeClr val="tx1"/>
                        </a:solidFill>
                      </a:endParaRPr>
                    </a:p>
                  </a:txBody>
                  <a:tcPr/>
                </a:tc>
                <a:tc>
                  <a:txBody>
                    <a:bodyPr/>
                    <a:lstStyle/>
                    <a:p>
                      <a:r>
                        <a:rPr lang="en-US" sz="1200" dirty="0" smtClean="0">
                          <a:solidFill>
                            <a:schemeClr val="tx1"/>
                          </a:solidFill>
                        </a:rPr>
                        <a:t>20010702</a:t>
                      </a:r>
                      <a:endParaRPr lang="en-US" sz="1200" dirty="0">
                        <a:solidFill>
                          <a:schemeClr val="tx1"/>
                        </a:solidFill>
                      </a:endParaRPr>
                    </a:p>
                  </a:txBody>
                  <a:tcPr/>
                </a:tc>
                <a:tc>
                  <a:txBody>
                    <a:bodyPr/>
                    <a:lstStyle/>
                    <a:p>
                      <a:r>
                        <a:rPr lang="en-US" sz="1200" dirty="0" smtClean="0">
                          <a:solidFill>
                            <a:schemeClr val="tx1"/>
                          </a:solidFill>
                        </a:rPr>
                        <a:t>4233.14</a:t>
                      </a:r>
                      <a:endParaRPr lang="en-US" sz="1200" dirty="0">
                        <a:solidFill>
                          <a:schemeClr val="tx1"/>
                        </a:solidFill>
                      </a:endParaRPr>
                    </a:p>
                  </a:txBody>
                  <a:tcPr/>
                </a:tc>
              </a:tr>
              <a:tr h="268908">
                <a:tc>
                  <a:txBody>
                    <a:bodyPr/>
                    <a:lstStyle/>
                    <a:p>
                      <a:r>
                        <a:rPr lang="en-US" sz="1200" dirty="0" smtClean="0">
                          <a:solidFill>
                            <a:schemeClr val="tx1"/>
                          </a:solidFill>
                        </a:rPr>
                        <a:t>317</a:t>
                      </a:r>
                      <a:endParaRPr lang="en-US" sz="1200" dirty="0">
                        <a:solidFill>
                          <a:schemeClr val="tx1"/>
                        </a:solidFill>
                      </a:endParaRPr>
                    </a:p>
                  </a:txBody>
                  <a:tcPr/>
                </a:tc>
                <a:tc>
                  <a:txBody>
                    <a:bodyPr/>
                    <a:lstStyle/>
                    <a:p>
                      <a:r>
                        <a:rPr lang="en-US" sz="1200" dirty="0" smtClean="0">
                          <a:solidFill>
                            <a:schemeClr val="tx1"/>
                          </a:solidFill>
                        </a:rPr>
                        <a:t>20010702</a:t>
                      </a:r>
                      <a:endParaRPr lang="en-US" sz="1200" dirty="0">
                        <a:solidFill>
                          <a:schemeClr val="tx1"/>
                        </a:solidFill>
                      </a:endParaRPr>
                    </a:p>
                  </a:txBody>
                  <a:tcPr/>
                </a:tc>
                <a:tc>
                  <a:txBody>
                    <a:bodyPr/>
                    <a:lstStyle/>
                    <a:p>
                      <a:r>
                        <a:rPr lang="en-US" sz="1200" dirty="0" smtClean="0">
                          <a:solidFill>
                            <a:schemeClr val="tx1"/>
                          </a:solidFill>
                        </a:rPr>
                        <a:t>641.22</a:t>
                      </a:r>
                      <a:endParaRPr lang="en-US" sz="1200" dirty="0">
                        <a:solidFill>
                          <a:schemeClr val="tx1"/>
                        </a:solidFill>
                      </a:endParaRPr>
                    </a:p>
                  </a:txBody>
                  <a:tcPr/>
                </a:tc>
              </a:tr>
            </a:tbl>
          </a:graphicData>
        </a:graphic>
      </p:graphicFrame>
      <p:sp>
        <p:nvSpPr>
          <p:cNvPr id="12" name="TextBox 10"/>
          <p:cNvSpPr txBox="1"/>
          <p:nvPr/>
        </p:nvSpPr>
        <p:spPr>
          <a:xfrm>
            <a:off x="1618869" y="6253855"/>
            <a:ext cx="2227690"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0" dirty="0"/>
              <a:t>D</a:t>
            </a:r>
            <a:r>
              <a:rPr lang="en-US" sz="1100" b="0" dirty="0" smtClean="0"/>
              <a:t>ata page 1001</a:t>
            </a:r>
            <a:endParaRPr lang="en-US" sz="1100" b="0" dirty="0"/>
          </a:p>
        </p:txBody>
      </p:sp>
      <p:graphicFrame>
        <p:nvGraphicFramePr>
          <p:cNvPr id="13" name="Content Placeholder 7"/>
          <p:cNvGraphicFramePr>
            <a:graphicFrameLocks/>
          </p:cNvGraphicFramePr>
          <p:nvPr>
            <p:extLst>
              <p:ext uri="{D42A27DB-BD31-4B8C-83A1-F6EECF244321}">
                <p14:modId xmlns:p14="http://schemas.microsoft.com/office/powerpoint/2010/main" val="1648612951"/>
              </p:ext>
            </p:extLst>
          </p:nvPr>
        </p:nvGraphicFramePr>
        <p:xfrm>
          <a:off x="6168058" y="2647870"/>
          <a:ext cx="955964" cy="3598316"/>
        </p:xfrm>
        <a:graphic>
          <a:graphicData uri="http://schemas.openxmlformats.org/drawingml/2006/table">
            <a:tbl>
              <a:tblPr firstRow="1" bandRow="1">
                <a:tableStyleId>{5C22544A-7EE6-4342-B048-85BDC9FD1C3A}</a:tableStyleId>
              </a:tblPr>
              <a:tblGrid>
                <a:gridCol w="955964"/>
              </a:tblGrid>
              <a:tr h="306476">
                <a:tc>
                  <a:txBody>
                    <a:bodyPr/>
                    <a:lstStyle/>
                    <a:p>
                      <a:r>
                        <a:rPr lang="en-US" sz="1100" dirty="0" smtClean="0">
                          <a:solidFill>
                            <a:schemeClr val="bg1"/>
                          </a:solidFill>
                        </a:rPr>
                        <a:t>ProductID</a:t>
                      </a:r>
                      <a:endParaRPr lang="en-US" sz="1100" dirty="0">
                        <a:solidFill>
                          <a:schemeClr val="bg1"/>
                        </a:solidFill>
                      </a:endParaRPr>
                    </a:p>
                  </a:txBody>
                  <a:tcPr/>
                </a:tc>
              </a:tr>
              <a:tr h="248587">
                <a:tc>
                  <a:txBody>
                    <a:bodyPr/>
                    <a:lstStyle/>
                    <a:p>
                      <a:r>
                        <a:rPr lang="en-US" sz="1200" dirty="0" smtClean="0">
                          <a:solidFill>
                            <a:schemeClr val="tx1"/>
                          </a:solidFill>
                        </a:rPr>
                        <a:t>310</a:t>
                      </a:r>
                      <a:endParaRPr lang="en-US" sz="1200" dirty="0">
                        <a:solidFill>
                          <a:schemeClr val="tx1"/>
                        </a:solidFill>
                      </a:endParaRPr>
                    </a:p>
                  </a:txBody>
                  <a:tcPr/>
                </a:tc>
              </a:tr>
              <a:tr h="248587">
                <a:tc>
                  <a:txBody>
                    <a:bodyPr/>
                    <a:lstStyle/>
                    <a:p>
                      <a:r>
                        <a:rPr lang="en-US" sz="1200" dirty="0" smtClean="0">
                          <a:solidFill>
                            <a:schemeClr val="tx1"/>
                          </a:solidFill>
                        </a:rPr>
                        <a:t>311</a:t>
                      </a:r>
                      <a:endParaRPr lang="en-US" sz="1200" dirty="0">
                        <a:solidFill>
                          <a:schemeClr val="tx1"/>
                        </a:solidFill>
                      </a:endParaRPr>
                    </a:p>
                  </a:txBody>
                  <a:tcPr/>
                </a:tc>
              </a:tr>
              <a:tr h="248587">
                <a:tc>
                  <a:txBody>
                    <a:bodyPr/>
                    <a:lstStyle/>
                    <a:p>
                      <a:r>
                        <a:rPr lang="en-US" sz="1200" dirty="0" smtClean="0">
                          <a:solidFill>
                            <a:schemeClr val="tx1"/>
                          </a:solidFill>
                        </a:rPr>
                        <a:t>312</a:t>
                      </a:r>
                      <a:endParaRPr lang="en-US" sz="1200" dirty="0">
                        <a:solidFill>
                          <a:schemeClr val="tx1"/>
                        </a:solidFill>
                      </a:endParaRPr>
                    </a:p>
                  </a:txBody>
                  <a:tcPr/>
                </a:tc>
              </a:tr>
              <a:tr h="248587">
                <a:tc>
                  <a:txBody>
                    <a:bodyPr/>
                    <a:lstStyle/>
                    <a:p>
                      <a:r>
                        <a:rPr lang="en-US" sz="1200" dirty="0" smtClean="0">
                          <a:solidFill>
                            <a:schemeClr val="tx1"/>
                          </a:solidFill>
                        </a:rPr>
                        <a:t>313</a:t>
                      </a:r>
                      <a:endParaRPr lang="en-US" sz="1200" dirty="0">
                        <a:solidFill>
                          <a:schemeClr val="tx1"/>
                        </a:solidFill>
                      </a:endParaRPr>
                    </a:p>
                  </a:txBody>
                  <a:tcPr/>
                </a:tc>
              </a:tr>
              <a:tr h="248587">
                <a:tc>
                  <a:txBody>
                    <a:bodyPr/>
                    <a:lstStyle/>
                    <a:p>
                      <a:r>
                        <a:rPr lang="en-US" sz="1200" dirty="0" smtClean="0">
                          <a:solidFill>
                            <a:schemeClr val="tx1"/>
                          </a:solidFill>
                        </a:rPr>
                        <a:t>314</a:t>
                      </a:r>
                      <a:endParaRPr lang="en-US" sz="1200" dirty="0">
                        <a:solidFill>
                          <a:schemeClr val="tx1"/>
                        </a:solidFill>
                      </a:endParaRPr>
                    </a:p>
                  </a:txBody>
                  <a:tcPr/>
                </a:tc>
              </a:tr>
              <a:tr h="248587">
                <a:tc>
                  <a:txBody>
                    <a:bodyPr/>
                    <a:lstStyle/>
                    <a:p>
                      <a:r>
                        <a:rPr lang="en-US" sz="1200" dirty="0" smtClean="0">
                          <a:solidFill>
                            <a:schemeClr val="tx1"/>
                          </a:solidFill>
                        </a:rPr>
                        <a:t>315</a:t>
                      </a:r>
                      <a:endParaRPr lang="en-US" sz="1200" dirty="0">
                        <a:solidFill>
                          <a:schemeClr val="tx1"/>
                        </a:solidFill>
                      </a:endParaRPr>
                    </a:p>
                  </a:txBody>
                  <a:tcPr/>
                </a:tc>
              </a:tr>
              <a:tr h="248587">
                <a:tc>
                  <a:txBody>
                    <a:bodyPr/>
                    <a:lstStyle/>
                    <a:p>
                      <a:r>
                        <a:rPr lang="en-US" sz="1200" dirty="0" smtClean="0">
                          <a:solidFill>
                            <a:schemeClr val="tx1"/>
                          </a:solidFill>
                        </a:rPr>
                        <a:t>316</a:t>
                      </a:r>
                      <a:endParaRPr lang="en-US" sz="1200" dirty="0">
                        <a:solidFill>
                          <a:schemeClr val="tx1"/>
                        </a:solidFill>
                      </a:endParaRPr>
                    </a:p>
                  </a:txBody>
                  <a:tcPr/>
                </a:tc>
              </a:tr>
              <a:tr h="248587">
                <a:tc>
                  <a:txBody>
                    <a:bodyPr/>
                    <a:lstStyle/>
                    <a:p>
                      <a:r>
                        <a:rPr lang="en-US" sz="1200" dirty="0" smtClean="0">
                          <a:solidFill>
                            <a:schemeClr val="tx1"/>
                          </a:solidFill>
                        </a:rPr>
                        <a:t>317</a:t>
                      </a:r>
                      <a:endParaRPr lang="en-US" sz="1200" dirty="0">
                        <a:solidFill>
                          <a:schemeClr val="tx1"/>
                        </a:solidFill>
                      </a:endParaRPr>
                    </a:p>
                  </a:txBody>
                  <a:tcPr/>
                </a:tc>
              </a:tr>
              <a:tr h="248587">
                <a:tc>
                  <a:txBody>
                    <a:bodyPr/>
                    <a:lstStyle/>
                    <a:p>
                      <a:r>
                        <a:rPr lang="en-US" sz="1200" dirty="0" smtClean="0">
                          <a:solidFill>
                            <a:schemeClr val="tx1"/>
                          </a:solidFill>
                        </a:rPr>
                        <a:t>318</a:t>
                      </a:r>
                      <a:endParaRPr lang="en-US" sz="1200" dirty="0">
                        <a:solidFill>
                          <a:schemeClr val="tx1"/>
                        </a:solidFill>
                      </a:endParaRPr>
                    </a:p>
                  </a:txBody>
                  <a:tcPr/>
                </a:tc>
              </a:tr>
              <a:tr h="248587">
                <a:tc>
                  <a:txBody>
                    <a:bodyPr/>
                    <a:lstStyle/>
                    <a:p>
                      <a:r>
                        <a:rPr lang="en-US" sz="1200" dirty="0" smtClean="0">
                          <a:solidFill>
                            <a:schemeClr val="tx1"/>
                          </a:solidFill>
                        </a:rPr>
                        <a:t>319</a:t>
                      </a:r>
                      <a:endParaRPr lang="en-US" sz="1200" dirty="0">
                        <a:solidFill>
                          <a:schemeClr val="tx1"/>
                        </a:solidFill>
                      </a:endParaRPr>
                    </a:p>
                  </a:txBody>
                  <a:tcPr/>
                </a:tc>
              </a:tr>
              <a:tr h="248587">
                <a:tc>
                  <a:txBody>
                    <a:bodyPr/>
                    <a:lstStyle/>
                    <a:p>
                      <a:r>
                        <a:rPr lang="en-US" sz="1200" dirty="0" smtClean="0">
                          <a:solidFill>
                            <a:schemeClr val="tx1"/>
                          </a:solidFill>
                        </a:rPr>
                        <a:t>320</a:t>
                      </a:r>
                      <a:endParaRPr lang="en-US" sz="1200" dirty="0">
                        <a:solidFill>
                          <a:schemeClr val="tx1"/>
                        </a:solidFill>
                      </a:endParaRPr>
                    </a:p>
                  </a:txBody>
                  <a:tcPr/>
                </a:tc>
              </a:tr>
              <a:tr h="248587">
                <a:tc>
                  <a:txBody>
                    <a:bodyPr/>
                    <a:lstStyle/>
                    <a:p>
                      <a:r>
                        <a:rPr lang="en-US" sz="1200" dirty="0" smtClean="0">
                          <a:solidFill>
                            <a:schemeClr val="tx1"/>
                          </a:solidFill>
                        </a:rPr>
                        <a:t>321</a:t>
                      </a:r>
                      <a:endParaRPr lang="en-US" sz="1200" dirty="0">
                        <a:solidFill>
                          <a:schemeClr val="tx1"/>
                        </a:solidFill>
                      </a:endParaRPr>
                    </a:p>
                  </a:txBody>
                  <a:tcPr/>
                </a:tc>
              </a:tr>
            </a:tbl>
          </a:graphicData>
        </a:graphic>
      </p:graphicFrame>
      <p:graphicFrame>
        <p:nvGraphicFramePr>
          <p:cNvPr id="15" name="Content Placeholder 7"/>
          <p:cNvGraphicFramePr>
            <a:graphicFrameLocks/>
          </p:cNvGraphicFramePr>
          <p:nvPr>
            <p:extLst>
              <p:ext uri="{D42A27DB-BD31-4B8C-83A1-F6EECF244321}">
                <p14:modId xmlns:p14="http://schemas.microsoft.com/office/powerpoint/2010/main" val="3937703839"/>
              </p:ext>
            </p:extLst>
          </p:nvPr>
        </p:nvGraphicFramePr>
        <p:xfrm>
          <a:off x="7720294" y="2658882"/>
          <a:ext cx="924445" cy="3594973"/>
        </p:xfrm>
        <a:graphic>
          <a:graphicData uri="http://schemas.openxmlformats.org/drawingml/2006/table">
            <a:tbl>
              <a:tblPr firstRow="1" bandRow="1">
                <a:tableStyleId>{5C22544A-7EE6-4342-B048-85BDC9FD1C3A}</a:tableStyleId>
              </a:tblPr>
              <a:tblGrid>
                <a:gridCol w="924445"/>
              </a:tblGrid>
              <a:tr h="303133">
                <a:tc>
                  <a:txBody>
                    <a:bodyPr/>
                    <a:lstStyle/>
                    <a:p>
                      <a:r>
                        <a:rPr lang="en-US" sz="1100" dirty="0" smtClean="0">
                          <a:solidFill>
                            <a:schemeClr val="bg1"/>
                          </a:solidFill>
                        </a:rPr>
                        <a:t>OrderDate</a:t>
                      </a:r>
                      <a:endParaRPr lang="en-US" sz="1200" dirty="0">
                        <a:solidFill>
                          <a:schemeClr val="bg1"/>
                        </a:solidFill>
                      </a:endParaRPr>
                    </a:p>
                  </a:txBody>
                  <a:tcPr/>
                </a:tc>
              </a:tr>
              <a:tr h="245874">
                <a:tc>
                  <a:txBody>
                    <a:bodyPr/>
                    <a:lstStyle/>
                    <a:p>
                      <a:r>
                        <a:rPr lang="en-US" sz="1200" dirty="0" smtClean="0">
                          <a:solidFill>
                            <a:schemeClr val="tx1"/>
                          </a:solidFill>
                        </a:rPr>
                        <a:t>20010701</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20010702</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20010703</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r h="245874">
                <a:tc>
                  <a:txBody>
                    <a:bodyPr/>
                    <a:lstStyle/>
                    <a:p>
                      <a:r>
                        <a:rPr lang="en-US" sz="1200" dirty="0" smtClean="0">
                          <a:solidFill>
                            <a:schemeClr val="tx1"/>
                          </a:solidFill>
                        </a:rPr>
                        <a:t>20010704</a:t>
                      </a:r>
                      <a:endParaRPr lang="en-US" sz="1200" dirty="0">
                        <a:solidFill>
                          <a:schemeClr val="tx1"/>
                        </a:solidFill>
                      </a:endParaRPr>
                    </a:p>
                  </a:txBody>
                  <a:tcPr/>
                </a:tc>
              </a:tr>
              <a:tr h="245874">
                <a:tc>
                  <a:txBody>
                    <a:bodyPr/>
                    <a:lstStyle/>
                    <a:p>
                      <a:r>
                        <a:rPr lang="en-US" sz="1200" dirty="0" smtClean="0">
                          <a:solidFill>
                            <a:schemeClr val="tx1"/>
                          </a:solidFill>
                        </a:rPr>
                        <a:t>…</a:t>
                      </a:r>
                      <a:endParaRPr lang="en-US" sz="1200" dirty="0">
                        <a:solidFill>
                          <a:schemeClr val="tx1"/>
                        </a:solidFill>
                      </a:endParaRPr>
                    </a:p>
                  </a:txBody>
                  <a:tcPr/>
                </a:tc>
              </a:tr>
            </a:tbl>
          </a:graphicData>
        </a:graphic>
      </p:graphicFrame>
      <p:sp>
        <p:nvSpPr>
          <p:cNvPr id="16" name="TextBox 14"/>
          <p:cNvSpPr txBox="1"/>
          <p:nvPr/>
        </p:nvSpPr>
        <p:spPr>
          <a:xfrm>
            <a:off x="5845787" y="6276964"/>
            <a:ext cx="1313520"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0" dirty="0"/>
              <a:t>D</a:t>
            </a:r>
            <a:r>
              <a:rPr lang="en-US" sz="1100" b="0" dirty="0" smtClean="0"/>
              <a:t>ata page 2000</a:t>
            </a:r>
            <a:endParaRPr lang="en-US" sz="1100" b="0" dirty="0"/>
          </a:p>
        </p:txBody>
      </p:sp>
      <p:sp>
        <p:nvSpPr>
          <p:cNvPr id="17" name="Rectangle 16"/>
          <p:cNvSpPr/>
          <p:nvPr/>
        </p:nvSpPr>
        <p:spPr>
          <a:xfrm>
            <a:off x="8931357" y="2560466"/>
            <a:ext cx="1447800" cy="394996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p>
        </p:txBody>
      </p:sp>
      <p:graphicFrame>
        <p:nvGraphicFramePr>
          <p:cNvPr id="19" name="Content Placeholder 7"/>
          <p:cNvGraphicFramePr>
            <a:graphicFrameLocks/>
          </p:cNvGraphicFramePr>
          <p:nvPr>
            <p:extLst>
              <p:ext uri="{D42A27DB-BD31-4B8C-83A1-F6EECF244321}">
                <p14:modId xmlns:p14="http://schemas.microsoft.com/office/powerpoint/2010/main" val="2110505142"/>
              </p:ext>
            </p:extLst>
          </p:nvPr>
        </p:nvGraphicFramePr>
        <p:xfrm>
          <a:off x="9218133" y="2640493"/>
          <a:ext cx="924445" cy="3617502"/>
        </p:xfrm>
        <a:graphic>
          <a:graphicData uri="http://schemas.openxmlformats.org/drawingml/2006/table">
            <a:tbl>
              <a:tblPr firstRow="1" bandRow="1">
                <a:tableStyleId>{5C22544A-7EE6-4342-B048-85BDC9FD1C3A}</a:tableStyleId>
              </a:tblPr>
              <a:tblGrid>
                <a:gridCol w="924445"/>
              </a:tblGrid>
              <a:tr h="325662">
                <a:tc>
                  <a:txBody>
                    <a:bodyPr/>
                    <a:lstStyle/>
                    <a:p>
                      <a:r>
                        <a:rPr lang="en-US" sz="1100" dirty="0" smtClean="0">
                          <a:solidFill>
                            <a:schemeClr val="bg1"/>
                          </a:solidFill>
                        </a:rPr>
                        <a:t>Cost</a:t>
                      </a:r>
                      <a:endParaRPr lang="en-US" sz="1100" dirty="0">
                        <a:solidFill>
                          <a:schemeClr val="bg1"/>
                        </a:solidFill>
                      </a:endParaRPr>
                    </a:p>
                  </a:txBody>
                  <a:tcPr/>
                </a:tc>
              </a:tr>
              <a:tr h="264148">
                <a:tc>
                  <a:txBody>
                    <a:bodyPr/>
                    <a:lstStyle/>
                    <a:p>
                      <a:r>
                        <a:rPr lang="en-US" sz="1200" dirty="0" smtClean="0">
                          <a:solidFill>
                            <a:schemeClr val="tx1"/>
                          </a:solidFill>
                        </a:rPr>
                        <a:t>2171.29</a:t>
                      </a:r>
                      <a:endParaRPr lang="en-US" sz="1200" dirty="0">
                        <a:solidFill>
                          <a:schemeClr val="tx1"/>
                        </a:solidFill>
                      </a:endParaRPr>
                    </a:p>
                  </a:txBody>
                  <a:tcPr/>
                </a:tc>
              </a:tr>
              <a:tr h="264148">
                <a:tc>
                  <a:txBody>
                    <a:bodyPr/>
                    <a:lstStyle/>
                    <a:p>
                      <a:r>
                        <a:rPr lang="en-US" sz="1200" dirty="0" smtClean="0">
                          <a:solidFill>
                            <a:schemeClr val="tx1"/>
                          </a:solidFill>
                        </a:rPr>
                        <a:t>1912.15</a:t>
                      </a:r>
                      <a:endParaRPr lang="en-US" sz="1200" dirty="0">
                        <a:solidFill>
                          <a:schemeClr val="tx1"/>
                        </a:solidFill>
                      </a:endParaRPr>
                    </a:p>
                  </a:txBody>
                  <a:tcPr/>
                </a:tc>
              </a:tr>
              <a:tr h="264148">
                <a:tc>
                  <a:txBody>
                    <a:bodyPr/>
                    <a:lstStyle/>
                    <a:p>
                      <a:r>
                        <a:rPr lang="en-US" sz="1200" dirty="0" smtClean="0">
                          <a:solidFill>
                            <a:schemeClr val="tx1"/>
                          </a:solidFill>
                        </a:rPr>
                        <a:t>2171.29</a:t>
                      </a:r>
                      <a:endParaRPr lang="en-US" sz="1200" dirty="0">
                        <a:solidFill>
                          <a:schemeClr val="tx1"/>
                        </a:solidFill>
                      </a:endParaRPr>
                    </a:p>
                  </a:txBody>
                  <a:tcPr/>
                </a:tc>
              </a:tr>
              <a:tr h="264148">
                <a:tc>
                  <a:txBody>
                    <a:bodyPr/>
                    <a:lstStyle/>
                    <a:p>
                      <a:r>
                        <a:rPr lang="en-US" sz="1200" dirty="0" smtClean="0">
                          <a:solidFill>
                            <a:schemeClr val="tx1"/>
                          </a:solidFill>
                        </a:rPr>
                        <a:t>413.14</a:t>
                      </a:r>
                      <a:endParaRPr lang="en-US" sz="1200" dirty="0">
                        <a:solidFill>
                          <a:schemeClr val="tx1"/>
                        </a:solidFill>
                      </a:endParaRPr>
                    </a:p>
                  </a:txBody>
                  <a:tcPr/>
                </a:tc>
              </a:tr>
              <a:tr h="264148">
                <a:tc>
                  <a:txBody>
                    <a:bodyPr/>
                    <a:lstStyle/>
                    <a:p>
                      <a:r>
                        <a:rPr lang="en-US" sz="1200" dirty="0" smtClean="0">
                          <a:solidFill>
                            <a:schemeClr val="tx1"/>
                          </a:solidFill>
                        </a:rPr>
                        <a:t>333.42</a:t>
                      </a:r>
                      <a:endParaRPr lang="en-US" sz="1200" dirty="0">
                        <a:solidFill>
                          <a:schemeClr val="tx1"/>
                        </a:solidFill>
                      </a:endParaRPr>
                    </a:p>
                  </a:txBody>
                  <a:tcPr/>
                </a:tc>
              </a:tr>
              <a:tr h="264148">
                <a:tc>
                  <a:txBody>
                    <a:bodyPr/>
                    <a:lstStyle/>
                    <a:p>
                      <a:r>
                        <a:rPr lang="en-US" sz="1200" dirty="0" smtClean="0">
                          <a:solidFill>
                            <a:schemeClr val="tx1"/>
                          </a:solidFill>
                        </a:rPr>
                        <a:t>1295.00</a:t>
                      </a:r>
                      <a:endParaRPr lang="en-US" sz="1200" dirty="0">
                        <a:solidFill>
                          <a:schemeClr val="tx1"/>
                        </a:solidFill>
                      </a:endParaRPr>
                    </a:p>
                  </a:txBody>
                  <a:tcPr/>
                </a:tc>
              </a:tr>
              <a:tr h="264148">
                <a:tc>
                  <a:txBody>
                    <a:bodyPr/>
                    <a:lstStyle/>
                    <a:p>
                      <a:r>
                        <a:rPr lang="en-US" sz="1200" dirty="0" smtClean="0">
                          <a:solidFill>
                            <a:schemeClr val="tx1"/>
                          </a:solidFill>
                        </a:rPr>
                        <a:t>4233.14</a:t>
                      </a:r>
                      <a:endParaRPr lang="en-US" sz="1200" dirty="0">
                        <a:solidFill>
                          <a:schemeClr val="tx1"/>
                        </a:solidFill>
                      </a:endParaRPr>
                    </a:p>
                  </a:txBody>
                  <a:tcPr/>
                </a:tc>
              </a:tr>
              <a:tr h="264148">
                <a:tc>
                  <a:txBody>
                    <a:bodyPr/>
                    <a:lstStyle/>
                    <a:p>
                      <a:r>
                        <a:rPr lang="en-US" sz="1200" dirty="0" smtClean="0">
                          <a:solidFill>
                            <a:schemeClr val="tx1"/>
                          </a:solidFill>
                        </a:rPr>
                        <a:t>641.22</a:t>
                      </a:r>
                      <a:endParaRPr lang="en-US" sz="1200" dirty="0">
                        <a:solidFill>
                          <a:schemeClr val="tx1"/>
                        </a:solidFill>
                      </a:endParaRPr>
                    </a:p>
                  </a:txBody>
                  <a:tcPr/>
                </a:tc>
              </a:tr>
              <a:tr h="264148">
                <a:tc>
                  <a:txBody>
                    <a:bodyPr/>
                    <a:lstStyle/>
                    <a:p>
                      <a:r>
                        <a:rPr lang="en-US" sz="1200" dirty="0" smtClean="0">
                          <a:solidFill>
                            <a:schemeClr val="tx1"/>
                          </a:solidFill>
                        </a:rPr>
                        <a:t>24.95</a:t>
                      </a:r>
                      <a:endParaRPr lang="en-US" sz="1200" dirty="0">
                        <a:solidFill>
                          <a:schemeClr val="tx1"/>
                        </a:solidFill>
                      </a:endParaRPr>
                    </a:p>
                  </a:txBody>
                  <a:tcPr/>
                </a:tc>
              </a:tr>
              <a:tr h="264148">
                <a:tc>
                  <a:txBody>
                    <a:bodyPr/>
                    <a:lstStyle/>
                    <a:p>
                      <a:r>
                        <a:rPr lang="en-US" sz="1200" dirty="0" smtClean="0">
                          <a:solidFill>
                            <a:schemeClr val="tx1"/>
                          </a:solidFill>
                        </a:rPr>
                        <a:t>64.32</a:t>
                      </a:r>
                      <a:endParaRPr lang="en-US" sz="1200" dirty="0">
                        <a:solidFill>
                          <a:schemeClr val="tx1"/>
                        </a:solidFill>
                      </a:endParaRPr>
                    </a:p>
                  </a:txBody>
                  <a:tcPr/>
                </a:tc>
              </a:tr>
              <a:tr h="264148">
                <a:tc>
                  <a:txBody>
                    <a:bodyPr/>
                    <a:lstStyle/>
                    <a:p>
                      <a:r>
                        <a:rPr lang="en-US" sz="1200" dirty="0" smtClean="0">
                          <a:solidFill>
                            <a:schemeClr val="tx1"/>
                          </a:solidFill>
                        </a:rPr>
                        <a:t>1111.25</a:t>
                      </a:r>
                      <a:endParaRPr lang="en-US" sz="1200" dirty="0">
                        <a:solidFill>
                          <a:schemeClr val="tx1"/>
                        </a:solidFill>
                      </a:endParaRPr>
                    </a:p>
                  </a:txBody>
                  <a:tcPr/>
                </a:tc>
              </a:tr>
              <a:tr h="264148">
                <a:tc>
                  <a:txBody>
                    <a:bodyPr/>
                    <a:lstStyle/>
                    <a:p>
                      <a:endParaRPr lang="en-US" sz="1200" dirty="0">
                        <a:solidFill>
                          <a:schemeClr val="tx1"/>
                        </a:solidFill>
                      </a:endParaRPr>
                    </a:p>
                  </a:txBody>
                  <a:tcPr/>
                </a:tc>
              </a:tr>
            </a:tbl>
          </a:graphicData>
        </a:graphic>
      </p:graphicFrame>
      <p:sp>
        <p:nvSpPr>
          <p:cNvPr id="20" name="Left Brace 19"/>
          <p:cNvSpPr/>
          <p:nvPr/>
        </p:nvSpPr>
        <p:spPr>
          <a:xfrm>
            <a:off x="4980329" y="2712866"/>
            <a:ext cx="598227" cy="3352800"/>
          </a:xfrm>
          <a:prstGeom prst="leftBrace">
            <a:avLst>
              <a:gd name="adj1" fmla="val 8333"/>
              <a:gd name="adj2" fmla="val 55825"/>
            </a:avLst>
          </a:prstGeom>
        </p:spPr>
        <p:style>
          <a:lnRef idx="2">
            <a:schemeClr val="dk1"/>
          </a:lnRef>
          <a:fillRef idx="0">
            <a:schemeClr val="dk1"/>
          </a:fillRef>
          <a:effectRef idx="1">
            <a:schemeClr val="dk1"/>
          </a:effectRef>
          <a:fontRef idx="minor">
            <a:schemeClr val="tx1"/>
          </a:fontRef>
        </p:style>
        <p:txBody>
          <a:bodyPr rtlCol="0" anchor="ct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algn="ctr"/>
            <a:endParaRPr lang="en-US" dirty="0"/>
          </a:p>
        </p:txBody>
      </p:sp>
      <p:sp>
        <p:nvSpPr>
          <p:cNvPr id="21" name="TextBox 19"/>
          <p:cNvSpPr txBox="1"/>
          <p:nvPr/>
        </p:nvSpPr>
        <p:spPr>
          <a:xfrm>
            <a:off x="2440507" y="2158385"/>
            <a:ext cx="11674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latin typeface="Segoe UI Light" panose="020B0502040204020203" pitchFamily="34" charset="0"/>
                <a:cs typeface="Segoe UI Light" panose="020B0502040204020203" pitchFamily="34" charset="0"/>
              </a:rPr>
              <a:t>Row Store</a:t>
            </a:r>
            <a:endParaRPr lang="en-US" dirty="0">
              <a:latin typeface="Segoe UI Light" panose="020B0502040204020203" pitchFamily="34" charset="0"/>
              <a:cs typeface="Segoe UI Light" panose="020B0502040204020203" pitchFamily="34" charset="0"/>
            </a:endParaRPr>
          </a:p>
        </p:txBody>
      </p:sp>
      <p:sp>
        <p:nvSpPr>
          <p:cNvPr id="22" name="TextBox 20"/>
          <p:cNvSpPr txBox="1"/>
          <p:nvPr/>
        </p:nvSpPr>
        <p:spPr>
          <a:xfrm>
            <a:off x="7358865" y="2158385"/>
            <a:ext cx="151054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latin typeface="Segoe UI Light" panose="020B0502040204020203" pitchFamily="34" charset="0"/>
                <a:cs typeface="Segoe UI Light" panose="020B0502040204020203" pitchFamily="34" charset="0"/>
              </a:rPr>
              <a:t>Column Store</a:t>
            </a:r>
            <a:endParaRPr lang="en-US" dirty="0">
              <a:latin typeface="Segoe UI Light" panose="020B0502040204020203" pitchFamily="34" charset="0"/>
              <a:cs typeface="Segoe UI Light" panose="020B0502040204020203" pitchFamily="34" charset="0"/>
            </a:endParaRPr>
          </a:p>
        </p:txBody>
      </p:sp>
      <p:sp>
        <p:nvSpPr>
          <p:cNvPr id="23" name="TextBox 14"/>
          <p:cNvSpPr txBox="1"/>
          <p:nvPr/>
        </p:nvSpPr>
        <p:spPr>
          <a:xfrm>
            <a:off x="7371601" y="6281876"/>
            <a:ext cx="1313520"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0" dirty="0"/>
              <a:t>D</a:t>
            </a:r>
            <a:r>
              <a:rPr lang="en-US" sz="1100" b="0" dirty="0" smtClean="0"/>
              <a:t>ata page 2001</a:t>
            </a:r>
            <a:endParaRPr lang="en-US" sz="1100" b="0" dirty="0"/>
          </a:p>
        </p:txBody>
      </p:sp>
      <p:sp>
        <p:nvSpPr>
          <p:cNvPr id="24" name="TextBox 14"/>
          <p:cNvSpPr txBox="1"/>
          <p:nvPr/>
        </p:nvSpPr>
        <p:spPr>
          <a:xfrm>
            <a:off x="8897415" y="6286788"/>
            <a:ext cx="1313520"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0" dirty="0"/>
              <a:t>D</a:t>
            </a:r>
            <a:r>
              <a:rPr lang="en-US" sz="1100" b="0" dirty="0" smtClean="0"/>
              <a:t>ata page 2002</a:t>
            </a:r>
            <a:endParaRPr lang="en-US" sz="1100" b="0" dirty="0"/>
          </a:p>
        </p:txBody>
      </p:sp>
    </p:spTree>
    <p:extLst>
      <p:ext uri="{BB962C8B-B14F-4D97-AF65-F5344CB8AC3E}">
        <p14:creationId xmlns:p14="http://schemas.microsoft.com/office/powerpoint/2010/main" val="2695134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Scenarios</a:t>
            </a:r>
            <a:endParaRPr lang="en-US" dirty="0"/>
          </a:p>
        </p:txBody>
      </p:sp>
      <p:sp>
        <p:nvSpPr>
          <p:cNvPr id="3" name="Content Placeholder 2"/>
          <p:cNvSpPr>
            <a:spLocks noGrp="1"/>
          </p:cNvSpPr>
          <p:nvPr>
            <p:ph sz="quarter" idx="10"/>
          </p:nvPr>
        </p:nvSpPr>
        <p:spPr>
          <a:xfrm>
            <a:off x="379414" y="1388226"/>
            <a:ext cx="11294030" cy="5290388"/>
          </a:xfrm>
        </p:spPr>
        <p:txBody>
          <a:bodyPr/>
          <a:lstStyle/>
          <a:p>
            <a:r>
              <a:rPr lang="en-GB" dirty="0" smtClean="0"/>
              <a:t>Columnstore indexes are most suitable for:</a:t>
            </a:r>
          </a:p>
          <a:p>
            <a:pPr lvl="1"/>
            <a:r>
              <a:rPr lang="en-GB" dirty="0" smtClean="0"/>
              <a:t>Databases that have star or snowflake schemas</a:t>
            </a:r>
          </a:p>
          <a:p>
            <a:pPr lvl="1"/>
            <a:r>
              <a:rPr lang="en-GB" dirty="0" smtClean="0"/>
              <a:t>Tables that have large numbers of rows</a:t>
            </a:r>
          </a:p>
          <a:p>
            <a:pPr lvl="1"/>
            <a:r>
              <a:rPr lang="en-GB" dirty="0" smtClean="0"/>
              <a:t>Tables that contain data that responds well to compression</a:t>
            </a:r>
            <a:endParaRPr lang="en-GB" dirty="0"/>
          </a:p>
          <a:p>
            <a:pPr marL="0" indent="0">
              <a:buNone/>
            </a:pPr>
            <a:endParaRPr lang="en-US" dirty="0"/>
          </a:p>
        </p:txBody>
      </p:sp>
    </p:spTree>
    <p:extLst>
      <p:ext uri="{BB962C8B-B14F-4D97-AF65-F5344CB8AC3E}">
        <p14:creationId xmlns:p14="http://schemas.microsoft.com/office/powerpoint/2010/main" val="27735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Types</a:t>
            </a:r>
            <a:endParaRPr lang="en-US" dirty="0"/>
          </a:p>
        </p:txBody>
      </p:sp>
      <p:sp>
        <p:nvSpPr>
          <p:cNvPr id="3" name="Content Placeholder 2"/>
          <p:cNvSpPr>
            <a:spLocks noGrp="1"/>
          </p:cNvSpPr>
          <p:nvPr>
            <p:ph sz="quarter" idx="10"/>
          </p:nvPr>
        </p:nvSpPr>
        <p:spPr>
          <a:xfrm>
            <a:off x="379514" y="1245702"/>
            <a:ext cx="11282155" cy="5290388"/>
          </a:xfrm>
        </p:spPr>
        <p:txBody>
          <a:bodyPr/>
          <a:lstStyle/>
          <a:p>
            <a:r>
              <a:rPr lang="en-GB" dirty="0" smtClean="0"/>
              <a:t>Clustered </a:t>
            </a:r>
            <a:r>
              <a:rPr lang="en-GB" dirty="0" err="1" smtClean="0"/>
              <a:t>columnstore</a:t>
            </a:r>
            <a:r>
              <a:rPr lang="en-GB" dirty="0" smtClean="0"/>
              <a:t> indexes</a:t>
            </a:r>
          </a:p>
          <a:p>
            <a:pPr lvl="1"/>
            <a:r>
              <a:rPr lang="en-GB" dirty="0" smtClean="0"/>
              <a:t>Can be created in SQL Server 2014 Enterprise, Developer and Evaluation editions only</a:t>
            </a:r>
          </a:p>
          <a:p>
            <a:pPr lvl="1"/>
            <a:r>
              <a:rPr lang="en-GB" dirty="0" smtClean="0"/>
              <a:t>Include all columns in the table</a:t>
            </a:r>
          </a:p>
          <a:p>
            <a:pPr lvl="1"/>
            <a:r>
              <a:rPr lang="en-GB" dirty="0" smtClean="0"/>
              <a:t>Must be the only index on the table</a:t>
            </a:r>
          </a:p>
          <a:p>
            <a:pPr lvl="1"/>
            <a:r>
              <a:rPr lang="en-GB" dirty="0" smtClean="0"/>
              <a:t>Are updatable</a:t>
            </a:r>
          </a:p>
          <a:p>
            <a:r>
              <a:rPr lang="en-GB" dirty="0" err="1"/>
              <a:t>Nonclustered</a:t>
            </a:r>
            <a:r>
              <a:rPr lang="en-GB" dirty="0"/>
              <a:t> </a:t>
            </a:r>
            <a:r>
              <a:rPr lang="en-GB" dirty="0" err="1"/>
              <a:t>columnstore</a:t>
            </a:r>
            <a:r>
              <a:rPr lang="en-GB" dirty="0"/>
              <a:t> indexes</a:t>
            </a:r>
          </a:p>
          <a:p>
            <a:pPr lvl="1"/>
            <a:r>
              <a:rPr lang="en-GB" dirty="0"/>
              <a:t>Include some or all columns in the table</a:t>
            </a:r>
          </a:p>
          <a:p>
            <a:pPr lvl="1"/>
            <a:r>
              <a:rPr lang="en-GB" dirty="0"/>
              <a:t>Can be combined with other indexes</a:t>
            </a:r>
          </a:p>
          <a:p>
            <a:pPr lvl="1"/>
            <a:r>
              <a:rPr lang="en-GB" dirty="0" smtClean="0"/>
              <a:t>Make the table read-only</a:t>
            </a:r>
            <a:endParaRPr lang="en-GB" dirty="0"/>
          </a:p>
          <a:p>
            <a:endParaRPr lang="en-GB" dirty="0" smtClean="0"/>
          </a:p>
          <a:p>
            <a:pPr marL="0" indent="0">
              <a:buNone/>
            </a:pPr>
            <a:endParaRPr lang="en-US" dirty="0"/>
          </a:p>
        </p:txBody>
      </p:sp>
    </p:spTree>
    <p:extLst>
      <p:ext uri="{BB962C8B-B14F-4D97-AF65-F5344CB8AC3E}">
        <p14:creationId xmlns:p14="http://schemas.microsoft.com/office/powerpoint/2010/main" val="135903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242EB9CB-736D-40B3-BFCE-BD49F5C6C21F">5</Module>
    <Content_x0020_Type xmlns="242EB9CB-736D-40B3-BFCE-BD49F5C6C21F">Slide Presentation</Content_x0020_Type>
    <Status xmlns="242EB9CB-736D-40B3-BFCE-BD49F5C6C21F">Final</Status>
  </documentManagement>
</p:properties>
</file>

<file path=customXml/itemProps1.xml><?xml version="1.0" encoding="utf-8"?>
<ds:datastoreItem xmlns:ds="http://schemas.openxmlformats.org/officeDocument/2006/customXml" ds:itemID="{636A85A4-B2B4-4032-8657-8D7BDBC5681C}"/>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6578</TotalTime>
  <Words>777</Words>
  <Application>Microsoft Office PowerPoint</Application>
  <PresentationFormat>Widescreen</PresentationFormat>
  <Paragraphs>237</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Segoe</vt:lpstr>
      <vt:lpstr>Segoe UI</vt:lpstr>
      <vt:lpstr>Segoe UI Light</vt:lpstr>
      <vt:lpstr>Verdana</vt:lpstr>
      <vt:lpstr>1_Office Theme</vt:lpstr>
      <vt:lpstr>Developing  Microsoft SQL Server Databases</vt:lpstr>
      <vt:lpstr>Course Topics</vt:lpstr>
      <vt:lpstr>PowerPoint Presentation</vt:lpstr>
      <vt:lpstr>Module Overview</vt:lpstr>
      <vt:lpstr>Using Buffer Pool Extension</vt:lpstr>
      <vt:lpstr>Enabling Buffer Pool Extension</vt:lpstr>
      <vt:lpstr>What are columnstore indexes?</vt:lpstr>
      <vt:lpstr>Columnstore Index Scenarios</vt:lpstr>
      <vt:lpstr>Columnstore Index Types</vt:lpstr>
      <vt:lpstr>Columnstore Indexes</vt:lpstr>
      <vt:lpstr>In-Memory OLTP</vt:lpstr>
      <vt:lpstr>Memory-Optimized Tables</vt:lpstr>
      <vt:lpstr>Creating Memory-Optimized Tables (1)</vt:lpstr>
      <vt:lpstr>Creating Memory-Optimized Tables (2)</vt:lpstr>
      <vt:lpstr>Memory-Optimized Tables</vt:lpstr>
      <vt:lpstr>Querying Memory-Optimized Tables</vt:lpstr>
      <vt:lpstr>Memory-Optimized Tables</vt:lpstr>
      <vt:lpstr>Natively Compiled Stored Procedures</vt:lpstr>
      <vt:lpstr>Natively Compiled Stored Procedure</vt:lpstr>
      <vt:lpstr>Implementing In-Memory Features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211</cp:revision>
  <dcterms:created xsi:type="dcterms:W3CDTF">2013-02-15T23:12:42Z</dcterms:created>
  <dcterms:modified xsi:type="dcterms:W3CDTF">2015-01-14T16:36:46Z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