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2"/>
  </p:notesMasterIdLst>
  <p:handoutMasterIdLst>
    <p:handoutMasterId r:id="rId23"/>
  </p:handoutMasterIdLst>
  <p:sldIdLst>
    <p:sldId id="271" r:id="rId2"/>
    <p:sldId id="287" r:id="rId3"/>
    <p:sldId id="294" r:id="rId4"/>
    <p:sldId id="295" r:id="rId5"/>
    <p:sldId id="300" r:id="rId6"/>
    <p:sldId id="404" r:id="rId7"/>
    <p:sldId id="405" r:id="rId8"/>
    <p:sldId id="406" r:id="rId9"/>
    <p:sldId id="409" r:id="rId10"/>
    <p:sldId id="411" r:id="rId11"/>
    <p:sldId id="410" r:id="rId12"/>
    <p:sldId id="412" r:id="rId13"/>
    <p:sldId id="413" r:id="rId14"/>
    <p:sldId id="414" r:id="rId15"/>
    <p:sldId id="415" r:id="rId16"/>
    <p:sldId id="416" r:id="rId17"/>
    <p:sldId id="417" r:id="rId18"/>
    <p:sldId id="426" r:id="rId19"/>
    <p:sldId id="42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1" autoAdjust="0"/>
    <p:restoredTop sz="94660"/>
  </p:normalViewPr>
  <p:slideViewPr>
    <p:cSldViewPr snapToGrid="0">
      <p:cViewPr varScale="1">
        <p:scale>
          <a:sx n="89" d="100"/>
          <a:sy n="89" d="100"/>
        </p:scale>
        <p:origin x="283"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609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37779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3433172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Developing </a:t>
            </a:r>
            <a:br>
              <a:rPr lang="en-US" sz="4000" dirty="0" smtClean="0"/>
            </a:br>
            <a:r>
              <a:rPr lang="en-US" sz="4000" dirty="0" smtClean="0"/>
              <a:t>Microsoft SQL Server Databases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query</a:t>
            </a:r>
            <a:endParaRPr lang="en-US" dirty="0"/>
          </a:p>
        </p:txBody>
      </p:sp>
      <p:pic>
        <p:nvPicPr>
          <p:cNvPr id="5" name="Content Placeholder 1"/>
          <p:cNvPicPr>
            <a:picLocks noGrp="1" noChangeAspect="1"/>
          </p:cNvPicPr>
          <p:nvPr>
            <p:ph idx="4294967295"/>
          </p:nvPr>
        </p:nvPicPr>
        <p:blipFill>
          <a:blip r:embed="rId2"/>
          <a:stretch>
            <a:fillRect/>
          </a:stretch>
        </p:blipFill>
        <p:spPr>
          <a:xfrm>
            <a:off x="177473" y="1592438"/>
            <a:ext cx="12154649" cy="3985402"/>
          </a:xfrm>
          <a:prstGeom prst="rect">
            <a:avLst/>
          </a:prstGeom>
        </p:spPr>
      </p:pic>
    </p:spTree>
    <p:extLst>
      <p:ext uri="{BB962C8B-B14F-4D97-AF65-F5344CB8AC3E}">
        <p14:creationId xmlns:p14="http://schemas.microsoft.com/office/powerpoint/2010/main" val="2645716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Query</a:t>
            </a:r>
            <a:endParaRPr lang="en-US" dirty="0"/>
          </a:p>
        </p:txBody>
      </p:sp>
      <p:pic>
        <p:nvPicPr>
          <p:cNvPr id="6" name="Picture 5"/>
          <p:cNvPicPr>
            <a:picLocks noChangeAspect="1"/>
          </p:cNvPicPr>
          <p:nvPr/>
        </p:nvPicPr>
        <p:blipFill>
          <a:blip r:embed="rId2"/>
          <a:stretch>
            <a:fillRect/>
          </a:stretch>
        </p:blipFill>
        <p:spPr>
          <a:xfrm>
            <a:off x="3474720" y="788501"/>
            <a:ext cx="5070319" cy="5829643"/>
          </a:xfrm>
          <a:prstGeom prst="rect">
            <a:avLst/>
          </a:prstGeom>
        </p:spPr>
      </p:pic>
    </p:spTree>
    <p:extLst>
      <p:ext uri="{BB962C8B-B14F-4D97-AF65-F5344CB8AC3E}">
        <p14:creationId xmlns:p14="http://schemas.microsoft.com/office/powerpoint/2010/main" val="307374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Order</a:t>
            </a:r>
            <a:endParaRPr lang="en-US" dirty="0"/>
          </a:p>
        </p:txBody>
      </p:sp>
      <p:pic>
        <p:nvPicPr>
          <p:cNvPr id="5" name="Picture 4"/>
          <p:cNvPicPr>
            <a:picLocks noChangeAspect="1"/>
          </p:cNvPicPr>
          <p:nvPr/>
        </p:nvPicPr>
        <p:blipFill>
          <a:blip r:embed="rId2"/>
          <a:stretch>
            <a:fillRect/>
          </a:stretch>
        </p:blipFill>
        <p:spPr>
          <a:xfrm>
            <a:off x="3552835" y="1245702"/>
            <a:ext cx="5177789" cy="1699738"/>
          </a:xfrm>
          <a:prstGeom prst="rect">
            <a:avLst/>
          </a:prstGeom>
        </p:spPr>
      </p:pic>
      <p:sp>
        <p:nvSpPr>
          <p:cNvPr id="6" name="Content Placeholder 2"/>
          <p:cNvSpPr>
            <a:spLocks noGrp="1"/>
          </p:cNvSpPr>
          <p:nvPr>
            <p:ph sz="quarter" idx="10"/>
          </p:nvPr>
        </p:nvSpPr>
        <p:spPr>
          <a:xfrm>
            <a:off x="379413" y="3224462"/>
            <a:ext cx="11525250" cy="3454151"/>
          </a:xfrm>
        </p:spPr>
        <p:txBody>
          <a:bodyPr/>
          <a:lstStyle/>
          <a:p>
            <a:r>
              <a:rPr lang="en-GB" dirty="0" smtClean="0"/>
              <a:t>The optimizer can choose to join</a:t>
            </a:r>
          </a:p>
          <a:p>
            <a:pPr lvl="1"/>
            <a:r>
              <a:rPr lang="en-GB" dirty="0" smtClean="0"/>
              <a:t>Customer -&gt; Order</a:t>
            </a:r>
          </a:p>
          <a:p>
            <a:pPr lvl="1"/>
            <a:r>
              <a:rPr lang="en-GB" dirty="0" smtClean="0"/>
              <a:t>Order -&gt; Customer</a:t>
            </a:r>
          </a:p>
          <a:p>
            <a:r>
              <a:rPr lang="en-GB" dirty="0" smtClean="0"/>
              <a:t>The number of choices increases exponentially with more joins</a:t>
            </a:r>
          </a:p>
          <a:p>
            <a:r>
              <a:rPr lang="en-GB" dirty="0" smtClean="0"/>
              <a:t>The order in which joins happen is important</a:t>
            </a:r>
          </a:p>
          <a:p>
            <a:pPr marL="0" indent="0">
              <a:buNone/>
            </a:pPr>
            <a:endParaRPr lang="en-US" dirty="0"/>
          </a:p>
        </p:txBody>
      </p:sp>
    </p:spTree>
    <p:extLst>
      <p:ext uri="{BB962C8B-B14F-4D97-AF65-F5344CB8AC3E}">
        <p14:creationId xmlns:p14="http://schemas.microsoft.com/office/powerpoint/2010/main" val="316247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Order</a:t>
            </a:r>
            <a:endParaRPr lang="en-US" dirty="0"/>
          </a:p>
        </p:txBody>
      </p:sp>
      <p:sp>
        <p:nvSpPr>
          <p:cNvPr id="6" name="Content Placeholder 2"/>
          <p:cNvSpPr>
            <a:spLocks noGrp="1"/>
          </p:cNvSpPr>
          <p:nvPr>
            <p:ph sz="quarter" idx="10"/>
          </p:nvPr>
        </p:nvSpPr>
        <p:spPr>
          <a:xfrm>
            <a:off x="379514" y="2967788"/>
            <a:ext cx="11525250" cy="3454151"/>
          </a:xfrm>
        </p:spPr>
        <p:txBody>
          <a:bodyPr/>
          <a:lstStyle/>
          <a:p>
            <a:r>
              <a:rPr lang="en-GB" dirty="0" smtClean="0"/>
              <a:t>Possible permutations:</a:t>
            </a:r>
          </a:p>
          <a:p>
            <a:pPr lvl="1"/>
            <a:r>
              <a:rPr lang="en-GB" dirty="0" smtClean="0"/>
              <a:t>(Customer -&gt; Order) -&gt; Product</a:t>
            </a:r>
          </a:p>
          <a:p>
            <a:pPr lvl="1"/>
            <a:r>
              <a:rPr lang="en-GB" dirty="0" smtClean="0"/>
              <a:t>(Order -&gt; Customer) -&gt; Product</a:t>
            </a:r>
          </a:p>
          <a:p>
            <a:pPr lvl="1"/>
            <a:r>
              <a:rPr lang="en-GB" dirty="0" smtClean="0"/>
              <a:t>Product -&gt; (Customer-&gt; Order)</a:t>
            </a:r>
          </a:p>
          <a:p>
            <a:pPr lvl="1"/>
            <a:r>
              <a:rPr lang="en-GB" dirty="0" smtClean="0"/>
              <a:t>Product -&gt; (Order -&gt; Customer)</a:t>
            </a:r>
          </a:p>
          <a:p>
            <a:pPr lvl="1"/>
            <a:r>
              <a:rPr lang="en-GB" dirty="0" smtClean="0"/>
              <a:t>Customer -&gt; (Order -&gt; Product)</a:t>
            </a:r>
          </a:p>
          <a:p>
            <a:pPr lvl="1"/>
            <a:r>
              <a:rPr lang="en-GB" dirty="0" smtClean="0"/>
              <a:t>Customer -&gt; (Product -&gt; Order)</a:t>
            </a:r>
          </a:p>
          <a:p>
            <a:pPr marL="0" indent="0">
              <a:buNone/>
            </a:pPr>
            <a:endParaRPr lang="en-US" dirty="0"/>
          </a:p>
        </p:txBody>
      </p:sp>
      <p:pic>
        <p:nvPicPr>
          <p:cNvPr id="7" name="Picture 6"/>
          <p:cNvPicPr>
            <a:picLocks noChangeAspect="1"/>
          </p:cNvPicPr>
          <p:nvPr/>
        </p:nvPicPr>
        <p:blipFill>
          <a:blip r:embed="rId2"/>
          <a:stretch>
            <a:fillRect/>
          </a:stretch>
        </p:blipFill>
        <p:spPr>
          <a:xfrm>
            <a:off x="2095766" y="1036320"/>
            <a:ext cx="7362627" cy="1783080"/>
          </a:xfrm>
          <a:prstGeom prst="rect">
            <a:avLst/>
          </a:prstGeom>
        </p:spPr>
      </p:pic>
    </p:spTree>
    <p:extLst>
      <p:ext uri="{BB962C8B-B14F-4D97-AF65-F5344CB8AC3E}">
        <p14:creationId xmlns:p14="http://schemas.microsoft.com/office/powerpoint/2010/main" val="706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Order</a:t>
            </a:r>
            <a:endParaRPr lang="en-US" dirty="0"/>
          </a:p>
        </p:txBody>
      </p:sp>
      <p:sp>
        <p:nvSpPr>
          <p:cNvPr id="3" name="Content Placeholder 2"/>
          <p:cNvSpPr>
            <a:spLocks noGrp="1"/>
          </p:cNvSpPr>
          <p:nvPr>
            <p:ph sz="quarter" idx="10"/>
          </p:nvPr>
        </p:nvSpPr>
        <p:spPr>
          <a:xfrm>
            <a:off x="378696" y="1022466"/>
            <a:ext cx="11525250" cy="5290388"/>
          </a:xfrm>
        </p:spPr>
        <p:txBody>
          <a:bodyPr/>
          <a:lstStyle/>
          <a:p>
            <a:r>
              <a:rPr lang="en-GB" dirty="0" smtClean="0"/>
              <a:t>There are n! possible permutations</a:t>
            </a:r>
          </a:p>
          <a:p>
            <a:pPr lvl="1"/>
            <a:r>
              <a:rPr lang="en-GB" dirty="0" smtClean="0"/>
              <a:t>Where n is the number of tables in the statement</a:t>
            </a:r>
          </a:p>
          <a:p>
            <a:pPr lvl="1"/>
            <a:r>
              <a:rPr lang="en-GB" dirty="0" smtClean="0"/>
              <a:t>With 10 tables, there are 3,628,800 permutations</a:t>
            </a:r>
          </a:p>
          <a:p>
            <a:pPr lvl="1"/>
            <a:r>
              <a:rPr lang="en-GB" dirty="0" smtClean="0"/>
              <a:t>With 14 tables, there are over 86 BILLION permutations</a:t>
            </a:r>
          </a:p>
          <a:p>
            <a:r>
              <a:rPr lang="en-GB" dirty="0" smtClean="0"/>
              <a:t>This is even before the optimizer has had a chance to evaluate data access methods, join algorithms </a:t>
            </a:r>
            <a:r>
              <a:rPr lang="en-GB" dirty="0" err="1" smtClean="0"/>
              <a:t>etc</a:t>
            </a:r>
            <a:endParaRPr lang="en-GB" dirty="0" smtClean="0"/>
          </a:p>
          <a:p>
            <a:r>
              <a:rPr lang="en-GB" dirty="0" smtClean="0"/>
              <a:t>The optimizer has to evaluate plans in a reasonable amount of time and will time out keeping the best plan it had found up to then</a:t>
            </a:r>
          </a:p>
          <a:p>
            <a:r>
              <a:rPr lang="en-GB" dirty="0" smtClean="0"/>
              <a:t>The same plan won’t be guaranteed</a:t>
            </a:r>
            <a:endParaRPr lang="en-GB" dirty="0"/>
          </a:p>
          <a:p>
            <a:pPr marL="0" indent="0">
              <a:buNone/>
            </a:pPr>
            <a:endParaRPr lang="en-US" dirty="0"/>
          </a:p>
        </p:txBody>
      </p:sp>
    </p:spTree>
    <p:extLst>
      <p:ext uri="{BB962C8B-B14F-4D97-AF65-F5344CB8AC3E}">
        <p14:creationId xmlns:p14="http://schemas.microsoft.com/office/powerpoint/2010/main" val="36615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 the Optimizer</a:t>
            </a:r>
            <a:endParaRPr lang="en-US" dirty="0"/>
          </a:p>
        </p:txBody>
      </p:sp>
      <p:sp>
        <p:nvSpPr>
          <p:cNvPr id="3" name="Content Placeholder 2"/>
          <p:cNvSpPr>
            <a:spLocks noGrp="1"/>
          </p:cNvSpPr>
          <p:nvPr>
            <p:ph sz="quarter" idx="10"/>
          </p:nvPr>
        </p:nvSpPr>
        <p:spPr/>
        <p:txBody>
          <a:bodyPr/>
          <a:lstStyle/>
          <a:p>
            <a:r>
              <a:rPr lang="en-GB" dirty="0" smtClean="0"/>
              <a:t>Simplify the query</a:t>
            </a:r>
          </a:p>
          <a:p>
            <a:r>
              <a:rPr lang="en-GB" dirty="0" smtClean="0"/>
              <a:t>6 joins has over 700 permutations</a:t>
            </a:r>
          </a:p>
          <a:p>
            <a:r>
              <a:rPr lang="en-GB" dirty="0" smtClean="0"/>
              <a:t>7 joins has over 5000 permutations</a:t>
            </a:r>
          </a:p>
          <a:p>
            <a:r>
              <a:rPr lang="en-GB" dirty="0" smtClean="0"/>
              <a:t>Consider the database design</a:t>
            </a:r>
            <a:endParaRPr lang="en-GB" dirty="0"/>
          </a:p>
          <a:p>
            <a:pPr marL="0" indent="0">
              <a:buNone/>
            </a:pPr>
            <a:endParaRPr lang="en-US" dirty="0"/>
          </a:p>
        </p:txBody>
      </p:sp>
    </p:spTree>
    <p:extLst>
      <p:ext uri="{BB962C8B-B14F-4D97-AF65-F5344CB8AC3E}">
        <p14:creationId xmlns:p14="http://schemas.microsoft.com/office/powerpoint/2010/main" val="207869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the Query</a:t>
            </a:r>
            <a:endParaRPr lang="en-US" dirty="0"/>
          </a:p>
        </p:txBody>
      </p:sp>
      <p:pic>
        <p:nvPicPr>
          <p:cNvPr id="5" name="Content Placeholder 1"/>
          <p:cNvPicPr>
            <a:picLocks noGrp="1" noChangeAspect="1"/>
          </p:cNvPicPr>
          <p:nvPr>
            <p:ph idx="4294967295"/>
          </p:nvPr>
        </p:nvPicPr>
        <p:blipFill>
          <a:blip r:embed="rId2"/>
          <a:stretch>
            <a:fillRect/>
          </a:stretch>
        </p:blipFill>
        <p:spPr>
          <a:xfrm>
            <a:off x="755576" y="1916832"/>
            <a:ext cx="7000875" cy="2295525"/>
          </a:xfrm>
          <a:prstGeom prst="rect">
            <a:avLst/>
          </a:prstGeom>
        </p:spPr>
      </p:pic>
      <p:sp>
        <p:nvSpPr>
          <p:cNvPr id="6" name="Rectangle 5"/>
          <p:cNvSpPr/>
          <p:nvPr/>
        </p:nvSpPr>
        <p:spPr>
          <a:xfrm>
            <a:off x="721123" y="2852936"/>
            <a:ext cx="6915450" cy="589306"/>
          </a:xfrm>
          <a:prstGeom prst="rect">
            <a:avLst/>
          </a:prstGeom>
          <a:solidFill>
            <a:schemeClr val="bg2">
              <a:alpha val="6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721123" y="3442241"/>
            <a:ext cx="6915450" cy="770115"/>
          </a:xfrm>
          <a:prstGeom prst="rect">
            <a:avLst/>
          </a:prstGeom>
          <a:solidFill>
            <a:schemeClr val="bg2">
              <a:alpha val="6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21123" y="2082820"/>
            <a:ext cx="6915450" cy="770115"/>
          </a:xfrm>
          <a:prstGeom prst="rect">
            <a:avLst/>
          </a:prstGeom>
          <a:solidFill>
            <a:schemeClr val="bg2">
              <a:alpha val="6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1123" y="2838148"/>
            <a:ext cx="6915450" cy="604092"/>
          </a:xfrm>
          <a:prstGeom prst="rect">
            <a:avLst/>
          </a:prstGeom>
          <a:solidFill>
            <a:schemeClr val="bg2">
              <a:alpha val="6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3"/>
          <a:stretch>
            <a:fillRect/>
          </a:stretch>
        </p:blipFill>
        <p:spPr>
          <a:xfrm>
            <a:off x="721123" y="1557536"/>
            <a:ext cx="5695950" cy="1295400"/>
          </a:xfrm>
          <a:prstGeom prst="rect">
            <a:avLst/>
          </a:prstGeom>
        </p:spPr>
      </p:pic>
      <p:pic>
        <p:nvPicPr>
          <p:cNvPr id="11" name="Picture 10"/>
          <p:cNvPicPr>
            <a:picLocks noChangeAspect="1"/>
          </p:cNvPicPr>
          <p:nvPr/>
        </p:nvPicPr>
        <p:blipFill>
          <a:blip r:embed="rId4"/>
          <a:stretch>
            <a:fillRect/>
          </a:stretch>
        </p:blipFill>
        <p:spPr>
          <a:xfrm>
            <a:off x="721123" y="3001439"/>
            <a:ext cx="6858000" cy="1019175"/>
          </a:xfrm>
          <a:prstGeom prst="rect">
            <a:avLst/>
          </a:prstGeom>
        </p:spPr>
      </p:pic>
      <p:pic>
        <p:nvPicPr>
          <p:cNvPr id="12" name="Picture 11"/>
          <p:cNvPicPr>
            <a:picLocks noChangeAspect="1"/>
          </p:cNvPicPr>
          <p:nvPr/>
        </p:nvPicPr>
        <p:blipFill>
          <a:blip r:embed="rId5"/>
          <a:stretch>
            <a:fillRect/>
          </a:stretch>
        </p:blipFill>
        <p:spPr>
          <a:xfrm>
            <a:off x="721123" y="4169117"/>
            <a:ext cx="4667250" cy="933450"/>
          </a:xfrm>
          <a:prstGeom prst="rect">
            <a:avLst/>
          </a:prstGeom>
        </p:spPr>
      </p:pic>
      <p:pic>
        <p:nvPicPr>
          <p:cNvPr id="13" name="Picture 12"/>
          <p:cNvPicPr>
            <a:picLocks noChangeAspect="1"/>
          </p:cNvPicPr>
          <p:nvPr/>
        </p:nvPicPr>
        <p:blipFill>
          <a:blip r:embed="rId6"/>
          <a:stretch>
            <a:fillRect/>
          </a:stretch>
        </p:blipFill>
        <p:spPr>
          <a:xfrm>
            <a:off x="723806" y="5251174"/>
            <a:ext cx="3886200" cy="628650"/>
          </a:xfrm>
          <a:prstGeom prst="rect">
            <a:avLst/>
          </a:prstGeom>
        </p:spPr>
      </p:pic>
    </p:spTree>
    <p:extLst>
      <p:ext uri="{BB962C8B-B14F-4D97-AF65-F5344CB8AC3E}">
        <p14:creationId xmlns:p14="http://schemas.microsoft.com/office/powerpoint/2010/main" val="37385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5"/>
                                        </p:tgtEl>
                                        <p:attrNameLst>
                                          <p:attrName>style.visibility</p:attrName>
                                        </p:attrNameLst>
                                      </p:cBhvr>
                                      <p:to>
                                        <p:strVal val="hidden"/>
                                      </p:to>
                                    </p:set>
                                  </p:childTnLst>
                                </p:cTn>
                              </p:par>
                              <p:par>
                                <p:cTn id="36" presetID="1" presetClass="exit" presetSubtype="0" fill="hold" grpId="2"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xit" presetSubtype="0" fill="hold" grpId="2" nodeType="withEffect">
                                  <p:stCondLst>
                                    <p:cond delay="0"/>
                                  </p:stCondLst>
                                  <p:childTnLst>
                                    <p:set>
                                      <p:cBhvr>
                                        <p:cTn id="39" dur="1" fill="hold">
                                          <p:stCondLst>
                                            <p:cond delay="0"/>
                                          </p:stCondLst>
                                        </p:cTn>
                                        <p:tgtEl>
                                          <p:spTgt spid="7"/>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performance tips</a:t>
            </a:r>
            <a:endParaRPr lang="en-US" dirty="0"/>
          </a:p>
        </p:txBody>
      </p:sp>
      <p:sp>
        <p:nvSpPr>
          <p:cNvPr id="3" name="Content Placeholder 2"/>
          <p:cNvSpPr>
            <a:spLocks noGrp="1"/>
          </p:cNvSpPr>
          <p:nvPr>
            <p:ph sz="quarter" idx="10"/>
          </p:nvPr>
        </p:nvSpPr>
        <p:spPr>
          <a:xfrm>
            <a:off x="379413" y="1388226"/>
            <a:ext cx="9526587" cy="5290388"/>
          </a:xfrm>
        </p:spPr>
        <p:txBody>
          <a:bodyPr/>
          <a:lstStyle/>
          <a:p>
            <a:r>
              <a:rPr lang="en-GB" dirty="0" smtClean="0"/>
              <a:t>Make sure your variables and column names have identical data types</a:t>
            </a:r>
          </a:p>
          <a:p>
            <a:r>
              <a:rPr lang="en-US" dirty="0" smtClean="0"/>
              <a:t>Avoid the use of Scalar UDFs in a WHERE clause</a:t>
            </a:r>
          </a:p>
          <a:p>
            <a:r>
              <a:rPr lang="en-US" dirty="0" smtClean="0"/>
              <a:t>Don’t create massive decision trees in a stored procedures</a:t>
            </a:r>
          </a:p>
          <a:p>
            <a:pPr lvl="1"/>
            <a:r>
              <a:rPr lang="en-US" dirty="0" smtClean="0"/>
              <a:t>Use separate stored procedures to get better plan re-use</a:t>
            </a:r>
          </a:p>
        </p:txBody>
      </p:sp>
    </p:spTree>
    <p:extLst>
      <p:ext uri="{BB962C8B-B14F-4D97-AF65-F5344CB8AC3E}">
        <p14:creationId xmlns:p14="http://schemas.microsoft.com/office/powerpoint/2010/main" val="2553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104570"/>
            <a:ext cx="11525250" cy="4574043"/>
          </a:xfrm>
        </p:spPr>
        <p:txBody>
          <a:bodyPr>
            <a:normAutofit/>
          </a:bodyPr>
          <a:lstStyle/>
          <a:p>
            <a:r>
              <a:rPr lang="en-GB" dirty="0" smtClean="0"/>
              <a:t>SQL Server Waits</a:t>
            </a:r>
          </a:p>
          <a:p>
            <a:r>
              <a:rPr lang="en-GB" dirty="0" smtClean="0"/>
              <a:t>Joining too many tables</a:t>
            </a:r>
          </a:p>
          <a:p>
            <a:r>
              <a:rPr lang="en-GB" dirty="0" smtClean="0"/>
              <a:t>Other performance tips</a:t>
            </a:r>
          </a:p>
        </p:txBody>
      </p:sp>
      <p:sp>
        <p:nvSpPr>
          <p:cNvPr id="2" name="Title 1"/>
          <p:cNvSpPr>
            <a:spLocks noGrp="1"/>
          </p:cNvSpPr>
          <p:nvPr>
            <p:ph type="title"/>
          </p:nvPr>
        </p:nvSpPr>
        <p:spPr/>
        <p:txBody>
          <a:bodyPr/>
          <a:lstStyle/>
          <a:p>
            <a:r>
              <a:rPr lang="en-US" dirty="0" smtClean="0"/>
              <a:t>Optimizing and Troubleshooting Queries</a:t>
            </a:r>
            <a:endParaRPr lang="en-US" dirty="0"/>
          </a:p>
        </p:txBody>
      </p:sp>
      <p:sp>
        <p:nvSpPr>
          <p:cNvPr id="4" name="Rectangle 3"/>
          <p:cNvSpPr/>
          <p:nvPr/>
        </p:nvSpPr>
        <p:spPr>
          <a:xfrm>
            <a:off x="379413" y="680340"/>
            <a:ext cx="2170081" cy="707886"/>
          </a:xfrm>
          <a:prstGeom prst="rect">
            <a:avLst/>
          </a:prstGeom>
        </p:spPr>
        <p:txBody>
          <a:bodyPr wrap="non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3809302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Developing Microsoft SQL Server Databases</a:t>
            </a:r>
            <a:endParaRPr lang="en-GB" dirty="0"/>
          </a:p>
        </p:txBody>
      </p:sp>
      <p:sp>
        <p:nvSpPr>
          <p:cNvPr id="3" name="Content Placeholder 2"/>
          <p:cNvSpPr>
            <a:spLocks noGrp="1"/>
          </p:cNvSpPr>
          <p:nvPr>
            <p:ph sz="quarter" idx="10"/>
          </p:nvPr>
        </p:nvSpPr>
        <p:spPr/>
        <p:txBody>
          <a:bodyPr/>
          <a:lstStyle/>
          <a:p>
            <a:pPr fontAlgn="ctr"/>
            <a:r>
              <a:rPr lang="en-US" dirty="0" smtClean="0"/>
              <a:t>Implementing </a:t>
            </a:r>
            <a:r>
              <a:rPr lang="en-US" dirty="0"/>
              <a:t>Tables &amp; Views</a:t>
            </a:r>
            <a:endParaRPr lang="en-GB" dirty="0"/>
          </a:p>
          <a:p>
            <a:pPr fontAlgn="ctr"/>
            <a:r>
              <a:rPr lang="en-US" dirty="0" smtClean="0"/>
              <a:t>Understanding </a:t>
            </a:r>
            <a:r>
              <a:rPr lang="en-US" dirty="0"/>
              <a:t>Indexes</a:t>
            </a:r>
            <a:endParaRPr lang="en-GB" dirty="0"/>
          </a:p>
          <a:p>
            <a:r>
              <a:rPr lang="en-US" dirty="0" smtClean="0"/>
              <a:t>Using </a:t>
            </a:r>
            <a:r>
              <a:rPr lang="en-US" dirty="0"/>
              <a:t>Stored Procedures &amp; Functions</a:t>
            </a:r>
            <a:endParaRPr lang="en-GB" dirty="0"/>
          </a:p>
          <a:p>
            <a:pPr fontAlgn="ctr"/>
            <a:r>
              <a:rPr lang="en-US" dirty="0" smtClean="0"/>
              <a:t>Managing </a:t>
            </a:r>
            <a:r>
              <a:rPr lang="en-US" dirty="0"/>
              <a:t>Transactions</a:t>
            </a:r>
            <a:endParaRPr lang="en-GB" dirty="0"/>
          </a:p>
          <a:p>
            <a:pPr fontAlgn="ctr"/>
            <a:r>
              <a:rPr lang="en-US" dirty="0" smtClean="0"/>
              <a:t>Implementing </a:t>
            </a:r>
            <a:r>
              <a:rPr lang="en-US" dirty="0"/>
              <a:t>In-Memory Objects</a:t>
            </a:r>
            <a:endParaRPr lang="en-GB" dirty="0"/>
          </a:p>
          <a:p>
            <a:r>
              <a:rPr lang="en-US" dirty="0"/>
              <a:t>Optimizing &amp; Troubleshooting Queries</a:t>
            </a:r>
            <a:endParaRPr lang="en-GB" dirty="0"/>
          </a:p>
          <a:p>
            <a:endParaRPr lang="en-GB" dirty="0"/>
          </a:p>
        </p:txBody>
      </p:sp>
    </p:spTree>
    <p:extLst>
      <p:ext uri="{BB962C8B-B14F-4D97-AF65-F5344CB8AC3E}">
        <p14:creationId xmlns:p14="http://schemas.microsoft.com/office/powerpoint/2010/main" val="2402448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9564147"/>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Developing Microsoft SQL Server</a:t>
                      </a:r>
                      <a:r>
                        <a:rPr lang="en-US" sz="3600" baseline="0" dirty="0" smtClean="0">
                          <a:latin typeface="Segoe UI Light" panose="020B0502040204020203" pitchFamily="34" charset="0"/>
                          <a:cs typeface="Segoe UI Light" panose="020B0502040204020203" pitchFamily="34" charset="0"/>
                        </a:rPr>
                        <a:t> Databases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Implementing Tables</a:t>
                      </a:r>
                      <a:r>
                        <a:rPr lang="en-US" sz="2400" baseline="0" dirty="0" smtClean="0">
                          <a:latin typeface="Segoe UI Light" panose="020B0502040204020203" pitchFamily="34" charset="0"/>
                          <a:cs typeface="Segoe UI Light" panose="020B0502040204020203" pitchFamily="34" charset="0"/>
                        </a:rPr>
                        <a:t> &amp; Views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Optimizing &amp;</a:t>
                      </a:r>
                      <a:r>
                        <a:rPr lang="en-US" sz="2400" baseline="0" dirty="0" smtClean="0">
                          <a:latin typeface="Segoe UI Light" panose="020B0502040204020203" pitchFamily="34" charset="0"/>
                          <a:cs typeface="Segoe UI Light" panose="020B0502040204020203" pitchFamily="34" charset="0"/>
                        </a:rPr>
                        <a:t> Troubleshooting Queries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Understanding</a:t>
                      </a:r>
                      <a:r>
                        <a:rPr lang="en-US" sz="2400" baseline="0" dirty="0" smtClean="0">
                          <a:latin typeface="Segoe UI Light" panose="020B0502040204020203" pitchFamily="34" charset="0"/>
                          <a:cs typeface="Segoe UI Light" panose="020B0502040204020203" pitchFamily="34" charset="0"/>
                        </a:rPr>
                        <a:t> Indexes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Using Stored Procedures &amp; Functions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Managing Transactions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Implementing In-Memory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Optimizing &amp; Troubleshooting Queries</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3865616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SQL Server Waits</a:t>
            </a:r>
          </a:p>
          <a:p>
            <a:r>
              <a:rPr lang="en-GB" dirty="0" smtClean="0"/>
              <a:t>Joining too many tables</a:t>
            </a:r>
          </a:p>
          <a:p>
            <a:r>
              <a:rPr lang="en-GB" dirty="0" smtClean="0"/>
              <a:t>Other performance tips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516261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3062906" y="3544954"/>
            <a:ext cx="58589" cy="1897962"/>
          </a:xfrm>
          <a:prstGeom prst="line">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title"/>
          </p:nvPr>
        </p:nvSpPr>
        <p:spPr/>
        <p:txBody>
          <a:bodyPr/>
          <a:lstStyle/>
          <a:p>
            <a:r>
              <a:rPr lang="en-US" dirty="0" smtClean="0"/>
              <a:t>SQL Server Waits Architecture</a:t>
            </a:r>
            <a:endParaRPr lang="en-US" dirty="0"/>
          </a:p>
        </p:txBody>
      </p:sp>
      <p:sp>
        <p:nvSpPr>
          <p:cNvPr id="14" name="TextBox 13"/>
          <p:cNvSpPr txBox="1"/>
          <p:nvPr/>
        </p:nvSpPr>
        <p:spPr>
          <a:xfrm>
            <a:off x="651513" y="1888760"/>
            <a:ext cx="1781503" cy="523220"/>
          </a:xfrm>
          <a:prstGeom prst="rect">
            <a:avLst/>
          </a:prstGeom>
          <a:noFill/>
        </p:spPr>
        <p:txBody>
          <a:bodyPr wrap="square" rtlCol="0">
            <a:spAutoFit/>
          </a:bodyPr>
          <a:lstStyle/>
          <a:p>
            <a:r>
              <a:rPr lang="en-GB" sz="2800" dirty="0" smtClean="0">
                <a:latin typeface="Segoe UI Light" panose="020B0502040204020203" pitchFamily="34" charset="0"/>
                <a:cs typeface="Segoe UI Light" panose="020B0502040204020203" pitchFamily="34" charset="0"/>
              </a:rPr>
              <a:t>Session</a:t>
            </a:r>
            <a:endParaRPr lang="en-US" sz="2800" dirty="0">
              <a:latin typeface="Segoe UI Light" panose="020B0502040204020203" pitchFamily="34" charset="0"/>
              <a:cs typeface="Segoe UI Light" panose="020B0502040204020203" pitchFamily="34" charset="0"/>
            </a:endParaRPr>
          </a:p>
        </p:txBody>
      </p:sp>
      <p:sp>
        <p:nvSpPr>
          <p:cNvPr id="15" name="TextBox 14"/>
          <p:cNvSpPr txBox="1"/>
          <p:nvPr/>
        </p:nvSpPr>
        <p:spPr>
          <a:xfrm>
            <a:off x="672662" y="3179381"/>
            <a:ext cx="1781503" cy="523220"/>
          </a:xfrm>
          <a:prstGeom prst="rect">
            <a:avLst/>
          </a:prstGeom>
          <a:noFill/>
        </p:spPr>
        <p:txBody>
          <a:bodyPr wrap="square" rtlCol="0">
            <a:spAutoFit/>
          </a:bodyPr>
          <a:lstStyle/>
          <a:p>
            <a:r>
              <a:rPr lang="en-GB" sz="2800" dirty="0" smtClean="0">
                <a:latin typeface="Segoe UI Light" panose="020B0502040204020203" pitchFamily="34" charset="0"/>
                <a:cs typeface="Segoe UI Light" panose="020B0502040204020203" pitchFamily="34" charset="0"/>
              </a:rPr>
              <a:t>Task</a:t>
            </a:r>
            <a:endParaRPr lang="en-US" sz="2800" dirty="0">
              <a:latin typeface="Segoe UI Light" panose="020B0502040204020203" pitchFamily="34" charset="0"/>
              <a:cs typeface="Segoe UI Light" panose="020B0502040204020203" pitchFamily="34" charset="0"/>
            </a:endParaRPr>
          </a:p>
        </p:txBody>
      </p:sp>
      <p:sp>
        <p:nvSpPr>
          <p:cNvPr id="17" name="TextBox 16"/>
          <p:cNvSpPr txBox="1"/>
          <p:nvPr/>
        </p:nvSpPr>
        <p:spPr>
          <a:xfrm>
            <a:off x="620110" y="4340775"/>
            <a:ext cx="1781503" cy="523220"/>
          </a:xfrm>
          <a:prstGeom prst="rect">
            <a:avLst/>
          </a:prstGeom>
          <a:noFill/>
        </p:spPr>
        <p:txBody>
          <a:bodyPr wrap="square" rtlCol="0">
            <a:spAutoFit/>
          </a:bodyPr>
          <a:lstStyle/>
          <a:p>
            <a:r>
              <a:rPr lang="en-GB" sz="2800" dirty="0" smtClean="0">
                <a:latin typeface="Segoe UI Light" panose="020B0502040204020203" pitchFamily="34" charset="0"/>
                <a:cs typeface="Segoe UI Light" panose="020B0502040204020203" pitchFamily="34" charset="0"/>
              </a:rPr>
              <a:t>Scheduler</a:t>
            </a:r>
            <a:endParaRPr lang="en-US" sz="2800" dirty="0">
              <a:latin typeface="Segoe UI Light" panose="020B0502040204020203" pitchFamily="34" charset="0"/>
              <a:cs typeface="Segoe UI Light" panose="020B0502040204020203" pitchFamily="34" charset="0"/>
            </a:endParaRPr>
          </a:p>
        </p:txBody>
      </p:sp>
      <p:sp>
        <p:nvSpPr>
          <p:cNvPr id="18" name="TextBox 17"/>
          <p:cNvSpPr txBox="1"/>
          <p:nvPr/>
        </p:nvSpPr>
        <p:spPr>
          <a:xfrm>
            <a:off x="630620" y="5391809"/>
            <a:ext cx="1781503" cy="954107"/>
          </a:xfrm>
          <a:prstGeom prst="rect">
            <a:avLst/>
          </a:prstGeom>
          <a:noFill/>
        </p:spPr>
        <p:txBody>
          <a:bodyPr wrap="square" rtlCol="0">
            <a:spAutoFit/>
          </a:bodyPr>
          <a:lstStyle/>
          <a:p>
            <a:r>
              <a:rPr lang="en-GB" sz="2800" dirty="0" smtClean="0">
                <a:latin typeface="Segoe UI Light" panose="020B0502040204020203" pitchFamily="34" charset="0"/>
                <a:cs typeface="Segoe UI Light" panose="020B0502040204020203" pitchFamily="34" charset="0"/>
              </a:rPr>
              <a:t>Logical CPU</a:t>
            </a:r>
            <a:endParaRPr lang="en-US" sz="2800" dirty="0">
              <a:latin typeface="Segoe UI Light" panose="020B0502040204020203" pitchFamily="34" charset="0"/>
              <a:cs typeface="Segoe UI Light" panose="020B0502040204020203" pitchFamily="34" charset="0"/>
            </a:endParaRPr>
          </a:p>
        </p:txBody>
      </p:sp>
      <p:sp>
        <p:nvSpPr>
          <p:cNvPr id="28" name="TextBox 27"/>
          <p:cNvSpPr txBox="1"/>
          <p:nvPr/>
        </p:nvSpPr>
        <p:spPr>
          <a:xfrm>
            <a:off x="8402830" y="4724723"/>
            <a:ext cx="2762476" cy="954107"/>
          </a:xfrm>
          <a:prstGeom prst="rect">
            <a:avLst/>
          </a:prstGeom>
          <a:noFill/>
        </p:spPr>
        <p:txBody>
          <a:bodyPr wrap="square" rtlCol="0">
            <a:spAutoFit/>
          </a:bodyPr>
          <a:lstStyle/>
          <a:p>
            <a:r>
              <a:rPr lang="en-GB" sz="2800" dirty="0" smtClean="0">
                <a:latin typeface="Segoe UI Light" panose="020B0502040204020203" pitchFamily="34" charset="0"/>
                <a:cs typeface="Segoe UI Light" panose="020B0502040204020203" pitchFamily="34" charset="0"/>
              </a:rPr>
              <a:t>Co-Operative Scheduling</a:t>
            </a:r>
            <a:endParaRPr lang="en-US" sz="2800" dirty="0">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3110" y="4163073"/>
            <a:ext cx="819597" cy="703164"/>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2737" y="4160831"/>
            <a:ext cx="819597" cy="703164"/>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2364" y="4158589"/>
            <a:ext cx="819597" cy="703164"/>
          </a:xfrm>
          <a:prstGeom prst="rect">
            <a:avLst/>
          </a:prstGeom>
        </p:spPr>
      </p:pic>
      <p:sp>
        <p:nvSpPr>
          <p:cNvPr id="5" name="TextBox 4"/>
          <p:cNvSpPr txBox="1"/>
          <p:nvPr/>
        </p:nvSpPr>
        <p:spPr>
          <a:xfrm>
            <a:off x="2554289" y="1402652"/>
            <a:ext cx="1031051" cy="1107996"/>
          </a:xfrm>
          <a:prstGeom prst="rect">
            <a:avLst/>
          </a:prstGeom>
          <a:noFill/>
        </p:spPr>
        <p:txBody>
          <a:bodyPr wrap="none" rtlCol="0">
            <a:spAutoFit/>
          </a:bodyPr>
          <a:lstStyle/>
          <a:p>
            <a:r>
              <a:rPr lang="en-GB" sz="6600" dirty="0" smtClean="0">
                <a:solidFill>
                  <a:schemeClr val="tx2"/>
                </a:solidFill>
                <a:sym typeface="Webdings" panose="05030102010509060703" pitchFamily="18" charset="2"/>
              </a:rPr>
              <a:t></a:t>
            </a:r>
            <a:endParaRPr lang="en-GB" sz="6600" dirty="0">
              <a:solidFill>
                <a:schemeClr val="tx2"/>
              </a:solidFill>
            </a:endParaRPr>
          </a:p>
        </p:txBody>
      </p:sp>
      <p:cxnSp>
        <p:nvCxnSpPr>
          <p:cNvPr id="29" name="Straight Connector 28"/>
          <p:cNvCxnSpPr/>
          <p:nvPr/>
        </p:nvCxnSpPr>
        <p:spPr>
          <a:xfrm flipH="1">
            <a:off x="3069814" y="2219187"/>
            <a:ext cx="4439" cy="960194"/>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069814" y="2221429"/>
            <a:ext cx="1122176" cy="939909"/>
          </a:xfrm>
          <a:prstGeom prst="line">
            <a:avLst/>
          </a:prstGeom>
        </p:spPr>
        <p:style>
          <a:lnRef idx="3">
            <a:schemeClr val="accent1"/>
          </a:lnRef>
          <a:fillRef idx="0">
            <a:schemeClr val="accent1"/>
          </a:fillRef>
          <a:effectRef idx="2">
            <a:schemeClr val="accent1"/>
          </a:effectRef>
          <a:fontRef idx="minor">
            <a:schemeClr val="tx1"/>
          </a:fontRef>
        </p:style>
      </p:cxn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4790" y="4158589"/>
            <a:ext cx="819597" cy="703164"/>
          </a:xfrm>
          <a:prstGeom prst="rect">
            <a:avLst/>
          </a:prstGeom>
        </p:spPr>
      </p:pic>
      <p:sp>
        <p:nvSpPr>
          <p:cNvPr id="35" name="TextBox 34"/>
          <p:cNvSpPr txBox="1"/>
          <p:nvPr/>
        </p:nvSpPr>
        <p:spPr>
          <a:xfrm>
            <a:off x="2787832" y="3048942"/>
            <a:ext cx="550151" cy="584775"/>
          </a:xfrm>
          <a:prstGeom prst="rect">
            <a:avLst/>
          </a:prstGeom>
          <a:noFill/>
        </p:spPr>
        <p:txBody>
          <a:bodyPr wrap="none" rtlCol="0">
            <a:spAutoFit/>
          </a:bodyPr>
          <a:lstStyle/>
          <a:p>
            <a:r>
              <a:rPr lang="en-GB" sz="3200" dirty="0" smtClean="0">
                <a:sym typeface="Wingdings" panose="05000000000000000000" pitchFamily="2" charset="2"/>
              </a:rPr>
              <a:t></a:t>
            </a:r>
            <a:endParaRPr lang="en-GB" sz="3200" dirty="0"/>
          </a:p>
        </p:txBody>
      </p:sp>
      <p:sp>
        <p:nvSpPr>
          <p:cNvPr id="36" name="TextBox 35"/>
          <p:cNvSpPr txBox="1"/>
          <p:nvPr/>
        </p:nvSpPr>
        <p:spPr>
          <a:xfrm>
            <a:off x="4005313" y="3046321"/>
            <a:ext cx="550151" cy="584775"/>
          </a:xfrm>
          <a:prstGeom prst="rect">
            <a:avLst/>
          </a:prstGeom>
          <a:noFill/>
        </p:spPr>
        <p:txBody>
          <a:bodyPr wrap="none" rtlCol="0">
            <a:spAutoFit/>
          </a:bodyPr>
          <a:lstStyle/>
          <a:p>
            <a:r>
              <a:rPr lang="en-GB" sz="3200" dirty="0" smtClean="0">
                <a:sym typeface="Wingdings" panose="05000000000000000000" pitchFamily="2" charset="2"/>
              </a:rPr>
              <a:t></a:t>
            </a:r>
            <a:endParaRPr lang="en-GB" sz="3200" dirty="0"/>
          </a:p>
        </p:txBody>
      </p:sp>
      <p:sp>
        <p:nvSpPr>
          <p:cNvPr id="37" name="TextBox 36"/>
          <p:cNvSpPr txBox="1"/>
          <p:nvPr/>
        </p:nvSpPr>
        <p:spPr>
          <a:xfrm>
            <a:off x="5222794" y="3043700"/>
            <a:ext cx="550151" cy="584775"/>
          </a:xfrm>
          <a:prstGeom prst="rect">
            <a:avLst/>
          </a:prstGeom>
          <a:noFill/>
        </p:spPr>
        <p:txBody>
          <a:bodyPr wrap="none" rtlCol="0">
            <a:spAutoFit/>
          </a:bodyPr>
          <a:lstStyle/>
          <a:p>
            <a:r>
              <a:rPr lang="en-GB" sz="3200" dirty="0" smtClean="0">
                <a:sym typeface="Wingdings" panose="05000000000000000000" pitchFamily="2" charset="2"/>
              </a:rPr>
              <a:t></a:t>
            </a:r>
            <a:endParaRPr lang="en-GB" sz="3200" dirty="0"/>
          </a:p>
        </p:txBody>
      </p:sp>
      <p:grpSp>
        <p:nvGrpSpPr>
          <p:cNvPr id="50" name="Group 49"/>
          <p:cNvGrpSpPr/>
          <p:nvPr/>
        </p:nvGrpSpPr>
        <p:grpSpPr>
          <a:xfrm>
            <a:off x="4093328" y="5589545"/>
            <a:ext cx="629392" cy="437888"/>
            <a:chOff x="8296889" y="1781299"/>
            <a:chExt cx="629392" cy="437888"/>
          </a:xfrm>
        </p:grpSpPr>
        <p:cxnSp>
          <p:nvCxnSpPr>
            <p:cNvPr id="45" name="Straight Connector 44"/>
            <p:cNvCxnSpPr/>
            <p:nvPr/>
          </p:nvCxnSpPr>
          <p:spPr>
            <a:xfrm>
              <a:off x="8296889" y="1881493"/>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8296889" y="1950766"/>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a:off x="8296889" y="2020039"/>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8296889" y="2089312"/>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p:cNvCxnSpPr/>
            <p:nvPr/>
          </p:nvCxnSpPr>
          <p:spPr>
            <a:xfrm>
              <a:off x="8296889" y="2158585"/>
              <a:ext cx="629392" cy="0"/>
            </a:xfrm>
            <a:prstGeom prst="line">
              <a:avLst/>
            </a:prstGeom>
          </p:spPr>
          <p:style>
            <a:lnRef idx="2">
              <a:schemeClr val="dk1"/>
            </a:lnRef>
            <a:fillRef idx="0">
              <a:schemeClr val="dk1"/>
            </a:fillRef>
            <a:effectRef idx="1">
              <a:schemeClr val="dk1"/>
            </a:effectRef>
            <a:fontRef idx="minor">
              <a:schemeClr val="tx1"/>
            </a:fontRef>
          </p:style>
        </p:cxnSp>
        <p:sp>
          <p:nvSpPr>
            <p:cNvPr id="43" name="Rectangle 42"/>
            <p:cNvSpPr/>
            <p:nvPr/>
          </p:nvSpPr>
          <p:spPr>
            <a:xfrm>
              <a:off x="8409705" y="1781299"/>
              <a:ext cx="403761" cy="4378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grpSp>
      <p:grpSp>
        <p:nvGrpSpPr>
          <p:cNvPr id="51" name="Group 50"/>
          <p:cNvGrpSpPr/>
          <p:nvPr/>
        </p:nvGrpSpPr>
        <p:grpSpPr>
          <a:xfrm>
            <a:off x="2757477" y="5589545"/>
            <a:ext cx="629392" cy="437888"/>
            <a:chOff x="8296889" y="1781299"/>
            <a:chExt cx="629392" cy="437888"/>
          </a:xfrm>
        </p:grpSpPr>
        <p:cxnSp>
          <p:nvCxnSpPr>
            <p:cNvPr id="52" name="Straight Connector 51"/>
            <p:cNvCxnSpPr/>
            <p:nvPr/>
          </p:nvCxnSpPr>
          <p:spPr>
            <a:xfrm>
              <a:off x="8296889" y="1881493"/>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8296889" y="1950766"/>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8296889" y="2020039"/>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8296889" y="2089312"/>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8296889" y="2158585"/>
              <a:ext cx="629392" cy="0"/>
            </a:xfrm>
            <a:prstGeom prst="line">
              <a:avLst/>
            </a:prstGeom>
          </p:spPr>
          <p:style>
            <a:lnRef idx="2">
              <a:schemeClr val="dk1"/>
            </a:lnRef>
            <a:fillRef idx="0">
              <a:schemeClr val="dk1"/>
            </a:fillRef>
            <a:effectRef idx="1">
              <a:schemeClr val="dk1"/>
            </a:effectRef>
            <a:fontRef idx="minor">
              <a:schemeClr val="tx1"/>
            </a:fontRef>
          </p:style>
        </p:cxnSp>
        <p:sp>
          <p:nvSpPr>
            <p:cNvPr id="57" name="Rectangle 56"/>
            <p:cNvSpPr/>
            <p:nvPr/>
          </p:nvSpPr>
          <p:spPr>
            <a:xfrm>
              <a:off x="8409705" y="1781299"/>
              <a:ext cx="403761" cy="4378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grpSp>
      <p:grpSp>
        <p:nvGrpSpPr>
          <p:cNvPr id="58" name="Group 57"/>
          <p:cNvGrpSpPr/>
          <p:nvPr/>
        </p:nvGrpSpPr>
        <p:grpSpPr>
          <a:xfrm>
            <a:off x="5535957" y="5589545"/>
            <a:ext cx="629392" cy="437888"/>
            <a:chOff x="8296889" y="1781299"/>
            <a:chExt cx="629392" cy="437888"/>
          </a:xfrm>
        </p:grpSpPr>
        <p:cxnSp>
          <p:nvCxnSpPr>
            <p:cNvPr id="59" name="Straight Connector 58"/>
            <p:cNvCxnSpPr/>
            <p:nvPr/>
          </p:nvCxnSpPr>
          <p:spPr>
            <a:xfrm>
              <a:off x="8296889" y="1881493"/>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296889" y="1950766"/>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8296889" y="2020039"/>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a:off x="8296889" y="2089312"/>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8296889" y="2158585"/>
              <a:ext cx="629392" cy="0"/>
            </a:xfrm>
            <a:prstGeom prst="line">
              <a:avLst/>
            </a:prstGeom>
          </p:spPr>
          <p:style>
            <a:lnRef idx="2">
              <a:schemeClr val="dk1"/>
            </a:lnRef>
            <a:fillRef idx="0">
              <a:schemeClr val="dk1"/>
            </a:fillRef>
            <a:effectRef idx="1">
              <a:schemeClr val="dk1"/>
            </a:effectRef>
            <a:fontRef idx="minor">
              <a:schemeClr val="tx1"/>
            </a:fontRef>
          </p:style>
        </p:cxnSp>
        <p:sp>
          <p:nvSpPr>
            <p:cNvPr id="64" name="Rectangle 63"/>
            <p:cNvSpPr/>
            <p:nvPr/>
          </p:nvSpPr>
          <p:spPr>
            <a:xfrm>
              <a:off x="8409705" y="1781299"/>
              <a:ext cx="403761" cy="4378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grpSp>
      <p:grpSp>
        <p:nvGrpSpPr>
          <p:cNvPr id="65" name="Group 64"/>
          <p:cNvGrpSpPr/>
          <p:nvPr/>
        </p:nvGrpSpPr>
        <p:grpSpPr>
          <a:xfrm>
            <a:off x="6747598" y="5580941"/>
            <a:ext cx="629392" cy="437888"/>
            <a:chOff x="8296889" y="1781299"/>
            <a:chExt cx="629392" cy="437888"/>
          </a:xfrm>
        </p:grpSpPr>
        <p:cxnSp>
          <p:nvCxnSpPr>
            <p:cNvPr id="66" name="Straight Connector 65"/>
            <p:cNvCxnSpPr/>
            <p:nvPr/>
          </p:nvCxnSpPr>
          <p:spPr>
            <a:xfrm>
              <a:off x="8296889" y="1881493"/>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p:cNvCxnSpPr/>
            <p:nvPr/>
          </p:nvCxnSpPr>
          <p:spPr>
            <a:xfrm>
              <a:off x="8296889" y="1950766"/>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p:cNvCxnSpPr/>
            <p:nvPr/>
          </p:nvCxnSpPr>
          <p:spPr>
            <a:xfrm>
              <a:off x="8296889" y="2020039"/>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a:off x="8296889" y="2089312"/>
              <a:ext cx="629392" cy="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a:off x="8296889" y="2158585"/>
              <a:ext cx="629392" cy="0"/>
            </a:xfrm>
            <a:prstGeom prst="line">
              <a:avLst/>
            </a:prstGeom>
          </p:spPr>
          <p:style>
            <a:lnRef idx="2">
              <a:schemeClr val="dk1"/>
            </a:lnRef>
            <a:fillRef idx="0">
              <a:schemeClr val="dk1"/>
            </a:fillRef>
            <a:effectRef idx="1">
              <a:schemeClr val="dk1"/>
            </a:effectRef>
            <a:fontRef idx="minor">
              <a:schemeClr val="tx1"/>
            </a:fontRef>
          </p:style>
        </p:cxnSp>
        <p:sp>
          <p:nvSpPr>
            <p:cNvPr id="71" name="Rectangle 70"/>
            <p:cNvSpPr/>
            <p:nvPr/>
          </p:nvSpPr>
          <p:spPr>
            <a:xfrm>
              <a:off x="8409705" y="1781299"/>
              <a:ext cx="403761" cy="4378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grpSp>
      <p:sp>
        <p:nvSpPr>
          <p:cNvPr id="73" name="Content Placeholder 2"/>
          <p:cNvSpPr>
            <a:spLocks noGrp="1"/>
          </p:cNvSpPr>
          <p:nvPr>
            <p:ph sz="quarter" idx="10"/>
          </p:nvPr>
        </p:nvSpPr>
        <p:spPr>
          <a:xfrm>
            <a:off x="6346004" y="1152602"/>
            <a:ext cx="5833016" cy="2518756"/>
          </a:xfrm>
        </p:spPr>
        <p:txBody>
          <a:bodyPr/>
          <a:lstStyle/>
          <a:p>
            <a:r>
              <a:rPr lang="en-GB" dirty="0" smtClean="0"/>
              <a:t>SQL Server has a co-operative scheduler</a:t>
            </a:r>
          </a:p>
          <a:p>
            <a:r>
              <a:rPr lang="en-GB" dirty="0" smtClean="0"/>
              <a:t>Windows has a pre-emptive scheduler</a:t>
            </a:r>
            <a:endParaRPr lang="en-GB" dirty="0"/>
          </a:p>
          <a:p>
            <a:pPr marL="0" indent="0">
              <a:buNone/>
            </a:pPr>
            <a:endParaRPr lang="en-US" dirty="0"/>
          </a:p>
        </p:txBody>
      </p:sp>
    </p:spTree>
    <p:extLst>
      <p:ext uri="{BB962C8B-B14F-4D97-AF65-F5344CB8AC3E}">
        <p14:creationId xmlns:p14="http://schemas.microsoft.com/office/powerpoint/2010/main" val="1912399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Waits Architecture</a:t>
            </a:r>
            <a:endParaRPr lang="en-US" dirty="0"/>
          </a:p>
        </p:txBody>
      </p:sp>
      <p:sp>
        <p:nvSpPr>
          <p:cNvPr id="52" name="Rounded Rectangle 51"/>
          <p:cNvSpPr/>
          <p:nvPr/>
        </p:nvSpPr>
        <p:spPr bwMode="auto">
          <a:xfrm>
            <a:off x="4786314" y="1928802"/>
            <a:ext cx="3515096" cy="391441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rtlCol="0" anchor="t" compatLnSpc="1">
            <a:spAutoFit/>
          </a:bodyPr>
          <a:lstStyle/>
          <a:p>
            <a:pPr fontAlgn="base">
              <a:spcBef>
                <a:spcPct val="0"/>
              </a:spcBef>
              <a:spcAft>
                <a:spcPct val="0"/>
              </a:spcAft>
            </a:pPr>
            <a:r>
              <a:rPr lang="en-GB" sz="1600" b="1"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Suspended </a:t>
            </a:r>
            <a:r>
              <a:rPr lang="en-GB" sz="1600"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Scheduler 1</a:t>
            </a:r>
          </a:p>
          <a:p>
            <a:pPr fontAlgn="base">
              <a:spcBef>
                <a:spcPct val="0"/>
              </a:spcBef>
              <a:spcAft>
                <a:spcPct val="0"/>
              </a:spcAft>
            </a:pPr>
            <a:endParaRPr lang="en-GB" sz="16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sz="16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sz="1600" dirty="0" smtClean="0">
              <a:solidFill>
                <a:schemeClr val="tx1"/>
              </a:solidFill>
              <a:latin typeface="Trebuchet MS"/>
            </a:endParaRPr>
          </a:p>
          <a:p>
            <a:pPr fontAlgn="base">
              <a:spcBef>
                <a:spcPct val="0"/>
              </a:spcBef>
              <a:spcAft>
                <a:spcPct val="0"/>
              </a:spcAft>
            </a:pPr>
            <a:endParaRPr lang="en-GB" sz="16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sz="1600"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US" sz="1200" dirty="0">
              <a:solidFill>
                <a:schemeClr val="tx1"/>
              </a:solidFill>
              <a:effectLst>
                <a:outerShdw blurRad="38100" dist="38100" dir="2700000" algn="tl">
                  <a:srgbClr val="000000">
                    <a:alpha val="43137"/>
                  </a:srgbClr>
                </a:outerShdw>
              </a:effectLst>
              <a:latin typeface="Trebuchet MS"/>
            </a:endParaRPr>
          </a:p>
        </p:txBody>
      </p:sp>
      <p:sp>
        <p:nvSpPr>
          <p:cNvPr id="53" name="Rounded Rectangle 52"/>
          <p:cNvSpPr/>
          <p:nvPr/>
        </p:nvSpPr>
        <p:spPr bwMode="auto">
          <a:xfrm>
            <a:off x="745087" y="3105961"/>
            <a:ext cx="3515096" cy="337113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rtlCol="0" anchor="t" compatLnSpc="1">
            <a:spAutoFit/>
          </a:bodyPr>
          <a:lstStyle/>
          <a:p>
            <a:pPr fontAlgn="base">
              <a:spcBef>
                <a:spcPct val="0"/>
              </a:spcBef>
              <a:spcAft>
                <a:spcPct val="0"/>
              </a:spcAft>
            </a:pPr>
            <a:r>
              <a:rPr lang="en-GB" sz="1600" b="1"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Runnable</a:t>
            </a:r>
            <a:r>
              <a:rPr lang="en-GB" sz="1600"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Scheduler 1</a:t>
            </a:r>
          </a:p>
          <a:p>
            <a:pPr fontAlgn="base">
              <a:spcBef>
                <a:spcPct val="0"/>
              </a:spcBef>
              <a:spcAft>
                <a:spcPct val="0"/>
              </a:spcAft>
            </a:pPr>
            <a:endParaRPr lang="en-GB" sz="1600" dirty="0" smtClean="0">
              <a:solidFill>
                <a:schemeClr val="tx1"/>
              </a:solidFill>
              <a:latin typeface="Trebuchet MS"/>
            </a:endParaRPr>
          </a:p>
          <a:p>
            <a:pPr fontAlgn="base">
              <a:spcBef>
                <a:spcPct val="0"/>
              </a:spcBef>
              <a:spcAft>
                <a:spcPct val="0"/>
              </a:spcAft>
            </a:pPr>
            <a:endParaRPr lang="en-GB" sz="16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GB"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US" sz="1200" dirty="0">
              <a:solidFill>
                <a:schemeClr val="tx1"/>
              </a:solidFill>
              <a:effectLst>
                <a:outerShdw blurRad="38100" dist="38100" dir="2700000" algn="tl">
                  <a:srgbClr val="000000">
                    <a:alpha val="43137"/>
                  </a:srgbClr>
                </a:outerShdw>
              </a:effectLst>
              <a:latin typeface="Trebuchet MS"/>
            </a:endParaRPr>
          </a:p>
        </p:txBody>
      </p:sp>
      <p:sp>
        <p:nvSpPr>
          <p:cNvPr id="54" name="Rounded Rectangle 53"/>
          <p:cNvSpPr/>
          <p:nvPr/>
        </p:nvSpPr>
        <p:spPr bwMode="auto">
          <a:xfrm>
            <a:off x="787129" y="1918291"/>
            <a:ext cx="3515096" cy="1055608"/>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rtlCol="0" anchor="t" compatLnSpc="1">
            <a:spAutoFit/>
          </a:bodyPr>
          <a:lstStyle/>
          <a:p>
            <a:pPr fontAlgn="base">
              <a:spcBef>
                <a:spcPct val="0"/>
              </a:spcBef>
              <a:spcAft>
                <a:spcPct val="0"/>
              </a:spcAft>
            </a:pPr>
            <a:r>
              <a:rPr lang="en-GB" sz="1600" b="1"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Running</a:t>
            </a:r>
            <a:r>
              <a:rPr lang="en-GB" sz="1600" dirty="0" smtClean="0">
                <a:solidFill>
                  <a:schemeClr val="tx1"/>
                </a:solidFill>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 Scheduler 1</a:t>
            </a:r>
          </a:p>
          <a:p>
            <a:pPr fontAlgn="base">
              <a:spcBef>
                <a:spcPct val="0"/>
              </a:spcBef>
              <a:spcAft>
                <a:spcPct val="0"/>
              </a:spcAft>
            </a:pPr>
            <a:endParaRPr lang="en-GB" sz="1600" dirty="0" smtClean="0">
              <a:solidFill>
                <a:schemeClr val="tx1"/>
              </a:solidFill>
              <a:latin typeface="Trebuchet MS"/>
            </a:endParaRPr>
          </a:p>
          <a:p>
            <a:pPr fontAlgn="base">
              <a:spcBef>
                <a:spcPct val="0"/>
              </a:spcBef>
              <a:spcAft>
                <a:spcPct val="0"/>
              </a:spcAft>
            </a:pPr>
            <a:endParaRPr lang="en-GB" sz="1200" dirty="0" smtClean="0">
              <a:solidFill>
                <a:schemeClr val="tx1"/>
              </a:solidFill>
              <a:effectLst>
                <a:outerShdw blurRad="38100" dist="38100" dir="2700000" algn="tl">
                  <a:srgbClr val="000000">
                    <a:alpha val="43137"/>
                  </a:srgbClr>
                </a:outerShdw>
              </a:effectLst>
              <a:latin typeface="Trebuchet MS"/>
            </a:endParaRPr>
          </a:p>
          <a:p>
            <a:pPr fontAlgn="base">
              <a:spcBef>
                <a:spcPct val="0"/>
              </a:spcBef>
              <a:spcAft>
                <a:spcPct val="0"/>
              </a:spcAft>
            </a:pPr>
            <a:endParaRPr lang="en-US" sz="1200" dirty="0">
              <a:solidFill>
                <a:schemeClr val="tx1"/>
              </a:solidFill>
              <a:effectLst>
                <a:outerShdw blurRad="38100" dist="38100" dir="2700000" algn="tl">
                  <a:srgbClr val="000000">
                    <a:alpha val="43137"/>
                  </a:srgbClr>
                </a:outerShdw>
              </a:effectLst>
              <a:latin typeface="Trebuchet MS"/>
            </a:endParaRPr>
          </a:p>
        </p:txBody>
      </p:sp>
      <p:grpSp>
        <p:nvGrpSpPr>
          <p:cNvPr id="55" name="Group 50"/>
          <p:cNvGrpSpPr/>
          <p:nvPr/>
        </p:nvGrpSpPr>
        <p:grpSpPr>
          <a:xfrm>
            <a:off x="890425" y="2323781"/>
            <a:ext cx="1831638" cy="541419"/>
            <a:chOff x="1313284" y="2708972"/>
            <a:chExt cx="1831638" cy="541419"/>
          </a:xfrm>
        </p:grpSpPr>
        <p:pic>
          <p:nvPicPr>
            <p:cNvPr id="56"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57" name="TextBox 56"/>
            <p:cNvSpPr txBox="1"/>
            <p:nvPr/>
          </p:nvSpPr>
          <p:spPr>
            <a:xfrm>
              <a:off x="1844566" y="2743199"/>
              <a:ext cx="130035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rPr>
                <a:t>55 </a:t>
              </a:r>
              <a:r>
                <a:rPr kumimoji="0" lang="en-GB" sz="16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rPr>
                <a:t>Running</a:t>
              </a:r>
              <a:endParaRPr kumimoji="0" lang="en-GB" sz="18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endParaRPr>
            </a:p>
          </p:txBody>
        </p:sp>
      </p:grpSp>
      <p:grpSp>
        <p:nvGrpSpPr>
          <p:cNvPr id="58" name="Group 54"/>
          <p:cNvGrpSpPr/>
          <p:nvPr/>
        </p:nvGrpSpPr>
        <p:grpSpPr>
          <a:xfrm>
            <a:off x="4947417" y="3148843"/>
            <a:ext cx="2139415" cy="541419"/>
            <a:chOff x="1313284" y="2708972"/>
            <a:chExt cx="2139415" cy="541419"/>
          </a:xfrm>
        </p:grpSpPr>
        <p:pic>
          <p:nvPicPr>
            <p:cNvPr id="59"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60" name="TextBox 59"/>
            <p:cNvSpPr txBox="1"/>
            <p:nvPr/>
          </p:nvSpPr>
          <p:spPr>
            <a:xfrm>
              <a:off x="1844566" y="2743199"/>
              <a:ext cx="1608133"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54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CXPACKET</a:t>
              </a: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 </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grpSp>
        <p:nvGrpSpPr>
          <p:cNvPr id="61" name="Group 57"/>
          <p:cNvGrpSpPr/>
          <p:nvPr/>
        </p:nvGrpSpPr>
        <p:grpSpPr>
          <a:xfrm>
            <a:off x="4957927" y="3758442"/>
            <a:ext cx="1979114" cy="541419"/>
            <a:chOff x="1313284" y="2708972"/>
            <a:chExt cx="1979114" cy="541419"/>
          </a:xfrm>
        </p:grpSpPr>
        <p:pic>
          <p:nvPicPr>
            <p:cNvPr id="62"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63" name="TextBox 62"/>
            <p:cNvSpPr txBox="1"/>
            <p:nvPr/>
          </p:nvSpPr>
          <p:spPr>
            <a:xfrm>
              <a:off x="1844566" y="2743199"/>
              <a:ext cx="144783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60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LCK_M_S</a:t>
              </a: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 </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grpSp>
        <p:nvGrpSpPr>
          <p:cNvPr id="64" name="Group 60"/>
          <p:cNvGrpSpPr/>
          <p:nvPr/>
        </p:nvGrpSpPr>
        <p:grpSpPr>
          <a:xfrm>
            <a:off x="4968438" y="4383808"/>
            <a:ext cx="1883640" cy="541419"/>
            <a:chOff x="1313284" y="2708972"/>
            <a:chExt cx="1883640" cy="541419"/>
          </a:xfrm>
        </p:grpSpPr>
        <p:pic>
          <p:nvPicPr>
            <p:cNvPr id="65"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66" name="TextBox 65"/>
            <p:cNvSpPr txBox="1"/>
            <p:nvPr/>
          </p:nvSpPr>
          <p:spPr>
            <a:xfrm>
              <a:off x="1844566" y="2743199"/>
              <a:ext cx="1352358"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61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LCK_M_S</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grpSp>
        <p:nvGrpSpPr>
          <p:cNvPr id="67" name="Group 63"/>
          <p:cNvGrpSpPr/>
          <p:nvPr/>
        </p:nvGrpSpPr>
        <p:grpSpPr>
          <a:xfrm>
            <a:off x="885170" y="3579767"/>
            <a:ext cx="1926216" cy="541419"/>
            <a:chOff x="1313284" y="2708972"/>
            <a:chExt cx="1926216" cy="541419"/>
          </a:xfrm>
        </p:grpSpPr>
        <p:pic>
          <p:nvPicPr>
            <p:cNvPr id="68"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69" name="TextBox 68"/>
            <p:cNvSpPr txBox="1"/>
            <p:nvPr/>
          </p:nvSpPr>
          <p:spPr>
            <a:xfrm>
              <a:off x="1844566" y="2743199"/>
              <a:ext cx="139493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53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Runnable</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grpSp>
        <p:nvGrpSpPr>
          <p:cNvPr id="70" name="Group 66"/>
          <p:cNvGrpSpPr/>
          <p:nvPr/>
        </p:nvGrpSpPr>
        <p:grpSpPr>
          <a:xfrm>
            <a:off x="879916" y="4205132"/>
            <a:ext cx="1926216" cy="541419"/>
            <a:chOff x="1313284" y="2708972"/>
            <a:chExt cx="1926216" cy="541419"/>
          </a:xfrm>
        </p:grpSpPr>
        <p:pic>
          <p:nvPicPr>
            <p:cNvPr id="71"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72" name="TextBox 71"/>
            <p:cNvSpPr txBox="1"/>
            <p:nvPr/>
          </p:nvSpPr>
          <p:spPr>
            <a:xfrm>
              <a:off x="1844566" y="2743199"/>
              <a:ext cx="139493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56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Runnable</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grpSp>
        <p:nvGrpSpPr>
          <p:cNvPr id="73" name="Group 69"/>
          <p:cNvGrpSpPr/>
          <p:nvPr/>
        </p:nvGrpSpPr>
        <p:grpSpPr>
          <a:xfrm>
            <a:off x="906190" y="4830497"/>
            <a:ext cx="1926216" cy="541419"/>
            <a:chOff x="1313284" y="2708972"/>
            <a:chExt cx="1926216" cy="541419"/>
          </a:xfrm>
        </p:grpSpPr>
        <p:pic>
          <p:nvPicPr>
            <p:cNvPr id="74"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75" name="TextBox 74"/>
            <p:cNvSpPr txBox="1"/>
            <p:nvPr/>
          </p:nvSpPr>
          <p:spPr>
            <a:xfrm>
              <a:off x="1844566" y="2743199"/>
              <a:ext cx="139493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59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Runnable</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sp>
        <p:nvSpPr>
          <p:cNvPr id="78" name="TextBox 77"/>
          <p:cNvSpPr txBox="1"/>
          <p:nvPr/>
        </p:nvSpPr>
        <p:spPr>
          <a:xfrm>
            <a:off x="5298552" y="1136166"/>
            <a:ext cx="250033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smtClean="0">
                <a:ln>
                  <a:noFill/>
                </a:ln>
                <a:effectLst/>
                <a:uLnTx/>
                <a:uFillTx/>
                <a:latin typeface="Segoe UI Light" panose="020B0502040204020203" pitchFamily="34" charset="0"/>
                <a:cs typeface="Segoe UI Light" panose="020B0502040204020203" pitchFamily="34" charset="0"/>
              </a:rPr>
              <a:t>SQL Server “wait” </a:t>
            </a:r>
            <a:endParaRPr kumimoji="0" lang="en-US" sz="2400" b="0" i="0" u="none" strike="noStrike" kern="0" cap="none" spc="0" normalizeH="0" baseline="0" noProof="0" dirty="0" smtClean="0">
              <a:ln>
                <a:noFill/>
              </a:ln>
              <a:effectLst/>
              <a:uLnTx/>
              <a:uFillTx/>
              <a:latin typeface="Segoe UI Light" panose="020B0502040204020203" pitchFamily="34" charset="0"/>
              <a:cs typeface="Segoe UI Light" panose="020B0502040204020203" pitchFamily="34" charset="0"/>
            </a:endParaRPr>
          </a:p>
        </p:txBody>
      </p:sp>
      <p:sp>
        <p:nvSpPr>
          <p:cNvPr id="79" name="TextBox 78"/>
          <p:cNvSpPr txBox="1"/>
          <p:nvPr/>
        </p:nvSpPr>
        <p:spPr>
          <a:xfrm>
            <a:off x="4601253" y="5890516"/>
            <a:ext cx="2044264"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smtClean="0">
                <a:ln>
                  <a:noFill/>
                </a:ln>
                <a:effectLst/>
                <a:uLnTx/>
                <a:uFillTx/>
                <a:latin typeface="Segoe UI Light" panose="020B0502040204020203" pitchFamily="34" charset="0"/>
                <a:cs typeface="Segoe UI Light" panose="020B0502040204020203" pitchFamily="34" charset="0"/>
              </a:rPr>
              <a:t>Signal Wait</a:t>
            </a:r>
            <a:endParaRPr kumimoji="0" lang="en-US" sz="2400" b="0" i="0" u="none" strike="noStrike" kern="0" cap="none" spc="0" normalizeH="0" baseline="0" noProof="0" dirty="0" smtClean="0">
              <a:ln>
                <a:noFill/>
              </a:ln>
              <a:effectLst/>
              <a:uLnTx/>
              <a:uFillTx/>
              <a:latin typeface="Segoe UI Light" panose="020B0502040204020203" pitchFamily="34" charset="0"/>
              <a:cs typeface="Segoe UI Light" panose="020B0502040204020203" pitchFamily="34" charset="0"/>
            </a:endParaRPr>
          </a:p>
        </p:txBody>
      </p:sp>
      <p:grpSp>
        <p:nvGrpSpPr>
          <p:cNvPr id="80" name="Group 51"/>
          <p:cNvGrpSpPr/>
          <p:nvPr/>
        </p:nvGrpSpPr>
        <p:grpSpPr>
          <a:xfrm>
            <a:off x="4936907" y="2539243"/>
            <a:ext cx="2814279" cy="541419"/>
            <a:chOff x="1313284" y="2708972"/>
            <a:chExt cx="2814279" cy="541419"/>
          </a:xfrm>
        </p:grpSpPr>
        <p:pic>
          <p:nvPicPr>
            <p:cNvPr id="81"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82" name="TextBox 81"/>
            <p:cNvSpPr txBox="1"/>
            <p:nvPr/>
          </p:nvSpPr>
          <p:spPr>
            <a:xfrm>
              <a:off x="1844566" y="2743199"/>
              <a:ext cx="228299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rPr>
                <a:t>52 </a:t>
              </a:r>
              <a:r>
                <a:rPr kumimoji="0" lang="en-GB" sz="16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rPr>
                <a:t>PAGEIOLATCH_SH</a:t>
              </a:r>
              <a:r>
                <a:rPr kumimoji="0" lang="en-GB" sz="24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rPr>
                <a:t> </a:t>
              </a:r>
              <a:endParaRPr kumimoji="0" lang="en-GB" sz="1800" b="1" i="0" u="none" strike="noStrike" kern="0" cap="none" spc="0" normalizeH="0" baseline="0" noProof="0" dirty="0" smtClean="0">
                <a:ln>
                  <a:noFill/>
                </a:ln>
                <a:solidFill>
                  <a:srgbClr val="000000"/>
                </a:solidFill>
                <a:effectLst/>
                <a:uLnTx/>
                <a:uFillTx/>
                <a:latin typeface="Segoe UI Light" panose="020B0502040204020203" pitchFamily="34" charset="0"/>
                <a:cs typeface="Segoe UI Light" panose="020B0502040204020203" pitchFamily="34" charset="0"/>
              </a:endParaRPr>
            </a:p>
          </p:txBody>
        </p:sp>
      </p:grpSp>
      <p:grpSp>
        <p:nvGrpSpPr>
          <p:cNvPr id="84" name="Group 51"/>
          <p:cNvGrpSpPr/>
          <p:nvPr/>
        </p:nvGrpSpPr>
        <p:grpSpPr>
          <a:xfrm>
            <a:off x="911445" y="5413825"/>
            <a:ext cx="2011174" cy="541419"/>
            <a:chOff x="1313284" y="2708972"/>
            <a:chExt cx="2011174" cy="541419"/>
          </a:xfrm>
        </p:grpSpPr>
        <p:pic>
          <p:nvPicPr>
            <p:cNvPr id="85"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3284" y="2708972"/>
              <a:ext cx="567557" cy="541419"/>
            </a:xfrm>
            <a:prstGeom prst="rect">
              <a:avLst/>
            </a:prstGeom>
            <a:noFill/>
          </p:spPr>
        </p:pic>
        <p:sp>
          <p:nvSpPr>
            <p:cNvPr id="86" name="TextBox 85"/>
            <p:cNvSpPr txBox="1"/>
            <p:nvPr/>
          </p:nvSpPr>
          <p:spPr>
            <a:xfrm>
              <a:off x="1844566" y="2743199"/>
              <a:ext cx="1479892"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52 </a:t>
              </a:r>
              <a:r>
                <a:rPr kumimoji="0" lang="en-GB" sz="16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Runnable</a:t>
              </a:r>
              <a:r>
                <a:rPr kumimoji="0" lang="en-GB" sz="24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rPr>
                <a:t> </a:t>
              </a:r>
              <a:endParaRPr kumimoji="0" lang="en-GB" sz="1800" b="1" i="0" u="none" strike="noStrike" kern="0" cap="none" spc="0" normalizeH="0" baseline="0" noProof="0" dirty="0" smtClean="0">
                <a:ln>
                  <a:noFill/>
                </a:ln>
                <a:solidFill>
                  <a:srgbClr val="122030"/>
                </a:solidFill>
                <a:effectLst/>
                <a:uLnTx/>
                <a:uFillTx/>
                <a:latin typeface="Segoe UI Light" panose="020B0502040204020203" pitchFamily="34" charset="0"/>
                <a:cs typeface="Segoe UI Light" panose="020B0502040204020203" pitchFamily="34" charset="0"/>
              </a:endParaRPr>
            </a:p>
          </p:txBody>
        </p:sp>
      </p:grpSp>
      <p:pic>
        <p:nvPicPr>
          <p:cNvPr id="89" name="Picture 5"/>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947417" y="2544501"/>
            <a:ext cx="567557" cy="541419"/>
          </a:xfrm>
          <a:prstGeom prst="rect">
            <a:avLst/>
          </a:prstGeom>
          <a:noFill/>
        </p:spPr>
      </p:pic>
      <p:sp>
        <p:nvSpPr>
          <p:cNvPr id="96" name="Up Arrow 95"/>
          <p:cNvSpPr/>
          <p:nvPr/>
        </p:nvSpPr>
        <p:spPr>
          <a:xfrm rot="10800000">
            <a:off x="6282765" y="1576045"/>
            <a:ext cx="285752" cy="302833"/>
          </a:xfrm>
          <a:prstGeom prst="upArrow">
            <a:avLst/>
          </a:prstGeom>
          <a:solidFill>
            <a:schemeClr val="accent2"/>
          </a:solidFill>
          <a:ln w="12700" cap="flat" cmpd="sng" algn="ctr">
            <a:solidFill>
              <a:srgbClr val="1B304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7" name="Up Arrow 96"/>
          <p:cNvSpPr/>
          <p:nvPr/>
        </p:nvSpPr>
        <p:spPr>
          <a:xfrm rot="16200000">
            <a:off x="4310766" y="5969931"/>
            <a:ext cx="285752" cy="302833"/>
          </a:xfrm>
          <a:prstGeom prst="upArrow">
            <a:avLst/>
          </a:prstGeom>
          <a:solidFill>
            <a:schemeClr val="accent2"/>
          </a:solidFill>
          <a:ln w="12700" cap="flat" cmpd="sng" algn="ctr">
            <a:solidFill>
              <a:srgbClr val="1B304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202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78" grpId="0"/>
      <p:bldP spid="79" grpId="0"/>
      <p:bldP spid="96"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Wait </a:t>
            </a:r>
            <a:r>
              <a:rPr lang="en-US" dirty="0"/>
              <a:t>T</a:t>
            </a:r>
            <a:r>
              <a:rPr lang="en-US" dirty="0" smtClean="0"/>
              <a:t>ypes</a:t>
            </a:r>
            <a:endParaRPr lang="en-US" dirty="0"/>
          </a:p>
        </p:txBody>
      </p:sp>
      <p:sp>
        <p:nvSpPr>
          <p:cNvPr id="3" name="Content Placeholder 2"/>
          <p:cNvSpPr>
            <a:spLocks noGrp="1"/>
          </p:cNvSpPr>
          <p:nvPr>
            <p:ph sz="quarter" idx="10"/>
          </p:nvPr>
        </p:nvSpPr>
        <p:spPr/>
        <p:txBody>
          <a:bodyPr/>
          <a:lstStyle/>
          <a:p>
            <a:r>
              <a:rPr lang="en-GB" dirty="0" smtClean="0"/>
              <a:t>PAGEIOLATCH</a:t>
            </a:r>
          </a:p>
          <a:p>
            <a:r>
              <a:rPr lang="en-GB" dirty="0" smtClean="0"/>
              <a:t>CXPACKET</a:t>
            </a:r>
          </a:p>
          <a:p>
            <a:r>
              <a:rPr lang="en-GB" dirty="0" smtClean="0"/>
              <a:t>WRITELOG</a:t>
            </a:r>
          </a:p>
          <a:p>
            <a:r>
              <a:rPr lang="en-GB" dirty="0" smtClean="0"/>
              <a:t>LCK_M_*</a:t>
            </a:r>
          </a:p>
          <a:p>
            <a:r>
              <a:rPr lang="en-GB" dirty="0" smtClean="0"/>
              <a:t>PREEMPTIVE_*</a:t>
            </a:r>
            <a:endParaRPr lang="en-GB" dirty="0"/>
          </a:p>
          <a:p>
            <a:pPr marL="0" indent="0">
              <a:buNone/>
            </a:pPr>
            <a:endParaRPr lang="en-US" dirty="0"/>
          </a:p>
        </p:txBody>
      </p:sp>
    </p:spTree>
    <p:extLst>
      <p:ext uri="{BB962C8B-B14F-4D97-AF65-F5344CB8AC3E}">
        <p14:creationId xmlns:p14="http://schemas.microsoft.com/office/powerpoint/2010/main" val="3792890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DMVs to View </a:t>
            </a:r>
            <a:r>
              <a:rPr lang="en-US" dirty="0"/>
              <a:t>W</a:t>
            </a:r>
            <a:r>
              <a:rPr lang="en-US" dirty="0" smtClean="0"/>
              <a:t>ait </a:t>
            </a:r>
            <a:r>
              <a:rPr lang="en-US" dirty="0"/>
              <a:t>I</a:t>
            </a:r>
            <a:r>
              <a:rPr lang="en-US" dirty="0" smtClean="0"/>
              <a:t>nformation</a:t>
            </a:r>
            <a:endParaRPr lang="en-US" dirty="0"/>
          </a:p>
        </p:txBody>
      </p:sp>
      <p:sp>
        <p:nvSpPr>
          <p:cNvPr id="3" name="Content Placeholder 2"/>
          <p:cNvSpPr>
            <a:spLocks noGrp="1"/>
          </p:cNvSpPr>
          <p:nvPr>
            <p:ph sz="quarter" idx="10"/>
          </p:nvPr>
        </p:nvSpPr>
        <p:spPr/>
        <p:txBody>
          <a:bodyPr/>
          <a:lstStyle/>
          <a:p>
            <a:r>
              <a:rPr lang="en-GB" b="1" dirty="0" err="1" smtClean="0"/>
              <a:t>sys.dm_exec_requests</a:t>
            </a:r>
            <a:endParaRPr lang="en-GB" b="1" dirty="0" smtClean="0"/>
          </a:p>
          <a:p>
            <a:pPr lvl="1"/>
            <a:r>
              <a:rPr lang="en-GB" dirty="0" smtClean="0"/>
              <a:t>Session level only</a:t>
            </a:r>
          </a:p>
          <a:p>
            <a:r>
              <a:rPr lang="en-GB" b="1" dirty="0" err="1" smtClean="0"/>
              <a:t>sys.dm_os_waiting_tasks</a:t>
            </a:r>
            <a:endParaRPr lang="en-GB" b="1" dirty="0" smtClean="0"/>
          </a:p>
          <a:p>
            <a:pPr lvl="1"/>
            <a:r>
              <a:rPr lang="en-GB" dirty="0" smtClean="0"/>
              <a:t>Task level</a:t>
            </a:r>
          </a:p>
          <a:p>
            <a:pPr lvl="1"/>
            <a:r>
              <a:rPr lang="en-GB" dirty="0" smtClean="0"/>
              <a:t>Very accurate</a:t>
            </a:r>
          </a:p>
          <a:p>
            <a:pPr lvl="1"/>
            <a:r>
              <a:rPr lang="en-GB" dirty="0" smtClean="0"/>
              <a:t>Transient data</a:t>
            </a:r>
          </a:p>
          <a:p>
            <a:r>
              <a:rPr lang="en-GB" b="1" dirty="0" err="1"/>
              <a:t>sys.dm_os_wait_stats</a:t>
            </a:r>
            <a:endParaRPr lang="en-GB" b="1" dirty="0"/>
          </a:p>
          <a:p>
            <a:pPr lvl="1"/>
            <a:r>
              <a:rPr lang="en-GB" dirty="0"/>
              <a:t>Cumulative waits by wait type</a:t>
            </a:r>
          </a:p>
          <a:p>
            <a:pPr lvl="1"/>
            <a:r>
              <a:rPr lang="en-GB" dirty="0"/>
              <a:t>Persistent data</a:t>
            </a:r>
          </a:p>
          <a:p>
            <a:endParaRPr lang="en-GB" dirty="0" smtClean="0"/>
          </a:p>
          <a:p>
            <a:pPr marL="0" indent="0">
              <a:buNone/>
            </a:pPr>
            <a:endParaRPr lang="en-US" dirty="0"/>
          </a:p>
        </p:txBody>
      </p:sp>
    </p:spTree>
    <p:extLst>
      <p:ext uri="{BB962C8B-B14F-4D97-AF65-F5344CB8AC3E}">
        <p14:creationId xmlns:p14="http://schemas.microsoft.com/office/powerpoint/2010/main" val="181150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SQL Server wait DMVs</a:t>
            </a:r>
            <a:endParaRPr lang="en-GB" dirty="0"/>
          </a:p>
        </p:txBody>
      </p:sp>
    </p:spTree>
    <p:extLst>
      <p:ext uri="{BB962C8B-B14F-4D97-AF65-F5344CB8AC3E}">
        <p14:creationId xmlns:p14="http://schemas.microsoft.com/office/powerpoint/2010/main" val="2264720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242EB9CB-736D-40B3-BFCE-BD49F5C6C21F">6</Module>
    <Content_x0020_Type xmlns="242EB9CB-736D-40B3-BFCE-BD49F5C6C21F">Slide Presentation</Content_x0020_Type>
    <Status xmlns="242EB9CB-736D-40B3-BFCE-BD49F5C6C21F">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77BE3B927CD4BB77B17401132BE60" ma:contentTypeVersion="" ma:contentTypeDescription="Create a new document." ma:contentTypeScope="" ma:versionID="905f4275bf61bac43ee7f472c19fe3ae">
  <xsd:schema xmlns:xsd="http://www.w3.org/2001/XMLSchema" xmlns:xs="http://www.w3.org/2001/XMLSchema" xmlns:p="http://schemas.microsoft.com/office/2006/metadata/properties" xmlns:ns2="242EB9CB-736D-40B3-BFCE-BD49F5C6C21F" xmlns:ns3="27aa9422-7f1f-4c84-9cdf-302b1a67e513" targetNamespace="http://schemas.microsoft.com/office/2006/metadata/properties" ma:root="true" ma:fieldsID="5499ad026d2da18ee879f60f4bb2be7e" ns2:_="" ns3:_="">
    <xsd:import namespace="242EB9CB-736D-40B3-BFCE-BD49F5C6C21F"/>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EB9CB-736D-40B3-BFCE-BD49F5C6C21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B9EBA6-75D6-41C9-9E1F-8EA3E8DCECBE}"/>
</file>

<file path=customXml/itemProps2.xml><?xml version="1.0" encoding="utf-8"?>
<ds:datastoreItem xmlns:ds="http://schemas.openxmlformats.org/officeDocument/2006/customXml" ds:itemID="{71120BDA-A4B2-43A2-88D7-9DE133460908}"/>
</file>

<file path=customXml/itemProps3.xml><?xml version="1.0" encoding="utf-8"?>
<ds:datastoreItem xmlns:ds="http://schemas.openxmlformats.org/officeDocument/2006/customXml" ds:itemID="{F87E266F-4448-42CE-B9CD-6B4B162DF16D}"/>
</file>

<file path=docProps/app.xml><?xml version="1.0" encoding="utf-8"?>
<Properties xmlns="http://schemas.openxmlformats.org/officeDocument/2006/extended-properties" xmlns:vt="http://schemas.openxmlformats.org/officeDocument/2006/docPropsVTypes">
  <Template/>
  <TotalTime>0</TotalTime>
  <Words>463</Words>
  <Application>Microsoft Office PowerPoint</Application>
  <PresentationFormat>Widescreen</PresentationFormat>
  <Paragraphs>137</Paragraphs>
  <Slides>20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Segoe</vt:lpstr>
      <vt:lpstr>Segoe UI</vt:lpstr>
      <vt:lpstr>Segoe UI Light</vt:lpstr>
      <vt:lpstr>Trebuchet MS</vt:lpstr>
      <vt:lpstr>Webdings</vt:lpstr>
      <vt:lpstr>Wingdings</vt:lpstr>
      <vt:lpstr>1_Office Theme</vt:lpstr>
      <vt:lpstr>Developing  Microsoft SQL Server Databases</vt:lpstr>
      <vt:lpstr>Course Topics</vt:lpstr>
      <vt:lpstr>PowerPoint Presentation</vt:lpstr>
      <vt:lpstr>Module Overview</vt:lpstr>
      <vt:lpstr>SQL Server Waits Architecture</vt:lpstr>
      <vt:lpstr>SQL Server Waits Architecture</vt:lpstr>
      <vt:lpstr>Useful Wait Types</vt:lpstr>
      <vt:lpstr>DMVs to View Wait Information</vt:lpstr>
      <vt:lpstr>SQL Server wait DMVs</vt:lpstr>
      <vt:lpstr>Slow query</vt:lpstr>
      <vt:lpstr>Slow Query</vt:lpstr>
      <vt:lpstr>Join Order</vt:lpstr>
      <vt:lpstr>Join Order</vt:lpstr>
      <vt:lpstr>Join Order</vt:lpstr>
      <vt:lpstr>Help the Optimizer</vt:lpstr>
      <vt:lpstr>Simplify the Query</vt:lpstr>
      <vt:lpstr>Other performance tips</vt:lpstr>
      <vt:lpstr>Optimizing and Troubleshooting Queries</vt:lpstr>
      <vt:lpstr>Developing Microsoft SQL Server Databases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2015-01-14T16:38:08Z</dcterms:created>
  <dcterms:modified xsi:type="dcterms:W3CDTF">2015-01-14T16:38:35Z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0x010100D3877BE3B927CD4BB77B17401132BE60</vt:lpwstr>
  </property>
</Properties>
</file>